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8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7227B9-0BD5-473D-885D-BD763348CDF4}">
  <a:tblStyle styleId="{AB7227B9-0BD5-473D-885D-BD763348CD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6F379F-C7CE-4AA8-8DA7-AD53EA82CE70}"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2E27843-53D6-46EE-9C89-0CFB9E9EB4DC}" styleName="Table_2">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ce4833428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ce4833428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c5bee0e60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c5bee0e6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cc5bee0e6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cc5bee0e6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cc5bee0e6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cc5bee0e6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cf4b97f5c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cf4b97f5c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c5bee0e60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c5bee0e6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829252c1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829252c1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829252c1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829252c1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829252c1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829252c1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829252c1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829252c1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829252c1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8829252c1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829252c15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829252c15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cf4b97f5c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cf4b97f5c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8829252c15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829252c1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8829252c15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8829252c15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829252c15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829252c15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8829252c15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8829252c15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8829252c15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8829252c15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f5670a12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f5670a12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829252c15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829252c15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f4b97f5c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f4b97f5c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f4b97f5c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f4b97f5c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f4b97f5c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f4b97f5c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f4b97f5c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f4b97f5c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f5670a12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f5670a12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7d24fe3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7d24fe3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lathanel/11CSCMathQuiz"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744575"/>
            <a:ext cx="8520600" cy="666782"/>
          </a:xfrm>
        </p:spPr>
        <p:txBody>
          <a:bodyPr/>
          <a:lstStyle/>
          <a:p>
            <a:r>
              <a:rPr lang="en-NZ" sz="2400" dirty="0" smtClean="0"/>
              <a:t>Add the title of your school and logo</a:t>
            </a:r>
            <a:endParaRPr lang="en-NZ" sz="2400" dirty="0"/>
          </a:p>
        </p:txBody>
      </p:sp>
      <p:sp>
        <p:nvSpPr>
          <p:cNvPr id="3" name="Subtitle 2"/>
          <p:cNvSpPr>
            <a:spLocks noGrp="1"/>
          </p:cNvSpPr>
          <p:nvPr>
            <p:ph type="subTitle" idx="1"/>
          </p:nvPr>
        </p:nvSpPr>
        <p:spPr>
          <a:xfrm>
            <a:off x="238813" y="1515534"/>
            <a:ext cx="8520600" cy="792600"/>
          </a:xfrm>
        </p:spPr>
        <p:txBody>
          <a:bodyPr/>
          <a:lstStyle/>
          <a:p>
            <a:r>
              <a:rPr lang="en-NZ" dirty="0" smtClean="0"/>
              <a:t>Add the standard numbers.</a:t>
            </a:r>
            <a:endParaRPr lang="en-NZ" dirty="0"/>
          </a:p>
        </p:txBody>
      </p:sp>
      <p:sp>
        <p:nvSpPr>
          <p:cNvPr id="4" name="Subtitle 2"/>
          <p:cNvSpPr txBox="1">
            <a:spLocks/>
          </p:cNvSpPr>
          <p:nvPr/>
        </p:nvSpPr>
        <p:spPr>
          <a:xfrm>
            <a:off x="238813" y="2308134"/>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NZ" dirty="0" smtClean="0"/>
              <a:t>Add your name.</a:t>
            </a:r>
            <a:endParaRPr lang="en-NZ" dirty="0"/>
          </a:p>
        </p:txBody>
      </p:sp>
    </p:spTree>
    <p:extLst>
      <p:ext uri="{BB962C8B-B14F-4D97-AF65-F5344CB8AC3E}">
        <p14:creationId xmlns:p14="http://schemas.microsoft.com/office/powerpoint/2010/main" val="2958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311700" y="39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smtClean="0"/>
              <a:t>Example of Generating </a:t>
            </a:r>
            <a:r>
              <a:rPr lang="en" sz="1700" dirty="0"/>
              <a:t>Test plan for name variable using Program Planning Helper</a:t>
            </a:r>
            <a:endParaRPr sz="1700" dirty="0"/>
          </a:p>
          <a:p>
            <a:pPr marL="0" lvl="0" indent="0" algn="l" rtl="0">
              <a:spcBef>
                <a:spcPts val="0"/>
              </a:spcBef>
              <a:spcAft>
                <a:spcPts val="0"/>
              </a:spcAft>
              <a:buNone/>
            </a:pPr>
            <a:r>
              <a:rPr lang="en" sz="1400" i="1" dirty="0"/>
              <a:t>(The program will accept UPPERCASES  and   alphabets but not numbers.)</a:t>
            </a:r>
            <a:endParaRPr sz="1400" i="1" dirty="0"/>
          </a:p>
        </p:txBody>
      </p:sp>
      <p:pic>
        <p:nvPicPr>
          <p:cNvPr id="138" name="Google Shape;138;p22"/>
          <p:cNvPicPr preferRelativeResize="0"/>
          <p:nvPr/>
        </p:nvPicPr>
        <p:blipFill>
          <a:blip r:embed="rId3">
            <a:alphaModFix/>
          </a:blip>
          <a:stretch>
            <a:fillRect/>
          </a:stretch>
        </p:blipFill>
        <p:spPr>
          <a:xfrm>
            <a:off x="152400" y="1170125"/>
            <a:ext cx="2965325" cy="1263075"/>
          </a:xfrm>
          <a:prstGeom prst="rect">
            <a:avLst/>
          </a:prstGeom>
          <a:noFill/>
          <a:ln>
            <a:noFill/>
          </a:ln>
        </p:spPr>
      </p:pic>
      <p:graphicFrame>
        <p:nvGraphicFramePr>
          <p:cNvPr id="139" name="Google Shape;139;p22"/>
          <p:cNvGraphicFramePr/>
          <p:nvPr/>
        </p:nvGraphicFramePr>
        <p:xfrm>
          <a:off x="5910325" y="1120420"/>
          <a:ext cx="2275425" cy="1144580"/>
        </p:xfrm>
        <a:graphic>
          <a:graphicData uri="http://schemas.openxmlformats.org/drawingml/2006/table">
            <a:tbl>
              <a:tblPr>
                <a:noFill/>
                <a:tableStyleId>{806F379F-C7CE-4AA8-8DA7-AD53EA82CE70}</a:tableStyleId>
              </a:tblPr>
              <a:tblGrid>
                <a:gridCol w="978450">
                  <a:extLst>
                    <a:ext uri="{9D8B030D-6E8A-4147-A177-3AD203B41FA5}">
                      <a16:colId xmlns:a16="http://schemas.microsoft.com/office/drawing/2014/main" val="20000"/>
                    </a:ext>
                  </a:extLst>
                </a:gridCol>
                <a:gridCol w="1296975">
                  <a:extLst>
                    <a:ext uri="{9D8B030D-6E8A-4147-A177-3AD203B41FA5}">
                      <a16:colId xmlns:a16="http://schemas.microsoft.com/office/drawing/2014/main" val="20001"/>
                    </a:ext>
                  </a:extLst>
                </a:gridCol>
              </a:tblGrid>
              <a:tr h="205750">
                <a:tc>
                  <a:txBody>
                    <a:bodyPr/>
                    <a:lstStyle/>
                    <a:p>
                      <a:pPr marL="0" lvl="0" indent="0" algn="l" rtl="0">
                        <a:spcBef>
                          <a:spcPts val="0"/>
                        </a:spcBef>
                        <a:spcAft>
                          <a:spcPts val="0"/>
                        </a:spcAft>
                        <a:buNone/>
                      </a:pPr>
                      <a:r>
                        <a:rPr lang="en" sz="800" b="1"/>
                        <a:t>Test Data</a:t>
                      </a:r>
                      <a:endParaRPr sz="800" b="1"/>
                    </a:p>
                  </a:txBody>
                  <a:tcPr marL="63500" marR="63500" marT="63500" marB="63500">
                    <a:solidFill>
                      <a:srgbClr val="EFEFEF"/>
                    </a:solidFill>
                  </a:tcPr>
                </a:tc>
                <a:tc>
                  <a:txBody>
                    <a:bodyPr/>
                    <a:lstStyle/>
                    <a:p>
                      <a:pPr marL="0" lvl="0" indent="0" algn="l" rtl="0">
                        <a:spcBef>
                          <a:spcPts val="0"/>
                        </a:spcBef>
                        <a:spcAft>
                          <a:spcPts val="0"/>
                        </a:spcAft>
                        <a:buNone/>
                      </a:pPr>
                      <a:r>
                        <a:rPr lang="en" sz="800" b="1"/>
                        <a:t>Expected </a:t>
                      </a:r>
                      <a:endParaRPr sz="800" b="1"/>
                    </a:p>
                  </a:txBody>
                  <a:tcPr marL="63500" marR="63500" marT="63500" marB="63500">
                    <a:solidFill>
                      <a:srgbClr val="EFEFEF"/>
                    </a:solidFill>
                  </a:tcPr>
                </a:tc>
                <a:extLst>
                  <a:ext uri="{0D108BD9-81ED-4DB2-BD59-A6C34878D82A}">
                    <a16:rowId xmlns:a16="http://schemas.microsoft.com/office/drawing/2014/main" val="10000"/>
                  </a:ext>
                </a:extLst>
              </a:tr>
              <a:tr h="275900">
                <a:tc>
                  <a:txBody>
                    <a:bodyPr/>
                    <a:lstStyle/>
                    <a:p>
                      <a:pPr marL="0" lvl="0" indent="0" algn="l" rtl="0">
                        <a:spcBef>
                          <a:spcPts val="0"/>
                        </a:spcBef>
                        <a:spcAft>
                          <a:spcPts val="0"/>
                        </a:spcAft>
                        <a:buNone/>
                      </a:pPr>
                      <a:r>
                        <a:rPr lang="en" sz="600"/>
                        <a:t>(Left blank)</a:t>
                      </a:r>
                      <a:endParaRPr sz="600"/>
                    </a:p>
                  </a:txBody>
                  <a:tcPr marL="63500" marR="63500" marT="63500" marB="63500">
                    <a:lnB w="12700" cap="flat" cmpd="sng">
                      <a:solidFill>
                        <a:srgbClr val="00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600"/>
                        <a:t>Asks to enter name</a:t>
                      </a:r>
                      <a:endParaRPr sz="600"/>
                    </a:p>
                  </a:txBody>
                  <a:tcPr marL="63500" marR="63500" marT="63500" marB="63500">
                    <a:lnB w="12700"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275900">
                <a:tc>
                  <a:txBody>
                    <a:bodyPr/>
                    <a:lstStyle/>
                    <a:p>
                      <a:pPr marL="0" lvl="0" indent="0" algn="l" rtl="0">
                        <a:spcBef>
                          <a:spcPts val="0"/>
                        </a:spcBef>
                        <a:spcAft>
                          <a:spcPts val="0"/>
                        </a:spcAft>
                        <a:buNone/>
                      </a:pPr>
                      <a:r>
                        <a:rPr lang="en" sz="600"/>
                        <a:t>123</a:t>
                      </a:r>
                      <a:endParaRPr sz="6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600"/>
                        <a:t>Error message  pops up and asks the user to enter only text.</a:t>
                      </a:r>
                      <a:endParaRPr sz="6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275900">
                <a:tc>
                  <a:txBody>
                    <a:bodyPr/>
                    <a:lstStyle/>
                    <a:p>
                      <a:pPr marL="0" lvl="0" indent="0" algn="l" rtl="0">
                        <a:spcBef>
                          <a:spcPts val="0"/>
                        </a:spcBef>
                        <a:spcAft>
                          <a:spcPts val="0"/>
                        </a:spcAft>
                        <a:buNone/>
                      </a:pPr>
                      <a:r>
                        <a:rPr lang="en" sz="600"/>
                        <a:t>JOHN, john,John</a:t>
                      </a:r>
                      <a:endParaRPr sz="600"/>
                    </a:p>
                  </a:txBody>
                  <a:tcPr marL="63500" marR="63500" marT="63500" marB="63500">
                    <a:lnT w="12700" cap="flat" cmpd="sng">
                      <a:solidFill>
                        <a:srgbClr val="000000"/>
                      </a:solidFill>
                      <a:prstDash val="solid"/>
                      <a:round/>
                      <a:headEnd type="none" w="sm" len="sm"/>
                      <a:tailEnd type="none" w="sm" len="sm"/>
                    </a:lnT>
                    <a:solidFill>
                      <a:srgbClr val="FFF2CC"/>
                    </a:solidFill>
                  </a:tcPr>
                </a:tc>
                <a:tc>
                  <a:txBody>
                    <a:bodyPr/>
                    <a:lstStyle/>
                    <a:p>
                      <a:pPr marL="0" lvl="0" indent="0" algn="l" rtl="0">
                        <a:spcBef>
                          <a:spcPts val="0"/>
                        </a:spcBef>
                        <a:spcAft>
                          <a:spcPts val="0"/>
                        </a:spcAft>
                        <a:buNone/>
                      </a:pPr>
                      <a:r>
                        <a:rPr lang="en" sz="600"/>
                        <a:t>Accepted uppercase and converted to  lowercase </a:t>
                      </a:r>
                      <a:endParaRPr sz="600"/>
                    </a:p>
                  </a:txBody>
                  <a:tcPr marL="63500" marR="63500" marT="63500" marB="63500">
                    <a:lnT w="12700" cap="flat" cmpd="sng">
                      <a:solidFill>
                        <a:srgbClr val="000000"/>
                      </a:solidFill>
                      <a:prstDash val="solid"/>
                      <a:round/>
                      <a:headEnd type="none" w="sm" len="sm"/>
                      <a:tailEnd type="none" w="sm" len="sm"/>
                    </a:lnT>
                    <a:solidFill>
                      <a:srgbClr val="FFF2CC"/>
                    </a:solidFill>
                  </a:tcPr>
                </a:tc>
                <a:extLst>
                  <a:ext uri="{0D108BD9-81ED-4DB2-BD59-A6C34878D82A}">
                    <a16:rowId xmlns:a16="http://schemas.microsoft.com/office/drawing/2014/main" val="10003"/>
                  </a:ext>
                </a:extLst>
              </a:tr>
            </a:tbl>
          </a:graphicData>
        </a:graphic>
      </p:graphicFrame>
      <p:pic>
        <p:nvPicPr>
          <p:cNvPr id="140" name="Google Shape;140;p22"/>
          <p:cNvPicPr preferRelativeResize="0"/>
          <p:nvPr/>
        </p:nvPicPr>
        <p:blipFill>
          <a:blip r:embed="rId4">
            <a:alphaModFix/>
          </a:blip>
          <a:stretch>
            <a:fillRect/>
          </a:stretch>
        </p:blipFill>
        <p:spPr>
          <a:xfrm>
            <a:off x="201400" y="2614173"/>
            <a:ext cx="3591050" cy="1761325"/>
          </a:xfrm>
          <a:prstGeom prst="rect">
            <a:avLst/>
          </a:prstGeom>
          <a:noFill/>
          <a:ln w="38100" cap="flat" cmpd="sng">
            <a:solidFill>
              <a:schemeClr val="dk2"/>
            </a:solidFill>
            <a:prstDash val="solid"/>
            <a:round/>
            <a:headEnd type="none" w="sm" len="sm"/>
            <a:tailEnd type="none" w="sm" len="sm"/>
          </a:ln>
        </p:spPr>
      </p:pic>
      <p:sp>
        <p:nvSpPr>
          <p:cNvPr id="141" name="Google Shape;141;p22"/>
          <p:cNvSpPr/>
          <p:nvPr/>
        </p:nvSpPr>
        <p:spPr>
          <a:xfrm>
            <a:off x="209325" y="2603000"/>
            <a:ext cx="2360700" cy="1905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p:nvPr/>
        </p:nvSpPr>
        <p:spPr>
          <a:xfrm>
            <a:off x="2570025" y="2501000"/>
            <a:ext cx="3263100" cy="2925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t>Question is repeated if &lt;enter &gt; or any invalid data is inputted</a:t>
            </a:r>
            <a:r>
              <a:rPr lang="en" sz="700"/>
              <a:t>.</a:t>
            </a:r>
            <a:endParaRPr sz="700"/>
          </a:p>
        </p:txBody>
      </p:sp>
      <p:sp>
        <p:nvSpPr>
          <p:cNvPr id="143" name="Google Shape;143;p22"/>
          <p:cNvSpPr txBox="1"/>
          <p:nvPr/>
        </p:nvSpPr>
        <p:spPr>
          <a:xfrm>
            <a:off x="2806100" y="3268450"/>
            <a:ext cx="3263100" cy="2925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t>Question is repeated if numbers are entered instead of text</a:t>
            </a:r>
            <a:r>
              <a:rPr lang="en" sz="700"/>
              <a:t>.</a:t>
            </a:r>
            <a:endParaRPr sz="700"/>
          </a:p>
        </p:txBody>
      </p:sp>
      <p:sp>
        <p:nvSpPr>
          <p:cNvPr id="144" name="Google Shape;144;p22"/>
          <p:cNvSpPr/>
          <p:nvPr/>
        </p:nvSpPr>
        <p:spPr>
          <a:xfrm>
            <a:off x="152400" y="3319450"/>
            <a:ext cx="2360700" cy="1905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txBox="1"/>
          <p:nvPr/>
        </p:nvSpPr>
        <p:spPr>
          <a:xfrm>
            <a:off x="3013125" y="3717350"/>
            <a:ext cx="2434800" cy="2925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t>Converts uppercase to lower case</a:t>
            </a:r>
            <a:r>
              <a:rPr lang="en" sz="700"/>
              <a:t>.</a:t>
            </a:r>
            <a:endParaRPr sz="700"/>
          </a:p>
        </p:txBody>
      </p:sp>
      <p:sp>
        <p:nvSpPr>
          <p:cNvPr id="146" name="Google Shape;146;p22"/>
          <p:cNvSpPr/>
          <p:nvPr/>
        </p:nvSpPr>
        <p:spPr>
          <a:xfrm>
            <a:off x="209325" y="3650750"/>
            <a:ext cx="2803800" cy="3591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Google Shape;151;p23"/>
          <p:cNvGraphicFramePr/>
          <p:nvPr/>
        </p:nvGraphicFramePr>
        <p:xfrm>
          <a:off x="4112775" y="1274800"/>
          <a:ext cx="1540200" cy="2346785"/>
        </p:xfrm>
        <a:graphic>
          <a:graphicData uri="http://schemas.openxmlformats.org/drawingml/2006/table">
            <a:tbl>
              <a:tblPr>
                <a:noFill/>
                <a:tableStyleId>{AB7227B9-0BD5-473D-885D-BD763348CDF4}</a:tableStyleId>
              </a:tblPr>
              <a:tblGrid>
                <a:gridCol w="1540200">
                  <a:extLst>
                    <a:ext uri="{9D8B030D-6E8A-4147-A177-3AD203B41FA5}">
                      <a16:colId xmlns:a16="http://schemas.microsoft.com/office/drawing/2014/main" val="20000"/>
                    </a:ext>
                  </a:extLst>
                </a:gridCol>
              </a:tblGrid>
              <a:tr h="609575">
                <a:tc>
                  <a:txBody>
                    <a:bodyPr/>
                    <a:lstStyle/>
                    <a:p>
                      <a:pPr marL="0" lvl="0" indent="0" algn="l" rtl="0">
                        <a:spcBef>
                          <a:spcPts val="0"/>
                        </a:spcBef>
                        <a:spcAft>
                          <a:spcPts val="0"/>
                        </a:spcAft>
                        <a:buNone/>
                      </a:pPr>
                      <a:r>
                        <a:rPr lang="en" sz="1200" b="1"/>
                        <a:t>Ask if the user need instructions</a:t>
                      </a:r>
                      <a:endParaRPr sz="1200" b="1"/>
                    </a:p>
                  </a:txBody>
                  <a:tcPr marL="91425" marR="91425" marT="91425" marB="91425">
                    <a:solidFill>
                      <a:srgbClr val="EAD1D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200"/>
                        <a:t>If user answers ‘Yes’</a:t>
                      </a:r>
                      <a:endParaRPr sz="1200"/>
                    </a:p>
                  </a:txBody>
                  <a:tcPr marL="91425" marR="91425" marT="91425" marB="91425">
                    <a:solidFill>
                      <a:srgbClr val="FFFFFF"/>
                    </a:solidFill>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1200"/>
                        <a:t>Print Instructions</a:t>
                      </a:r>
                      <a:endParaRPr sz="1200"/>
                    </a:p>
                  </a:txBody>
                  <a:tcPr marL="91425" marR="91425" marT="91425" marB="91425">
                    <a:solidFill>
                      <a:srgbClr val="FFFFFF"/>
                    </a:solidFill>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sz="1200"/>
                        <a:t>Else </a:t>
                      </a:r>
                      <a:endParaRPr sz="1200"/>
                    </a:p>
                  </a:txBody>
                  <a:tcPr marL="91425" marR="91425" marT="91425" marB="91425">
                    <a:solidFill>
                      <a:srgbClr val="FFFFFF"/>
                    </a:solidFill>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sz="1200"/>
                        <a:t>Welcome to game</a:t>
                      </a:r>
                      <a:endParaRPr sz="1200"/>
                    </a:p>
                  </a:txBody>
                  <a:tcPr marL="91425" marR="91425" marT="91425" marB="91425">
                    <a:solidFill>
                      <a:srgbClr val="FFFFFF"/>
                    </a:solidFill>
                  </a:tcPr>
                </a:tc>
                <a:extLst>
                  <a:ext uri="{0D108BD9-81ED-4DB2-BD59-A6C34878D82A}">
                    <a16:rowId xmlns:a16="http://schemas.microsoft.com/office/drawing/2014/main" val="10004"/>
                  </a:ext>
                </a:extLst>
              </a:tr>
            </a:tbl>
          </a:graphicData>
        </a:graphic>
      </p:graphicFrame>
      <p:sp>
        <p:nvSpPr>
          <p:cNvPr id="152" name="Google Shape;152;p23"/>
          <p:cNvSpPr txBox="1"/>
          <p:nvPr/>
        </p:nvSpPr>
        <p:spPr>
          <a:xfrm>
            <a:off x="7271925" y="375300"/>
            <a:ext cx="116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Flow Chart</a:t>
            </a:r>
            <a:endParaRPr b="1"/>
          </a:p>
        </p:txBody>
      </p:sp>
      <p:sp>
        <p:nvSpPr>
          <p:cNvPr id="153" name="Google Shape;153;p23"/>
          <p:cNvSpPr/>
          <p:nvPr/>
        </p:nvSpPr>
        <p:spPr>
          <a:xfrm>
            <a:off x="5775725" y="819950"/>
            <a:ext cx="1657800" cy="833050"/>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Do you need Instructions to play</a:t>
            </a:r>
            <a:endParaRPr sz="800"/>
          </a:p>
        </p:txBody>
      </p:sp>
      <p:sp>
        <p:nvSpPr>
          <p:cNvPr id="154" name="Google Shape;154;p23"/>
          <p:cNvSpPr/>
          <p:nvPr/>
        </p:nvSpPr>
        <p:spPr>
          <a:xfrm rot="-5400000">
            <a:off x="7758825" y="1092613"/>
            <a:ext cx="190800" cy="287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7412800" y="1157275"/>
            <a:ext cx="348300" cy="15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700">
                <a:highlight>
                  <a:srgbClr val="FFFFFF"/>
                </a:highlight>
              </a:rPr>
              <a:t>Yes</a:t>
            </a:r>
            <a:endParaRPr sz="700">
              <a:highlight>
                <a:srgbClr val="FFFFFF"/>
              </a:highlight>
            </a:endParaRPr>
          </a:p>
        </p:txBody>
      </p:sp>
      <p:sp>
        <p:nvSpPr>
          <p:cNvPr id="156" name="Google Shape;156;p23"/>
          <p:cNvSpPr/>
          <p:nvPr/>
        </p:nvSpPr>
        <p:spPr>
          <a:xfrm flipH="1">
            <a:off x="6554325" y="1798350"/>
            <a:ext cx="143100" cy="238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flipH="1">
            <a:off x="6475575" y="1659850"/>
            <a:ext cx="348300" cy="19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highlight>
                  <a:srgbClr val="FFFFFF"/>
                </a:highlight>
              </a:rPr>
              <a:t>No</a:t>
            </a:r>
            <a:endParaRPr sz="800">
              <a:highlight>
                <a:srgbClr val="FFFFFF"/>
              </a:highlight>
            </a:endParaRPr>
          </a:p>
        </p:txBody>
      </p:sp>
      <p:sp>
        <p:nvSpPr>
          <p:cNvPr id="158" name="Google Shape;158;p23"/>
          <p:cNvSpPr/>
          <p:nvPr/>
        </p:nvSpPr>
        <p:spPr>
          <a:xfrm>
            <a:off x="7998075" y="1074838"/>
            <a:ext cx="1061025" cy="323275"/>
          </a:xfrm>
          <a:prstGeom prst="flowChartDisplay">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Print Instructions</a:t>
            </a:r>
            <a:endParaRPr sz="800"/>
          </a:p>
        </p:txBody>
      </p:sp>
      <p:sp>
        <p:nvSpPr>
          <p:cNvPr id="159" name="Google Shape;159;p23"/>
          <p:cNvSpPr/>
          <p:nvPr/>
        </p:nvSpPr>
        <p:spPr>
          <a:xfrm>
            <a:off x="6009850" y="2037150"/>
            <a:ext cx="1127350" cy="323275"/>
          </a:xfrm>
          <a:prstGeom prst="flowChartDisplay">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Welcome to Quiz Game</a:t>
            </a:r>
            <a:endParaRPr sz="800"/>
          </a:p>
        </p:txBody>
      </p:sp>
      <p:graphicFrame>
        <p:nvGraphicFramePr>
          <p:cNvPr id="160" name="Google Shape;160;p23"/>
          <p:cNvGraphicFramePr/>
          <p:nvPr/>
        </p:nvGraphicFramePr>
        <p:xfrm>
          <a:off x="322613" y="429450"/>
          <a:ext cx="3383525" cy="3867645"/>
        </p:xfrm>
        <a:graphic>
          <a:graphicData uri="http://schemas.openxmlformats.org/drawingml/2006/table">
            <a:tbl>
              <a:tblPr>
                <a:noFill/>
                <a:tableStyleId>{AB7227B9-0BD5-473D-885D-BD763348CDF4}</a:tableStyleId>
              </a:tblPr>
              <a:tblGrid>
                <a:gridCol w="3383525">
                  <a:extLst>
                    <a:ext uri="{9D8B030D-6E8A-4147-A177-3AD203B41FA5}">
                      <a16:colId xmlns:a16="http://schemas.microsoft.com/office/drawing/2014/main" val="20000"/>
                    </a:ext>
                  </a:extLst>
                </a:gridCol>
              </a:tblGrid>
              <a:tr h="441450">
                <a:tc>
                  <a:txBody>
                    <a:bodyPr/>
                    <a:lstStyle/>
                    <a:p>
                      <a:pPr marL="0" lvl="0" indent="0" algn="l" rtl="0">
                        <a:spcBef>
                          <a:spcPts val="0"/>
                        </a:spcBef>
                        <a:spcAft>
                          <a:spcPts val="0"/>
                        </a:spcAft>
                        <a:buNone/>
                      </a:pPr>
                      <a:r>
                        <a:rPr lang="en" b="1"/>
                        <a:t>Quiz Task- Decomposition</a:t>
                      </a:r>
                      <a:endParaRPr b="1"/>
                    </a:p>
                  </a:txBody>
                  <a:tcPr marL="91425" marR="91425" marT="91425" marB="91425">
                    <a:solidFill>
                      <a:srgbClr val="D9D9D9"/>
                    </a:solidFill>
                  </a:tcPr>
                </a:tc>
                <a:extLst>
                  <a:ext uri="{0D108BD9-81ED-4DB2-BD59-A6C34878D82A}">
                    <a16:rowId xmlns:a16="http://schemas.microsoft.com/office/drawing/2014/main" val="10000"/>
                  </a:ext>
                </a:extLst>
              </a:tr>
              <a:tr h="441450">
                <a:tc>
                  <a:txBody>
                    <a:bodyPr/>
                    <a:lstStyle/>
                    <a:p>
                      <a:pPr marL="0" lvl="0" indent="0" algn="l" rtl="0">
                        <a:spcBef>
                          <a:spcPts val="0"/>
                        </a:spcBef>
                        <a:spcAft>
                          <a:spcPts val="0"/>
                        </a:spcAft>
                        <a:buNone/>
                      </a:pPr>
                      <a:r>
                        <a:rPr lang="en"/>
                        <a:t>Ask User’s Details</a:t>
                      </a:r>
                      <a:endParaRPr/>
                    </a:p>
                  </a:txBody>
                  <a:tcPr marL="91425" marR="91425" marT="91425" marB="91425">
                    <a:solidFill>
                      <a:srgbClr val="EAD1DC"/>
                    </a:solidFill>
                  </a:tcPr>
                </a:tc>
                <a:extLst>
                  <a:ext uri="{0D108BD9-81ED-4DB2-BD59-A6C34878D82A}">
                    <a16:rowId xmlns:a16="http://schemas.microsoft.com/office/drawing/2014/main" val="10001"/>
                  </a:ext>
                </a:extLst>
              </a:tr>
              <a:tr h="452625">
                <a:tc>
                  <a:txBody>
                    <a:bodyPr/>
                    <a:lstStyle/>
                    <a:p>
                      <a:pPr marL="0" lvl="0" indent="0" algn="l" rtl="0">
                        <a:spcBef>
                          <a:spcPts val="0"/>
                        </a:spcBef>
                        <a:spcAft>
                          <a:spcPts val="0"/>
                        </a:spcAft>
                        <a:buNone/>
                      </a:pPr>
                      <a:r>
                        <a:rPr lang="en"/>
                        <a:t>Give Instructions to Play Quiz</a:t>
                      </a:r>
                      <a:endParaRPr/>
                    </a:p>
                  </a:txBody>
                  <a:tcPr marL="91425" marR="91425" marT="91425" marB="91425">
                    <a:solidFill>
                      <a:srgbClr val="FFFFFF"/>
                    </a:solidFill>
                  </a:tcPr>
                </a:tc>
                <a:extLst>
                  <a:ext uri="{0D108BD9-81ED-4DB2-BD59-A6C34878D82A}">
                    <a16:rowId xmlns:a16="http://schemas.microsoft.com/office/drawing/2014/main" val="10002"/>
                  </a:ext>
                </a:extLst>
              </a:tr>
              <a:tr h="298725">
                <a:tc>
                  <a:txBody>
                    <a:bodyPr/>
                    <a:lstStyle/>
                    <a:p>
                      <a:pPr marL="0" lvl="0" indent="0" algn="l" rtl="0">
                        <a:spcBef>
                          <a:spcPts val="0"/>
                        </a:spcBef>
                        <a:spcAft>
                          <a:spcPts val="0"/>
                        </a:spcAft>
                        <a:buNone/>
                      </a:pPr>
                      <a:r>
                        <a:rPr lang="en">
                          <a:solidFill>
                            <a:schemeClr val="dk1"/>
                          </a:solidFill>
                        </a:rPr>
                        <a:t>Choose number of rounds</a:t>
                      </a:r>
                      <a:endParaRPr/>
                    </a:p>
                  </a:txBody>
                  <a:tcPr marL="91425" marR="91425" marT="91425" marB="91425">
                    <a:solidFill>
                      <a:srgbClr val="FFFFFF"/>
                    </a:solidFill>
                  </a:tcPr>
                </a:tc>
                <a:extLst>
                  <a:ext uri="{0D108BD9-81ED-4DB2-BD59-A6C34878D82A}">
                    <a16:rowId xmlns:a16="http://schemas.microsoft.com/office/drawing/2014/main" val="10003"/>
                  </a:ext>
                </a:extLst>
              </a:tr>
              <a:tr h="418025">
                <a:tc>
                  <a:txBody>
                    <a:bodyPr/>
                    <a:lstStyle/>
                    <a:p>
                      <a:pPr marL="0" lvl="0" indent="0" algn="l" rtl="0">
                        <a:spcBef>
                          <a:spcPts val="0"/>
                        </a:spcBef>
                        <a:spcAft>
                          <a:spcPts val="0"/>
                        </a:spcAft>
                        <a:buNone/>
                      </a:pPr>
                      <a:r>
                        <a:rPr lang="en"/>
                        <a:t>Generate random  Quiz Topic Questions </a:t>
                      </a:r>
                      <a:endParaRPr/>
                    </a:p>
                  </a:txBody>
                  <a:tcPr marL="91425" marR="91425" marT="91425" marB="91425">
                    <a:solidFill>
                      <a:srgbClr val="FFFFFF"/>
                    </a:solidFill>
                  </a:tcPr>
                </a:tc>
                <a:extLst>
                  <a:ext uri="{0D108BD9-81ED-4DB2-BD59-A6C34878D82A}">
                    <a16:rowId xmlns:a16="http://schemas.microsoft.com/office/drawing/2014/main" val="10004"/>
                  </a:ext>
                </a:extLst>
              </a:tr>
              <a:tr h="376575">
                <a:tc>
                  <a:txBody>
                    <a:bodyPr/>
                    <a:lstStyle/>
                    <a:p>
                      <a:pPr marL="0" lvl="0" indent="0" algn="l" rtl="0">
                        <a:spcBef>
                          <a:spcPts val="0"/>
                        </a:spcBef>
                        <a:spcAft>
                          <a:spcPts val="0"/>
                        </a:spcAft>
                        <a:buNone/>
                      </a:pPr>
                      <a:r>
                        <a:rPr lang="en"/>
                        <a:t>Display whether they are right or wrong</a:t>
                      </a:r>
                      <a:endParaRPr/>
                    </a:p>
                  </a:txBody>
                  <a:tcPr marL="91425" marR="91425" marT="91425" marB="91425">
                    <a:solidFill>
                      <a:srgbClr val="FFFFFF"/>
                    </a:solidFill>
                  </a:tcPr>
                </a:tc>
                <a:extLst>
                  <a:ext uri="{0D108BD9-81ED-4DB2-BD59-A6C34878D82A}">
                    <a16:rowId xmlns:a16="http://schemas.microsoft.com/office/drawing/2014/main" val="10005"/>
                  </a:ext>
                </a:extLst>
              </a:tr>
              <a:tr h="438775">
                <a:tc>
                  <a:txBody>
                    <a:bodyPr/>
                    <a:lstStyle/>
                    <a:p>
                      <a:pPr marL="0" lvl="0" indent="0" algn="l" rtl="0">
                        <a:spcBef>
                          <a:spcPts val="0"/>
                        </a:spcBef>
                        <a:spcAft>
                          <a:spcPts val="0"/>
                        </a:spcAft>
                        <a:buNone/>
                      </a:pPr>
                      <a:r>
                        <a:rPr lang="en"/>
                        <a:t>Display score points for their answer</a:t>
                      </a:r>
                      <a:endParaRPr/>
                    </a:p>
                  </a:txBody>
                  <a:tcPr marL="91425" marR="91425" marT="91425" marB="91425">
                    <a:solidFill>
                      <a:srgbClr val="FFFFFF"/>
                    </a:solidFill>
                  </a:tcPr>
                </a:tc>
                <a:extLst>
                  <a:ext uri="{0D108BD9-81ED-4DB2-BD59-A6C34878D82A}">
                    <a16:rowId xmlns:a16="http://schemas.microsoft.com/office/drawing/2014/main" val="10006"/>
                  </a:ext>
                </a:extLst>
              </a:tr>
              <a:tr h="441450">
                <a:tc>
                  <a:txBody>
                    <a:bodyPr/>
                    <a:lstStyle/>
                    <a:p>
                      <a:pPr marL="0" lvl="0" indent="0" algn="l" rtl="0">
                        <a:spcBef>
                          <a:spcPts val="0"/>
                        </a:spcBef>
                        <a:spcAft>
                          <a:spcPts val="0"/>
                        </a:spcAft>
                        <a:buNone/>
                      </a:pPr>
                      <a:r>
                        <a:rPr lang="en"/>
                        <a:t>Continue to ask questions</a:t>
                      </a:r>
                      <a:endParaRPr/>
                    </a:p>
                  </a:txBody>
                  <a:tcPr marL="91425" marR="91425" marT="91425" marB="91425">
                    <a:solidFill>
                      <a:srgbClr val="FFFFFF"/>
                    </a:solidFill>
                  </a:tcPr>
                </a:tc>
                <a:extLst>
                  <a:ext uri="{0D108BD9-81ED-4DB2-BD59-A6C34878D82A}">
                    <a16:rowId xmlns:a16="http://schemas.microsoft.com/office/drawing/2014/main" val="10007"/>
                  </a:ext>
                </a:extLst>
              </a:tr>
              <a:tr h="441450">
                <a:tc>
                  <a:txBody>
                    <a:bodyPr/>
                    <a:lstStyle/>
                    <a:p>
                      <a:pPr marL="0" lvl="0" indent="0" algn="l" rtl="0">
                        <a:spcBef>
                          <a:spcPts val="0"/>
                        </a:spcBef>
                        <a:spcAft>
                          <a:spcPts val="0"/>
                        </a:spcAft>
                        <a:buNone/>
                      </a:pPr>
                      <a:r>
                        <a:rPr lang="en"/>
                        <a:t>End Game Summary</a:t>
                      </a:r>
                      <a:endParaRPr/>
                    </a:p>
                  </a:txBody>
                  <a:tcPr marL="91425" marR="91425" marT="91425" marB="91425">
                    <a:solidFill>
                      <a:srgbClr val="FFFFFF"/>
                    </a:solidFill>
                  </a:tcPr>
                </a:tc>
                <a:extLst>
                  <a:ext uri="{0D108BD9-81ED-4DB2-BD59-A6C34878D82A}">
                    <a16:rowId xmlns:a16="http://schemas.microsoft.com/office/drawing/2014/main" val="10008"/>
                  </a:ext>
                </a:extLst>
              </a:tr>
            </a:tbl>
          </a:graphicData>
        </a:graphic>
      </p:graphicFrame>
      <p:sp>
        <p:nvSpPr>
          <p:cNvPr id="161" name="Google Shape;161;p23"/>
          <p:cNvSpPr/>
          <p:nvPr/>
        </p:nvSpPr>
        <p:spPr>
          <a:xfrm>
            <a:off x="3054400" y="1501450"/>
            <a:ext cx="1164600" cy="158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p:nvPr/>
        </p:nvSpPr>
        <p:spPr>
          <a:xfrm>
            <a:off x="0" y="132625"/>
            <a:ext cx="89961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1"/>
                </a:solidFill>
              </a:rPr>
              <a:t>Generating Test plan for Instructions with yes /no variables using Program Planning Helper</a:t>
            </a:r>
            <a:endParaRPr sz="1700">
              <a:solidFill>
                <a:schemeClr val="dk1"/>
              </a:solidFill>
            </a:endParaRPr>
          </a:p>
          <a:p>
            <a:pPr marL="0" lvl="0" indent="0" algn="l" rtl="0">
              <a:spcBef>
                <a:spcPts val="0"/>
              </a:spcBef>
              <a:spcAft>
                <a:spcPts val="0"/>
              </a:spcAft>
              <a:buNone/>
            </a:pPr>
            <a:r>
              <a:rPr lang="en" i="1">
                <a:solidFill>
                  <a:schemeClr val="dk1"/>
                </a:solidFill>
              </a:rPr>
              <a:t>(The program will accept lower case yes/no as well and also just alphabets.)</a:t>
            </a:r>
            <a:endParaRPr i="1">
              <a:solidFill>
                <a:schemeClr val="dk1"/>
              </a:solidFill>
            </a:endParaRPr>
          </a:p>
        </p:txBody>
      </p:sp>
      <p:graphicFrame>
        <p:nvGraphicFramePr>
          <p:cNvPr id="167" name="Google Shape;167;p24"/>
          <p:cNvGraphicFramePr/>
          <p:nvPr/>
        </p:nvGraphicFramePr>
        <p:xfrm>
          <a:off x="186375" y="2443350"/>
          <a:ext cx="2171800" cy="2464725"/>
        </p:xfrm>
        <a:graphic>
          <a:graphicData uri="http://schemas.openxmlformats.org/drawingml/2006/table">
            <a:tbl>
              <a:tblPr>
                <a:noFill/>
                <a:tableStyleId>{AB7227B9-0BD5-473D-885D-BD763348CDF4}</a:tableStyleId>
              </a:tblPr>
              <a:tblGrid>
                <a:gridCol w="750900">
                  <a:extLst>
                    <a:ext uri="{9D8B030D-6E8A-4147-A177-3AD203B41FA5}">
                      <a16:colId xmlns:a16="http://schemas.microsoft.com/office/drawing/2014/main" val="20000"/>
                    </a:ext>
                  </a:extLst>
                </a:gridCol>
                <a:gridCol w="1420900">
                  <a:extLst>
                    <a:ext uri="{9D8B030D-6E8A-4147-A177-3AD203B41FA5}">
                      <a16:colId xmlns:a16="http://schemas.microsoft.com/office/drawing/2014/main" val="20001"/>
                    </a:ext>
                  </a:extLst>
                </a:gridCol>
              </a:tblGrid>
              <a:tr h="331300">
                <a:tc gridSpan="2">
                  <a:txBody>
                    <a:bodyPr/>
                    <a:lstStyle/>
                    <a:p>
                      <a:pPr marL="0" lvl="0" indent="0" algn="ctr" rtl="0">
                        <a:spcBef>
                          <a:spcPts val="0"/>
                        </a:spcBef>
                        <a:spcAft>
                          <a:spcPts val="0"/>
                        </a:spcAft>
                        <a:buNone/>
                      </a:pPr>
                      <a:r>
                        <a:rPr lang="en" sz="800" b="1"/>
                        <a:t>User Choice for getting Instructions</a:t>
                      </a:r>
                      <a:endParaRPr sz="800" b="1"/>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04775">
                <a:tc>
                  <a:txBody>
                    <a:bodyPr/>
                    <a:lstStyle/>
                    <a:p>
                      <a:pPr marL="0" lvl="0" indent="0" algn="l" rtl="0">
                        <a:spcBef>
                          <a:spcPts val="0"/>
                        </a:spcBef>
                        <a:spcAft>
                          <a:spcPts val="0"/>
                        </a:spcAft>
                        <a:buNone/>
                      </a:pPr>
                      <a:r>
                        <a:rPr lang="en" sz="800" b="1"/>
                        <a:t>Test Data</a:t>
                      </a:r>
                      <a:endParaRPr sz="800" b="1"/>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b="1"/>
                        <a:t>Expected</a:t>
                      </a:r>
                      <a:endParaRPr sz="800" b="1"/>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1"/>
                  </a:ext>
                </a:extLst>
              </a:tr>
              <a:tr h="304775">
                <a:tc>
                  <a:txBody>
                    <a:bodyPr/>
                    <a:lstStyle/>
                    <a:p>
                      <a:pPr marL="0" lvl="0" indent="0" algn="l" rtl="0">
                        <a:spcBef>
                          <a:spcPts val="0"/>
                        </a:spcBef>
                        <a:spcAft>
                          <a:spcPts val="0"/>
                        </a:spcAft>
                        <a:buNone/>
                      </a:pPr>
                      <a:r>
                        <a:rPr lang="en" sz="800"/>
                        <a:t>yes</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t>Program continues</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2"/>
                  </a:ext>
                </a:extLst>
              </a:tr>
              <a:tr h="304775">
                <a:tc>
                  <a:txBody>
                    <a:bodyPr/>
                    <a:lstStyle/>
                    <a:p>
                      <a:pPr marL="0" lvl="0" indent="0" algn="l" rtl="0">
                        <a:spcBef>
                          <a:spcPts val="0"/>
                        </a:spcBef>
                        <a:spcAft>
                          <a:spcPts val="0"/>
                        </a:spcAft>
                        <a:buNone/>
                      </a:pPr>
                      <a:r>
                        <a:rPr lang="en" sz="800"/>
                        <a:t>Y</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Program continues</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3"/>
                  </a:ext>
                </a:extLst>
              </a:tr>
              <a:tr h="304775">
                <a:tc>
                  <a:txBody>
                    <a:bodyPr/>
                    <a:lstStyle/>
                    <a:p>
                      <a:pPr marL="0" lvl="0" indent="0" algn="l" rtl="0">
                        <a:spcBef>
                          <a:spcPts val="0"/>
                        </a:spcBef>
                        <a:spcAft>
                          <a:spcPts val="0"/>
                        </a:spcAft>
                        <a:buNone/>
                      </a:pPr>
                      <a:r>
                        <a:rPr lang="en" sz="800"/>
                        <a:t>No</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Welcomes to Math Quiz</a:t>
                      </a:r>
                      <a:endParaRPr sz="800">
                        <a:solidFill>
                          <a:schemeClr val="dk1"/>
                        </a:solidFill>
                      </a:endParaRPr>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4"/>
                  </a:ext>
                </a:extLst>
              </a:tr>
              <a:tr h="304775">
                <a:tc>
                  <a:txBody>
                    <a:bodyPr/>
                    <a:lstStyle/>
                    <a:p>
                      <a:pPr marL="0" lvl="0" indent="0" algn="l" rtl="0">
                        <a:spcBef>
                          <a:spcPts val="0"/>
                        </a:spcBef>
                        <a:spcAft>
                          <a:spcPts val="0"/>
                        </a:spcAft>
                        <a:buNone/>
                      </a:pPr>
                      <a:r>
                        <a:rPr lang="en" sz="800"/>
                        <a:t>N</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Welcomes to Math Quiz</a:t>
                      </a:r>
                      <a:endParaRPr sz="800">
                        <a:solidFill>
                          <a:schemeClr val="dk1"/>
                        </a:solidFill>
                      </a:endParaRPr>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5"/>
                  </a:ext>
                </a:extLst>
              </a:tr>
              <a:tr h="304775">
                <a:tc>
                  <a:txBody>
                    <a:bodyPr/>
                    <a:lstStyle/>
                    <a:p>
                      <a:pPr marL="0" lvl="0" indent="0" algn="l" rtl="0">
                        <a:spcBef>
                          <a:spcPts val="0"/>
                        </a:spcBef>
                        <a:spcAft>
                          <a:spcPts val="0"/>
                        </a:spcAft>
                        <a:buNone/>
                      </a:pPr>
                      <a:r>
                        <a:rPr lang="en" sz="800"/>
                        <a:t> </a:t>
                      </a:r>
                      <a:r>
                        <a:rPr lang="en" sz="800">
                          <a:solidFill>
                            <a:schemeClr val="dk1"/>
                          </a:solidFill>
                        </a:rPr>
                        <a:t>Maybe</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 Asks to enter yes or no</a:t>
                      </a:r>
                      <a:endParaRPr sz="800">
                        <a:solidFill>
                          <a:schemeClr val="dk1"/>
                        </a:solidFill>
                      </a:endParaRPr>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6"/>
                  </a:ext>
                </a:extLst>
              </a:tr>
              <a:tr h="304775">
                <a:tc>
                  <a:txBody>
                    <a:bodyPr/>
                    <a:lstStyle/>
                    <a:p>
                      <a:pPr marL="0" lvl="0" indent="0" algn="l" rtl="0">
                        <a:spcBef>
                          <a:spcPts val="0"/>
                        </a:spcBef>
                        <a:spcAft>
                          <a:spcPts val="0"/>
                        </a:spcAft>
                        <a:buNone/>
                      </a:pPr>
                      <a:r>
                        <a:rPr lang="en" sz="800"/>
                        <a:t>&lt;Blank&gt;</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Asks to enter yes or no</a:t>
                      </a:r>
                      <a:endParaRPr sz="800">
                        <a:solidFill>
                          <a:schemeClr val="dk1"/>
                        </a:solidFill>
                      </a:endParaRPr>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pSp>
        <p:nvGrpSpPr>
          <p:cNvPr id="168" name="Google Shape;168;p24"/>
          <p:cNvGrpSpPr/>
          <p:nvPr/>
        </p:nvGrpSpPr>
        <p:grpSpPr>
          <a:xfrm>
            <a:off x="147206" y="946841"/>
            <a:ext cx="2286109" cy="1436731"/>
            <a:chOff x="147200" y="946825"/>
            <a:chExt cx="2888325" cy="1802900"/>
          </a:xfrm>
        </p:grpSpPr>
        <p:sp>
          <p:nvSpPr>
            <p:cNvPr id="169" name="Google Shape;169;p24"/>
            <p:cNvSpPr/>
            <p:nvPr/>
          </p:nvSpPr>
          <p:spPr>
            <a:xfrm>
              <a:off x="147200" y="950625"/>
              <a:ext cx="2883000" cy="1799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0" name="Google Shape;170;p24"/>
            <p:cNvPicPr preferRelativeResize="0"/>
            <p:nvPr/>
          </p:nvPicPr>
          <p:blipFill>
            <a:blip r:embed="rId3">
              <a:alphaModFix/>
            </a:blip>
            <a:stretch>
              <a:fillRect/>
            </a:stretch>
          </p:blipFill>
          <p:spPr>
            <a:xfrm>
              <a:off x="152400" y="946825"/>
              <a:ext cx="2883125" cy="1594050"/>
            </a:xfrm>
            <a:prstGeom prst="rect">
              <a:avLst/>
            </a:prstGeom>
            <a:noFill/>
            <a:ln>
              <a:noFill/>
            </a:ln>
          </p:spPr>
        </p:pic>
        <p:pic>
          <p:nvPicPr>
            <p:cNvPr id="171" name="Google Shape;171;p24"/>
            <p:cNvPicPr preferRelativeResize="0"/>
            <p:nvPr/>
          </p:nvPicPr>
          <p:blipFill>
            <a:blip r:embed="rId4">
              <a:alphaModFix/>
            </a:blip>
            <a:stretch>
              <a:fillRect/>
            </a:stretch>
          </p:blipFill>
          <p:spPr>
            <a:xfrm>
              <a:off x="189675" y="2468025"/>
              <a:ext cx="2463025" cy="143718"/>
            </a:xfrm>
            <a:prstGeom prst="rect">
              <a:avLst/>
            </a:prstGeom>
            <a:noFill/>
            <a:ln>
              <a:noFill/>
            </a:ln>
          </p:spPr>
        </p:pic>
      </p:grpSp>
      <p:pic>
        <p:nvPicPr>
          <p:cNvPr id="172" name="Google Shape;172;p24"/>
          <p:cNvPicPr preferRelativeResize="0"/>
          <p:nvPr/>
        </p:nvPicPr>
        <p:blipFill>
          <a:blip r:embed="rId5">
            <a:alphaModFix/>
          </a:blip>
          <a:stretch>
            <a:fillRect/>
          </a:stretch>
        </p:blipFill>
        <p:spPr>
          <a:xfrm>
            <a:off x="2814200" y="1216450"/>
            <a:ext cx="4535500" cy="2525851"/>
          </a:xfrm>
          <a:prstGeom prst="rect">
            <a:avLst/>
          </a:prstGeom>
          <a:noFill/>
          <a:ln>
            <a:noFill/>
          </a:ln>
        </p:spPr>
      </p:pic>
      <p:sp>
        <p:nvSpPr>
          <p:cNvPr id="173" name="Google Shape;173;p24"/>
          <p:cNvSpPr txBox="1"/>
          <p:nvPr/>
        </p:nvSpPr>
        <p:spPr>
          <a:xfrm>
            <a:off x="5398525" y="1686125"/>
            <a:ext cx="956400" cy="292500"/>
          </a:xfrm>
          <a:prstGeom prst="rect">
            <a:avLst/>
          </a:prstGeom>
          <a:solidFill>
            <a:srgbClr val="FFF2CC"/>
          </a:solidFill>
          <a:ln w="9525"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700"/>
              <a:t>Prints instructions</a:t>
            </a:r>
            <a:endParaRPr sz="700"/>
          </a:p>
        </p:txBody>
      </p:sp>
      <p:sp>
        <p:nvSpPr>
          <p:cNvPr id="174" name="Google Shape;174;p24"/>
          <p:cNvSpPr/>
          <p:nvPr/>
        </p:nvSpPr>
        <p:spPr>
          <a:xfrm>
            <a:off x="2814200" y="1717725"/>
            <a:ext cx="2551200" cy="996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a:off x="2814200" y="2429575"/>
            <a:ext cx="2551200" cy="996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txBox="1"/>
          <p:nvPr/>
        </p:nvSpPr>
        <p:spPr>
          <a:xfrm>
            <a:off x="5332250" y="2443350"/>
            <a:ext cx="1209000" cy="292500"/>
          </a:xfrm>
          <a:prstGeom prst="rect">
            <a:avLst/>
          </a:prstGeom>
          <a:solidFill>
            <a:srgbClr val="FFF2CC"/>
          </a:solidFill>
          <a:ln w="9525"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700"/>
              <a:t>Prints welcomes to quiz</a:t>
            </a:r>
            <a:endParaRPr sz="700"/>
          </a:p>
        </p:txBody>
      </p:sp>
      <p:pic>
        <p:nvPicPr>
          <p:cNvPr id="177" name="Google Shape;177;p24"/>
          <p:cNvPicPr preferRelativeResize="0"/>
          <p:nvPr/>
        </p:nvPicPr>
        <p:blipFill>
          <a:blip r:embed="rId6">
            <a:alphaModFix/>
          </a:blip>
          <a:stretch>
            <a:fillRect/>
          </a:stretch>
        </p:blipFill>
        <p:spPr>
          <a:xfrm>
            <a:off x="2826613" y="3742825"/>
            <a:ext cx="3942524" cy="269650"/>
          </a:xfrm>
          <a:prstGeom prst="rect">
            <a:avLst/>
          </a:prstGeom>
          <a:noFill/>
          <a:ln>
            <a:noFill/>
          </a:ln>
        </p:spPr>
      </p:pic>
      <p:pic>
        <p:nvPicPr>
          <p:cNvPr id="178" name="Google Shape;178;p24"/>
          <p:cNvPicPr preferRelativeResize="0"/>
          <p:nvPr/>
        </p:nvPicPr>
        <p:blipFill>
          <a:blip r:embed="rId7">
            <a:alphaModFix/>
          </a:blip>
          <a:stretch>
            <a:fillRect/>
          </a:stretch>
        </p:blipFill>
        <p:spPr>
          <a:xfrm>
            <a:off x="2814200" y="4298525"/>
            <a:ext cx="4688449" cy="319925"/>
          </a:xfrm>
          <a:prstGeom prst="rect">
            <a:avLst/>
          </a:prstGeom>
          <a:noFill/>
          <a:ln>
            <a:noFill/>
          </a:ln>
        </p:spPr>
      </p:pic>
      <p:sp>
        <p:nvSpPr>
          <p:cNvPr id="179" name="Google Shape;179;p24"/>
          <p:cNvSpPr/>
          <p:nvPr/>
        </p:nvSpPr>
        <p:spPr>
          <a:xfrm>
            <a:off x="2814200" y="3783263"/>
            <a:ext cx="2948700" cy="705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txBox="1"/>
          <p:nvPr/>
        </p:nvSpPr>
        <p:spPr>
          <a:xfrm>
            <a:off x="6806875" y="3685513"/>
            <a:ext cx="2112300" cy="400200"/>
          </a:xfrm>
          <a:prstGeom prst="rect">
            <a:avLst/>
          </a:prstGeom>
          <a:solidFill>
            <a:srgbClr val="FFF2CC"/>
          </a:solidFill>
          <a:ln w="9525"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700"/>
              <a:t>If user answers may be , program asks user to enter something.</a:t>
            </a:r>
            <a:endParaRPr sz="700"/>
          </a:p>
        </p:txBody>
      </p:sp>
      <p:sp>
        <p:nvSpPr>
          <p:cNvPr id="181" name="Google Shape;181;p24"/>
          <p:cNvSpPr/>
          <p:nvPr/>
        </p:nvSpPr>
        <p:spPr>
          <a:xfrm>
            <a:off x="2788875" y="4349900"/>
            <a:ext cx="2948700" cy="705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txBox="1"/>
          <p:nvPr/>
        </p:nvSpPr>
        <p:spPr>
          <a:xfrm>
            <a:off x="5737575" y="4164325"/>
            <a:ext cx="2741400" cy="292500"/>
          </a:xfrm>
          <a:prstGeom prst="rect">
            <a:avLst/>
          </a:prstGeom>
          <a:solidFill>
            <a:srgbClr val="FFF2CC"/>
          </a:solidFill>
          <a:ln w="9525"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700"/>
              <a:t>If user answers may be , program asks user to enter something.</a:t>
            </a:r>
            <a:endParaRPr sz="700"/>
          </a:p>
        </p:txBody>
      </p:sp>
      <p:sp>
        <p:nvSpPr>
          <p:cNvPr id="183" name="Google Shape;183;p24"/>
          <p:cNvSpPr txBox="1"/>
          <p:nvPr/>
        </p:nvSpPr>
        <p:spPr>
          <a:xfrm>
            <a:off x="2603000" y="794425"/>
            <a:ext cx="2248800" cy="3387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Below is result from python shell</a:t>
            </a:r>
            <a:endParaRPr sz="1000" b="1"/>
          </a:p>
        </p:txBody>
      </p:sp>
      <p:sp>
        <p:nvSpPr>
          <p:cNvPr id="184" name="Google Shape;184;p24"/>
          <p:cNvSpPr/>
          <p:nvPr/>
        </p:nvSpPr>
        <p:spPr>
          <a:xfrm>
            <a:off x="2603000" y="1128700"/>
            <a:ext cx="6365100" cy="3603000"/>
          </a:xfrm>
          <a:prstGeom prst="rect">
            <a:avLst/>
          </a:prstGeom>
          <a:noFill/>
          <a:ln w="2857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311700" y="445025"/>
            <a:ext cx="8520600" cy="32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 Instructions Trialling.</a:t>
            </a:r>
            <a:endParaRPr sz="1400"/>
          </a:p>
        </p:txBody>
      </p:sp>
      <p:sp>
        <p:nvSpPr>
          <p:cNvPr id="190" name="Google Shape;190;p25"/>
          <p:cNvSpPr txBox="1"/>
          <p:nvPr/>
        </p:nvSpPr>
        <p:spPr>
          <a:xfrm>
            <a:off x="362825" y="943100"/>
            <a:ext cx="8069700" cy="615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t>Trial #1</a:t>
            </a:r>
            <a:r>
              <a:rPr lang="en"/>
              <a:t>: I have initially used only one function called </a:t>
            </a:r>
            <a:r>
              <a:rPr lang="en" b="1"/>
              <a:t>def instructions(). </a:t>
            </a:r>
            <a:r>
              <a:rPr lang="en"/>
              <a:t>This prints just the instructions. </a:t>
            </a:r>
            <a:endParaRPr/>
          </a:p>
        </p:txBody>
      </p:sp>
      <p:sp>
        <p:nvSpPr>
          <p:cNvPr id="191" name="Google Shape;191;p25"/>
          <p:cNvSpPr txBox="1"/>
          <p:nvPr/>
        </p:nvSpPr>
        <p:spPr>
          <a:xfrm>
            <a:off x="400125" y="1731875"/>
            <a:ext cx="8032500" cy="3201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Trial #2</a:t>
            </a:r>
            <a:r>
              <a:rPr lang="en" dirty="0"/>
              <a:t>: I have later added another function called </a:t>
            </a:r>
            <a:r>
              <a:rPr lang="en" b="1" dirty="0"/>
              <a:t>def instruction_choice(). </a:t>
            </a:r>
            <a:r>
              <a:rPr lang="en" dirty="0"/>
              <a:t>This will address various ways of user inputs such as:</a:t>
            </a:r>
            <a:endParaRPr dirty="0"/>
          </a:p>
          <a:p>
            <a:pPr marL="0" lvl="0" indent="0" algn="l" rtl="0">
              <a:spcBef>
                <a:spcPts val="0"/>
              </a:spcBef>
              <a:spcAft>
                <a:spcPts val="0"/>
              </a:spcAft>
              <a:buNone/>
            </a:pPr>
            <a:r>
              <a:rPr lang="en" dirty="0"/>
              <a:t>Yes</a:t>
            </a:r>
            <a:endParaRPr dirty="0"/>
          </a:p>
          <a:p>
            <a:pPr marL="0" lvl="0" indent="0" algn="l" rtl="0">
              <a:spcBef>
                <a:spcPts val="0"/>
              </a:spcBef>
              <a:spcAft>
                <a:spcPts val="0"/>
              </a:spcAft>
              <a:buNone/>
            </a:pPr>
            <a:r>
              <a:rPr lang="en" dirty="0"/>
              <a:t>yes </a:t>
            </a:r>
            <a:endParaRPr dirty="0"/>
          </a:p>
          <a:p>
            <a:pPr marL="0" lvl="0" indent="0" algn="l" rtl="0">
              <a:spcBef>
                <a:spcPts val="0"/>
              </a:spcBef>
              <a:spcAft>
                <a:spcPts val="0"/>
              </a:spcAft>
              <a:buNone/>
            </a:pPr>
            <a:r>
              <a:rPr lang="en" dirty="0"/>
              <a:t>No</a:t>
            </a:r>
            <a:endParaRPr dirty="0"/>
          </a:p>
          <a:p>
            <a:pPr marL="0" lvl="0" indent="0" algn="l" rtl="0">
              <a:spcBef>
                <a:spcPts val="0"/>
              </a:spcBef>
              <a:spcAft>
                <a:spcPts val="0"/>
              </a:spcAft>
              <a:buNone/>
            </a:pPr>
            <a:r>
              <a:rPr lang="en" dirty="0"/>
              <a:t>no</a:t>
            </a:r>
            <a:endParaRPr dirty="0"/>
          </a:p>
          <a:p>
            <a:pPr marL="0" lvl="0" indent="0" algn="l" rtl="0">
              <a:spcBef>
                <a:spcPts val="0"/>
              </a:spcBef>
              <a:spcAft>
                <a:spcPts val="0"/>
              </a:spcAft>
              <a:buNone/>
            </a:pPr>
            <a:r>
              <a:rPr lang="en" dirty="0"/>
              <a:t>Leaving Blank</a:t>
            </a:r>
            <a:endParaRPr dirty="0"/>
          </a:p>
          <a:p>
            <a:pPr marL="0" lvl="0" indent="0" algn="l" rtl="0">
              <a:spcBef>
                <a:spcPts val="0"/>
              </a:spcBef>
              <a:spcAft>
                <a:spcPts val="0"/>
              </a:spcAft>
              <a:buNone/>
            </a:pPr>
            <a:r>
              <a:rPr lang="en" dirty="0"/>
              <a:t>Entering May be </a:t>
            </a:r>
            <a:endParaRPr dirty="0"/>
          </a:p>
          <a:p>
            <a:pPr marL="0" lvl="0" indent="0" algn="l" rtl="0">
              <a:spcBef>
                <a:spcPts val="0"/>
              </a:spcBef>
              <a:spcAft>
                <a:spcPts val="0"/>
              </a:spcAft>
              <a:buNone/>
            </a:pPr>
            <a:r>
              <a:rPr lang="en" dirty="0"/>
              <a:t>I have used if...elif conditions</a:t>
            </a:r>
            <a:endParaRPr dirty="0"/>
          </a:p>
          <a:p>
            <a:pPr marL="0" lvl="0" indent="0" algn="l" rtl="0">
              <a:spcBef>
                <a:spcPts val="0"/>
              </a:spcBef>
              <a:spcAft>
                <a:spcPts val="0"/>
              </a:spcAft>
              <a:buNone/>
            </a:pPr>
            <a:r>
              <a:rPr lang="en" dirty="0"/>
              <a:t>Used lists to store the input choices of user.</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92" name="Google Shape;192;p25"/>
          <p:cNvSpPr txBox="1"/>
          <p:nvPr/>
        </p:nvSpPr>
        <p:spPr>
          <a:xfrm>
            <a:off x="3381375" y="2432602"/>
            <a:ext cx="2385300" cy="27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96"/>
        <p:cNvGrpSpPr/>
        <p:nvPr/>
      </p:nvGrpSpPr>
      <p:grpSpPr>
        <a:xfrm>
          <a:off x="0" y="0"/>
          <a:ext cx="0" cy="0"/>
          <a:chOff x="0" y="0"/>
          <a:chExt cx="0" cy="0"/>
        </a:xfrm>
      </p:grpSpPr>
      <p:graphicFrame>
        <p:nvGraphicFramePr>
          <p:cNvPr id="197" name="Google Shape;197;p26"/>
          <p:cNvGraphicFramePr/>
          <p:nvPr/>
        </p:nvGraphicFramePr>
        <p:xfrm>
          <a:off x="322613" y="429450"/>
          <a:ext cx="2716225" cy="4656705"/>
        </p:xfrm>
        <a:graphic>
          <a:graphicData uri="http://schemas.openxmlformats.org/drawingml/2006/table">
            <a:tbl>
              <a:tblPr>
                <a:noFill/>
                <a:tableStyleId>{AB7227B9-0BD5-473D-885D-BD763348CDF4}</a:tableStyleId>
              </a:tblPr>
              <a:tblGrid>
                <a:gridCol w="2716225">
                  <a:extLst>
                    <a:ext uri="{9D8B030D-6E8A-4147-A177-3AD203B41FA5}">
                      <a16:colId xmlns:a16="http://schemas.microsoft.com/office/drawing/2014/main" val="20000"/>
                    </a:ext>
                  </a:extLst>
                </a:gridCol>
              </a:tblGrid>
              <a:tr h="441450">
                <a:tc>
                  <a:txBody>
                    <a:bodyPr/>
                    <a:lstStyle/>
                    <a:p>
                      <a:pPr marL="0" lvl="0" indent="0" algn="l" rtl="0">
                        <a:spcBef>
                          <a:spcPts val="0"/>
                        </a:spcBef>
                        <a:spcAft>
                          <a:spcPts val="0"/>
                        </a:spcAft>
                        <a:buNone/>
                      </a:pPr>
                      <a:r>
                        <a:rPr lang="en" b="1"/>
                        <a:t>Quiz Task- Decomposition</a:t>
                      </a:r>
                      <a:endParaRPr b="1"/>
                    </a:p>
                  </a:txBody>
                  <a:tcPr marL="91425" marR="91425" marT="91425" marB="91425">
                    <a:solidFill>
                      <a:srgbClr val="D9D9D9"/>
                    </a:solidFill>
                  </a:tcPr>
                </a:tc>
                <a:extLst>
                  <a:ext uri="{0D108BD9-81ED-4DB2-BD59-A6C34878D82A}">
                    <a16:rowId xmlns:a16="http://schemas.microsoft.com/office/drawing/2014/main" val="10000"/>
                  </a:ext>
                </a:extLst>
              </a:tr>
              <a:tr h="441450">
                <a:tc>
                  <a:txBody>
                    <a:bodyPr/>
                    <a:lstStyle/>
                    <a:p>
                      <a:pPr marL="0" lvl="0" indent="0" algn="l" rtl="0">
                        <a:spcBef>
                          <a:spcPts val="0"/>
                        </a:spcBef>
                        <a:spcAft>
                          <a:spcPts val="0"/>
                        </a:spcAft>
                        <a:buNone/>
                      </a:pPr>
                      <a:r>
                        <a:rPr lang="en"/>
                        <a:t>Ask User’s Details</a:t>
                      </a:r>
                      <a:endParaRPr/>
                    </a:p>
                  </a:txBody>
                  <a:tcPr marL="91425" marR="91425" marT="91425" marB="91425">
                    <a:solidFill>
                      <a:srgbClr val="FFFFFF"/>
                    </a:solidFill>
                  </a:tcPr>
                </a:tc>
                <a:extLst>
                  <a:ext uri="{0D108BD9-81ED-4DB2-BD59-A6C34878D82A}">
                    <a16:rowId xmlns:a16="http://schemas.microsoft.com/office/drawing/2014/main" val="10001"/>
                  </a:ext>
                </a:extLst>
              </a:tr>
              <a:tr h="452625">
                <a:tc>
                  <a:txBody>
                    <a:bodyPr/>
                    <a:lstStyle/>
                    <a:p>
                      <a:pPr marL="0" lvl="0" indent="0" algn="l" rtl="0">
                        <a:spcBef>
                          <a:spcPts val="0"/>
                        </a:spcBef>
                        <a:spcAft>
                          <a:spcPts val="0"/>
                        </a:spcAft>
                        <a:buNone/>
                      </a:pPr>
                      <a:r>
                        <a:rPr lang="en"/>
                        <a:t>Give Instructions to Play Quiz</a:t>
                      </a:r>
                      <a:endParaRPr/>
                    </a:p>
                  </a:txBody>
                  <a:tcPr marL="91425" marR="91425" marT="91425" marB="91425">
                    <a:solidFill>
                      <a:srgbClr val="FFFFFF"/>
                    </a:solidFill>
                  </a:tcPr>
                </a:tc>
                <a:extLst>
                  <a:ext uri="{0D108BD9-81ED-4DB2-BD59-A6C34878D82A}">
                    <a16:rowId xmlns:a16="http://schemas.microsoft.com/office/drawing/2014/main" val="10002"/>
                  </a:ext>
                </a:extLst>
              </a:tr>
              <a:tr h="298725">
                <a:tc>
                  <a:txBody>
                    <a:bodyPr/>
                    <a:lstStyle/>
                    <a:p>
                      <a:pPr marL="0" lvl="0" indent="0" algn="l" rtl="0">
                        <a:spcBef>
                          <a:spcPts val="0"/>
                        </a:spcBef>
                        <a:spcAft>
                          <a:spcPts val="0"/>
                        </a:spcAft>
                        <a:buNone/>
                      </a:pPr>
                      <a:r>
                        <a:rPr lang="en">
                          <a:solidFill>
                            <a:schemeClr val="dk1"/>
                          </a:solidFill>
                        </a:rPr>
                        <a:t>Choose number of rounds- Range</a:t>
                      </a:r>
                      <a:endParaRPr/>
                    </a:p>
                  </a:txBody>
                  <a:tcPr marL="91425" marR="91425" marT="91425" marB="91425">
                    <a:solidFill>
                      <a:srgbClr val="EAD1DC"/>
                    </a:solidFill>
                  </a:tcPr>
                </a:tc>
                <a:extLst>
                  <a:ext uri="{0D108BD9-81ED-4DB2-BD59-A6C34878D82A}">
                    <a16:rowId xmlns:a16="http://schemas.microsoft.com/office/drawing/2014/main" val="10003"/>
                  </a:ext>
                </a:extLst>
              </a:tr>
              <a:tr h="418025">
                <a:tc>
                  <a:txBody>
                    <a:bodyPr/>
                    <a:lstStyle/>
                    <a:p>
                      <a:pPr marL="0" lvl="0" indent="0" algn="l" rtl="0">
                        <a:spcBef>
                          <a:spcPts val="0"/>
                        </a:spcBef>
                        <a:spcAft>
                          <a:spcPts val="0"/>
                        </a:spcAft>
                        <a:buNone/>
                      </a:pPr>
                      <a:r>
                        <a:rPr lang="en"/>
                        <a:t>Generate random  Quiz Topic Questions </a:t>
                      </a:r>
                      <a:endParaRPr/>
                    </a:p>
                  </a:txBody>
                  <a:tcPr marL="91425" marR="91425" marT="91425" marB="91425">
                    <a:solidFill>
                      <a:srgbClr val="FFFFFF"/>
                    </a:solidFill>
                  </a:tcPr>
                </a:tc>
                <a:extLst>
                  <a:ext uri="{0D108BD9-81ED-4DB2-BD59-A6C34878D82A}">
                    <a16:rowId xmlns:a16="http://schemas.microsoft.com/office/drawing/2014/main" val="10004"/>
                  </a:ext>
                </a:extLst>
              </a:tr>
              <a:tr h="376575">
                <a:tc>
                  <a:txBody>
                    <a:bodyPr/>
                    <a:lstStyle/>
                    <a:p>
                      <a:pPr marL="0" lvl="0" indent="0" algn="l" rtl="0">
                        <a:spcBef>
                          <a:spcPts val="0"/>
                        </a:spcBef>
                        <a:spcAft>
                          <a:spcPts val="0"/>
                        </a:spcAft>
                        <a:buNone/>
                      </a:pPr>
                      <a:r>
                        <a:rPr lang="en"/>
                        <a:t>Display whether they are right or wrong</a:t>
                      </a:r>
                      <a:endParaRPr/>
                    </a:p>
                  </a:txBody>
                  <a:tcPr marL="91425" marR="91425" marT="91425" marB="91425">
                    <a:solidFill>
                      <a:srgbClr val="FFFFFF"/>
                    </a:solidFill>
                  </a:tcPr>
                </a:tc>
                <a:extLst>
                  <a:ext uri="{0D108BD9-81ED-4DB2-BD59-A6C34878D82A}">
                    <a16:rowId xmlns:a16="http://schemas.microsoft.com/office/drawing/2014/main" val="10005"/>
                  </a:ext>
                </a:extLst>
              </a:tr>
              <a:tr h="438775">
                <a:tc>
                  <a:txBody>
                    <a:bodyPr/>
                    <a:lstStyle/>
                    <a:p>
                      <a:pPr marL="0" lvl="0" indent="0" algn="l" rtl="0">
                        <a:spcBef>
                          <a:spcPts val="0"/>
                        </a:spcBef>
                        <a:spcAft>
                          <a:spcPts val="0"/>
                        </a:spcAft>
                        <a:buNone/>
                      </a:pPr>
                      <a:r>
                        <a:rPr lang="en"/>
                        <a:t>Display score points for their answer</a:t>
                      </a:r>
                      <a:endParaRPr/>
                    </a:p>
                  </a:txBody>
                  <a:tcPr marL="91425" marR="91425" marT="91425" marB="91425">
                    <a:solidFill>
                      <a:srgbClr val="FFFFFF"/>
                    </a:solidFill>
                  </a:tcPr>
                </a:tc>
                <a:extLst>
                  <a:ext uri="{0D108BD9-81ED-4DB2-BD59-A6C34878D82A}">
                    <a16:rowId xmlns:a16="http://schemas.microsoft.com/office/drawing/2014/main" val="10006"/>
                  </a:ext>
                </a:extLst>
              </a:tr>
              <a:tr h="441450">
                <a:tc>
                  <a:txBody>
                    <a:bodyPr/>
                    <a:lstStyle/>
                    <a:p>
                      <a:pPr marL="0" lvl="0" indent="0" algn="l" rtl="0">
                        <a:spcBef>
                          <a:spcPts val="0"/>
                        </a:spcBef>
                        <a:spcAft>
                          <a:spcPts val="0"/>
                        </a:spcAft>
                        <a:buNone/>
                      </a:pPr>
                      <a:r>
                        <a:rPr lang="en"/>
                        <a:t>Continue to ask questions</a:t>
                      </a:r>
                      <a:endParaRPr/>
                    </a:p>
                  </a:txBody>
                  <a:tcPr marL="91425" marR="91425" marT="91425" marB="91425">
                    <a:solidFill>
                      <a:srgbClr val="FFFFFF"/>
                    </a:solidFill>
                  </a:tcPr>
                </a:tc>
                <a:extLst>
                  <a:ext uri="{0D108BD9-81ED-4DB2-BD59-A6C34878D82A}">
                    <a16:rowId xmlns:a16="http://schemas.microsoft.com/office/drawing/2014/main" val="10007"/>
                  </a:ext>
                </a:extLst>
              </a:tr>
              <a:tr h="441450">
                <a:tc>
                  <a:txBody>
                    <a:bodyPr/>
                    <a:lstStyle/>
                    <a:p>
                      <a:pPr marL="0" lvl="0" indent="0" algn="l" rtl="0">
                        <a:spcBef>
                          <a:spcPts val="0"/>
                        </a:spcBef>
                        <a:spcAft>
                          <a:spcPts val="0"/>
                        </a:spcAft>
                        <a:buNone/>
                      </a:pPr>
                      <a:r>
                        <a:rPr lang="en"/>
                        <a:t>End Game Summary</a:t>
                      </a:r>
                      <a:endParaRPr/>
                    </a:p>
                  </a:txBody>
                  <a:tcPr marL="91425" marR="91425" marT="91425" marB="91425">
                    <a:solidFill>
                      <a:srgbClr val="FFFFFF"/>
                    </a:solidFill>
                  </a:tcPr>
                </a:tc>
                <a:extLst>
                  <a:ext uri="{0D108BD9-81ED-4DB2-BD59-A6C34878D82A}">
                    <a16:rowId xmlns:a16="http://schemas.microsoft.com/office/drawing/2014/main" val="10008"/>
                  </a:ext>
                </a:extLst>
              </a:tr>
            </a:tbl>
          </a:graphicData>
        </a:graphic>
      </p:graphicFrame>
      <p:sp>
        <p:nvSpPr>
          <p:cNvPr id="198" name="Google Shape;198;p26"/>
          <p:cNvSpPr/>
          <p:nvPr/>
        </p:nvSpPr>
        <p:spPr>
          <a:xfrm>
            <a:off x="2799875" y="1896375"/>
            <a:ext cx="762600" cy="16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99" name="Google Shape;199;p26"/>
          <p:cNvGraphicFramePr/>
          <p:nvPr/>
        </p:nvGraphicFramePr>
        <p:xfrm>
          <a:off x="3562475" y="1740100"/>
          <a:ext cx="1540125" cy="3291720"/>
        </p:xfrm>
        <a:graphic>
          <a:graphicData uri="http://schemas.openxmlformats.org/drawingml/2006/table">
            <a:tbl>
              <a:tblPr>
                <a:noFill/>
                <a:tableStyleId>{AB7227B9-0BD5-473D-885D-BD763348CDF4}</a:tableStyleId>
              </a:tblPr>
              <a:tblGrid>
                <a:gridCol w="1540125">
                  <a:extLst>
                    <a:ext uri="{9D8B030D-6E8A-4147-A177-3AD203B41FA5}">
                      <a16:colId xmlns:a16="http://schemas.microsoft.com/office/drawing/2014/main" val="20000"/>
                    </a:ext>
                  </a:extLst>
                </a:gridCol>
              </a:tblGrid>
              <a:tr h="742025">
                <a:tc>
                  <a:txBody>
                    <a:bodyPr/>
                    <a:lstStyle/>
                    <a:p>
                      <a:pPr marL="0" lvl="0" indent="0" algn="l" rtl="0">
                        <a:spcBef>
                          <a:spcPts val="0"/>
                        </a:spcBef>
                        <a:spcAft>
                          <a:spcPts val="0"/>
                        </a:spcAft>
                        <a:buNone/>
                      </a:pPr>
                      <a:r>
                        <a:rPr lang="en"/>
                        <a:t>Ask user to enter range(number of rounds)</a:t>
                      </a:r>
                      <a:endParaRPr/>
                    </a:p>
                  </a:txBody>
                  <a:tcPr marL="91425" marR="91425" marT="91425" marB="91425">
                    <a:solidFill>
                      <a:srgbClr val="EAD1DC"/>
                    </a:solidFill>
                  </a:tcPr>
                </a:tc>
                <a:extLst>
                  <a:ext uri="{0D108BD9-81ED-4DB2-BD59-A6C34878D82A}">
                    <a16:rowId xmlns:a16="http://schemas.microsoft.com/office/drawing/2014/main" val="10000"/>
                  </a:ext>
                </a:extLst>
              </a:tr>
              <a:tr h="549650">
                <a:tc>
                  <a:txBody>
                    <a:bodyPr/>
                    <a:lstStyle/>
                    <a:p>
                      <a:pPr marL="0" lvl="0" indent="0" algn="l" rtl="0">
                        <a:spcBef>
                          <a:spcPts val="0"/>
                        </a:spcBef>
                        <a:spcAft>
                          <a:spcPts val="0"/>
                        </a:spcAft>
                        <a:buNone/>
                      </a:pPr>
                      <a:r>
                        <a:rPr lang="en"/>
                        <a:t>If range entered as integer- True</a:t>
                      </a:r>
                      <a:endParaRPr/>
                    </a:p>
                    <a:p>
                      <a:pPr marL="0" lvl="0" indent="0" algn="l" rtl="0">
                        <a:spcBef>
                          <a:spcPts val="0"/>
                        </a:spcBef>
                        <a:spcAft>
                          <a:spcPts val="0"/>
                        </a:spcAft>
                        <a:buNone/>
                      </a:pPr>
                      <a:r>
                        <a:rPr lang="en"/>
                        <a:t>Displays quiz questions  </a:t>
                      </a:r>
                      <a:endParaRPr/>
                    </a:p>
                  </a:txBody>
                  <a:tcPr marL="91425" marR="91425" marT="91425" marB="91425">
                    <a:solidFill>
                      <a:srgbClr val="EAD1DC"/>
                    </a:solidFill>
                  </a:tcPr>
                </a:tc>
                <a:extLst>
                  <a:ext uri="{0D108BD9-81ED-4DB2-BD59-A6C34878D82A}">
                    <a16:rowId xmlns:a16="http://schemas.microsoft.com/office/drawing/2014/main" val="10001"/>
                  </a:ext>
                </a:extLst>
              </a:tr>
              <a:tr h="934425">
                <a:tc>
                  <a:txBody>
                    <a:bodyPr/>
                    <a:lstStyle/>
                    <a:p>
                      <a:pPr marL="0" lvl="0" indent="0" algn="l" rtl="0">
                        <a:spcBef>
                          <a:spcPts val="0"/>
                        </a:spcBef>
                        <a:spcAft>
                          <a:spcPts val="0"/>
                        </a:spcAft>
                        <a:buNone/>
                      </a:pPr>
                      <a:r>
                        <a:rPr lang="en"/>
                        <a:t>If range entered as string- </a:t>
                      </a:r>
                      <a:r>
                        <a:rPr lang="en">
                          <a:solidFill>
                            <a:schemeClr val="dk1"/>
                          </a:solidFill>
                        </a:rPr>
                        <a:t>Loop back and ask range again</a:t>
                      </a:r>
                      <a:endParaRPr/>
                    </a:p>
                  </a:txBody>
                  <a:tcPr marL="91425" marR="91425" marT="91425" marB="91425">
                    <a:solidFill>
                      <a:srgbClr val="EAD1DC"/>
                    </a:solidFill>
                  </a:tcPr>
                </a:tc>
                <a:extLst>
                  <a:ext uri="{0D108BD9-81ED-4DB2-BD59-A6C34878D82A}">
                    <a16:rowId xmlns:a16="http://schemas.microsoft.com/office/drawing/2014/main" val="10002"/>
                  </a:ext>
                </a:extLst>
              </a:tr>
              <a:tr h="357250">
                <a:tc>
                  <a:txBody>
                    <a:bodyPr/>
                    <a:lstStyle/>
                    <a:p>
                      <a:pPr marL="0" lvl="0" indent="0" algn="l" rtl="0">
                        <a:spcBef>
                          <a:spcPts val="0"/>
                        </a:spcBef>
                        <a:spcAft>
                          <a:spcPts val="0"/>
                        </a:spcAft>
                        <a:buNone/>
                      </a:pPr>
                      <a:endParaRPr/>
                    </a:p>
                  </a:txBody>
                  <a:tcPr marL="91425" marR="91425" marT="91425" marB="91425">
                    <a:solidFill>
                      <a:srgbClr val="EAD1DC"/>
                    </a:solidFill>
                  </a:tcPr>
                </a:tc>
                <a:extLst>
                  <a:ext uri="{0D108BD9-81ED-4DB2-BD59-A6C34878D82A}">
                    <a16:rowId xmlns:a16="http://schemas.microsoft.com/office/drawing/2014/main" val="10003"/>
                  </a:ext>
                </a:extLst>
              </a:tr>
            </a:tbl>
          </a:graphicData>
        </a:graphic>
      </p:graphicFrame>
      <p:sp>
        <p:nvSpPr>
          <p:cNvPr id="200" name="Google Shape;200;p26"/>
          <p:cNvSpPr txBox="1"/>
          <p:nvPr/>
        </p:nvSpPr>
        <p:spPr>
          <a:xfrm>
            <a:off x="6633650" y="408450"/>
            <a:ext cx="118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Flowchart</a:t>
            </a:r>
            <a:endParaRPr b="1"/>
          </a:p>
        </p:txBody>
      </p:sp>
      <p:sp>
        <p:nvSpPr>
          <p:cNvPr id="201" name="Google Shape;201;p26"/>
          <p:cNvSpPr/>
          <p:nvPr/>
        </p:nvSpPr>
        <p:spPr>
          <a:xfrm>
            <a:off x="6237838" y="1564825"/>
            <a:ext cx="1931400" cy="700425"/>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If </a:t>
            </a:r>
            <a:endParaRPr/>
          </a:p>
        </p:txBody>
      </p:sp>
      <p:sp>
        <p:nvSpPr>
          <p:cNvPr id="202" name="Google Shape;202;p26"/>
          <p:cNvSpPr/>
          <p:nvPr/>
        </p:nvSpPr>
        <p:spPr>
          <a:xfrm>
            <a:off x="6517600" y="876775"/>
            <a:ext cx="1371875" cy="526375"/>
          </a:xfrm>
          <a:prstGeom prst="flowChartManualInpu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Enter range</a:t>
            </a:r>
            <a:endParaRPr/>
          </a:p>
        </p:txBody>
      </p:sp>
      <p:cxnSp>
        <p:nvCxnSpPr>
          <p:cNvPr id="203" name="Google Shape;203;p26"/>
          <p:cNvCxnSpPr>
            <a:stCxn id="201" idx="2"/>
          </p:cNvCxnSpPr>
          <p:nvPr/>
        </p:nvCxnSpPr>
        <p:spPr>
          <a:xfrm flipH="1">
            <a:off x="7193038" y="2265250"/>
            <a:ext cx="10500" cy="476700"/>
          </a:xfrm>
          <a:prstGeom prst="straightConnector1">
            <a:avLst/>
          </a:prstGeom>
          <a:noFill/>
          <a:ln w="9525" cap="flat" cmpd="sng">
            <a:solidFill>
              <a:schemeClr val="dk2"/>
            </a:solidFill>
            <a:prstDash val="solid"/>
            <a:round/>
            <a:headEnd type="none" w="med" len="med"/>
            <a:tailEnd type="triangle" w="med" len="med"/>
          </a:ln>
        </p:spPr>
      </p:cxnSp>
      <p:sp>
        <p:nvSpPr>
          <p:cNvPr id="204" name="Google Shape;204;p26"/>
          <p:cNvSpPr/>
          <p:nvPr/>
        </p:nvSpPr>
        <p:spPr>
          <a:xfrm>
            <a:off x="6658525" y="2729450"/>
            <a:ext cx="10029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Integer</a:t>
            </a:r>
            <a:endParaRPr/>
          </a:p>
        </p:txBody>
      </p:sp>
      <p:sp>
        <p:nvSpPr>
          <p:cNvPr id="205" name="Google Shape;205;p26"/>
          <p:cNvSpPr/>
          <p:nvPr/>
        </p:nvSpPr>
        <p:spPr>
          <a:xfrm>
            <a:off x="5475250" y="1830075"/>
            <a:ext cx="7626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string</a:t>
            </a:r>
            <a:endParaRPr/>
          </a:p>
        </p:txBody>
      </p:sp>
      <p:cxnSp>
        <p:nvCxnSpPr>
          <p:cNvPr id="206" name="Google Shape;206;p26"/>
          <p:cNvCxnSpPr>
            <a:stCxn id="205" idx="0"/>
          </p:cNvCxnSpPr>
          <p:nvPr/>
        </p:nvCxnSpPr>
        <p:spPr>
          <a:xfrm rot="10800000">
            <a:off x="5846050" y="1212375"/>
            <a:ext cx="10500" cy="6177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26"/>
          <p:cNvCxnSpPr/>
          <p:nvPr/>
        </p:nvCxnSpPr>
        <p:spPr>
          <a:xfrm>
            <a:off x="5846175" y="1216650"/>
            <a:ext cx="634200" cy="0"/>
          </a:xfrm>
          <a:prstGeom prst="straightConnector1">
            <a:avLst/>
          </a:prstGeom>
          <a:noFill/>
          <a:ln w="9525" cap="flat" cmpd="sng">
            <a:solidFill>
              <a:schemeClr val="dk2"/>
            </a:solidFill>
            <a:prstDash val="solid"/>
            <a:round/>
            <a:headEnd type="none" w="med" len="med"/>
            <a:tailEnd type="triangle" w="med" len="med"/>
          </a:ln>
        </p:spPr>
      </p:cxnSp>
      <p:cxnSp>
        <p:nvCxnSpPr>
          <p:cNvPr id="208" name="Google Shape;208;p26"/>
          <p:cNvCxnSpPr>
            <a:stCxn id="202" idx="2"/>
          </p:cNvCxnSpPr>
          <p:nvPr/>
        </p:nvCxnSpPr>
        <p:spPr>
          <a:xfrm flipH="1">
            <a:off x="7194838" y="1403150"/>
            <a:ext cx="8700" cy="161700"/>
          </a:xfrm>
          <a:prstGeom prst="straightConnector1">
            <a:avLst/>
          </a:prstGeom>
          <a:noFill/>
          <a:ln w="9525" cap="flat" cmpd="sng">
            <a:solidFill>
              <a:schemeClr val="dk2"/>
            </a:solidFill>
            <a:prstDash val="solid"/>
            <a:round/>
            <a:headEnd type="none" w="med" len="med"/>
            <a:tailEnd type="triangle" w="med" len="med"/>
          </a:ln>
        </p:spPr>
      </p:cxnSp>
      <p:cxnSp>
        <p:nvCxnSpPr>
          <p:cNvPr id="209" name="Google Shape;209;p26"/>
          <p:cNvCxnSpPr/>
          <p:nvPr/>
        </p:nvCxnSpPr>
        <p:spPr>
          <a:xfrm flipH="1">
            <a:off x="7182538" y="2957450"/>
            <a:ext cx="10500" cy="476700"/>
          </a:xfrm>
          <a:prstGeom prst="straightConnector1">
            <a:avLst/>
          </a:prstGeom>
          <a:noFill/>
          <a:ln w="9525" cap="flat" cmpd="sng">
            <a:solidFill>
              <a:schemeClr val="dk2"/>
            </a:solidFill>
            <a:prstDash val="solid"/>
            <a:round/>
            <a:headEnd type="none" w="med" len="med"/>
            <a:tailEnd type="triangle" w="med" len="med"/>
          </a:ln>
        </p:spPr>
      </p:cxnSp>
      <p:sp>
        <p:nvSpPr>
          <p:cNvPr id="210" name="Google Shape;210;p26"/>
          <p:cNvSpPr/>
          <p:nvPr/>
        </p:nvSpPr>
        <p:spPr>
          <a:xfrm>
            <a:off x="6583925" y="3429875"/>
            <a:ext cx="1214375" cy="273550"/>
          </a:xfrm>
          <a:prstGeom prst="flowChartDisplay">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Display quiz question</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b="1"/>
              <a:t>Get Range</a:t>
            </a:r>
            <a:r>
              <a:rPr lang="en" sz="1900"/>
              <a:t> Test plan 1 and Test Results</a:t>
            </a:r>
            <a:endParaRPr/>
          </a:p>
        </p:txBody>
      </p:sp>
      <p:pic>
        <p:nvPicPr>
          <p:cNvPr id="216" name="Google Shape;216;p27"/>
          <p:cNvPicPr preferRelativeResize="0"/>
          <p:nvPr/>
        </p:nvPicPr>
        <p:blipFill>
          <a:blip r:embed="rId3">
            <a:alphaModFix/>
          </a:blip>
          <a:stretch>
            <a:fillRect/>
          </a:stretch>
        </p:blipFill>
        <p:spPr>
          <a:xfrm>
            <a:off x="4958400" y="1513218"/>
            <a:ext cx="3324826" cy="1224700"/>
          </a:xfrm>
          <a:prstGeom prst="rect">
            <a:avLst/>
          </a:prstGeom>
          <a:noFill/>
          <a:ln w="28575" cap="flat" cmpd="sng">
            <a:solidFill>
              <a:srgbClr val="B45F06"/>
            </a:solidFill>
            <a:prstDash val="solid"/>
            <a:round/>
            <a:headEnd type="none" w="sm" len="sm"/>
            <a:tailEnd type="none" w="sm" len="sm"/>
          </a:ln>
        </p:spPr>
      </p:pic>
      <p:sp>
        <p:nvSpPr>
          <p:cNvPr id="217" name="Google Shape;217;p27"/>
          <p:cNvSpPr txBox="1"/>
          <p:nvPr/>
        </p:nvSpPr>
        <p:spPr>
          <a:xfrm>
            <a:off x="5025525" y="1113025"/>
            <a:ext cx="311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Test Results from Shell</a:t>
            </a:r>
            <a:endParaRPr b="1"/>
          </a:p>
        </p:txBody>
      </p:sp>
      <p:graphicFrame>
        <p:nvGraphicFramePr>
          <p:cNvPr id="218" name="Google Shape;218;p27"/>
          <p:cNvGraphicFramePr/>
          <p:nvPr/>
        </p:nvGraphicFramePr>
        <p:xfrm>
          <a:off x="430800" y="1076000"/>
          <a:ext cx="2116400" cy="2529690"/>
        </p:xfrm>
        <a:graphic>
          <a:graphicData uri="http://schemas.openxmlformats.org/drawingml/2006/table">
            <a:tbl>
              <a:tblPr>
                <a:noFill/>
                <a:tableStyleId>{AB7227B9-0BD5-473D-885D-BD763348CDF4}</a:tableStyleId>
              </a:tblPr>
              <a:tblGrid>
                <a:gridCol w="1058200">
                  <a:extLst>
                    <a:ext uri="{9D8B030D-6E8A-4147-A177-3AD203B41FA5}">
                      <a16:colId xmlns:a16="http://schemas.microsoft.com/office/drawing/2014/main" val="20000"/>
                    </a:ext>
                  </a:extLst>
                </a:gridCol>
                <a:gridCol w="1058200">
                  <a:extLst>
                    <a:ext uri="{9D8B030D-6E8A-4147-A177-3AD203B41FA5}">
                      <a16:colId xmlns:a16="http://schemas.microsoft.com/office/drawing/2014/main" val="20001"/>
                    </a:ext>
                  </a:extLst>
                </a:gridCol>
              </a:tblGrid>
              <a:tr h="248475">
                <a:tc>
                  <a:txBody>
                    <a:bodyPr/>
                    <a:lstStyle/>
                    <a:p>
                      <a:pPr marL="0" lvl="0" indent="0" algn="l" rtl="0">
                        <a:spcBef>
                          <a:spcPts val="0"/>
                        </a:spcBef>
                        <a:spcAft>
                          <a:spcPts val="0"/>
                        </a:spcAft>
                        <a:buNone/>
                      </a:pPr>
                      <a:r>
                        <a:rPr lang="en" sz="800" b="1"/>
                        <a:t>Test Data</a:t>
                      </a:r>
                      <a:endParaRPr sz="800" b="1"/>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b="1"/>
                        <a:t>Expected</a:t>
                      </a:r>
                      <a:endParaRPr sz="800" b="1"/>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0"/>
                  </a:ext>
                </a:extLst>
              </a:tr>
              <a:tr h="269175">
                <a:tc>
                  <a:txBody>
                    <a:bodyPr/>
                    <a:lstStyle/>
                    <a:p>
                      <a:pPr marL="0" lvl="0" indent="0" algn="l" rtl="0">
                        <a:spcBef>
                          <a:spcPts val="0"/>
                        </a:spcBef>
                        <a:spcAft>
                          <a:spcPts val="0"/>
                        </a:spcAft>
                        <a:buNone/>
                      </a:pPr>
                      <a:r>
                        <a:rPr lang="en" sz="800">
                          <a:latin typeface="Times New Roman"/>
                          <a:ea typeface="Times New Roman"/>
                          <a:cs typeface="Times New Roman"/>
                          <a:sym typeface="Times New Roman"/>
                        </a:rPr>
                        <a:t>XLII</a:t>
                      </a:r>
                      <a:endParaRPr sz="800">
                        <a:latin typeface="Times New Roman"/>
                        <a:ea typeface="Times New Roman"/>
                        <a:cs typeface="Times New Roman"/>
                        <a:sym typeface="Times New Roman"/>
                      </a:endParaRPr>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t>Error message</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1"/>
                  </a:ext>
                </a:extLst>
              </a:tr>
              <a:tr h="231900">
                <a:tc>
                  <a:txBody>
                    <a:bodyPr/>
                    <a:lstStyle/>
                    <a:p>
                      <a:pPr marL="0" lvl="0" indent="0" algn="l" rtl="0">
                        <a:spcBef>
                          <a:spcPts val="0"/>
                        </a:spcBef>
                        <a:spcAft>
                          <a:spcPts val="0"/>
                        </a:spcAft>
                        <a:buNone/>
                      </a:pPr>
                      <a:r>
                        <a:rPr lang="en" sz="800"/>
                        <a:t>0</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t>Repeats question</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800"/>
                        <a:t>10.5</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t>Error message.</a:t>
                      </a:r>
                      <a:endParaRPr sz="800"/>
                    </a:p>
                    <a:p>
                      <a:pPr marL="0" lvl="0" indent="0" algn="l" rtl="0">
                        <a:spcBef>
                          <a:spcPts val="0"/>
                        </a:spcBef>
                        <a:spcAft>
                          <a:spcPts val="0"/>
                        </a:spcAft>
                        <a:buNone/>
                      </a:pPr>
                      <a:r>
                        <a:rPr lang="en" sz="800"/>
                        <a:t>Repeats question</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800"/>
                        <a:t>11</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t>Error message</a:t>
                      </a:r>
                      <a:endParaRPr sz="800"/>
                    </a:p>
                    <a:p>
                      <a:pPr marL="0" lvl="0" indent="0" algn="l" rtl="0">
                        <a:spcBef>
                          <a:spcPts val="0"/>
                        </a:spcBef>
                        <a:spcAft>
                          <a:spcPts val="0"/>
                        </a:spcAft>
                        <a:buNone/>
                      </a:pPr>
                      <a:r>
                        <a:rPr lang="en" sz="800"/>
                        <a:t>Repeats question</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800"/>
                        <a:t>1</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t>Accepted</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800"/>
                        <a:t>10</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t>Accepted</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295125" y="258500"/>
            <a:ext cx="5662200" cy="3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t>Get Range</a:t>
            </a:r>
            <a:r>
              <a:rPr lang="en" sz="1900"/>
              <a:t> Test plan 2 and Test Results</a:t>
            </a:r>
            <a:endParaRPr sz="1900"/>
          </a:p>
        </p:txBody>
      </p:sp>
      <p:pic>
        <p:nvPicPr>
          <p:cNvPr id="224" name="Google Shape;224;p28"/>
          <p:cNvPicPr preferRelativeResize="0"/>
          <p:nvPr/>
        </p:nvPicPr>
        <p:blipFill>
          <a:blip r:embed="rId3">
            <a:alphaModFix/>
          </a:blip>
          <a:stretch>
            <a:fillRect/>
          </a:stretch>
        </p:blipFill>
        <p:spPr>
          <a:xfrm>
            <a:off x="363575" y="1095750"/>
            <a:ext cx="2740850" cy="989750"/>
          </a:xfrm>
          <a:prstGeom prst="rect">
            <a:avLst/>
          </a:prstGeom>
          <a:noFill/>
          <a:ln w="28575" cap="flat" cmpd="sng">
            <a:solidFill>
              <a:srgbClr val="B45F06"/>
            </a:solidFill>
            <a:prstDash val="solid"/>
            <a:round/>
            <a:headEnd type="none" w="sm" len="sm"/>
            <a:tailEnd type="none" w="sm" len="sm"/>
          </a:ln>
        </p:spPr>
      </p:pic>
      <p:graphicFrame>
        <p:nvGraphicFramePr>
          <p:cNvPr id="225" name="Google Shape;225;p28"/>
          <p:cNvGraphicFramePr/>
          <p:nvPr/>
        </p:nvGraphicFramePr>
        <p:xfrm>
          <a:off x="397650" y="2145325"/>
          <a:ext cx="3000000" cy="3000000"/>
        </p:xfrm>
        <a:graphic>
          <a:graphicData uri="http://schemas.openxmlformats.org/drawingml/2006/table">
            <a:tbl>
              <a:tblPr>
                <a:noFill/>
                <a:tableStyleId>{AB7227B9-0BD5-473D-885D-BD763348CDF4}</a:tableStyleId>
              </a:tblPr>
              <a:tblGrid>
                <a:gridCol w="1058200">
                  <a:extLst>
                    <a:ext uri="{9D8B030D-6E8A-4147-A177-3AD203B41FA5}">
                      <a16:colId xmlns:a16="http://schemas.microsoft.com/office/drawing/2014/main" val="20000"/>
                    </a:ext>
                  </a:extLst>
                </a:gridCol>
                <a:gridCol w="1058200">
                  <a:extLst>
                    <a:ext uri="{9D8B030D-6E8A-4147-A177-3AD203B41FA5}">
                      <a16:colId xmlns:a16="http://schemas.microsoft.com/office/drawing/2014/main" val="20001"/>
                    </a:ext>
                  </a:extLst>
                </a:gridCol>
              </a:tblGrid>
              <a:tr h="248475">
                <a:tc>
                  <a:txBody>
                    <a:bodyPr/>
                    <a:lstStyle/>
                    <a:p>
                      <a:pPr marL="0" lvl="0" indent="0" algn="l" rtl="0">
                        <a:spcBef>
                          <a:spcPts val="0"/>
                        </a:spcBef>
                        <a:spcAft>
                          <a:spcPts val="0"/>
                        </a:spcAft>
                        <a:buNone/>
                      </a:pPr>
                      <a:r>
                        <a:rPr lang="en" sz="800" b="1"/>
                        <a:t>Test Data</a:t>
                      </a:r>
                      <a:endParaRPr sz="800" b="1"/>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b="1"/>
                        <a:t>Expected</a:t>
                      </a:r>
                      <a:endParaRPr sz="800" b="1"/>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0"/>
                  </a:ext>
                </a:extLst>
              </a:tr>
              <a:tr h="269175">
                <a:tc>
                  <a:txBody>
                    <a:bodyPr/>
                    <a:lstStyle/>
                    <a:p>
                      <a:pPr marL="0" lvl="0" indent="0" algn="l" rtl="0">
                        <a:spcBef>
                          <a:spcPts val="0"/>
                        </a:spcBef>
                        <a:spcAft>
                          <a:spcPts val="0"/>
                        </a:spcAft>
                        <a:buNone/>
                      </a:pPr>
                      <a:r>
                        <a:rPr lang="en" sz="800">
                          <a:latin typeface="Times New Roman"/>
                          <a:ea typeface="Times New Roman"/>
                          <a:cs typeface="Times New Roman"/>
                          <a:sym typeface="Times New Roman"/>
                        </a:rPr>
                        <a:t>XLII</a:t>
                      </a:r>
                      <a:endParaRPr sz="800">
                        <a:latin typeface="Times New Roman"/>
                        <a:ea typeface="Times New Roman"/>
                        <a:cs typeface="Times New Roman"/>
                        <a:sym typeface="Times New Roman"/>
                      </a:endParaRPr>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t>Error message</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1"/>
                  </a:ext>
                </a:extLst>
              </a:tr>
              <a:tr h="231900">
                <a:tc>
                  <a:txBody>
                    <a:bodyPr/>
                    <a:lstStyle/>
                    <a:p>
                      <a:pPr marL="0" lvl="0" indent="0" algn="l" rtl="0">
                        <a:spcBef>
                          <a:spcPts val="0"/>
                        </a:spcBef>
                        <a:spcAft>
                          <a:spcPts val="0"/>
                        </a:spcAft>
                        <a:buNone/>
                      </a:pPr>
                      <a:r>
                        <a:rPr lang="en" sz="800"/>
                        <a:t>0</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t>Repeats question</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800"/>
                        <a:t>10.5</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t>Error message.</a:t>
                      </a:r>
                      <a:endParaRPr sz="800"/>
                    </a:p>
                    <a:p>
                      <a:pPr marL="0" lvl="0" indent="0" algn="l" rtl="0">
                        <a:spcBef>
                          <a:spcPts val="0"/>
                        </a:spcBef>
                        <a:spcAft>
                          <a:spcPts val="0"/>
                        </a:spcAft>
                        <a:buNone/>
                      </a:pPr>
                      <a:r>
                        <a:rPr lang="en" sz="800"/>
                        <a:t>Repeats question</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800"/>
                        <a:t>11</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t>Error message</a:t>
                      </a:r>
                      <a:endParaRPr sz="800"/>
                    </a:p>
                    <a:p>
                      <a:pPr marL="0" lvl="0" indent="0" algn="l" rtl="0">
                        <a:spcBef>
                          <a:spcPts val="0"/>
                        </a:spcBef>
                        <a:spcAft>
                          <a:spcPts val="0"/>
                        </a:spcAft>
                        <a:buNone/>
                      </a:pPr>
                      <a:r>
                        <a:rPr lang="en" sz="800"/>
                        <a:t>Repeats question</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800"/>
                        <a:t>1</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t>Accepted</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800"/>
                        <a:t>10</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tc>
                  <a:txBody>
                    <a:bodyPr/>
                    <a:lstStyle/>
                    <a:p>
                      <a:pPr marL="0" lvl="0" indent="0" algn="l" rtl="0">
                        <a:spcBef>
                          <a:spcPts val="0"/>
                        </a:spcBef>
                        <a:spcAft>
                          <a:spcPts val="0"/>
                        </a:spcAft>
                        <a:buNone/>
                      </a:pPr>
                      <a:r>
                        <a:rPr lang="en" sz="800"/>
                        <a:t>Accepted</a:t>
                      </a:r>
                      <a:endParaRPr sz="800"/>
                    </a:p>
                  </a:txBody>
                  <a:tcPr marL="91425" marR="91425" marT="91425" marB="91425">
                    <a:lnL w="9525" cap="flat" cmpd="sng">
                      <a:solidFill>
                        <a:srgbClr val="B45F06"/>
                      </a:solidFill>
                      <a:prstDash val="solid"/>
                      <a:round/>
                      <a:headEnd type="none" w="sm" len="sm"/>
                      <a:tailEnd type="none" w="sm" len="sm"/>
                    </a:lnL>
                    <a:lnR w="9525" cap="flat" cmpd="sng">
                      <a:solidFill>
                        <a:srgbClr val="B45F06"/>
                      </a:solidFill>
                      <a:prstDash val="solid"/>
                      <a:round/>
                      <a:headEnd type="none" w="sm" len="sm"/>
                      <a:tailEnd type="none" w="sm" len="sm"/>
                    </a:lnR>
                    <a:lnT w="9525" cap="flat" cmpd="sng">
                      <a:solidFill>
                        <a:srgbClr val="B45F06"/>
                      </a:solidFill>
                      <a:prstDash val="solid"/>
                      <a:round/>
                      <a:headEnd type="none" w="sm" len="sm"/>
                      <a:tailEnd type="none" w="sm" len="sm"/>
                    </a:lnT>
                    <a:lnB w="9525" cap="flat" cmpd="sng">
                      <a:solidFill>
                        <a:srgbClr val="B45F06"/>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226" name="Google Shape;226;p28"/>
          <p:cNvPicPr preferRelativeResize="0"/>
          <p:nvPr/>
        </p:nvPicPr>
        <p:blipFill>
          <a:blip r:embed="rId4">
            <a:alphaModFix/>
          </a:blip>
          <a:stretch>
            <a:fillRect/>
          </a:stretch>
        </p:blipFill>
        <p:spPr>
          <a:xfrm>
            <a:off x="2723850" y="2284375"/>
            <a:ext cx="3072600" cy="1116150"/>
          </a:xfrm>
          <a:prstGeom prst="rect">
            <a:avLst/>
          </a:prstGeom>
          <a:noFill/>
          <a:ln>
            <a:noFill/>
          </a:ln>
        </p:spPr>
      </p:pic>
      <p:sp>
        <p:nvSpPr>
          <p:cNvPr id="227" name="Google Shape;227;p28"/>
          <p:cNvSpPr txBox="1"/>
          <p:nvPr/>
        </p:nvSpPr>
        <p:spPr>
          <a:xfrm>
            <a:off x="5659675" y="2214250"/>
            <a:ext cx="1131600" cy="2925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700"/>
              <a:t>Error message</a:t>
            </a:r>
            <a:endParaRPr sz="700"/>
          </a:p>
        </p:txBody>
      </p:sp>
      <p:sp>
        <p:nvSpPr>
          <p:cNvPr id="228" name="Google Shape;228;p28"/>
          <p:cNvSpPr/>
          <p:nvPr/>
        </p:nvSpPr>
        <p:spPr>
          <a:xfrm>
            <a:off x="2716975" y="2298400"/>
            <a:ext cx="2942700" cy="1242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txBox="1"/>
          <p:nvPr/>
        </p:nvSpPr>
        <p:spPr>
          <a:xfrm>
            <a:off x="5659675" y="2624250"/>
            <a:ext cx="1964400" cy="2925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700"/>
              <a:t>Does not accept decimals.  Error message</a:t>
            </a:r>
            <a:endParaRPr sz="700"/>
          </a:p>
        </p:txBody>
      </p:sp>
      <p:sp>
        <p:nvSpPr>
          <p:cNvPr id="230" name="Google Shape;230;p28"/>
          <p:cNvSpPr/>
          <p:nvPr/>
        </p:nvSpPr>
        <p:spPr>
          <a:xfrm>
            <a:off x="2679675" y="2571750"/>
            <a:ext cx="2979900" cy="3732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725275" y="2969825"/>
            <a:ext cx="2942700" cy="2196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txBox="1"/>
          <p:nvPr/>
        </p:nvSpPr>
        <p:spPr>
          <a:xfrm>
            <a:off x="5659675" y="2969825"/>
            <a:ext cx="2548800" cy="2925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700"/>
              <a:t>Accepts highest number in range and program closes.</a:t>
            </a:r>
            <a:endParaRPr sz="700"/>
          </a:p>
        </p:txBody>
      </p:sp>
      <p:pic>
        <p:nvPicPr>
          <p:cNvPr id="233" name="Google Shape;233;p28"/>
          <p:cNvPicPr preferRelativeResize="0"/>
          <p:nvPr/>
        </p:nvPicPr>
        <p:blipFill>
          <a:blip r:embed="rId5">
            <a:alphaModFix/>
          </a:blip>
          <a:stretch>
            <a:fillRect/>
          </a:stretch>
        </p:blipFill>
        <p:spPr>
          <a:xfrm>
            <a:off x="2650275" y="3370025"/>
            <a:ext cx="2979900" cy="219600"/>
          </a:xfrm>
          <a:prstGeom prst="rect">
            <a:avLst/>
          </a:prstGeom>
          <a:noFill/>
          <a:ln>
            <a:noFill/>
          </a:ln>
        </p:spPr>
      </p:pic>
      <p:sp>
        <p:nvSpPr>
          <p:cNvPr id="234" name="Google Shape;234;p28"/>
          <p:cNvSpPr/>
          <p:nvPr/>
        </p:nvSpPr>
        <p:spPr>
          <a:xfrm>
            <a:off x="2600925" y="3370025"/>
            <a:ext cx="2979900" cy="2196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txBox="1"/>
          <p:nvPr/>
        </p:nvSpPr>
        <p:spPr>
          <a:xfrm>
            <a:off x="5580825" y="3333575"/>
            <a:ext cx="2548800" cy="2925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700"/>
              <a:t>Accepts lowest number in range and program closes.</a:t>
            </a:r>
            <a:endParaRPr sz="700"/>
          </a:p>
        </p:txBody>
      </p:sp>
      <p:pic>
        <p:nvPicPr>
          <p:cNvPr id="236" name="Google Shape;236;p28"/>
          <p:cNvPicPr preferRelativeResize="0"/>
          <p:nvPr/>
        </p:nvPicPr>
        <p:blipFill>
          <a:blip r:embed="rId6">
            <a:alphaModFix/>
          </a:blip>
          <a:stretch>
            <a:fillRect/>
          </a:stretch>
        </p:blipFill>
        <p:spPr>
          <a:xfrm>
            <a:off x="2650275" y="3810775"/>
            <a:ext cx="2979900" cy="267713"/>
          </a:xfrm>
          <a:prstGeom prst="rect">
            <a:avLst/>
          </a:prstGeom>
          <a:noFill/>
          <a:ln>
            <a:noFill/>
          </a:ln>
        </p:spPr>
      </p:pic>
      <p:sp>
        <p:nvSpPr>
          <p:cNvPr id="237" name="Google Shape;237;p28"/>
          <p:cNvSpPr/>
          <p:nvPr/>
        </p:nvSpPr>
        <p:spPr>
          <a:xfrm>
            <a:off x="2600925" y="3836050"/>
            <a:ext cx="2979900" cy="2424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txBox="1"/>
          <p:nvPr/>
        </p:nvSpPr>
        <p:spPr>
          <a:xfrm>
            <a:off x="5580825" y="3809550"/>
            <a:ext cx="2548800" cy="2925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700"/>
              <a:t>Does not accepts higher than  range and repeats question.</a:t>
            </a:r>
            <a:endParaRPr sz="700"/>
          </a:p>
        </p:txBody>
      </p:sp>
      <p:sp>
        <p:nvSpPr>
          <p:cNvPr id="239" name="Google Shape;239;p28"/>
          <p:cNvSpPr txBox="1"/>
          <p:nvPr/>
        </p:nvSpPr>
        <p:spPr>
          <a:xfrm>
            <a:off x="3848450" y="1709850"/>
            <a:ext cx="3817200" cy="4002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t>Get Range: Screenshots from Shell</a:t>
            </a:r>
            <a:endParaRPr b="1"/>
          </a:p>
        </p:txBody>
      </p:sp>
      <p:sp>
        <p:nvSpPr>
          <p:cNvPr id="240" name="Google Shape;240;p28"/>
          <p:cNvSpPr txBox="1"/>
          <p:nvPr/>
        </p:nvSpPr>
        <p:spPr>
          <a:xfrm>
            <a:off x="345600" y="695550"/>
            <a:ext cx="15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Program Planner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244"/>
        <p:cNvGrpSpPr/>
        <p:nvPr/>
      </p:nvGrpSpPr>
      <p:grpSpPr>
        <a:xfrm>
          <a:off x="0" y="0"/>
          <a:ext cx="0" cy="0"/>
          <a:chOff x="0" y="0"/>
          <a:chExt cx="0" cy="0"/>
        </a:xfrm>
      </p:grpSpPr>
      <p:sp>
        <p:nvSpPr>
          <p:cNvPr id="245" name="Google Shape;24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 Range trialling</a:t>
            </a:r>
            <a:endParaRPr/>
          </a:p>
        </p:txBody>
      </p:sp>
      <p:sp>
        <p:nvSpPr>
          <p:cNvPr id="246" name="Google Shape;24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Trial #1 -  this part of quiz will accept any integer from user that a user would like to play. </a:t>
            </a:r>
            <a:endParaRPr/>
          </a:p>
          <a:p>
            <a:pPr marL="0" lvl="0" indent="0" algn="l" rtl="0">
              <a:spcBef>
                <a:spcPts val="1600"/>
              </a:spcBef>
              <a:spcAft>
                <a:spcPts val="0"/>
              </a:spcAft>
              <a:buNone/>
            </a:pPr>
            <a:r>
              <a:rPr lang="en"/>
              <a:t>Trial #2 -  This code uses Try and Except, which rejects out of range(higher or lower) and also rejects decimal and roman numbers and prompts users to enter numbers between 1 and 10.</a:t>
            </a:r>
            <a:endParaRPr/>
          </a:p>
          <a:p>
            <a:pPr marL="0" lvl="0" indent="0" algn="l" rtl="0">
              <a:spcBef>
                <a:spcPts val="1600"/>
              </a:spcBef>
              <a:spcAft>
                <a:spcPts val="0"/>
              </a:spcAft>
              <a:buNone/>
            </a:pPr>
            <a:r>
              <a:rPr lang="en"/>
              <a:t>Trial 2 is an improvised version and will be used in the final assembling as it can handle a range of valid and invalid inputs from user.</a:t>
            </a: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250"/>
        <p:cNvGrpSpPr/>
        <p:nvPr/>
      </p:nvGrpSpPr>
      <p:grpSpPr>
        <a:xfrm>
          <a:off x="0" y="0"/>
          <a:ext cx="0" cy="0"/>
          <a:chOff x="0" y="0"/>
          <a:chExt cx="0" cy="0"/>
        </a:xfrm>
      </p:grpSpPr>
      <p:graphicFrame>
        <p:nvGraphicFramePr>
          <p:cNvPr id="251" name="Google Shape;251;p30"/>
          <p:cNvGraphicFramePr/>
          <p:nvPr/>
        </p:nvGraphicFramePr>
        <p:xfrm>
          <a:off x="538013" y="303850"/>
          <a:ext cx="3000000" cy="3000000"/>
        </p:xfrm>
        <a:graphic>
          <a:graphicData uri="http://schemas.openxmlformats.org/drawingml/2006/table">
            <a:tbl>
              <a:tblPr>
                <a:noFill/>
                <a:tableStyleId>{AB7227B9-0BD5-473D-885D-BD763348CDF4}</a:tableStyleId>
              </a:tblPr>
              <a:tblGrid>
                <a:gridCol w="3171575">
                  <a:extLst>
                    <a:ext uri="{9D8B030D-6E8A-4147-A177-3AD203B41FA5}">
                      <a16:colId xmlns:a16="http://schemas.microsoft.com/office/drawing/2014/main" val="20000"/>
                    </a:ext>
                  </a:extLst>
                </a:gridCol>
              </a:tblGrid>
              <a:tr h="592875">
                <a:tc>
                  <a:txBody>
                    <a:bodyPr/>
                    <a:lstStyle/>
                    <a:p>
                      <a:pPr marL="0" lvl="0" indent="0" algn="l" rtl="0">
                        <a:spcBef>
                          <a:spcPts val="0"/>
                        </a:spcBef>
                        <a:spcAft>
                          <a:spcPts val="0"/>
                        </a:spcAft>
                        <a:buNone/>
                      </a:pPr>
                      <a:r>
                        <a:rPr lang="en" b="1">
                          <a:solidFill>
                            <a:srgbClr val="0000FF"/>
                          </a:solidFill>
                        </a:rPr>
                        <a:t>Quiz Task- Decomposition</a:t>
                      </a:r>
                      <a:endParaRPr b="1">
                        <a:solidFill>
                          <a:srgbClr val="0000FF"/>
                        </a:solidFill>
                      </a:endParaRPr>
                    </a:p>
                  </a:txBody>
                  <a:tcPr marL="91425" marR="91425" marT="91425" marB="91425">
                    <a:lnB w="9525" cap="flat" cmpd="sng">
                      <a:solidFill>
                        <a:srgbClr val="9E9E9E"/>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296425">
                <a:tc>
                  <a:txBody>
                    <a:bodyPr/>
                    <a:lstStyle/>
                    <a:p>
                      <a:pPr marL="0" lvl="0" indent="0" algn="l" rtl="0">
                        <a:spcBef>
                          <a:spcPts val="0"/>
                        </a:spcBef>
                        <a:spcAft>
                          <a:spcPts val="0"/>
                        </a:spcAft>
                        <a:buNone/>
                      </a:pPr>
                      <a:r>
                        <a:rPr lang="en" sz="800"/>
                        <a:t>Ask User’s Details</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96425">
                <a:tc>
                  <a:txBody>
                    <a:bodyPr/>
                    <a:lstStyle/>
                    <a:p>
                      <a:pPr marL="0" lvl="0" indent="0" algn="l" rtl="0">
                        <a:spcBef>
                          <a:spcPts val="0"/>
                        </a:spcBef>
                        <a:spcAft>
                          <a:spcPts val="0"/>
                        </a:spcAft>
                        <a:buNone/>
                      </a:pPr>
                      <a:r>
                        <a:rPr lang="en" sz="800"/>
                        <a:t>Give Instructions to Play Quiz</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96425">
                <a:tc>
                  <a:txBody>
                    <a:bodyPr/>
                    <a:lstStyle/>
                    <a:p>
                      <a:pPr marL="0" lvl="0" indent="0" algn="l" rtl="0">
                        <a:spcBef>
                          <a:spcPts val="0"/>
                        </a:spcBef>
                        <a:spcAft>
                          <a:spcPts val="0"/>
                        </a:spcAft>
                        <a:buNone/>
                      </a:pPr>
                      <a:r>
                        <a:rPr lang="en" sz="800"/>
                        <a:t>Choose number of rounds</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96425">
                <a:tc>
                  <a:txBody>
                    <a:bodyPr/>
                    <a:lstStyle/>
                    <a:p>
                      <a:pPr marL="0" lvl="0" indent="0" algn="l" rtl="0">
                        <a:spcBef>
                          <a:spcPts val="0"/>
                        </a:spcBef>
                        <a:spcAft>
                          <a:spcPts val="0"/>
                        </a:spcAft>
                        <a:buNone/>
                      </a:pPr>
                      <a:r>
                        <a:rPr lang="en" sz="800"/>
                        <a:t>Generate random  Quiz Topic Questions </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extLst>
                  <a:ext uri="{0D108BD9-81ED-4DB2-BD59-A6C34878D82A}">
                    <a16:rowId xmlns:a16="http://schemas.microsoft.com/office/drawing/2014/main" val="10004"/>
                  </a:ext>
                </a:extLst>
              </a:tr>
              <a:tr h="298850">
                <a:tc>
                  <a:txBody>
                    <a:bodyPr/>
                    <a:lstStyle/>
                    <a:p>
                      <a:pPr marL="0" lvl="0" indent="0" algn="l" rtl="0">
                        <a:spcBef>
                          <a:spcPts val="0"/>
                        </a:spcBef>
                        <a:spcAft>
                          <a:spcPts val="0"/>
                        </a:spcAft>
                        <a:buNone/>
                      </a:pPr>
                      <a:r>
                        <a:rPr lang="en" sz="800"/>
                        <a:t>Compare user answer with dict answer  </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15000">
                <a:tc>
                  <a:txBody>
                    <a:bodyPr/>
                    <a:lstStyle/>
                    <a:p>
                      <a:pPr marL="0" lvl="0" indent="0" algn="l" rtl="0">
                        <a:spcBef>
                          <a:spcPts val="0"/>
                        </a:spcBef>
                        <a:spcAft>
                          <a:spcPts val="0"/>
                        </a:spcAft>
                        <a:buNone/>
                      </a:pPr>
                      <a:r>
                        <a:rPr lang="en" sz="800"/>
                        <a:t>Display score points for correct answer and display wrong for wrong answer</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96425">
                <a:tc>
                  <a:txBody>
                    <a:bodyPr/>
                    <a:lstStyle/>
                    <a:p>
                      <a:pPr marL="0" lvl="0" indent="0" algn="l" rtl="0">
                        <a:spcBef>
                          <a:spcPts val="0"/>
                        </a:spcBef>
                        <a:spcAft>
                          <a:spcPts val="0"/>
                        </a:spcAft>
                        <a:buNone/>
                      </a:pPr>
                      <a:r>
                        <a:rPr lang="en" sz="800"/>
                        <a:t>Continue to ask questions</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96425">
                <a:tc>
                  <a:txBody>
                    <a:bodyPr/>
                    <a:lstStyle/>
                    <a:p>
                      <a:pPr marL="0" lvl="0" indent="0" algn="l" rtl="0">
                        <a:spcBef>
                          <a:spcPts val="0"/>
                        </a:spcBef>
                        <a:spcAft>
                          <a:spcPts val="0"/>
                        </a:spcAft>
                        <a:buNone/>
                      </a:pPr>
                      <a:r>
                        <a:rPr lang="en" sz="800"/>
                        <a:t>End Game Summary with Stats</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cxnSp>
        <p:nvCxnSpPr>
          <p:cNvPr id="252" name="Google Shape;252;p30"/>
          <p:cNvCxnSpPr/>
          <p:nvPr/>
        </p:nvCxnSpPr>
        <p:spPr>
          <a:xfrm flipH="1">
            <a:off x="3004650" y="1008525"/>
            <a:ext cx="1656600" cy="9753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53" name="Google Shape;253;p30"/>
          <p:cNvCxnSpPr/>
          <p:nvPr/>
        </p:nvCxnSpPr>
        <p:spPr>
          <a:xfrm rot="10800000" flipH="1">
            <a:off x="4435275" y="998025"/>
            <a:ext cx="174000" cy="10500"/>
          </a:xfrm>
          <a:prstGeom prst="straightConnector1">
            <a:avLst/>
          </a:prstGeom>
          <a:noFill/>
          <a:ln w="9525" cap="flat" cmpd="sng">
            <a:solidFill>
              <a:schemeClr val="dk2"/>
            </a:solidFill>
            <a:prstDash val="solid"/>
            <a:round/>
            <a:headEnd type="none" w="med" len="med"/>
            <a:tailEnd type="triangle" w="med" len="med"/>
          </a:ln>
        </p:spPr>
      </p:cxnSp>
      <p:cxnSp>
        <p:nvCxnSpPr>
          <p:cNvPr id="254" name="Google Shape;254;p30"/>
          <p:cNvCxnSpPr/>
          <p:nvPr/>
        </p:nvCxnSpPr>
        <p:spPr>
          <a:xfrm rot="10800000">
            <a:off x="2835025" y="1983825"/>
            <a:ext cx="202800" cy="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255" name="Google Shape;255;p30"/>
          <p:cNvGraphicFramePr/>
          <p:nvPr/>
        </p:nvGraphicFramePr>
        <p:xfrm>
          <a:off x="4609275" y="915225"/>
          <a:ext cx="3000000" cy="3000000"/>
        </p:xfrm>
        <a:graphic>
          <a:graphicData uri="http://schemas.openxmlformats.org/drawingml/2006/table">
            <a:tbl>
              <a:tblPr>
                <a:noFill/>
                <a:tableStyleId>{AB7227B9-0BD5-473D-885D-BD763348CDF4}</a:tableStyleId>
              </a:tblPr>
              <a:tblGrid>
                <a:gridCol w="1817825">
                  <a:extLst>
                    <a:ext uri="{9D8B030D-6E8A-4147-A177-3AD203B41FA5}">
                      <a16:colId xmlns:a16="http://schemas.microsoft.com/office/drawing/2014/main" val="20000"/>
                    </a:ext>
                  </a:extLst>
                </a:gridCol>
              </a:tblGrid>
              <a:tr h="211200">
                <a:tc>
                  <a:txBody>
                    <a:bodyPr/>
                    <a:lstStyle/>
                    <a:p>
                      <a:pPr marL="0" lvl="0" indent="0" algn="l" rtl="0">
                        <a:spcBef>
                          <a:spcPts val="0"/>
                        </a:spcBef>
                        <a:spcAft>
                          <a:spcPts val="0"/>
                        </a:spcAft>
                        <a:buNone/>
                      </a:pPr>
                      <a:r>
                        <a:rPr lang="en" sz="800"/>
                        <a:t>Generate Random Quiz Topic Questions</a:t>
                      </a:r>
                      <a:endParaRPr sz="800"/>
                    </a:p>
                  </a:txBody>
                  <a:tcPr marL="91425" marR="91425" marT="91425" marB="91425">
                    <a:solidFill>
                      <a:srgbClr val="FFE599"/>
                    </a:solidFill>
                  </a:tcPr>
                </a:tc>
                <a:extLst>
                  <a:ext uri="{0D108BD9-81ED-4DB2-BD59-A6C34878D82A}">
                    <a16:rowId xmlns:a16="http://schemas.microsoft.com/office/drawing/2014/main" val="10000"/>
                  </a:ext>
                </a:extLst>
              </a:tr>
              <a:tr h="227775">
                <a:tc>
                  <a:txBody>
                    <a:bodyPr/>
                    <a:lstStyle/>
                    <a:p>
                      <a:pPr marL="0" lvl="0" indent="0" algn="l" rtl="0">
                        <a:spcBef>
                          <a:spcPts val="0"/>
                        </a:spcBef>
                        <a:spcAft>
                          <a:spcPts val="0"/>
                        </a:spcAft>
                        <a:buNone/>
                      </a:pPr>
                      <a:r>
                        <a:rPr lang="en" sz="800"/>
                        <a:t>Reads questions randomly from dictionary in any order</a:t>
                      </a:r>
                      <a:endParaRPr sz="800"/>
                    </a:p>
                  </a:txBody>
                  <a:tcPr marL="91425" marR="91425" marT="91425" marB="91425">
                    <a:solidFill>
                      <a:srgbClr val="FFFFFF"/>
                    </a:solidFill>
                  </a:tcPr>
                </a:tc>
                <a:extLst>
                  <a:ext uri="{0D108BD9-81ED-4DB2-BD59-A6C34878D82A}">
                    <a16:rowId xmlns:a16="http://schemas.microsoft.com/office/drawing/2014/main" val="10001"/>
                  </a:ext>
                </a:extLst>
              </a:tr>
              <a:tr h="227775">
                <a:tc>
                  <a:txBody>
                    <a:bodyPr/>
                    <a:lstStyle/>
                    <a:p>
                      <a:pPr marL="0" lvl="0" indent="0" algn="l" rtl="0">
                        <a:spcBef>
                          <a:spcPts val="0"/>
                        </a:spcBef>
                        <a:spcAft>
                          <a:spcPts val="0"/>
                        </a:spcAft>
                        <a:buNone/>
                      </a:pPr>
                      <a:r>
                        <a:rPr lang="en" sz="800"/>
                        <a:t>Uses randint for integer a</a:t>
                      </a:r>
                      <a:endParaRPr sz="800"/>
                    </a:p>
                  </a:txBody>
                  <a:tcPr marL="91425" marR="91425" marT="91425" marB="91425">
                    <a:solidFill>
                      <a:srgbClr val="FFFFFF"/>
                    </a:solidFill>
                  </a:tcPr>
                </a:tc>
                <a:extLst>
                  <a:ext uri="{0D108BD9-81ED-4DB2-BD59-A6C34878D82A}">
                    <a16:rowId xmlns:a16="http://schemas.microsoft.com/office/drawing/2014/main" val="10002"/>
                  </a:ext>
                </a:extLst>
              </a:tr>
              <a:tr h="227775">
                <a:tc>
                  <a:txBody>
                    <a:bodyPr/>
                    <a:lstStyle/>
                    <a:p>
                      <a:pPr marL="0" lvl="0" indent="0" algn="l" rtl="0">
                        <a:spcBef>
                          <a:spcPts val="0"/>
                        </a:spcBef>
                        <a:spcAft>
                          <a:spcPts val="0"/>
                        </a:spcAft>
                        <a:buNone/>
                      </a:pPr>
                      <a:r>
                        <a:rPr lang="en" sz="800"/>
                        <a:t>Uses randint for integer b</a:t>
                      </a:r>
                      <a:endParaRPr sz="800"/>
                    </a:p>
                  </a:txBody>
                  <a:tcPr marL="91425" marR="91425" marT="91425" marB="91425">
                    <a:solidFill>
                      <a:srgbClr val="FFFFFF"/>
                    </a:solidFill>
                  </a:tcPr>
                </a:tc>
                <a:extLst>
                  <a:ext uri="{0D108BD9-81ED-4DB2-BD59-A6C34878D82A}">
                    <a16:rowId xmlns:a16="http://schemas.microsoft.com/office/drawing/2014/main" val="10003"/>
                  </a:ext>
                </a:extLst>
              </a:tr>
              <a:tr h="227775">
                <a:tc>
                  <a:txBody>
                    <a:bodyPr/>
                    <a:lstStyle/>
                    <a:p>
                      <a:pPr marL="0" lvl="0" indent="0" algn="l" rtl="0">
                        <a:spcBef>
                          <a:spcPts val="0"/>
                        </a:spcBef>
                        <a:spcAft>
                          <a:spcPts val="0"/>
                        </a:spcAft>
                        <a:buNone/>
                      </a:pPr>
                      <a:r>
                        <a:rPr lang="en" sz="800"/>
                        <a:t>Uses operators like +,-,x</a:t>
                      </a:r>
                      <a:endParaRPr sz="800"/>
                    </a:p>
                  </a:txBody>
                  <a:tcPr marL="91425" marR="91425" marT="91425" marB="91425">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Get Random Questions (Plan and Testing)</a:t>
            </a:r>
            <a:endParaRPr/>
          </a:p>
        </p:txBody>
      </p:sp>
      <p:graphicFrame>
        <p:nvGraphicFramePr>
          <p:cNvPr id="261" name="Google Shape;261;p31"/>
          <p:cNvGraphicFramePr/>
          <p:nvPr/>
        </p:nvGraphicFramePr>
        <p:xfrm>
          <a:off x="192800" y="1106250"/>
          <a:ext cx="3000000" cy="3000000"/>
        </p:xfrm>
        <a:graphic>
          <a:graphicData uri="http://schemas.openxmlformats.org/drawingml/2006/table">
            <a:tbl>
              <a:tblPr>
                <a:noFill/>
                <a:tableStyleId>{806F379F-C7CE-4AA8-8DA7-AD53EA82CE70}</a:tableStyleId>
              </a:tblPr>
              <a:tblGrid>
                <a:gridCol w="2528475">
                  <a:extLst>
                    <a:ext uri="{9D8B030D-6E8A-4147-A177-3AD203B41FA5}">
                      <a16:colId xmlns:a16="http://schemas.microsoft.com/office/drawing/2014/main" val="20000"/>
                    </a:ext>
                  </a:extLst>
                </a:gridCol>
                <a:gridCol w="22357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b="1"/>
                        <a:t>Test Data</a:t>
                      </a:r>
                      <a:endParaRPr sz="1000" b="1"/>
                    </a:p>
                  </a:txBody>
                  <a:tcPr marL="63500" marR="63500" marT="63500" marB="63500">
                    <a:solidFill>
                      <a:srgbClr val="CCCCCC"/>
                    </a:solidFill>
                  </a:tcPr>
                </a:tc>
                <a:tc>
                  <a:txBody>
                    <a:bodyPr/>
                    <a:lstStyle/>
                    <a:p>
                      <a:pPr marL="0" lvl="0" indent="0" algn="l" rtl="0">
                        <a:spcBef>
                          <a:spcPts val="0"/>
                        </a:spcBef>
                        <a:spcAft>
                          <a:spcPts val="0"/>
                        </a:spcAft>
                        <a:buNone/>
                      </a:pPr>
                      <a:r>
                        <a:rPr lang="en" sz="900" b="1"/>
                        <a:t>Expected </a:t>
                      </a:r>
                      <a:endParaRPr sz="900" b="1"/>
                    </a:p>
                  </a:txBody>
                  <a:tcPr marL="63500" marR="63500" marT="63500" marB="63500">
                    <a:solidFill>
                      <a:srgbClr val="CCCCCC"/>
                    </a:solidFill>
                  </a:tcPr>
                </a:tc>
                <a:extLst>
                  <a:ext uri="{0D108BD9-81ED-4DB2-BD59-A6C34878D82A}">
                    <a16:rowId xmlns:a16="http://schemas.microsoft.com/office/drawing/2014/main" val="10000"/>
                  </a:ext>
                </a:extLst>
              </a:tr>
              <a:tr h="576275">
                <a:tc>
                  <a:txBody>
                    <a:bodyPr/>
                    <a:lstStyle/>
                    <a:p>
                      <a:pPr marL="0" lvl="0" indent="0" algn="l" rtl="0">
                        <a:spcBef>
                          <a:spcPts val="0"/>
                        </a:spcBef>
                        <a:spcAft>
                          <a:spcPts val="0"/>
                        </a:spcAft>
                        <a:buNone/>
                      </a:pPr>
                      <a:r>
                        <a:rPr lang="en" sz="800"/>
                        <a:t>Randomly generate number of items as per user’s range items </a:t>
                      </a:r>
                      <a:r>
                        <a:rPr lang="en" sz="1600"/>
                        <a:t> </a:t>
                      </a:r>
                      <a:endParaRPr sz="1600"/>
                    </a:p>
                    <a:p>
                      <a:pPr marL="0" lvl="0" indent="0" algn="l" rtl="0">
                        <a:spcBef>
                          <a:spcPts val="0"/>
                        </a:spcBef>
                        <a:spcAft>
                          <a:spcPts val="0"/>
                        </a:spcAft>
                        <a:buNone/>
                      </a:pPr>
                      <a:endParaRPr sz="1000"/>
                    </a:p>
                  </a:txBody>
                  <a:tcPr marL="63500" marR="63500" marT="63500" marB="63500"/>
                </a:tc>
                <a:tc>
                  <a:txBody>
                    <a:bodyPr/>
                    <a:lstStyle/>
                    <a:p>
                      <a:pPr marL="0" lvl="0" indent="0" algn="l" rtl="0">
                        <a:spcBef>
                          <a:spcPts val="0"/>
                        </a:spcBef>
                        <a:spcAft>
                          <a:spcPts val="0"/>
                        </a:spcAft>
                        <a:buNone/>
                      </a:pPr>
                      <a:r>
                        <a:rPr lang="en" sz="900"/>
                        <a:t>  The order should be random each time.</a:t>
                      </a:r>
                      <a:endParaRPr sz="900"/>
                    </a:p>
                  </a:txBody>
                  <a:tcPr marL="63500" marR="63500" marT="63500" marB="63500"/>
                </a:tc>
                <a:extLst>
                  <a:ext uri="{0D108BD9-81ED-4DB2-BD59-A6C34878D82A}">
                    <a16:rowId xmlns:a16="http://schemas.microsoft.com/office/drawing/2014/main" val="10001"/>
                  </a:ext>
                </a:extLst>
              </a:tr>
              <a:tr h="365400">
                <a:tc>
                  <a:txBody>
                    <a:bodyPr/>
                    <a:lstStyle/>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txBody>
                  <a:tcPr marL="63500" marR="63500" marT="63500" marB="63500"/>
                </a:tc>
                <a:tc>
                  <a:txBody>
                    <a:bodyPr/>
                    <a:lstStyle/>
                    <a:p>
                      <a:pPr marL="0" lvl="0" indent="0" algn="l" rtl="0">
                        <a:spcBef>
                          <a:spcPts val="0"/>
                        </a:spcBef>
                        <a:spcAft>
                          <a:spcPts val="0"/>
                        </a:spcAft>
                        <a:buNone/>
                      </a:pPr>
                      <a:r>
                        <a:rPr lang="en" sz="900"/>
                        <a:t> </a:t>
                      </a:r>
                      <a:endParaRPr sz="900"/>
                    </a:p>
                  </a:txBody>
                  <a:tcPr marL="63500" marR="63500" marT="63500" marB="63500"/>
                </a:tc>
                <a:extLst>
                  <a:ext uri="{0D108BD9-81ED-4DB2-BD59-A6C34878D82A}">
                    <a16:rowId xmlns:a16="http://schemas.microsoft.com/office/drawing/2014/main" val="10002"/>
                  </a:ext>
                </a:extLst>
              </a:tr>
              <a:tr h="365400">
                <a:tc>
                  <a:txBody>
                    <a:bodyPr/>
                    <a:lstStyle/>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txBody>
                  <a:tcPr marL="63500" marR="63500" marT="63500" marB="63500"/>
                </a:tc>
                <a:tc>
                  <a:txBody>
                    <a:bodyPr/>
                    <a:lstStyle/>
                    <a:p>
                      <a:pPr marL="0" lvl="0" indent="0" algn="l" rtl="0">
                        <a:spcBef>
                          <a:spcPts val="0"/>
                        </a:spcBef>
                        <a:spcAft>
                          <a:spcPts val="0"/>
                        </a:spcAft>
                        <a:buNone/>
                      </a:pPr>
                      <a:r>
                        <a:rPr lang="en" sz="900"/>
                        <a:t>Random order (second time)</a:t>
                      </a:r>
                      <a:endParaRPr sz="900"/>
                    </a:p>
                    <a:p>
                      <a:pPr marL="0" lvl="0" indent="0" algn="l" rtl="0">
                        <a:spcBef>
                          <a:spcPts val="0"/>
                        </a:spcBef>
                        <a:spcAft>
                          <a:spcPts val="0"/>
                        </a:spcAft>
                        <a:buNone/>
                      </a:pPr>
                      <a:r>
                        <a:rPr lang="en" sz="900"/>
                        <a:t>Different questions are displayed every time with Random import library.</a:t>
                      </a:r>
                      <a:endParaRPr sz="900"/>
                    </a:p>
                  </a:txBody>
                  <a:tcPr marL="63500" marR="63500" marT="63500" marB="63500"/>
                </a:tc>
                <a:extLst>
                  <a:ext uri="{0D108BD9-81ED-4DB2-BD59-A6C34878D82A}">
                    <a16:rowId xmlns:a16="http://schemas.microsoft.com/office/drawing/2014/main" val="10003"/>
                  </a:ext>
                </a:extLst>
              </a:tr>
            </a:tbl>
          </a:graphicData>
        </a:graphic>
      </p:graphicFrame>
      <p:pic>
        <p:nvPicPr>
          <p:cNvPr id="262" name="Google Shape;262;p31"/>
          <p:cNvPicPr preferRelativeResize="0"/>
          <p:nvPr/>
        </p:nvPicPr>
        <p:blipFill>
          <a:blip r:embed="rId3">
            <a:alphaModFix/>
          </a:blip>
          <a:stretch>
            <a:fillRect/>
          </a:stretch>
        </p:blipFill>
        <p:spPr>
          <a:xfrm>
            <a:off x="674700" y="2061613"/>
            <a:ext cx="1036200" cy="1156033"/>
          </a:xfrm>
          <a:prstGeom prst="rect">
            <a:avLst/>
          </a:prstGeom>
          <a:noFill/>
          <a:ln>
            <a:noFill/>
          </a:ln>
        </p:spPr>
      </p:pic>
      <p:pic>
        <p:nvPicPr>
          <p:cNvPr id="263" name="Google Shape;263;p31"/>
          <p:cNvPicPr preferRelativeResize="0"/>
          <p:nvPr/>
        </p:nvPicPr>
        <p:blipFill>
          <a:blip r:embed="rId4">
            <a:alphaModFix/>
          </a:blip>
          <a:stretch>
            <a:fillRect/>
          </a:stretch>
        </p:blipFill>
        <p:spPr>
          <a:xfrm>
            <a:off x="716125" y="3346075"/>
            <a:ext cx="1036200" cy="12449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FF"/>
                </a:solidFill>
              </a:rPr>
              <a:t>Quiz Program using Python Programming Language</a:t>
            </a:r>
            <a:endParaRPr sz="2500" b="1">
              <a:solidFill>
                <a:srgbClr val="0000FF"/>
              </a:solidFill>
            </a:endParaRPr>
          </a:p>
        </p:txBody>
      </p:sp>
      <p:sp>
        <p:nvSpPr>
          <p:cNvPr id="81" name="Google Shape;81;p14"/>
          <p:cNvSpPr txBox="1">
            <a:spLocks noGrp="1"/>
          </p:cNvSpPr>
          <p:nvPr>
            <p:ph type="body" idx="1"/>
          </p:nvPr>
        </p:nvSpPr>
        <p:spPr>
          <a:xfrm>
            <a:off x="311700" y="1152475"/>
            <a:ext cx="8520600" cy="3681300"/>
          </a:xfrm>
          <a:prstGeom prst="rect">
            <a:avLst/>
          </a:prstGeom>
          <a:solidFill>
            <a:srgbClr val="CFE2F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u="sng">
                <a:solidFill>
                  <a:schemeClr val="hlink"/>
                </a:solidFill>
                <a:highlight>
                  <a:srgbClr val="CFE2F3"/>
                </a:highlight>
                <a:hlinkClick r:id="rId3"/>
              </a:rPr>
              <a:t>Link to github Repository</a:t>
            </a:r>
            <a:r>
              <a:rPr lang="en" sz="2000" b="1">
                <a:solidFill>
                  <a:srgbClr val="3C78D8"/>
                </a:solidFill>
                <a:highlight>
                  <a:srgbClr val="CFE2F3"/>
                </a:highlight>
              </a:rPr>
              <a:t>:   </a:t>
            </a:r>
            <a:endParaRPr sz="2000" b="1">
              <a:solidFill>
                <a:srgbClr val="3C78D8"/>
              </a:solidFill>
              <a:highlight>
                <a:srgbClr val="CFE2F3"/>
              </a:highlight>
            </a:endParaRPr>
          </a:p>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highlight>
                  <a:srgbClr val="CFE2F3"/>
                </a:highlight>
              </a:rPr>
              <a:t>  </a:t>
            </a:r>
            <a:endParaRPr sz="2000" b="1">
              <a:solidFill>
                <a:srgbClr val="274E13"/>
              </a:solidFill>
              <a:highlight>
                <a:srgbClr val="CFE2F3"/>
              </a:highlight>
            </a:endParaRPr>
          </a:p>
          <a:p>
            <a:pPr marL="0" lvl="0" indent="0" algn="l" rtl="0">
              <a:lnSpc>
                <a:spcPct val="100000"/>
              </a:lnSpc>
              <a:spcBef>
                <a:spcPts val="0"/>
              </a:spcBef>
              <a:spcAft>
                <a:spcPts val="0"/>
              </a:spcAft>
              <a:buClr>
                <a:schemeClr val="dk1"/>
              </a:buClr>
              <a:buSzPts val="1100"/>
              <a:buFont typeface="Arial"/>
              <a:buNone/>
            </a:pPr>
            <a:endParaRPr sz="2000" b="1">
              <a:solidFill>
                <a:srgbClr val="274E13"/>
              </a:solidFill>
              <a:highlight>
                <a:srgbClr val="CFE2F3"/>
              </a:highlight>
            </a:endParaRPr>
          </a:p>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highlight>
                  <a:srgbClr val="CFE2F3"/>
                </a:highlight>
              </a:rPr>
              <a:t>  </a:t>
            </a:r>
            <a:endParaRPr sz="2000" b="1">
              <a:solidFill>
                <a:srgbClr val="274E13"/>
              </a:solidFill>
              <a:highlight>
                <a:srgbClr val="CFE2F3"/>
              </a:highlight>
            </a:endParaRPr>
          </a:p>
          <a:p>
            <a:pPr marL="0" lvl="0" indent="0" algn="l" rtl="0">
              <a:lnSpc>
                <a:spcPct val="100000"/>
              </a:lnSpc>
              <a:spcBef>
                <a:spcPts val="0"/>
              </a:spcBef>
              <a:spcAft>
                <a:spcPts val="0"/>
              </a:spcAft>
              <a:buClr>
                <a:schemeClr val="dk1"/>
              </a:buClr>
              <a:buSzPts val="1100"/>
              <a:buFont typeface="Arial"/>
              <a:buNone/>
            </a:pPr>
            <a:endParaRPr sz="2000">
              <a:solidFill>
                <a:srgbClr val="274E13"/>
              </a:solidFill>
              <a:highlight>
                <a:srgbClr val="CFE2F3"/>
              </a:highlight>
            </a:endParaRPr>
          </a:p>
          <a:p>
            <a:pPr marL="0" lvl="0" indent="0" algn="l" rtl="0">
              <a:lnSpc>
                <a:spcPct val="100000"/>
              </a:lnSpc>
              <a:spcBef>
                <a:spcPts val="0"/>
              </a:spcBef>
              <a:spcAft>
                <a:spcPts val="0"/>
              </a:spcAft>
              <a:buClr>
                <a:schemeClr val="dk1"/>
              </a:buClr>
              <a:buSzPts val="1100"/>
              <a:buFont typeface="Arial"/>
              <a:buNone/>
            </a:pPr>
            <a:r>
              <a:rPr lang="en" sz="2000" b="1">
                <a:solidFill>
                  <a:srgbClr val="3C78D8"/>
                </a:solidFill>
                <a:highlight>
                  <a:srgbClr val="CFE2F3"/>
                </a:highlight>
              </a:rPr>
              <a:t>Links to trello board / project management tools </a:t>
            </a:r>
            <a:endParaRPr sz="2000" b="1">
              <a:solidFill>
                <a:srgbClr val="3C78D8"/>
              </a:solidFill>
              <a:highlight>
                <a:srgbClr val="CFE2F3"/>
              </a:highlight>
            </a:endParaRPr>
          </a:p>
          <a:p>
            <a:pPr marL="0" lvl="0" indent="0" algn="l" rtl="0">
              <a:lnSpc>
                <a:spcPct val="100000"/>
              </a:lnSpc>
              <a:spcBef>
                <a:spcPts val="0"/>
              </a:spcBef>
              <a:spcAft>
                <a:spcPts val="0"/>
              </a:spcAft>
              <a:buClr>
                <a:schemeClr val="dk1"/>
              </a:buClr>
              <a:buSzPts val="1100"/>
              <a:buFont typeface="Arial"/>
              <a:buNone/>
            </a:pPr>
            <a:r>
              <a:rPr lang="en" sz="2000" b="1">
                <a:highlight>
                  <a:srgbClr val="CFE2F3"/>
                </a:highlight>
              </a:rPr>
              <a:t> </a:t>
            </a:r>
            <a:endParaRPr sz="2000">
              <a:highlight>
                <a:srgbClr val="CFE2F3"/>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267"/>
        <p:cNvGrpSpPr/>
        <p:nvPr/>
      </p:nvGrpSpPr>
      <p:grpSpPr>
        <a:xfrm>
          <a:off x="0" y="0"/>
          <a:ext cx="0" cy="0"/>
          <a:chOff x="0" y="0"/>
          <a:chExt cx="0" cy="0"/>
        </a:xfrm>
      </p:grpSpPr>
      <p:graphicFrame>
        <p:nvGraphicFramePr>
          <p:cNvPr id="268" name="Google Shape;268;p32"/>
          <p:cNvGraphicFramePr/>
          <p:nvPr/>
        </p:nvGraphicFramePr>
        <p:xfrm>
          <a:off x="252263" y="365975"/>
          <a:ext cx="3000000" cy="3000000"/>
        </p:xfrm>
        <a:graphic>
          <a:graphicData uri="http://schemas.openxmlformats.org/drawingml/2006/table">
            <a:tbl>
              <a:tblPr>
                <a:noFill/>
                <a:tableStyleId>{AB7227B9-0BD5-473D-885D-BD763348CDF4}</a:tableStyleId>
              </a:tblPr>
              <a:tblGrid>
                <a:gridCol w="2927425">
                  <a:extLst>
                    <a:ext uri="{9D8B030D-6E8A-4147-A177-3AD203B41FA5}">
                      <a16:colId xmlns:a16="http://schemas.microsoft.com/office/drawing/2014/main" val="20000"/>
                    </a:ext>
                  </a:extLst>
                </a:gridCol>
              </a:tblGrid>
              <a:tr h="592875">
                <a:tc>
                  <a:txBody>
                    <a:bodyPr/>
                    <a:lstStyle/>
                    <a:p>
                      <a:pPr marL="0" lvl="0" indent="0" algn="l" rtl="0">
                        <a:spcBef>
                          <a:spcPts val="0"/>
                        </a:spcBef>
                        <a:spcAft>
                          <a:spcPts val="0"/>
                        </a:spcAft>
                        <a:buNone/>
                      </a:pPr>
                      <a:r>
                        <a:rPr lang="en" b="1">
                          <a:solidFill>
                            <a:srgbClr val="0000FF"/>
                          </a:solidFill>
                        </a:rPr>
                        <a:t>Quiz Task- Decomposition</a:t>
                      </a:r>
                      <a:endParaRPr b="1">
                        <a:solidFill>
                          <a:srgbClr val="0000FF"/>
                        </a:solidFill>
                      </a:endParaRPr>
                    </a:p>
                  </a:txBody>
                  <a:tcPr marL="91425" marR="91425" marT="91425" marB="91425">
                    <a:lnB w="9525" cap="flat" cmpd="sng">
                      <a:solidFill>
                        <a:srgbClr val="9E9E9E"/>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304775">
                <a:tc>
                  <a:txBody>
                    <a:bodyPr/>
                    <a:lstStyle/>
                    <a:p>
                      <a:pPr marL="0" lvl="0" indent="0" algn="l" rtl="0">
                        <a:spcBef>
                          <a:spcPts val="0"/>
                        </a:spcBef>
                        <a:spcAft>
                          <a:spcPts val="0"/>
                        </a:spcAft>
                        <a:buNone/>
                      </a:pPr>
                      <a:r>
                        <a:rPr lang="en" sz="800"/>
                        <a:t>Ask User’s Details</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04775">
                <a:tc>
                  <a:txBody>
                    <a:bodyPr/>
                    <a:lstStyle/>
                    <a:p>
                      <a:pPr marL="0" lvl="0" indent="0" algn="l" rtl="0">
                        <a:spcBef>
                          <a:spcPts val="0"/>
                        </a:spcBef>
                        <a:spcAft>
                          <a:spcPts val="0"/>
                        </a:spcAft>
                        <a:buNone/>
                      </a:pPr>
                      <a:r>
                        <a:rPr lang="en" sz="800"/>
                        <a:t>Give Instructions to Play Quiz</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04775">
                <a:tc>
                  <a:txBody>
                    <a:bodyPr/>
                    <a:lstStyle/>
                    <a:p>
                      <a:pPr marL="0" lvl="0" indent="0" algn="l" rtl="0">
                        <a:spcBef>
                          <a:spcPts val="0"/>
                        </a:spcBef>
                        <a:spcAft>
                          <a:spcPts val="0"/>
                        </a:spcAft>
                        <a:buNone/>
                      </a:pPr>
                      <a:r>
                        <a:rPr lang="en" sz="800"/>
                        <a:t>Choose number of rounds</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04775">
                <a:tc>
                  <a:txBody>
                    <a:bodyPr/>
                    <a:lstStyle/>
                    <a:p>
                      <a:pPr marL="0" lvl="0" indent="0" algn="l" rtl="0">
                        <a:spcBef>
                          <a:spcPts val="0"/>
                        </a:spcBef>
                        <a:spcAft>
                          <a:spcPts val="0"/>
                        </a:spcAft>
                        <a:buNone/>
                      </a:pPr>
                      <a:r>
                        <a:rPr lang="en" sz="800"/>
                        <a:t>Generate random  Quiz Topic Questions </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04775">
                <a:tc>
                  <a:txBody>
                    <a:bodyPr/>
                    <a:lstStyle/>
                    <a:p>
                      <a:pPr marL="0" lvl="0" indent="0" algn="l" rtl="0">
                        <a:spcBef>
                          <a:spcPts val="0"/>
                        </a:spcBef>
                        <a:spcAft>
                          <a:spcPts val="0"/>
                        </a:spcAft>
                        <a:buNone/>
                      </a:pPr>
                      <a:r>
                        <a:rPr lang="en" sz="800"/>
                        <a:t>Compare user answer with dict answer  and give user feedback</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extLst>
                  <a:ext uri="{0D108BD9-81ED-4DB2-BD59-A6C34878D82A}">
                    <a16:rowId xmlns:a16="http://schemas.microsoft.com/office/drawing/2014/main" val="10005"/>
                  </a:ext>
                </a:extLst>
              </a:tr>
              <a:tr h="426700">
                <a:tc>
                  <a:txBody>
                    <a:bodyPr/>
                    <a:lstStyle/>
                    <a:p>
                      <a:pPr marL="0" lvl="0" indent="0" algn="l" rtl="0">
                        <a:spcBef>
                          <a:spcPts val="0"/>
                        </a:spcBef>
                        <a:spcAft>
                          <a:spcPts val="0"/>
                        </a:spcAft>
                        <a:buNone/>
                      </a:pPr>
                      <a:r>
                        <a:rPr lang="en" sz="800"/>
                        <a:t> </a:t>
                      </a:r>
                      <a:r>
                        <a:rPr lang="en" sz="800">
                          <a:solidFill>
                            <a:schemeClr val="dk1"/>
                          </a:solidFill>
                        </a:rPr>
                        <a:t>Continue to ask questions</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04775">
                <a:tc>
                  <a:txBody>
                    <a:bodyPr/>
                    <a:lstStyle/>
                    <a:p>
                      <a:pPr marL="0" lvl="0" indent="0" algn="l" rtl="0">
                        <a:spcBef>
                          <a:spcPts val="0"/>
                        </a:spcBef>
                        <a:spcAft>
                          <a:spcPts val="0"/>
                        </a:spcAft>
                        <a:buClr>
                          <a:schemeClr val="dk1"/>
                        </a:buClr>
                        <a:buSzPts val="1100"/>
                        <a:buFont typeface="Arial"/>
                        <a:buNone/>
                      </a:pPr>
                      <a:r>
                        <a:rPr lang="en" sz="800">
                          <a:solidFill>
                            <a:schemeClr val="dk1"/>
                          </a:solidFill>
                        </a:rPr>
                        <a:t>End Game Summary with Stats</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graphicFrame>
        <p:nvGraphicFramePr>
          <p:cNvPr id="269" name="Google Shape;269;p32"/>
          <p:cNvGraphicFramePr/>
          <p:nvPr/>
        </p:nvGraphicFramePr>
        <p:xfrm>
          <a:off x="3661100" y="365975"/>
          <a:ext cx="3000000" cy="3000000"/>
        </p:xfrm>
        <a:graphic>
          <a:graphicData uri="http://schemas.openxmlformats.org/drawingml/2006/table">
            <a:tbl>
              <a:tblPr>
                <a:noFill/>
                <a:tableStyleId>{AB7227B9-0BD5-473D-885D-BD763348CDF4}</a:tableStyleId>
              </a:tblPr>
              <a:tblGrid>
                <a:gridCol w="136665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sz="800" b="1"/>
                        <a:t>Compare user answer with dict answer</a:t>
                      </a:r>
                      <a:endParaRPr sz="800" b="1"/>
                    </a:p>
                  </a:txBody>
                  <a:tcPr marL="91425" marR="91425" marT="91425" marB="91425">
                    <a:solidFill>
                      <a:srgbClr val="FFE5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800"/>
                        <a:t>Iterate through each question</a:t>
                      </a:r>
                      <a:endParaRPr sz="800"/>
                    </a:p>
                  </a:txBody>
                  <a:tcPr marL="91425" marR="91425" marT="91425" marB="91425">
                    <a:solidFill>
                      <a:srgbClr val="FFFFFF"/>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800"/>
                        <a:t>Compare user answer with dictionary answer</a:t>
                      </a:r>
                      <a:endParaRPr sz="800"/>
                    </a:p>
                  </a:txBody>
                  <a:tcPr marL="91425" marR="91425" marT="91425" marB="91425">
                    <a:solidFill>
                      <a:srgbClr val="FFFFF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800"/>
                        <a:t>Give feedback</a:t>
                      </a:r>
                      <a:endParaRPr sz="800"/>
                    </a:p>
                  </a:txBody>
                  <a:tcPr marL="91425" marR="91425" marT="91425" marB="91425">
                    <a:solidFill>
                      <a:srgbClr val="FFFFFF"/>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800"/>
                        <a:t>Give score</a:t>
                      </a:r>
                      <a:endParaRPr sz="800"/>
                    </a:p>
                  </a:txBody>
                  <a:tcPr marL="91425" marR="91425" marT="91425" marB="91425">
                    <a:solidFill>
                      <a:srgbClr val="FFFFFF"/>
                    </a:solidFill>
                  </a:tcPr>
                </a:tc>
                <a:extLst>
                  <a:ext uri="{0D108BD9-81ED-4DB2-BD59-A6C34878D82A}">
                    <a16:rowId xmlns:a16="http://schemas.microsoft.com/office/drawing/2014/main" val="10004"/>
                  </a:ext>
                </a:extLst>
              </a:tr>
            </a:tbl>
          </a:graphicData>
        </a:graphic>
      </p:graphicFrame>
      <p:cxnSp>
        <p:nvCxnSpPr>
          <p:cNvPr id="270" name="Google Shape;270;p32"/>
          <p:cNvCxnSpPr/>
          <p:nvPr/>
        </p:nvCxnSpPr>
        <p:spPr>
          <a:xfrm>
            <a:off x="2903475" y="2319125"/>
            <a:ext cx="605100" cy="0"/>
          </a:xfrm>
          <a:prstGeom prst="straightConnector1">
            <a:avLst/>
          </a:prstGeom>
          <a:noFill/>
          <a:ln w="9525" cap="flat" cmpd="sng">
            <a:solidFill>
              <a:schemeClr val="dk2"/>
            </a:solidFill>
            <a:prstDash val="solid"/>
            <a:round/>
            <a:headEnd type="none" w="med" len="med"/>
            <a:tailEnd type="none" w="med" len="med"/>
          </a:ln>
        </p:spPr>
      </p:cxnSp>
      <p:cxnSp>
        <p:nvCxnSpPr>
          <p:cNvPr id="271" name="Google Shape;271;p32"/>
          <p:cNvCxnSpPr/>
          <p:nvPr/>
        </p:nvCxnSpPr>
        <p:spPr>
          <a:xfrm rot="10800000">
            <a:off x="3500325" y="590775"/>
            <a:ext cx="20700" cy="1732500"/>
          </a:xfrm>
          <a:prstGeom prst="straightConnector1">
            <a:avLst/>
          </a:prstGeom>
          <a:noFill/>
          <a:ln w="9525" cap="flat" cmpd="sng">
            <a:solidFill>
              <a:schemeClr val="dk2"/>
            </a:solidFill>
            <a:prstDash val="solid"/>
            <a:round/>
            <a:headEnd type="none" w="med" len="med"/>
            <a:tailEnd type="none" w="med" len="med"/>
          </a:ln>
        </p:spPr>
      </p:cxnSp>
      <p:cxnSp>
        <p:nvCxnSpPr>
          <p:cNvPr id="272" name="Google Shape;272;p32"/>
          <p:cNvCxnSpPr/>
          <p:nvPr/>
        </p:nvCxnSpPr>
        <p:spPr>
          <a:xfrm rot="10800000" flipH="1">
            <a:off x="3508600" y="582400"/>
            <a:ext cx="161700" cy="8400"/>
          </a:xfrm>
          <a:prstGeom prst="straightConnector1">
            <a:avLst/>
          </a:prstGeom>
          <a:noFill/>
          <a:ln w="9525" cap="flat" cmpd="sng">
            <a:solidFill>
              <a:schemeClr val="dk2"/>
            </a:solidFill>
            <a:prstDash val="solid"/>
            <a:round/>
            <a:headEnd type="none" w="med" len="med"/>
            <a:tailEnd type="none" w="med" len="med"/>
          </a:ln>
        </p:spPr>
      </p:cxnSp>
      <p:cxnSp>
        <p:nvCxnSpPr>
          <p:cNvPr id="273" name="Google Shape;273;p32"/>
          <p:cNvCxnSpPr/>
          <p:nvPr/>
        </p:nvCxnSpPr>
        <p:spPr>
          <a:xfrm>
            <a:off x="3521025" y="582525"/>
            <a:ext cx="2364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311700" y="445025"/>
            <a:ext cx="4917000" cy="4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Compare User answers (Test Plan) Round 1</a:t>
            </a:r>
            <a:endParaRPr sz="1900"/>
          </a:p>
        </p:txBody>
      </p:sp>
      <p:graphicFrame>
        <p:nvGraphicFramePr>
          <p:cNvPr id="279" name="Google Shape;279;p33"/>
          <p:cNvGraphicFramePr/>
          <p:nvPr/>
        </p:nvGraphicFramePr>
        <p:xfrm>
          <a:off x="388200" y="868625"/>
          <a:ext cx="3000000" cy="3000000"/>
        </p:xfrm>
        <a:graphic>
          <a:graphicData uri="http://schemas.openxmlformats.org/drawingml/2006/table">
            <a:tbl>
              <a:tblPr>
                <a:noFill/>
                <a:tableStyleId>{22E27843-53D6-46EE-9C89-0CFB9E9EB4DC}</a:tableStyleId>
              </a:tblPr>
              <a:tblGrid>
                <a:gridCol w="1173425">
                  <a:extLst>
                    <a:ext uri="{9D8B030D-6E8A-4147-A177-3AD203B41FA5}">
                      <a16:colId xmlns:a16="http://schemas.microsoft.com/office/drawing/2014/main" val="20000"/>
                    </a:ext>
                  </a:extLst>
                </a:gridCol>
                <a:gridCol w="3194425">
                  <a:extLst>
                    <a:ext uri="{9D8B030D-6E8A-4147-A177-3AD203B41FA5}">
                      <a16:colId xmlns:a16="http://schemas.microsoft.com/office/drawing/2014/main" val="20001"/>
                    </a:ext>
                  </a:extLst>
                </a:gridCol>
              </a:tblGrid>
              <a:tr h="346225">
                <a:tc>
                  <a:txBody>
                    <a:bodyPr/>
                    <a:lstStyle/>
                    <a:p>
                      <a:pPr marL="0" lvl="0" indent="0" algn="l" rtl="0">
                        <a:spcBef>
                          <a:spcPts val="0"/>
                        </a:spcBef>
                        <a:spcAft>
                          <a:spcPts val="0"/>
                        </a:spcAft>
                        <a:buNone/>
                      </a:pPr>
                      <a:r>
                        <a:rPr lang="en" sz="1100" b="1"/>
                        <a:t>Test Data  </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100" b="1"/>
                        <a:t>Expected </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269875">
                <a:tc>
                  <a:txBody>
                    <a:bodyPr/>
                    <a:lstStyle/>
                    <a:p>
                      <a:pPr marL="0" lvl="0" indent="0" algn="l" rtl="0">
                        <a:spcBef>
                          <a:spcPts val="0"/>
                        </a:spcBef>
                        <a:spcAft>
                          <a:spcPts val="0"/>
                        </a:spcAft>
                        <a:buNone/>
                      </a:pPr>
                      <a:r>
                        <a:rPr lang="en" sz="1100" b="1"/>
                        <a:t>10*2 = 10</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100" b="1"/>
                        <a:t>Wrong</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extLst>
                  <a:ext uri="{0D108BD9-81ED-4DB2-BD59-A6C34878D82A}">
                    <a16:rowId xmlns:a16="http://schemas.microsoft.com/office/drawing/2014/main" val="10001"/>
                  </a:ext>
                </a:extLst>
              </a:tr>
              <a:tr h="269875">
                <a:tc>
                  <a:txBody>
                    <a:bodyPr/>
                    <a:lstStyle/>
                    <a:p>
                      <a:pPr marL="0" lvl="0" indent="0" algn="l" rtl="0">
                        <a:spcBef>
                          <a:spcPts val="0"/>
                        </a:spcBef>
                        <a:spcAft>
                          <a:spcPts val="0"/>
                        </a:spcAft>
                        <a:buNone/>
                      </a:pPr>
                      <a:r>
                        <a:rPr lang="en" sz="1100" b="1"/>
                        <a:t>5-5 =0</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100" b="1"/>
                        <a:t>Correct</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290575">
                <a:tc>
                  <a:txBody>
                    <a:bodyPr/>
                    <a:lstStyle/>
                    <a:p>
                      <a:pPr marL="0" lvl="0" indent="0" algn="l" rtl="0">
                        <a:spcBef>
                          <a:spcPts val="0"/>
                        </a:spcBef>
                        <a:spcAft>
                          <a:spcPts val="0"/>
                        </a:spcAft>
                        <a:buNone/>
                      </a:pPr>
                      <a:r>
                        <a:rPr lang="en" sz="1100" b="1"/>
                        <a:t>7+1 = 8</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100" b="1"/>
                        <a:t>Correct</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extLst>
                  <a:ext uri="{0D108BD9-81ED-4DB2-BD59-A6C34878D82A}">
                    <a16:rowId xmlns:a16="http://schemas.microsoft.com/office/drawing/2014/main" val="10003"/>
                  </a:ext>
                </a:extLst>
              </a:tr>
              <a:tr h="273425">
                <a:tc>
                  <a:txBody>
                    <a:bodyPr/>
                    <a:lstStyle/>
                    <a:p>
                      <a:pPr marL="0" lvl="0" indent="0" algn="l" rtl="0">
                        <a:spcBef>
                          <a:spcPts val="0"/>
                        </a:spcBef>
                        <a:spcAft>
                          <a:spcPts val="0"/>
                        </a:spcAft>
                        <a:buNone/>
                      </a:pPr>
                      <a:r>
                        <a:rPr lang="en" sz="1100" b="1"/>
                        <a:t>5*10 = 50</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100" b="1"/>
                        <a:t>Correct</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269875">
                <a:tc>
                  <a:txBody>
                    <a:bodyPr/>
                    <a:lstStyle/>
                    <a:p>
                      <a:pPr marL="0" lvl="0" indent="0" algn="l" rtl="0">
                        <a:spcBef>
                          <a:spcPts val="0"/>
                        </a:spcBef>
                        <a:spcAft>
                          <a:spcPts val="0"/>
                        </a:spcAft>
                        <a:buNone/>
                      </a:pPr>
                      <a:r>
                        <a:rPr lang="en" sz="1100" b="1"/>
                        <a:t>2 *0 = 0</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100" b="1"/>
                        <a:t>Correct</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bl>
          </a:graphicData>
        </a:graphic>
      </p:graphicFrame>
      <p:pic>
        <p:nvPicPr>
          <p:cNvPr id="280" name="Google Shape;280;p33"/>
          <p:cNvPicPr preferRelativeResize="0"/>
          <p:nvPr/>
        </p:nvPicPr>
        <p:blipFill>
          <a:blip r:embed="rId3">
            <a:alphaModFix/>
          </a:blip>
          <a:stretch>
            <a:fillRect/>
          </a:stretch>
        </p:blipFill>
        <p:spPr>
          <a:xfrm>
            <a:off x="5471700" y="558025"/>
            <a:ext cx="1619227" cy="2013725"/>
          </a:xfrm>
          <a:prstGeom prst="rect">
            <a:avLst/>
          </a:prstGeom>
          <a:noFill/>
          <a:ln w="28575" cap="flat" cmpd="sng">
            <a:solidFill>
              <a:srgbClr val="B45F06"/>
            </a:solidFill>
            <a:prstDash val="solid"/>
            <a:round/>
            <a:headEnd type="none" w="sm" len="sm"/>
            <a:tailEnd type="none" w="sm" len="sm"/>
          </a:ln>
        </p:spPr>
      </p:pic>
      <p:sp>
        <p:nvSpPr>
          <p:cNvPr id="281" name="Google Shape;281;p33"/>
          <p:cNvSpPr txBox="1">
            <a:spLocks noGrp="1"/>
          </p:cNvSpPr>
          <p:nvPr>
            <p:ph type="title"/>
          </p:nvPr>
        </p:nvSpPr>
        <p:spPr>
          <a:xfrm>
            <a:off x="290175" y="2707100"/>
            <a:ext cx="4917000" cy="4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Compare User answers (Test Plan) Round 2</a:t>
            </a:r>
            <a:endParaRPr sz="1900"/>
          </a:p>
        </p:txBody>
      </p:sp>
      <p:graphicFrame>
        <p:nvGraphicFramePr>
          <p:cNvPr id="282" name="Google Shape;282;p33"/>
          <p:cNvGraphicFramePr/>
          <p:nvPr/>
        </p:nvGraphicFramePr>
        <p:xfrm>
          <a:off x="341825" y="3112375"/>
          <a:ext cx="3000000" cy="3000000"/>
        </p:xfrm>
        <a:graphic>
          <a:graphicData uri="http://schemas.openxmlformats.org/drawingml/2006/table">
            <a:tbl>
              <a:tblPr>
                <a:noFill/>
                <a:tableStyleId>{22E27843-53D6-46EE-9C89-0CFB9E9EB4DC}</a:tableStyleId>
              </a:tblPr>
              <a:tblGrid>
                <a:gridCol w="1173425">
                  <a:extLst>
                    <a:ext uri="{9D8B030D-6E8A-4147-A177-3AD203B41FA5}">
                      <a16:colId xmlns:a16="http://schemas.microsoft.com/office/drawing/2014/main" val="20000"/>
                    </a:ext>
                  </a:extLst>
                </a:gridCol>
                <a:gridCol w="3194425">
                  <a:extLst>
                    <a:ext uri="{9D8B030D-6E8A-4147-A177-3AD203B41FA5}">
                      <a16:colId xmlns:a16="http://schemas.microsoft.com/office/drawing/2014/main" val="20001"/>
                    </a:ext>
                  </a:extLst>
                </a:gridCol>
              </a:tblGrid>
              <a:tr h="346225">
                <a:tc>
                  <a:txBody>
                    <a:bodyPr/>
                    <a:lstStyle/>
                    <a:p>
                      <a:pPr marL="0" lvl="0" indent="0" algn="l" rtl="0">
                        <a:spcBef>
                          <a:spcPts val="0"/>
                        </a:spcBef>
                        <a:spcAft>
                          <a:spcPts val="0"/>
                        </a:spcAft>
                        <a:buNone/>
                      </a:pPr>
                      <a:r>
                        <a:rPr lang="en" sz="1100" b="1"/>
                        <a:t>Test Data  </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100" b="1"/>
                        <a:t>Expected </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269875">
                <a:tc>
                  <a:txBody>
                    <a:bodyPr/>
                    <a:lstStyle/>
                    <a:p>
                      <a:pPr marL="0" lvl="0" indent="0" algn="l" rtl="0">
                        <a:spcBef>
                          <a:spcPts val="0"/>
                        </a:spcBef>
                        <a:spcAft>
                          <a:spcPts val="0"/>
                        </a:spcAft>
                        <a:buNone/>
                      </a:pPr>
                      <a:r>
                        <a:rPr lang="en" sz="1100" b="1"/>
                        <a:t>10-0= 10</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100" b="1"/>
                        <a:t>Wrong</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extLst>
                  <a:ext uri="{0D108BD9-81ED-4DB2-BD59-A6C34878D82A}">
                    <a16:rowId xmlns:a16="http://schemas.microsoft.com/office/drawing/2014/main" val="10001"/>
                  </a:ext>
                </a:extLst>
              </a:tr>
              <a:tr h="269875">
                <a:tc>
                  <a:txBody>
                    <a:bodyPr/>
                    <a:lstStyle/>
                    <a:p>
                      <a:pPr marL="0" lvl="0" indent="0" algn="l" rtl="0">
                        <a:spcBef>
                          <a:spcPts val="0"/>
                        </a:spcBef>
                        <a:spcAft>
                          <a:spcPts val="0"/>
                        </a:spcAft>
                        <a:buNone/>
                      </a:pPr>
                      <a:r>
                        <a:rPr lang="en" sz="1100" b="1"/>
                        <a:t>7*3=21</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100" b="1"/>
                        <a:t>Correct</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290575">
                <a:tc>
                  <a:txBody>
                    <a:bodyPr/>
                    <a:lstStyle/>
                    <a:p>
                      <a:pPr marL="0" lvl="0" indent="0" algn="l" rtl="0">
                        <a:spcBef>
                          <a:spcPts val="0"/>
                        </a:spcBef>
                        <a:spcAft>
                          <a:spcPts val="0"/>
                        </a:spcAft>
                        <a:buNone/>
                      </a:pPr>
                      <a:r>
                        <a:rPr lang="en" sz="1100" b="1"/>
                        <a:t>7-4 =</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100" b="1"/>
                        <a:t>Wrong</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extLst>
                  <a:ext uri="{0D108BD9-81ED-4DB2-BD59-A6C34878D82A}">
                    <a16:rowId xmlns:a16="http://schemas.microsoft.com/office/drawing/2014/main" val="10003"/>
                  </a:ext>
                </a:extLst>
              </a:tr>
              <a:tr h="273425">
                <a:tc>
                  <a:txBody>
                    <a:bodyPr/>
                    <a:lstStyle/>
                    <a:p>
                      <a:pPr marL="0" lvl="0" indent="0" algn="l" rtl="0">
                        <a:spcBef>
                          <a:spcPts val="0"/>
                        </a:spcBef>
                        <a:spcAft>
                          <a:spcPts val="0"/>
                        </a:spcAft>
                        <a:buNone/>
                      </a:pPr>
                      <a:r>
                        <a:rPr lang="en" sz="1100" b="1"/>
                        <a:t>3-2=1</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100" b="1"/>
                        <a:t>Correct</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269875">
                <a:tc>
                  <a:txBody>
                    <a:bodyPr/>
                    <a:lstStyle/>
                    <a:p>
                      <a:pPr marL="0" lvl="0" indent="0" algn="l" rtl="0">
                        <a:spcBef>
                          <a:spcPts val="0"/>
                        </a:spcBef>
                        <a:spcAft>
                          <a:spcPts val="0"/>
                        </a:spcAft>
                        <a:buNone/>
                      </a:pPr>
                      <a:r>
                        <a:rPr lang="en" sz="1100" b="1"/>
                        <a:t>1+1=2</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100" b="1"/>
                        <a:t>Correct</a:t>
                      </a:r>
                      <a:endParaRPr sz="1100" b="1"/>
                    </a:p>
                  </a:txBody>
                  <a:tcPr marL="63500" marR="63500" marT="63500" marB="63500">
                    <a:lnL w="28575" cap="flat" cmpd="sng">
                      <a:solidFill>
                        <a:srgbClr val="B45F06"/>
                      </a:solidFill>
                      <a:prstDash val="solid"/>
                      <a:round/>
                      <a:headEnd type="none" w="sm" len="sm"/>
                      <a:tailEnd type="none" w="sm" len="sm"/>
                    </a:lnL>
                    <a:lnR w="28575" cap="flat" cmpd="sng">
                      <a:solidFill>
                        <a:srgbClr val="B45F06"/>
                      </a:solidFill>
                      <a:prstDash val="solid"/>
                      <a:round/>
                      <a:headEnd type="none" w="sm" len="sm"/>
                      <a:tailEnd type="none" w="sm" len="sm"/>
                    </a:lnR>
                    <a:lnT w="28575" cap="flat" cmpd="sng">
                      <a:solidFill>
                        <a:srgbClr val="B45F06"/>
                      </a:solidFill>
                      <a:prstDash val="solid"/>
                      <a:round/>
                      <a:headEnd type="none" w="sm" len="sm"/>
                      <a:tailEnd type="none" w="sm" len="sm"/>
                    </a:lnT>
                    <a:lnB w="28575" cap="flat" cmpd="sng">
                      <a:solidFill>
                        <a:srgbClr val="B45F06"/>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bl>
          </a:graphicData>
        </a:graphic>
      </p:graphicFrame>
      <p:pic>
        <p:nvPicPr>
          <p:cNvPr id="283" name="Google Shape;283;p33"/>
          <p:cNvPicPr preferRelativeResize="0"/>
          <p:nvPr/>
        </p:nvPicPr>
        <p:blipFill>
          <a:blip r:embed="rId4">
            <a:alphaModFix/>
          </a:blip>
          <a:stretch>
            <a:fillRect/>
          </a:stretch>
        </p:blipFill>
        <p:spPr>
          <a:xfrm>
            <a:off x="5440300" y="2835475"/>
            <a:ext cx="1523500" cy="2065450"/>
          </a:xfrm>
          <a:prstGeom prst="rect">
            <a:avLst/>
          </a:prstGeom>
          <a:noFill/>
          <a:ln w="28575" cap="flat" cmpd="sng">
            <a:solidFill>
              <a:srgbClr val="B45F06"/>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287"/>
        <p:cNvGrpSpPr/>
        <p:nvPr/>
      </p:nvGrpSpPr>
      <p:grpSpPr>
        <a:xfrm>
          <a:off x="0" y="0"/>
          <a:ext cx="0" cy="0"/>
          <a:chOff x="0" y="0"/>
          <a:chExt cx="0" cy="0"/>
        </a:xfrm>
      </p:grpSpPr>
      <p:sp>
        <p:nvSpPr>
          <p:cNvPr id="288" name="Google Shape;2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Trialling...</a:t>
            </a:r>
            <a:endParaRPr/>
          </a:p>
        </p:txBody>
      </p:sp>
      <p:sp>
        <p:nvSpPr>
          <p:cNvPr id="289" name="Google Shape;289;p34"/>
          <p:cNvSpPr txBox="1">
            <a:spLocks noGrp="1"/>
          </p:cNvSpPr>
          <p:nvPr>
            <p:ph type="body" idx="1"/>
          </p:nvPr>
        </p:nvSpPr>
        <p:spPr>
          <a:xfrm>
            <a:off x="311700" y="1152475"/>
            <a:ext cx="8520600" cy="186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realised that if user is not answering a question, the program is displaying as wrong.</a:t>
            </a:r>
            <a:endParaRPr/>
          </a:p>
          <a:p>
            <a:pPr marL="0" lvl="0" indent="0" algn="l" rtl="0">
              <a:spcBef>
                <a:spcPts val="1600"/>
              </a:spcBef>
              <a:spcAft>
                <a:spcPts val="0"/>
              </a:spcAft>
              <a:buNone/>
            </a:pPr>
            <a:r>
              <a:rPr lang="en"/>
              <a:t>I would like to correct this and make changes to the code so that if user leaves the question blank to prompt user if he wants to continue or quit.</a:t>
            </a:r>
            <a:endParaRPr/>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graphicFrame>
        <p:nvGraphicFramePr>
          <p:cNvPr id="294" name="Google Shape;294;p35"/>
          <p:cNvGraphicFramePr/>
          <p:nvPr/>
        </p:nvGraphicFramePr>
        <p:xfrm>
          <a:off x="252263" y="365975"/>
          <a:ext cx="3000000" cy="3000000"/>
        </p:xfrm>
        <a:graphic>
          <a:graphicData uri="http://schemas.openxmlformats.org/drawingml/2006/table">
            <a:tbl>
              <a:tblPr>
                <a:noFill/>
                <a:tableStyleId>{AB7227B9-0BD5-473D-885D-BD763348CDF4}</a:tableStyleId>
              </a:tblPr>
              <a:tblGrid>
                <a:gridCol w="2927425">
                  <a:extLst>
                    <a:ext uri="{9D8B030D-6E8A-4147-A177-3AD203B41FA5}">
                      <a16:colId xmlns:a16="http://schemas.microsoft.com/office/drawing/2014/main" val="20000"/>
                    </a:ext>
                  </a:extLst>
                </a:gridCol>
              </a:tblGrid>
              <a:tr h="592875">
                <a:tc>
                  <a:txBody>
                    <a:bodyPr/>
                    <a:lstStyle/>
                    <a:p>
                      <a:pPr marL="0" lvl="0" indent="0" algn="l" rtl="0">
                        <a:spcBef>
                          <a:spcPts val="0"/>
                        </a:spcBef>
                        <a:spcAft>
                          <a:spcPts val="0"/>
                        </a:spcAft>
                        <a:buNone/>
                      </a:pPr>
                      <a:r>
                        <a:rPr lang="en" b="1">
                          <a:solidFill>
                            <a:srgbClr val="0000FF"/>
                          </a:solidFill>
                        </a:rPr>
                        <a:t>Quiz Task- Decomposition</a:t>
                      </a:r>
                      <a:endParaRPr b="1">
                        <a:solidFill>
                          <a:srgbClr val="0000FF"/>
                        </a:solidFill>
                      </a:endParaRPr>
                    </a:p>
                  </a:txBody>
                  <a:tcPr marL="91425" marR="91425" marT="91425" marB="91425">
                    <a:lnB w="9525" cap="flat" cmpd="sng">
                      <a:solidFill>
                        <a:srgbClr val="9E9E9E"/>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304775">
                <a:tc>
                  <a:txBody>
                    <a:bodyPr/>
                    <a:lstStyle/>
                    <a:p>
                      <a:pPr marL="0" lvl="0" indent="0" algn="l" rtl="0">
                        <a:spcBef>
                          <a:spcPts val="0"/>
                        </a:spcBef>
                        <a:spcAft>
                          <a:spcPts val="0"/>
                        </a:spcAft>
                        <a:buNone/>
                      </a:pPr>
                      <a:r>
                        <a:rPr lang="en" sz="800"/>
                        <a:t>Ask User’s Details</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04775">
                <a:tc>
                  <a:txBody>
                    <a:bodyPr/>
                    <a:lstStyle/>
                    <a:p>
                      <a:pPr marL="0" lvl="0" indent="0" algn="l" rtl="0">
                        <a:spcBef>
                          <a:spcPts val="0"/>
                        </a:spcBef>
                        <a:spcAft>
                          <a:spcPts val="0"/>
                        </a:spcAft>
                        <a:buNone/>
                      </a:pPr>
                      <a:r>
                        <a:rPr lang="en" sz="800"/>
                        <a:t>Give Instructions to Play Quiz</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04775">
                <a:tc>
                  <a:txBody>
                    <a:bodyPr/>
                    <a:lstStyle/>
                    <a:p>
                      <a:pPr marL="0" lvl="0" indent="0" algn="l" rtl="0">
                        <a:spcBef>
                          <a:spcPts val="0"/>
                        </a:spcBef>
                        <a:spcAft>
                          <a:spcPts val="0"/>
                        </a:spcAft>
                        <a:buNone/>
                      </a:pPr>
                      <a:r>
                        <a:rPr lang="en" sz="800"/>
                        <a:t>Choose number of rounds</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04775">
                <a:tc>
                  <a:txBody>
                    <a:bodyPr/>
                    <a:lstStyle/>
                    <a:p>
                      <a:pPr marL="0" lvl="0" indent="0" algn="l" rtl="0">
                        <a:spcBef>
                          <a:spcPts val="0"/>
                        </a:spcBef>
                        <a:spcAft>
                          <a:spcPts val="0"/>
                        </a:spcAft>
                        <a:buNone/>
                      </a:pPr>
                      <a:r>
                        <a:rPr lang="en" sz="800"/>
                        <a:t>Generate random  Quiz Topic Questions </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04775">
                <a:tc>
                  <a:txBody>
                    <a:bodyPr/>
                    <a:lstStyle/>
                    <a:p>
                      <a:pPr marL="0" lvl="0" indent="0" algn="l" rtl="0">
                        <a:spcBef>
                          <a:spcPts val="0"/>
                        </a:spcBef>
                        <a:spcAft>
                          <a:spcPts val="0"/>
                        </a:spcAft>
                        <a:buNone/>
                      </a:pPr>
                      <a:r>
                        <a:rPr lang="en" sz="800"/>
                        <a:t>Compare user answer with dict answer  and give user feedback</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27325">
                <a:tc>
                  <a:txBody>
                    <a:bodyPr/>
                    <a:lstStyle/>
                    <a:p>
                      <a:pPr marL="0" lvl="0" indent="0" algn="l" rtl="0">
                        <a:spcBef>
                          <a:spcPts val="0"/>
                        </a:spcBef>
                        <a:spcAft>
                          <a:spcPts val="0"/>
                        </a:spcAft>
                        <a:buClr>
                          <a:schemeClr val="dk1"/>
                        </a:buClr>
                        <a:buSzPts val="1100"/>
                        <a:buFont typeface="Arial"/>
                        <a:buNone/>
                      </a:pPr>
                      <a:r>
                        <a:rPr lang="en" sz="800">
                          <a:solidFill>
                            <a:schemeClr val="dk1"/>
                          </a:solidFill>
                        </a:rPr>
                        <a:t>End Game Summary with Stats</a:t>
                      </a:r>
                      <a:endParaRPr sz="8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extLst>
                  <a:ext uri="{0D108BD9-81ED-4DB2-BD59-A6C34878D82A}">
                    <a16:rowId xmlns:a16="http://schemas.microsoft.com/office/drawing/2014/main" val="10006"/>
                  </a:ext>
                </a:extLst>
              </a:tr>
              <a:tr h="304775">
                <a:tc>
                  <a:txBody>
                    <a:bodyPr/>
                    <a:lstStyle/>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r>
                        <a:rPr lang="en" sz="800">
                          <a:solidFill>
                            <a:schemeClr val="dk1"/>
                          </a:solidFill>
                        </a:rPr>
                        <a:t> Ask user if they want to continue or quit.</a:t>
                      </a:r>
                      <a:endParaRPr sz="800">
                        <a:solidFill>
                          <a:schemeClr val="dk1"/>
                        </a:solidFill>
                      </a:endParaRPr>
                    </a:p>
                    <a:p>
                      <a:pPr marL="0" lvl="0" indent="0" algn="l" rtl="0">
                        <a:spcBef>
                          <a:spcPts val="0"/>
                        </a:spcBef>
                        <a:spcAft>
                          <a:spcPts val="0"/>
                        </a:spcAft>
                        <a:buNone/>
                      </a:pPr>
                      <a:r>
                        <a:rPr lang="en" sz="800">
                          <a:solidFill>
                            <a:schemeClr val="dk1"/>
                          </a:solidFill>
                        </a:rPr>
                        <a:t>Loop back to choose number of rounds</a:t>
                      </a:r>
                      <a:endParaRPr sz="800">
                        <a:solidFill>
                          <a:schemeClr val="dk1"/>
                        </a:solidFill>
                      </a:endParaRPr>
                    </a:p>
                    <a:p>
                      <a:pPr marL="0" lvl="0" indent="0" algn="l" rtl="0">
                        <a:spcBef>
                          <a:spcPts val="0"/>
                        </a:spcBef>
                        <a:spcAft>
                          <a:spcPts val="0"/>
                        </a:spcAft>
                        <a:buNone/>
                      </a:pPr>
                      <a:endParaRPr sz="8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graphicFrame>
        <p:nvGraphicFramePr>
          <p:cNvPr id="295" name="Google Shape;295;p35"/>
          <p:cNvGraphicFramePr/>
          <p:nvPr/>
        </p:nvGraphicFramePr>
        <p:xfrm>
          <a:off x="3603038" y="653950"/>
          <a:ext cx="3000000" cy="3000000"/>
        </p:xfrm>
        <a:graphic>
          <a:graphicData uri="http://schemas.openxmlformats.org/drawingml/2006/table">
            <a:tbl>
              <a:tblPr>
                <a:noFill/>
                <a:tableStyleId>{AB7227B9-0BD5-473D-885D-BD763348CDF4}</a:tableStyleId>
              </a:tblPr>
              <a:tblGrid>
                <a:gridCol w="1818025">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a:t>   </a:t>
                      </a:r>
                      <a:r>
                        <a:rPr lang="en" sz="800"/>
                        <a:t>End Game Summary</a:t>
                      </a:r>
                      <a:endParaRPr sz="800"/>
                    </a:p>
                  </a:txBody>
                  <a:tcPr marL="91425" marR="91425" marT="91425" marB="91425">
                    <a:solidFill>
                      <a:srgbClr val="FFE5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700"/>
                        <a:t>Score for each question</a:t>
                      </a:r>
                      <a:endParaRPr sz="7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700"/>
                        <a:t>Display number of right answers</a:t>
                      </a:r>
                      <a:endParaRPr sz="7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700"/>
                        <a:t>Display number of wrong answers</a:t>
                      </a:r>
                      <a:endParaRPr sz="7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700"/>
                        <a:t>Display Score</a:t>
                      </a:r>
                      <a:endParaRPr sz="7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700"/>
                        <a:t>Display score statistics</a:t>
                      </a:r>
                      <a:endParaRPr sz="700"/>
                    </a:p>
                  </a:txBody>
                  <a:tcPr marL="91425" marR="91425" marT="91425" marB="91425"/>
                </a:tc>
                <a:extLst>
                  <a:ext uri="{0D108BD9-81ED-4DB2-BD59-A6C34878D82A}">
                    <a16:rowId xmlns:a16="http://schemas.microsoft.com/office/drawing/2014/main" val="10005"/>
                  </a:ext>
                </a:extLst>
              </a:tr>
            </a:tbl>
          </a:graphicData>
        </a:graphic>
      </p:graphicFrame>
      <p:cxnSp>
        <p:nvCxnSpPr>
          <p:cNvPr id="296" name="Google Shape;296;p35"/>
          <p:cNvCxnSpPr/>
          <p:nvPr/>
        </p:nvCxnSpPr>
        <p:spPr>
          <a:xfrm>
            <a:off x="2553300" y="2793500"/>
            <a:ext cx="861300" cy="0"/>
          </a:xfrm>
          <a:prstGeom prst="straightConnector1">
            <a:avLst/>
          </a:prstGeom>
          <a:noFill/>
          <a:ln w="9525" cap="flat" cmpd="sng">
            <a:solidFill>
              <a:schemeClr val="dk2"/>
            </a:solidFill>
            <a:prstDash val="solid"/>
            <a:round/>
            <a:headEnd type="none" w="med" len="med"/>
            <a:tailEnd type="none" w="med" len="med"/>
          </a:ln>
        </p:spPr>
      </p:cxnSp>
      <p:cxnSp>
        <p:nvCxnSpPr>
          <p:cNvPr id="297" name="Google Shape;297;p35"/>
          <p:cNvCxnSpPr/>
          <p:nvPr/>
        </p:nvCxnSpPr>
        <p:spPr>
          <a:xfrm rot="10800000" flipH="1">
            <a:off x="3427125" y="855325"/>
            <a:ext cx="12300" cy="1950600"/>
          </a:xfrm>
          <a:prstGeom prst="straightConnector1">
            <a:avLst/>
          </a:prstGeom>
          <a:noFill/>
          <a:ln w="9525" cap="flat" cmpd="sng">
            <a:solidFill>
              <a:schemeClr val="dk2"/>
            </a:solidFill>
            <a:prstDash val="solid"/>
            <a:round/>
            <a:headEnd type="none" w="med" len="med"/>
            <a:tailEnd type="none" w="med" len="med"/>
          </a:ln>
        </p:spPr>
      </p:cxnSp>
      <p:cxnSp>
        <p:nvCxnSpPr>
          <p:cNvPr id="298" name="Google Shape;298;p35"/>
          <p:cNvCxnSpPr/>
          <p:nvPr/>
        </p:nvCxnSpPr>
        <p:spPr>
          <a:xfrm>
            <a:off x="3447825" y="851225"/>
            <a:ext cx="215400" cy="0"/>
          </a:xfrm>
          <a:prstGeom prst="straightConnector1">
            <a:avLst/>
          </a:prstGeom>
          <a:noFill/>
          <a:ln w="9525" cap="flat" cmpd="sng">
            <a:solidFill>
              <a:schemeClr val="dk2"/>
            </a:solidFill>
            <a:prstDash val="solid"/>
            <a:round/>
            <a:headEnd type="none" w="med" len="med"/>
            <a:tailEnd type="none" w="med" len="med"/>
          </a:ln>
        </p:spPr>
      </p:cxnSp>
      <p:cxnSp>
        <p:nvCxnSpPr>
          <p:cNvPr id="299" name="Google Shape;299;p35"/>
          <p:cNvCxnSpPr/>
          <p:nvPr/>
        </p:nvCxnSpPr>
        <p:spPr>
          <a:xfrm rot="10800000" flipH="1">
            <a:off x="3584500" y="843075"/>
            <a:ext cx="240300" cy="12300"/>
          </a:xfrm>
          <a:prstGeom prst="straightConnector1">
            <a:avLst/>
          </a:prstGeom>
          <a:noFill/>
          <a:ln w="9525" cap="flat" cmpd="sng">
            <a:solidFill>
              <a:schemeClr val="dk2"/>
            </a:solidFill>
            <a:prstDash val="solid"/>
            <a:round/>
            <a:headEnd type="none" w="med" len="med"/>
            <a:tailEnd type="triangle" w="med" len="med"/>
          </a:ln>
        </p:spPr>
      </p:cxnSp>
      <p:cxnSp>
        <p:nvCxnSpPr>
          <p:cNvPr id="300" name="Google Shape;300;p35"/>
          <p:cNvCxnSpPr/>
          <p:nvPr/>
        </p:nvCxnSpPr>
        <p:spPr>
          <a:xfrm flipH="1">
            <a:off x="2457975" y="2787350"/>
            <a:ext cx="132600" cy="12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304"/>
        <p:cNvGrpSpPr/>
        <p:nvPr/>
      </p:nvGrpSpPr>
      <p:grpSpPr>
        <a:xfrm>
          <a:off x="0" y="0"/>
          <a:ext cx="0" cy="0"/>
          <a:chOff x="0" y="0"/>
          <a:chExt cx="0" cy="0"/>
        </a:xfrm>
      </p:grpSpPr>
      <p:sp>
        <p:nvSpPr>
          <p:cNvPr id="305" name="Google Shape;30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Emergency Exit Justification (and more trialling)</a:t>
            </a:r>
            <a:endParaRPr/>
          </a:p>
        </p:txBody>
      </p:sp>
      <p:sp>
        <p:nvSpPr>
          <p:cNvPr id="306" name="Google Shape;30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game has been set up so that if users enter ‘xxx’ as their choice, the game will end, even if they previously asked for a given number or rounds.  This option will be explained in the ‘introduction’ section </a:t>
            </a:r>
            <a:endParaRPr/>
          </a:p>
          <a:p>
            <a:pPr marL="0" lvl="0" indent="0" algn="l" rtl="0">
              <a:spcBef>
                <a:spcPts val="1600"/>
              </a:spcBef>
              <a:spcAft>
                <a:spcPts val="0"/>
              </a:spcAft>
              <a:buNone/>
            </a:pPr>
            <a:r>
              <a:rPr lang="en" b="1">
                <a:solidFill>
                  <a:srgbClr val="741B47"/>
                </a:solidFill>
                <a:highlight>
                  <a:srgbClr val="C27BA0"/>
                </a:highlight>
              </a:rPr>
              <a:t>Allowing users to exit the game early addresses the Usability implication.  Having this ‘emergency exit’ is good use of the User Freedom heuristic.  The exit code has been chosen so that users are unlikely to choose it by accident.</a:t>
            </a:r>
            <a:endParaRPr b="1">
              <a:solidFill>
                <a:srgbClr val="741B47"/>
              </a:solidFill>
              <a:highlight>
                <a:srgbClr val="C27BA0"/>
              </a:highlight>
            </a:endParaRPr>
          </a:p>
          <a:p>
            <a:pPr marL="0" lvl="0" indent="0" algn="l" rtl="0">
              <a:spcBef>
                <a:spcPts val="1600"/>
              </a:spcBef>
              <a:spcAft>
                <a:spcPts val="1600"/>
              </a:spcAft>
              <a:buNone/>
            </a:pPr>
            <a:r>
              <a:rPr lang="en"/>
              <a:t>I will need to adjust my string checker function so that if users enter ‘xxx’, that is accepted as a valid option (but ‘x’ is not).j</a:t>
            </a:r>
            <a:endParaRPr b="1">
              <a:solidFill>
                <a:srgbClr val="741B47"/>
              </a:solidFill>
              <a:highlight>
                <a:srgbClr val="C27BA0"/>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Assembled Python Quiz - Output Trialling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Assembled Game Test plan (expected values)</a:t>
            </a:r>
            <a:endParaRPr/>
          </a:p>
        </p:txBody>
      </p:sp>
      <p:graphicFrame>
        <p:nvGraphicFramePr>
          <p:cNvPr id="317" name="Google Shape;317;p38"/>
          <p:cNvGraphicFramePr/>
          <p:nvPr/>
        </p:nvGraphicFramePr>
        <p:xfrm>
          <a:off x="311700" y="1153950"/>
          <a:ext cx="3000000" cy="3000000"/>
        </p:xfrm>
        <a:graphic>
          <a:graphicData uri="http://schemas.openxmlformats.org/drawingml/2006/table">
            <a:tbl>
              <a:tblPr>
                <a:noFill/>
                <a:tableStyleId>{AB7227B9-0BD5-473D-885D-BD763348CDF4}</a:tableStyleId>
              </a:tblPr>
              <a:tblGrid>
                <a:gridCol w="4127775">
                  <a:extLst>
                    <a:ext uri="{9D8B030D-6E8A-4147-A177-3AD203B41FA5}">
                      <a16:colId xmlns:a16="http://schemas.microsoft.com/office/drawing/2014/main" val="20000"/>
                    </a:ext>
                  </a:extLst>
                </a:gridCol>
                <a:gridCol w="41277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D9D9D9"/>
                    </a:solidFill>
                  </a:tcPr>
                </a:tc>
                <a:tc>
                  <a:txBody>
                    <a:bodyPr/>
                    <a:lstStyle/>
                    <a:p>
                      <a:pPr marL="0" lvl="0" indent="0" algn="l" rtl="0">
                        <a:spcBef>
                          <a:spcPts val="0"/>
                        </a:spcBef>
                        <a:spcAft>
                          <a:spcPts val="0"/>
                        </a:spcAft>
                        <a:buNone/>
                      </a:pPr>
                      <a:r>
                        <a:rPr lang="en" sz="1800" b="1"/>
                        <a:t>Expected</a:t>
                      </a:r>
                      <a:endParaRPr sz="1800" b="1"/>
                    </a:p>
                  </a:txBody>
                  <a:tcPr marL="91425" marR="91425" marT="91425" marB="91425">
                    <a:solidFill>
                      <a:srgbClr val="D9D9D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sz="1800" b="1"/>
                    </a:p>
                  </a:txBody>
                  <a:tcPr marL="91425" marR="91425" marT="91425" marB="91425">
                    <a:solidFill>
                      <a:srgbClr val="D9D9D9"/>
                    </a:solidFill>
                  </a:tcPr>
                </a:tc>
                <a:tc>
                  <a:txBody>
                    <a:bodyPr/>
                    <a:lstStyle/>
                    <a:p>
                      <a:pPr marL="0" lvl="0" indent="0" algn="l" rtl="0">
                        <a:spcBef>
                          <a:spcPts val="0"/>
                        </a:spcBef>
                        <a:spcAft>
                          <a:spcPts val="0"/>
                        </a:spcAft>
                        <a:buNone/>
                      </a:pPr>
                      <a:endParaRPr sz="1800" b="1"/>
                    </a:p>
                  </a:txBody>
                  <a:tcPr marL="91425" marR="91425" marT="91425" marB="91425">
                    <a:solidFill>
                      <a:srgbClr val="D9D9D9"/>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sz="1800" b="1"/>
                    </a:p>
                  </a:txBody>
                  <a:tcPr marL="91425" marR="91425" marT="91425" marB="91425">
                    <a:solidFill>
                      <a:srgbClr val="D9D9D9"/>
                    </a:solidFill>
                  </a:tcPr>
                </a:tc>
                <a:tc>
                  <a:txBody>
                    <a:bodyPr/>
                    <a:lstStyle/>
                    <a:p>
                      <a:pPr marL="0" lvl="0" indent="0" algn="l" rtl="0">
                        <a:spcBef>
                          <a:spcPts val="0"/>
                        </a:spcBef>
                        <a:spcAft>
                          <a:spcPts val="0"/>
                        </a:spcAft>
                        <a:buNone/>
                      </a:pPr>
                      <a:endParaRPr sz="1800" b="1"/>
                    </a:p>
                  </a:txBody>
                  <a:tcPr marL="91425" marR="91425" marT="91425" marB="91425">
                    <a:solidFill>
                      <a:srgbClr val="D9D9D9"/>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sz="1800" b="1"/>
                    </a:p>
                  </a:txBody>
                  <a:tcPr marL="91425" marR="91425" marT="91425" marB="91425">
                    <a:solidFill>
                      <a:srgbClr val="D9D9D9"/>
                    </a:solidFill>
                  </a:tcPr>
                </a:tc>
                <a:tc>
                  <a:txBody>
                    <a:bodyPr/>
                    <a:lstStyle/>
                    <a:p>
                      <a:pPr marL="0" lvl="0" indent="0" algn="l" rtl="0">
                        <a:spcBef>
                          <a:spcPts val="0"/>
                        </a:spcBef>
                        <a:spcAft>
                          <a:spcPts val="0"/>
                        </a:spcAft>
                        <a:buNone/>
                      </a:pPr>
                      <a:endParaRPr sz="1800" b="1"/>
                    </a:p>
                  </a:txBody>
                  <a:tcPr marL="91425" marR="91425" marT="91425" marB="91425">
                    <a:solidFill>
                      <a:srgbClr val="D9D9D9"/>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Assembled Game Test plan (unexpected &amp; Boundary values)</a:t>
            </a:r>
            <a:endParaRPr sz="2400"/>
          </a:p>
        </p:txBody>
      </p:sp>
      <p:graphicFrame>
        <p:nvGraphicFramePr>
          <p:cNvPr id="323" name="Google Shape;323;p39"/>
          <p:cNvGraphicFramePr/>
          <p:nvPr/>
        </p:nvGraphicFramePr>
        <p:xfrm>
          <a:off x="311700" y="1153950"/>
          <a:ext cx="3000000" cy="3000000"/>
        </p:xfrm>
        <a:graphic>
          <a:graphicData uri="http://schemas.openxmlformats.org/drawingml/2006/table">
            <a:tbl>
              <a:tblPr>
                <a:noFill/>
                <a:tableStyleId>{AB7227B9-0BD5-473D-885D-BD763348CDF4}</a:tableStyleId>
              </a:tblPr>
              <a:tblGrid>
                <a:gridCol w="2051050">
                  <a:extLst>
                    <a:ext uri="{9D8B030D-6E8A-4147-A177-3AD203B41FA5}">
                      <a16:colId xmlns:a16="http://schemas.microsoft.com/office/drawing/2014/main" val="20000"/>
                    </a:ext>
                  </a:extLst>
                </a:gridCol>
                <a:gridCol w="6588250">
                  <a:extLst>
                    <a:ext uri="{9D8B030D-6E8A-4147-A177-3AD203B41FA5}">
                      <a16:colId xmlns:a16="http://schemas.microsoft.com/office/drawing/2014/main" val="20001"/>
                    </a:ext>
                  </a:extLst>
                </a:gridCol>
              </a:tblGrid>
              <a:tr h="60755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D9D9D9"/>
                    </a:solidFill>
                  </a:tcPr>
                </a:tc>
                <a:tc>
                  <a:txBody>
                    <a:bodyPr/>
                    <a:lstStyle/>
                    <a:p>
                      <a:pPr marL="0" lvl="0" indent="0" algn="l" rtl="0">
                        <a:spcBef>
                          <a:spcPts val="0"/>
                        </a:spcBef>
                        <a:spcAft>
                          <a:spcPts val="0"/>
                        </a:spcAft>
                        <a:buNone/>
                      </a:pPr>
                      <a:r>
                        <a:rPr lang="en" sz="1800" b="1"/>
                        <a:t>Expected</a:t>
                      </a:r>
                      <a:endParaRPr sz="1800" b="1"/>
                    </a:p>
                  </a:txBody>
                  <a:tcPr marL="91425" marR="91425" marT="91425" marB="91425">
                    <a:solidFill>
                      <a:srgbClr val="D9D9D9"/>
                    </a:solidFill>
                  </a:tcPr>
                </a:tc>
                <a:extLst>
                  <a:ext uri="{0D108BD9-81ED-4DB2-BD59-A6C34878D82A}">
                    <a16:rowId xmlns:a16="http://schemas.microsoft.com/office/drawing/2014/main" val="10000"/>
                  </a:ext>
                </a:extLst>
              </a:tr>
              <a:tr h="607550">
                <a:tc>
                  <a:txBody>
                    <a:bodyPr/>
                    <a:lstStyle/>
                    <a:p>
                      <a:pPr marL="0" lvl="0" indent="0" algn="l" rtl="0">
                        <a:spcBef>
                          <a:spcPts val="0"/>
                        </a:spcBef>
                        <a:spcAft>
                          <a:spcPts val="0"/>
                        </a:spcAft>
                        <a:buNone/>
                      </a:pPr>
                      <a:endParaRPr sz="1800" b="1"/>
                    </a:p>
                  </a:txBody>
                  <a:tcPr marL="91425" marR="91425" marT="91425" marB="91425">
                    <a:solidFill>
                      <a:srgbClr val="D9D9D9"/>
                    </a:solidFill>
                  </a:tcPr>
                </a:tc>
                <a:tc>
                  <a:txBody>
                    <a:bodyPr/>
                    <a:lstStyle/>
                    <a:p>
                      <a:pPr marL="0" lvl="0" indent="0" algn="l" rtl="0">
                        <a:spcBef>
                          <a:spcPts val="0"/>
                        </a:spcBef>
                        <a:spcAft>
                          <a:spcPts val="0"/>
                        </a:spcAft>
                        <a:buNone/>
                      </a:pPr>
                      <a:endParaRPr sz="1800" b="1"/>
                    </a:p>
                  </a:txBody>
                  <a:tcPr marL="91425" marR="91425" marT="91425" marB="91425">
                    <a:solidFill>
                      <a:srgbClr val="D9D9D9"/>
                    </a:solidFill>
                  </a:tcPr>
                </a:tc>
                <a:extLst>
                  <a:ext uri="{0D108BD9-81ED-4DB2-BD59-A6C34878D82A}">
                    <a16:rowId xmlns:a16="http://schemas.microsoft.com/office/drawing/2014/main" val="10001"/>
                  </a:ext>
                </a:extLst>
              </a:tr>
              <a:tr h="607550">
                <a:tc>
                  <a:txBody>
                    <a:bodyPr/>
                    <a:lstStyle/>
                    <a:p>
                      <a:pPr marL="0" lvl="0" indent="0" algn="l" rtl="0">
                        <a:spcBef>
                          <a:spcPts val="0"/>
                        </a:spcBef>
                        <a:spcAft>
                          <a:spcPts val="0"/>
                        </a:spcAft>
                        <a:buNone/>
                      </a:pPr>
                      <a:endParaRPr sz="1800" b="1"/>
                    </a:p>
                  </a:txBody>
                  <a:tcPr marL="91425" marR="91425" marT="91425" marB="91425">
                    <a:solidFill>
                      <a:srgbClr val="D9D9D9"/>
                    </a:solidFill>
                  </a:tcPr>
                </a:tc>
                <a:tc>
                  <a:txBody>
                    <a:bodyPr/>
                    <a:lstStyle/>
                    <a:p>
                      <a:pPr marL="0" lvl="0" indent="0" algn="l" rtl="0">
                        <a:spcBef>
                          <a:spcPts val="0"/>
                        </a:spcBef>
                        <a:spcAft>
                          <a:spcPts val="0"/>
                        </a:spcAft>
                        <a:buNone/>
                      </a:pPr>
                      <a:endParaRPr sz="1800" b="1"/>
                    </a:p>
                  </a:txBody>
                  <a:tcPr marL="91425" marR="91425" marT="91425" marB="91425">
                    <a:solidFill>
                      <a:srgbClr val="D9D9D9"/>
                    </a:solidFill>
                  </a:tcPr>
                </a:tc>
                <a:extLst>
                  <a:ext uri="{0D108BD9-81ED-4DB2-BD59-A6C34878D82A}">
                    <a16:rowId xmlns:a16="http://schemas.microsoft.com/office/drawing/2014/main" val="10002"/>
                  </a:ext>
                </a:extLst>
              </a:tr>
              <a:tr h="607550">
                <a:tc>
                  <a:txBody>
                    <a:bodyPr/>
                    <a:lstStyle/>
                    <a:p>
                      <a:pPr marL="0" lvl="0" indent="0" algn="l" rtl="0">
                        <a:spcBef>
                          <a:spcPts val="0"/>
                        </a:spcBef>
                        <a:spcAft>
                          <a:spcPts val="0"/>
                        </a:spcAft>
                        <a:buNone/>
                      </a:pPr>
                      <a:endParaRPr sz="1800" b="1"/>
                    </a:p>
                  </a:txBody>
                  <a:tcPr marL="91425" marR="91425" marT="91425" marB="91425">
                    <a:solidFill>
                      <a:srgbClr val="D9D9D9"/>
                    </a:solidFill>
                  </a:tcPr>
                </a:tc>
                <a:tc>
                  <a:txBody>
                    <a:bodyPr/>
                    <a:lstStyle/>
                    <a:p>
                      <a:pPr marL="0" lvl="0" indent="0" algn="l" rtl="0">
                        <a:spcBef>
                          <a:spcPts val="0"/>
                        </a:spcBef>
                        <a:spcAft>
                          <a:spcPts val="0"/>
                        </a:spcAft>
                        <a:buNone/>
                      </a:pPr>
                      <a:endParaRPr sz="1800" b="1"/>
                    </a:p>
                  </a:txBody>
                  <a:tcPr marL="91425" marR="91425" marT="91425" marB="91425">
                    <a:solidFill>
                      <a:srgbClr val="D9D9D9"/>
                    </a:solidFill>
                  </a:tcPr>
                </a:tc>
                <a:extLst>
                  <a:ext uri="{0D108BD9-81ED-4DB2-BD59-A6C34878D82A}">
                    <a16:rowId xmlns:a16="http://schemas.microsoft.com/office/drawing/2014/main" val="10003"/>
                  </a:ext>
                </a:extLst>
              </a:tr>
              <a:tr h="607550">
                <a:tc>
                  <a:txBody>
                    <a:bodyPr/>
                    <a:lstStyle/>
                    <a:p>
                      <a:pPr marL="0" lvl="0" indent="0" algn="l" rtl="0">
                        <a:spcBef>
                          <a:spcPts val="0"/>
                        </a:spcBef>
                        <a:spcAft>
                          <a:spcPts val="0"/>
                        </a:spcAft>
                        <a:buNone/>
                      </a:pPr>
                      <a:endParaRPr sz="1800" b="1"/>
                    </a:p>
                  </a:txBody>
                  <a:tcPr marL="91425" marR="91425" marT="91425" marB="91425">
                    <a:solidFill>
                      <a:srgbClr val="D9D9D9"/>
                    </a:solidFill>
                  </a:tcPr>
                </a:tc>
                <a:tc>
                  <a:txBody>
                    <a:bodyPr/>
                    <a:lstStyle/>
                    <a:p>
                      <a:pPr marL="0" lvl="0" indent="0" algn="l" rtl="0">
                        <a:spcBef>
                          <a:spcPts val="0"/>
                        </a:spcBef>
                        <a:spcAft>
                          <a:spcPts val="0"/>
                        </a:spcAft>
                        <a:buNone/>
                      </a:pPr>
                      <a:endParaRPr sz="1800" b="1"/>
                    </a:p>
                  </a:txBody>
                  <a:tcPr marL="91425" marR="91425" marT="91425" marB="91425">
                    <a:solidFill>
                      <a:srgbClr val="D9D9D9"/>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t>Assembled Python Quiz Testing - Video(unexpected / boundary values)</a:t>
            </a:r>
            <a:endParaRPr sz="1600"/>
          </a:p>
          <a:p>
            <a:pPr marL="0" lvl="0" indent="0" algn="l" rtl="0">
              <a:spcBef>
                <a:spcPts val="0"/>
              </a:spcBef>
              <a:spcAft>
                <a:spcPts val="0"/>
              </a:spcAft>
              <a:buNone/>
            </a:pPr>
            <a:endParaRPr sz="2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32"/>
        <p:cNvGrpSpPr/>
        <p:nvPr/>
      </p:nvGrpSpPr>
      <p:grpSpPr>
        <a:xfrm>
          <a:off x="0" y="0"/>
          <a:ext cx="0" cy="0"/>
          <a:chOff x="0" y="0"/>
          <a:chExt cx="0" cy="0"/>
        </a:xfrm>
      </p:grpSpPr>
      <p:sp>
        <p:nvSpPr>
          <p:cNvPr id="333" name="Google Shape;33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334" name="Google Shape;334;p41"/>
          <p:cNvSpPr txBox="1"/>
          <p:nvPr/>
        </p:nvSpPr>
        <p:spPr>
          <a:xfrm>
            <a:off x="258900" y="1198350"/>
            <a:ext cx="4181400" cy="3616500"/>
          </a:xfrm>
          <a:prstGeom prst="rect">
            <a:avLst/>
          </a:prstGeom>
          <a:solidFill>
            <a:srgbClr val="F1C23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Github was used as the version control system for this project.  I committed each component as it was completed and systematically combined components to develop the working outcome.  Here is a screenshot of my github activity...</a:t>
            </a:r>
            <a:endParaRPr sz="1800"/>
          </a:p>
        </p:txBody>
      </p:sp>
      <p:sp>
        <p:nvSpPr>
          <p:cNvPr id="335" name="Google Shape;335;p41"/>
          <p:cNvSpPr txBox="1"/>
          <p:nvPr/>
        </p:nvSpPr>
        <p:spPr>
          <a:xfrm>
            <a:off x="4772625" y="1198350"/>
            <a:ext cx="4181400" cy="3616500"/>
          </a:xfrm>
          <a:prstGeom prst="rect">
            <a:avLst/>
          </a:prstGeom>
          <a:solidFill>
            <a:srgbClr val="6AA84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t>Here is the version control evidence for my assembled program.  Each node in the diagram below represents an updated version of the code.</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C1130"/>
                </a:solidFill>
              </a:rPr>
              <a:t>Relevant Implications</a:t>
            </a:r>
            <a:endParaRPr b="1">
              <a:solidFill>
                <a:srgbClr val="4C1130"/>
              </a:solidFill>
            </a:endParaRPr>
          </a:p>
        </p:txBody>
      </p:sp>
      <p:sp>
        <p:nvSpPr>
          <p:cNvPr id="87" name="Google Shape;87;p15"/>
          <p:cNvSpPr txBox="1"/>
          <p:nvPr/>
        </p:nvSpPr>
        <p:spPr>
          <a:xfrm>
            <a:off x="403975" y="1141125"/>
            <a:ext cx="8315700" cy="2662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Char char="●"/>
            </a:pPr>
            <a:r>
              <a:rPr lang="en"/>
              <a:t>Implications are the results of actions that we perform. </a:t>
            </a:r>
            <a:endParaRPr/>
          </a:p>
          <a:p>
            <a:pPr marL="457200" lvl="0" indent="-317500" algn="l" rtl="0">
              <a:lnSpc>
                <a:spcPct val="150000"/>
              </a:lnSpc>
              <a:spcBef>
                <a:spcPts val="0"/>
              </a:spcBef>
              <a:spcAft>
                <a:spcPts val="0"/>
              </a:spcAft>
              <a:buSzPts val="1400"/>
              <a:buChar char="●"/>
            </a:pPr>
            <a:r>
              <a:rPr lang="en"/>
              <a:t>With relevance to software development life cycle, there are many implications that follow as a result of design, development, usage and effects on people. </a:t>
            </a:r>
            <a:endParaRPr/>
          </a:p>
          <a:p>
            <a:pPr marL="457200" lvl="0" indent="-317500" algn="l" rtl="0">
              <a:lnSpc>
                <a:spcPct val="150000"/>
              </a:lnSpc>
              <a:spcBef>
                <a:spcPts val="0"/>
              </a:spcBef>
              <a:spcAft>
                <a:spcPts val="0"/>
              </a:spcAft>
              <a:buSzPts val="1400"/>
              <a:buChar char="●"/>
            </a:pPr>
            <a:r>
              <a:rPr lang="en"/>
              <a:t>The most relevant implications that are directly related to developing the computer program are:</a:t>
            </a:r>
            <a:endParaRPr/>
          </a:p>
          <a:p>
            <a:pPr marL="457200" lvl="0" indent="-317500" algn="l" rtl="0">
              <a:lnSpc>
                <a:spcPct val="150000"/>
              </a:lnSpc>
              <a:spcBef>
                <a:spcPts val="0"/>
              </a:spcBef>
              <a:spcAft>
                <a:spcPts val="0"/>
              </a:spcAft>
              <a:buSzPts val="1400"/>
              <a:buChar char="●"/>
            </a:pPr>
            <a:r>
              <a:rPr lang="en" b="1"/>
              <a:t>Usability, Functionality,</a:t>
            </a:r>
            <a:r>
              <a:rPr lang="en"/>
              <a:t> </a:t>
            </a:r>
            <a:r>
              <a:rPr lang="en" b="1"/>
              <a:t>Aesthetics,Social Implication</a:t>
            </a:r>
            <a:r>
              <a:rPr lang="en"/>
              <a:t> . </a:t>
            </a:r>
            <a:endParaRPr/>
          </a:p>
          <a:p>
            <a:pPr marL="457200" lvl="0" indent="-317500" algn="l" rtl="0">
              <a:lnSpc>
                <a:spcPct val="150000"/>
              </a:lnSpc>
              <a:spcBef>
                <a:spcPts val="0"/>
              </a:spcBef>
              <a:spcAft>
                <a:spcPts val="0"/>
              </a:spcAft>
              <a:buSzPts val="1400"/>
              <a:buChar char="●"/>
            </a:pPr>
            <a:r>
              <a:rPr lang="en"/>
              <a:t>I will first describe and explain these implications. </a:t>
            </a:r>
            <a:endParaRPr/>
          </a:p>
          <a:p>
            <a:pPr marL="457200" lvl="0" indent="-317500" algn="l" rtl="0">
              <a:lnSpc>
                <a:spcPct val="150000"/>
              </a:lnSpc>
              <a:spcBef>
                <a:spcPts val="0"/>
              </a:spcBef>
              <a:spcAft>
                <a:spcPts val="0"/>
              </a:spcAft>
              <a:buSzPts val="1400"/>
              <a:buChar char="●"/>
            </a:pPr>
            <a:r>
              <a:rPr lang="en"/>
              <a:t>I will address these implications at the end of the completion of my development where I can show the proof of addressing them with screenshots.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339"/>
        <p:cNvGrpSpPr/>
        <p:nvPr/>
      </p:nvGrpSpPr>
      <p:grpSpPr>
        <a:xfrm>
          <a:off x="0" y="0"/>
          <a:ext cx="0" cy="0"/>
          <a:chOff x="0" y="0"/>
          <a:chExt cx="0" cy="0"/>
        </a:xfrm>
      </p:grpSpPr>
      <p:sp>
        <p:nvSpPr>
          <p:cNvPr id="340" name="Google Shape;34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741B47"/>
                </a:solidFill>
              </a:rPr>
              <a:t>RPS - Relevant Implications</a:t>
            </a:r>
            <a:endParaRPr b="1">
              <a:solidFill>
                <a:srgbClr val="741B47"/>
              </a:solidFill>
            </a:endParaRPr>
          </a:p>
        </p:txBody>
      </p:sp>
      <p:sp>
        <p:nvSpPr>
          <p:cNvPr id="341" name="Google Shape;341;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741B47"/>
                </a:solidFill>
              </a:rPr>
              <a:t>I addressed the functionality implications by comprehensively testing my code and ensuring that it works for expected, boundary and unexpected values.</a:t>
            </a:r>
            <a:endParaRPr b="1">
              <a:solidFill>
                <a:srgbClr val="741B47"/>
              </a:solidFill>
            </a:endParaRPr>
          </a:p>
          <a:p>
            <a:pPr marL="0" lvl="0" indent="0" algn="l" rtl="0">
              <a:spcBef>
                <a:spcPts val="1600"/>
              </a:spcBef>
              <a:spcAft>
                <a:spcPts val="0"/>
              </a:spcAft>
              <a:buNone/>
            </a:pPr>
            <a:r>
              <a:rPr lang="en" b="1">
                <a:solidFill>
                  <a:srgbClr val="741B47"/>
                </a:solidFill>
              </a:rPr>
              <a:t>The program is easy to use as it has clear error messages and will accept a range of inputs (eg: y  / n / yes / no).  If users enter invalid data, they are usually told what they should enter when the question is repeated.</a:t>
            </a:r>
            <a:endParaRPr b="1">
              <a:solidFill>
                <a:srgbClr val="741B47"/>
              </a:solidFill>
            </a:endParaRPr>
          </a:p>
          <a:p>
            <a:pPr marL="0" lvl="0" indent="0" algn="l" rtl="0">
              <a:spcBef>
                <a:spcPts val="1600"/>
              </a:spcBef>
              <a:spcAft>
                <a:spcPts val="1600"/>
              </a:spcAft>
              <a:buNone/>
            </a:pPr>
            <a:r>
              <a:rPr lang="en" b="1">
                <a:solidFill>
                  <a:srgbClr val="741B47"/>
                </a:solidFill>
              </a:rPr>
              <a:t>The aesthetics implication has been addressed by the careful use of spacing and the statement generator function which has been used from time to time to emphasise output.</a:t>
            </a:r>
            <a:endParaRPr b="1">
              <a:solidFill>
                <a:srgbClr val="741B4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546525" y="215825"/>
            <a:ext cx="4244400" cy="4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Relevant Implication- Usability</a:t>
            </a:r>
            <a:endParaRPr sz="2000" b="1"/>
          </a:p>
        </p:txBody>
      </p:sp>
      <p:sp>
        <p:nvSpPr>
          <p:cNvPr id="93" name="Google Shape;93;p16"/>
          <p:cNvSpPr txBox="1">
            <a:spLocks noGrp="1"/>
          </p:cNvSpPr>
          <p:nvPr>
            <p:ph type="body" idx="1"/>
          </p:nvPr>
        </p:nvSpPr>
        <p:spPr>
          <a:xfrm>
            <a:off x="237150" y="978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graphicFrame>
        <p:nvGraphicFramePr>
          <p:cNvPr id="94" name="Google Shape;94;p16"/>
          <p:cNvGraphicFramePr/>
          <p:nvPr/>
        </p:nvGraphicFramePr>
        <p:xfrm>
          <a:off x="401600" y="872100"/>
          <a:ext cx="8340800" cy="4206180"/>
        </p:xfrm>
        <a:graphic>
          <a:graphicData uri="http://schemas.openxmlformats.org/drawingml/2006/table">
            <a:tbl>
              <a:tblPr>
                <a:noFill/>
                <a:tableStyleId>{AB7227B9-0BD5-473D-885D-BD763348CDF4}</a:tableStyleId>
              </a:tblPr>
              <a:tblGrid>
                <a:gridCol w="4170400">
                  <a:extLst>
                    <a:ext uri="{9D8B030D-6E8A-4147-A177-3AD203B41FA5}">
                      <a16:colId xmlns:a16="http://schemas.microsoft.com/office/drawing/2014/main" val="20000"/>
                    </a:ext>
                  </a:extLst>
                </a:gridCol>
                <a:gridCol w="4170400">
                  <a:extLst>
                    <a:ext uri="{9D8B030D-6E8A-4147-A177-3AD203B41FA5}">
                      <a16:colId xmlns:a16="http://schemas.microsoft.com/office/drawing/2014/main" val="20001"/>
                    </a:ext>
                  </a:extLst>
                </a:gridCol>
              </a:tblGrid>
              <a:tr h="322525">
                <a:tc>
                  <a:txBody>
                    <a:bodyPr/>
                    <a:lstStyle/>
                    <a:p>
                      <a:pPr marL="0" lvl="0" indent="0" algn="l" rtl="0">
                        <a:spcBef>
                          <a:spcPts val="0"/>
                        </a:spcBef>
                        <a:spcAft>
                          <a:spcPts val="0"/>
                        </a:spcAft>
                        <a:buNone/>
                      </a:pPr>
                      <a:r>
                        <a:rPr lang="en" b="1"/>
                        <a:t>Description</a:t>
                      </a:r>
                      <a:endParaRPr b="1"/>
                    </a:p>
                  </a:txBody>
                  <a:tcPr marL="91425" marR="91425" marT="91425" marB="91425"/>
                </a:tc>
                <a:tc>
                  <a:txBody>
                    <a:bodyPr/>
                    <a:lstStyle/>
                    <a:p>
                      <a:pPr marL="0" lvl="0" indent="0" algn="l" rtl="0">
                        <a:spcBef>
                          <a:spcPts val="0"/>
                        </a:spcBef>
                        <a:spcAft>
                          <a:spcPts val="0"/>
                        </a:spcAft>
                        <a:buNone/>
                      </a:pPr>
                      <a:r>
                        <a:rPr lang="en" b="1"/>
                        <a:t>Explanation</a:t>
                      </a:r>
                      <a:endParaRPr b="1"/>
                    </a:p>
                  </a:txBody>
                  <a:tcPr marL="91425" marR="91425" marT="91425" marB="91425"/>
                </a:tc>
                <a:extLst>
                  <a:ext uri="{0D108BD9-81ED-4DB2-BD59-A6C34878D82A}">
                    <a16:rowId xmlns:a16="http://schemas.microsoft.com/office/drawing/2014/main" val="10000"/>
                  </a:ext>
                </a:extLst>
              </a:tr>
              <a:tr h="3068025">
                <a:tc>
                  <a:txBody>
                    <a:bodyPr/>
                    <a:lstStyle/>
                    <a:p>
                      <a:pPr marL="0" lvl="0" indent="0" algn="l" rtl="0">
                        <a:lnSpc>
                          <a:spcPct val="150000"/>
                        </a:lnSpc>
                        <a:spcBef>
                          <a:spcPts val="0"/>
                        </a:spcBef>
                        <a:spcAft>
                          <a:spcPts val="0"/>
                        </a:spcAft>
                        <a:buNone/>
                      </a:pPr>
                      <a:r>
                        <a:rPr lang="en"/>
                        <a:t>Usability is closely related to end user experience.  Usability is about providing features that the users enjoy while using the program. This is about communicating to users by giving  :</a:t>
                      </a:r>
                      <a:endParaRPr/>
                    </a:p>
                    <a:p>
                      <a:pPr marL="457200" lvl="0" indent="-317500" algn="l" rtl="0">
                        <a:lnSpc>
                          <a:spcPct val="150000"/>
                        </a:lnSpc>
                        <a:spcBef>
                          <a:spcPts val="0"/>
                        </a:spcBef>
                        <a:spcAft>
                          <a:spcPts val="0"/>
                        </a:spcAft>
                        <a:buSzPts val="1400"/>
                        <a:buChar char="●"/>
                      </a:pPr>
                      <a:r>
                        <a:rPr lang="en"/>
                        <a:t>Instructions, </a:t>
                      </a:r>
                      <a:endParaRPr/>
                    </a:p>
                    <a:p>
                      <a:pPr marL="457200" lvl="0" indent="-317500" algn="l" rtl="0">
                        <a:lnSpc>
                          <a:spcPct val="150000"/>
                        </a:lnSpc>
                        <a:spcBef>
                          <a:spcPts val="0"/>
                        </a:spcBef>
                        <a:spcAft>
                          <a:spcPts val="0"/>
                        </a:spcAft>
                        <a:buSzPts val="1400"/>
                        <a:buChar char="●"/>
                      </a:pPr>
                      <a:r>
                        <a:rPr lang="en"/>
                        <a:t>Giving feedback,  </a:t>
                      </a:r>
                      <a:endParaRPr/>
                    </a:p>
                    <a:p>
                      <a:pPr marL="457200" lvl="0" indent="-317500" algn="l" rtl="0">
                        <a:lnSpc>
                          <a:spcPct val="150000"/>
                        </a:lnSpc>
                        <a:spcBef>
                          <a:spcPts val="0"/>
                        </a:spcBef>
                        <a:spcAft>
                          <a:spcPts val="0"/>
                        </a:spcAft>
                        <a:buSzPts val="1400"/>
                        <a:buChar char="●"/>
                      </a:pPr>
                      <a:r>
                        <a:rPr lang="en"/>
                        <a:t>Recognition than recall</a:t>
                      </a:r>
                      <a:endParaRPr/>
                    </a:p>
                    <a:p>
                      <a:pPr marL="457200" lvl="0" indent="-317500" algn="l" rtl="0">
                        <a:lnSpc>
                          <a:spcPct val="150000"/>
                        </a:lnSpc>
                        <a:spcBef>
                          <a:spcPts val="0"/>
                        </a:spcBef>
                        <a:spcAft>
                          <a:spcPts val="0"/>
                        </a:spcAft>
                        <a:buSzPts val="1400"/>
                        <a:buChar char="●"/>
                      </a:pPr>
                      <a:r>
                        <a:rPr lang="en"/>
                        <a:t>Allowing Flexibility and efficiency of use</a:t>
                      </a:r>
                      <a:endParaRPr/>
                    </a:p>
                  </a:txBody>
                  <a:tcPr marL="91425" marR="91425" marT="91425" marB="91425"/>
                </a:tc>
                <a:tc>
                  <a:txBody>
                    <a:bodyPr/>
                    <a:lstStyle/>
                    <a:p>
                      <a:pPr marL="457200" lvl="0" indent="-317500" algn="l" rtl="0">
                        <a:spcBef>
                          <a:spcPts val="0"/>
                        </a:spcBef>
                        <a:spcAft>
                          <a:spcPts val="0"/>
                        </a:spcAft>
                        <a:buSzPts val="1400"/>
                        <a:buChar char="●"/>
                      </a:pPr>
                      <a:r>
                        <a:rPr lang="en"/>
                        <a:t>For example, when we give instructions to user on how to use the program and what actually happens in the series of actions and how the program will meet their need. </a:t>
                      </a:r>
                      <a:endParaRPr/>
                    </a:p>
                    <a:p>
                      <a:pPr marL="457200" lvl="0" indent="-317500" algn="l" rtl="0">
                        <a:spcBef>
                          <a:spcPts val="0"/>
                        </a:spcBef>
                        <a:spcAft>
                          <a:spcPts val="0"/>
                        </a:spcAft>
                        <a:buSzPts val="1400"/>
                        <a:buChar char="●"/>
                      </a:pPr>
                      <a:r>
                        <a:rPr lang="en"/>
                        <a:t>Another example can be giving feedback to the user by giving good error messages. Even though the priority is to design a program without errors, we should also consider slips and mistakes by users.</a:t>
                      </a:r>
                      <a:endParaRPr/>
                    </a:p>
                    <a:p>
                      <a:pPr marL="457200" lvl="0" indent="-317500" algn="l" rtl="0">
                        <a:spcBef>
                          <a:spcPts val="0"/>
                        </a:spcBef>
                        <a:spcAft>
                          <a:spcPts val="0"/>
                        </a:spcAft>
                        <a:buSzPts val="1400"/>
                        <a:buChar char="●"/>
                      </a:pPr>
                      <a:r>
                        <a:rPr lang="en"/>
                        <a:t>An example of Recognition than recall is to provide multichoice to users rather than asking question without giving them a choice. Then the chances of them answering quiz will be more.</a:t>
                      </a:r>
                      <a:endParaRPr/>
                    </a:p>
                    <a:p>
                      <a:pPr marL="457200" lvl="0" indent="-317500" algn="l" rtl="0">
                        <a:spcBef>
                          <a:spcPts val="0"/>
                        </a:spcBef>
                        <a:spcAft>
                          <a:spcPts val="0"/>
                        </a:spcAft>
                        <a:buSzPts val="1400"/>
                        <a:buChar char="●"/>
                      </a:pPr>
                      <a:r>
                        <a:rPr lang="en"/>
                        <a:t>Flexibility is to give the users a choice to  choose a method that can speed up the process. </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2546525" y="215825"/>
            <a:ext cx="4842000" cy="4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Relevant Implication- Functionality</a:t>
            </a:r>
            <a:endParaRPr sz="2000" b="1"/>
          </a:p>
        </p:txBody>
      </p:sp>
      <p:sp>
        <p:nvSpPr>
          <p:cNvPr id="100" name="Google Shape;100;p17"/>
          <p:cNvSpPr txBox="1">
            <a:spLocks noGrp="1"/>
          </p:cNvSpPr>
          <p:nvPr>
            <p:ph type="body" idx="1"/>
          </p:nvPr>
        </p:nvSpPr>
        <p:spPr>
          <a:xfrm>
            <a:off x="237150" y="978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graphicFrame>
        <p:nvGraphicFramePr>
          <p:cNvPr id="101" name="Google Shape;101;p17"/>
          <p:cNvGraphicFramePr/>
          <p:nvPr/>
        </p:nvGraphicFramePr>
        <p:xfrm>
          <a:off x="401600" y="872100"/>
          <a:ext cx="8340800" cy="3464235"/>
        </p:xfrm>
        <a:graphic>
          <a:graphicData uri="http://schemas.openxmlformats.org/drawingml/2006/table">
            <a:tbl>
              <a:tblPr>
                <a:noFill/>
                <a:tableStyleId>{AB7227B9-0BD5-473D-885D-BD763348CDF4}</a:tableStyleId>
              </a:tblPr>
              <a:tblGrid>
                <a:gridCol w="4170400">
                  <a:extLst>
                    <a:ext uri="{9D8B030D-6E8A-4147-A177-3AD203B41FA5}">
                      <a16:colId xmlns:a16="http://schemas.microsoft.com/office/drawing/2014/main" val="20000"/>
                    </a:ext>
                  </a:extLst>
                </a:gridCol>
                <a:gridCol w="4170400">
                  <a:extLst>
                    <a:ext uri="{9D8B030D-6E8A-4147-A177-3AD203B41FA5}">
                      <a16:colId xmlns:a16="http://schemas.microsoft.com/office/drawing/2014/main" val="20001"/>
                    </a:ext>
                  </a:extLst>
                </a:gridCol>
              </a:tblGrid>
              <a:tr h="322525">
                <a:tc>
                  <a:txBody>
                    <a:bodyPr/>
                    <a:lstStyle/>
                    <a:p>
                      <a:pPr marL="0" lvl="0" indent="0" algn="l" rtl="0">
                        <a:spcBef>
                          <a:spcPts val="0"/>
                        </a:spcBef>
                        <a:spcAft>
                          <a:spcPts val="0"/>
                        </a:spcAft>
                        <a:buNone/>
                      </a:pPr>
                      <a:r>
                        <a:rPr lang="en" b="1"/>
                        <a:t>Description</a:t>
                      </a:r>
                      <a:endParaRPr b="1"/>
                    </a:p>
                  </a:txBody>
                  <a:tcPr marL="91425" marR="91425" marT="91425" marB="91425"/>
                </a:tc>
                <a:tc>
                  <a:txBody>
                    <a:bodyPr/>
                    <a:lstStyle/>
                    <a:p>
                      <a:pPr marL="0" lvl="0" indent="0" algn="l" rtl="0">
                        <a:spcBef>
                          <a:spcPts val="0"/>
                        </a:spcBef>
                        <a:spcAft>
                          <a:spcPts val="0"/>
                        </a:spcAft>
                        <a:buNone/>
                      </a:pPr>
                      <a:r>
                        <a:rPr lang="en" b="1"/>
                        <a:t>Explanation</a:t>
                      </a:r>
                      <a:endParaRPr b="1"/>
                    </a:p>
                  </a:txBody>
                  <a:tcPr marL="91425" marR="91425" marT="91425" marB="91425"/>
                </a:tc>
                <a:extLst>
                  <a:ext uri="{0D108BD9-81ED-4DB2-BD59-A6C34878D82A}">
                    <a16:rowId xmlns:a16="http://schemas.microsoft.com/office/drawing/2014/main" val="10000"/>
                  </a:ext>
                </a:extLst>
              </a:tr>
              <a:tr h="3068025">
                <a:tc>
                  <a:txBody>
                    <a:bodyPr/>
                    <a:lstStyle/>
                    <a:p>
                      <a:pPr marL="0" lvl="0" indent="0" algn="l" rtl="0">
                        <a:lnSpc>
                          <a:spcPct val="150000"/>
                        </a:lnSpc>
                        <a:spcBef>
                          <a:spcPts val="0"/>
                        </a:spcBef>
                        <a:spcAft>
                          <a:spcPts val="0"/>
                        </a:spcAft>
                        <a:buNone/>
                      </a:pPr>
                      <a:r>
                        <a:rPr lang="en"/>
                        <a:t>Functionality is about making sure that the program works as expected. This means the way we design a program should match with its performance and meet our expectations.</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a:p>
                  </a:txBody>
                  <a:tcPr marL="91425" marR="91425" marT="91425" marB="91425"/>
                </a:tc>
                <a:tc>
                  <a:txBody>
                    <a:bodyPr/>
                    <a:lstStyle/>
                    <a:p>
                      <a:pPr marL="457200" lvl="0" indent="-317500" algn="l" rtl="0">
                        <a:spcBef>
                          <a:spcPts val="0"/>
                        </a:spcBef>
                        <a:spcAft>
                          <a:spcPts val="0"/>
                        </a:spcAft>
                        <a:buSzPts val="1400"/>
                        <a:buChar char="●"/>
                      </a:pPr>
                      <a:r>
                        <a:rPr lang="en"/>
                        <a:t> The program should work for expected, boundary and invalid inputs.</a:t>
                      </a:r>
                      <a:endParaRPr/>
                    </a:p>
                    <a:p>
                      <a:pPr marL="457200" lvl="0" indent="-317500" algn="l" rtl="0">
                        <a:spcBef>
                          <a:spcPts val="0"/>
                        </a:spcBef>
                        <a:spcAft>
                          <a:spcPts val="0"/>
                        </a:spcAft>
                        <a:buSzPts val="1400"/>
                        <a:buChar char="●"/>
                      </a:pPr>
                      <a:r>
                        <a:rPr lang="en"/>
                        <a:t>When user enters a lower number it should accept but the program should not crash if user enters a 0.</a:t>
                      </a:r>
                      <a:endParaRPr/>
                    </a:p>
                    <a:p>
                      <a:pPr marL="457200" lvl="0" indent="-317500" algn="l" rtl="0">
                        <a:spcBef>
                          <a:spcPts val="0"/>
                        </a:spcBef>
                        <a:spcAft>
                          <a:spcPts val="0"/>
                        </a:spcAft>
                        <a:buSzPts val="1400"/>
                        <a:buChar char="●"/>
                      </a:pPr>
                      <a:r>
                        <a:rPr lang="en"/>
                        <a:t>For example when a user enters number for the name, the program should not crash but keep giving warning text messages to enter the right name.</a:t>
                      </a:r>
                      <a:endParaRPr/>
                    </a:p>
                    <a:p>
                      <a:pPr marL="457200" lvl="0" indent="-317500" algn="l" rtl="0">
                        <a:spcBef>
                          <a:spcPts val="0"/>
                        </a:spcBef>
                        <a:spcAft>
                          <a:spcPts val="0"/>
                        </a:spcAft>
                        <a:buSzPts val="1400"/>
                        <a:buChar char="●"/>
                      </a:pPr>
                      <a:r>
                        <a:rPr lang="en"/>
                        <a:t>For example if the age eligibility is set to 15 and user enters 15.1 or 0 program should not crash but give the user another opportunity to enter correctly. </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2546525" y="215825"/>
            <a:ext cx="4244400" cy="4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Relevant Implication- Aesthetics</a:t>
            </a:r>
            <a:endParaRPr sz="2000" b="1"/>
          </a:p>
        </p:txBody>
      </p:sp>
      <p:sp>
        <p:nvSpPr>
          <p:cNvPr id="107" name="Google Shape;107;p18"/>
          <p:cNvSpPr txBox="1">
            <a:spLocks noGrp="1"/>
          </p:cNvSpPr>
          <p:nvPr>
            <p:ph type="body" idx="1"/>
          </p:nvPr>
        </p:nvSpPr>
        <p:spPr>
          <a:xfrm>
            <a:off x="237150" y="978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graphicFrame>
        <p:nvGraphicFramePr>
          <p:cNvPr id="108" name="Google Shape;108;p18"/>
          <p:cNvGraphicFramePr/>
          <p:nvPr/>
        </p:nvGraphicFramePr>
        <p:xfrm>
          <a:off x="401600" y="626525"/>
          <a:ext cx="8340800" cy="4419540"/>
        </p:xfrm>
        <a:graphic>
          <a:graphicData uri="http://schemas.openxmlformats.org/drawingml/2006/table">
            <a:tbl>
              <a:tblPr>
                <a:noFill/>
                <a:tableStyleId>{AB7227B9-0BD5-473D-885D-BD763348CDF4}</a:tableStyleId>
              </a:tblPr>
              <a:tblGrid>
                <a:gridCol w="4170400">
                  <a:extLst>
                    <a:ext uri="{9D8B030D-6E8A-4147-A177-3AD203B41FA5}">
                      <a16:colId xmlns:a16="http://schemas.microsoft.com/office/drawing/2014/main" val="20000"/>
                    </a:ext>
                  </a:extLst>
                </a:gridCol>
                <a:gridCol w="4170400">
                  <a:extLst>
                    <a:ext uri="{9D8B030D-6E8A-4147-A177-3AD203B41FA5}">
                      <a16:colId xmlns:a16="http://schemas.microsoft.com/office/drawing/2014/main" val="20001"/>
                    </a:ext>
                  </a:extLst>
                </a:gridCol>
              </a:tblGrid>
              <a:tr h="322525">
                <a:tc>
                  <a:txBody>
                    <a:bodyPr/>
                    <a:lstStyle/>
                    <a:p>
                      <a:pPr marL="0" lvl="0" indent="0" algn="l" rtl="0">
                        <a:spcBef>
                          <a:spcPts val="0"/>
                        </a:spcBef>
                        <a:spcAft>
                          <a:spcPts val="0"/>
                        </a:spcAft>
                        <a:buNone/>
                      </a:pPr>
                      <a:r>
                        <a:rPr lang="en" b="1"/>
                        <a:t>Description</a:t>
                      </a:r>
                      <a:endParaRPr b="1"/>
                    </a:p>
                  </a:txBody>
                  <a:tcPr marL="91425" marR="91425" marT="91425" marB="91425"/>
                </a:tc>
                <a:tc>
                  <a:txBody>
                    <a:bodyPr/>
                    <a:lstStyle/>
                    <a:p>
                      <a:pPr marL="0" lvl="0" indent="0" algn="l" rtl="0">
                        <a:spcBef>
                          <a:spcPts val="0"/>
                        </a:spcBef>
                        <a:spcAft>
                          <a:spcPts val="0"/>
                        </a:spcAft>
                        <a:buNone/>
                      </a:pPr>
                      <a:r>
                        <a:rPr lang="en" b="1"/>
                        <a:t>Explanation</a:t>
                      </a:r>
                      <a:endParaRPr b="1"/>
                    </a:p>
                  </a:txBody>
                  <a:tcPr marL="91425" marR="91425" marT="91425" marB="91425"/>
                </a:tc>
                <a:extLst>
                  <a:ext uri="{0D108BD9-81ED-4DB2-BD59-A6C34878D82A}">
                    <a16:rowId xmlns:a16="http://schemas.microsoft.com/office/drawing/2014/main" val="10000"/>
                  </a:ext>
                </a:extLst>
              </a:tr>
              <a:tr h="3068025">
                <a:tc>
                  <a:txBody>
                    <a:bodyPr/>
                    <a:lstStyle/>
                    <a:p>
                      <a:pPr marL="457200" lvl="0" indent="-317500" algn="l" rtl="0">
                        <a:lnSpc>
                          <a:spcPct val="150000"/>
                        </a:lnSpc>
                        <a:spcBef>
                          <a:spcPts val="0"/>
                        </a:spcBef>
                        <a:spcAft>
                          <a:spcPts val="0"/>
                        </a:spcAft>
                        <a:buSzPts val="1400"/>
                        <a:buChar char="●"/>
                      </a:pPr>
                      <a:r>
                        <a:rPr lang="en"/>
                        <a:t>Aesthetics is about the presentation of the program to the user in a meaningful and presentable way. This means the program should have good visual appearance which is achieved by good layout.</a:t>
                      </a:r>
                      <a:endParaRPr/>
                    </a:p>
                    <a:p>
                      <a:pPr marL="457200" lvl="0" indent="-317500" algn="l" rtl="0">
                        <a:lnSpc>
                          <a:spcPct val="150000"/>
                        </a:lnSpc>
                        <a:spcBef>
                          <a:spcPts val="0"/>
                        </a:spcBef>
                        <a:spcAft>
                          <a:spcPts val="0"/>
                        </a:spcAft>
                        <a:buSzPts val="1400"/>
                        <a:buChar char="●"/>
                      </a:pPr>
                      <a:r>
                        <a:rPr lang="en"/>
                        <a:t>Often users respond well to good aesthetics and  consider  much more intuitive rather than less intuitive ones.</a:t>
                      </a:r>
                      <a:endParaRPr/>
                    </a:p>
                    <a:p>
                      <a:pPr marL="457200" lvl="0" indent="-317500" algn="l" rtl="0">
                        <a:lnSpc>
                          <a:spcPct val="150000"/>
                        </a:lnSpc>
                        <a:spcBef>
                          <a:spcPts val="0"/>
                        </a:spcBef>
                        <a:spcAft>
                          <a:spcPts val="0"/>
                        </a:spcAft>
                        <a:buSzPts val="1400"/>
                        <a:buChar char="●"/>
                      </a:pPr>
                      <a:r>
                        <a:rPr lang="en"/>
                        <a:t>We can always expect user’s return when the presentation is aesthetic and influence their level of learning.</a:t>
                      </a:r>
                      <a:endParaRPr/>
                    </a:p>
                  </a:txBody>
                  <a:tcPr marL="91425" marR="91425" marT="91425" marB="91425"/>
                </a:tc>
                <a:tc>
                  <a:txBody>
                    <a:bodyPr/>
                    <a:lstStyle/>
                    <a:p>
                      <a:pPr marL="457200" lvl="0" indent="-317500" algn="l" rtl="0">
                        <a:lnSpc>
                          <a:spcPct val="150000"/>
                        </a:lnSpc>
                        <a:spcBef>
                          <a:spcPts val="0"/>
                        </a:spcBef>
                        <a:spcAft>
                          <a:spcPts val="0"/>
                        </a:spcAft>
                        <a:buSzPts val="1400"/>
                        <a:buChar char="●"/>
                      </a:pPr>
                      <a:r>
                        <a:rPr lang="en"/>
                        <a:t>For example we can space out the instructions for easy reading and understanding.</a:t>
                      </a:r>
                      <a:endParaRPr/>
                    </a:p>
                    <a:p>
                      <a:pPr marL="457200" lvl="0" indent="-317500" algn="l" rtl="0">
                        <a:lnSpc>
                          <a:spcPct val="150000"/>
                        </a:lnSpc>
                        <a:spcBef>
                          <a:spcPts val="0"/>
                        </a:spcBef>
                        <a:spcAft>
                          <a:spcPts val="0"/>
                        </a:spcAft>
                        <a:buSzPts val="1400"/>
                        <a:buChar char="●"/>
                      </a:pPr>
                      <a:r>
                        <a:rPr lang="en"/>
                        <a:t>We can separate sections by using decorations such as double lines or stars in a row.</a:t>
                      </a:r>
                      <a:endParaRPr/>
                    </a:p>
                    <a:p>
                      <a:pPr marL="457200" lvl="0" indent="-317500" algn="l" rtl="0">
                        <a:lnSpc>
                          <a:spcPct val="150000"/>
                        </a:lnSpc>
                        <a:spcBef>
                          <a:spcPts val="0"/>
                        </a:spcBef>
                        <a:spcAft>
                          <a:spcPts val="0"/>
                        </a:spcAft>
                        <a:buSzPts val="1400"/>
                        <a:buChar char="●"/>
                      </a:pPr>
                      <a:r>
                        <a:rPr lang="en"/>
                        <a:t>We can give use the colon and space after asking a question so that question and answer don’t appear like one sentence. </a:t>
                      </a:r>
                      <a:endParaRPr/>
                    </a:p>
                    <a:p>
                      <a:pPr marL="457200" lvl="0" indent="-317500" algn="l" rtl="0">
                        <a:lnSpc>
                          <a:spcPct val="150000"/>
                        </a:lnSpc>
                        <a:spcBef>
                          <a:spcPts val="0"/>
                        </a:spcBef>
                        <a:spcAft>
                          <a:spcPts val="0"/>
                        </a:spcAft>
                        <a:buSzPts val="1400"/>
                        <a:buChar char="●"/>
                      </a:pPr>
                      <a:r>
                        <a:rPr lang="en"/>
                        <a:t>A well laid out program code can always bring back the audience to revisit our program.</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2546525" y="215825"/>
            <a:ext cx="4244400" cy="4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Relevant Implication- Social </a:t>
            </a:r>
            <a:endParaRPr sz="2000" b="1"/>
          </a:p>
        </p:txBody>
      </p:sp>
      <p:sp>
        <p:nvSpPr>
          <p:cNvPr id="114" name="Google Shape;114;p19"/>
          <p:cNvSpPr txBox="1">
            <a:spLocks noGrp="1"/>
          </p:cNvSpPr>
          <p:nvPr>
            <p:ph type="body" idx="1"/>
          </p:nvPr>
        </p:nvSpPr>
        <p:spPr>
          <a:xfrm>
            <a:off x="237150" y="978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graphicFrame>
        <p:nvGraphicFramePr>
          <p:cNvPr id="115" name="Google Shape;115;p19"/>
          <p:cNvGraphicFramePr/>
          <p:nvPr/>
        </p:nvGraphicFramePr>
        <p:xfrm>
          <a:off x="401600" y="626525"/>
          <a:ext cx="8340800" cy="4419540"/>
        </p:xfrm>
        <a:graphic>
          <a:graphicData uri="http://schemas.openxmlformats.org/drawingml/2006/table">
            <a:tbl>
              <a:tblPr>
                <a:noFill/>
                <a:tableStyleId>{AB7227B9-0BD5-473D-885D-BD763348CDF4}</a:tableStyleId>
              </a:tblPr>
              <a:tblGrid>
                <a:gridCol w="4170400">
                  <a:extLst>
                    <a:ext uri="{9D8B030D-6E8A-4147-A177-3AD203B41FA5}">
                      <a16:colId xmlns:a16="http://schemas.microsoft.com/office/drawing/2014/main" val="20000"/>
                    </a:ext>
                  </a:extLst>
                </a:gridCol>
                <a:gridCol w="4170400">
                  <a:extLst>
                    <a:ext uri="{9D8B030D-6E8A-4147-A177-3AD203B41FA5}">
                      <a16:colId xmlns:a16="http://schemas.microsoft.com/office/drawing/2014/main" val="20001"/>
                    </a:ext>
                  </a:extLst>
                </a:gridCol>
              </a:tblGrid>
              <a:tr h="322525">
                <a:tc>
                  <a:txBody>
                    <a:bodyPr/>
                    <a:lstStyle/>
                    <a:p>
                      <a:pPr marL="0" lvl="0" indent="0" algn="l" rtl="0">
                        <a:spcBef>
                          <a:spcPts val="0"/>
                        </a:spcBef>
                        <a:spcAft>
                          <a:spcPts val="0"/>
                        </a:spcAft>
                        <a:buNone/>
                      </a:pPr>
                      <a:r>
                        <a:rPr lang="en" b="1"/>
                        <a:t>Description</a:t>
                      </a:r>
                      <a:endParaRPr b="1"/>
                    </a:p>
                  </a:txBody>
                  <a:tcPr marL="91425" marR="91425" marT="91425" marB="91425"/>
                </a:tc>
                <a:tc>
                  <a:txBody>
                    <a:bodyPr/>
                    <a:lstStyle/>
                    <a:p>
                      <a:pPr marL="0" lvl="0" indent="0" algn="l" rtl="0">
                        <a:spcBef>
                          <a:spcPts val="0"/>
                        </a:spcBef>
                        <a:spcAft>
                          <a:spcPts val="0"/>
                        </a:spcAft>
                        <a:buNone/>
                      </a:pPr>
                      <a:r>
                        <a:rPr lang="en" b="1"/>
                        <a:t>Explanation</a:t>
                      </a:r>
                      <a:endParaRPr b="1"/>
                    </a:p>
                  </a:txBody>
                  <a:tcPr marL="91425" marR="91425" marT="91425" marB="91425"/>
                </a:tc>
                <a:extLst>
                  <a:ext uri="{0D108BD9-81ED-4DB2-BD59-A6C34878D82A}">
                    <a16:rowId xmlns:a16="http://schemas.microsoft.com/office/drawing/2014/main" val="10000"/>
                  </a:ext>
                </a:extLst>
              </a:tr>
              <a:tr h="3068025">
                <a:tc>
                  <a:txBody>
                    <a:bodyPr/>
                    <a:lstStyle/>
                    <a:p>
                      <a:pPr marL="0" lvl="0" indent="0" algn="l" rtl="0">
                        <a:lnSpc>
                          <a:spcPct val="150000"/>
                        </a:lnSpc>
                        <a:spcBef>
                          <a:spcPts val="0"/>
                        </a:spcBef>
                        <a:spcAft>
                          <a:spcPts val="0"/>
                        </a:spcAft>
                        <a:buNone/>
                      </a:pPr>
                      <a:endParaRPr/>
                    </a:p>
                    <a:p>
                      <a:pPr marL="457200" lvl="0" indent="-317500" algn="l" rtl="0">
                        <a:lnSpc>
                          <a:spcPct val="150000"/>
                        </a:lnSpc>
                        <a:spcBef>
                          <a:spcPts val="0"/>
                        </a:spcBef>
                        <a:spcAft>
                          <a:spcPts val="0"/>
                        </a:spcAft>
                        <a:buSzPts val="1400"/>
                        <a:buChar char="●"/>
                      </a:pPr>
                      <a:r>
                        <a:rPr lang="en">
                          <a:solidFill>
                            <a:schemeClr val="dk1"/>
                          </a:solidFill>
                        </a:rPr>
                        <a:t>Social implication refers to the actions of an individual or groups have on  values, demographics or economic conditions. </a:t>
                      </a:r>
                      <a:endParaRPr/>
                    </a:p>
                    <a:p>
                      <a:pPr marL="457200" lvl="0" indent="-317500" algn="l" rtl="0">
                        <a:lnSpc>
                          <a:spcPct val="150000"/>
                        </a:lnSpc>
                        <a:spcBef>
                          <a:spcPts val="0"/>
                        </a:spcBef>
                        <a:spcAft>
                          <a:spcPts val="0"/>
                        </a:spcAft>
                        <a:buSzPts val="1400"/>
                        <a:buChar char="●"/>
                      </a:pPr>
                      <a:r>
                        <a:rPr lang="en"/>
                        <a:t>Our choice of making a computer program should not be harmful to the society.</a:t>
                      </a:r>
                      <a:endParaRPr/>
                    </a:p>
                    <a:p>
                      <a:pPr marL="457200" lvl="0" indent="-317500" algn="l" rtl="0">
                        <a:lnSpc>
                          <a:spcPct val="150000"/>
                        </a:lnSpc>
                        <a:spcBef>
                          <a:spcPts val="0"/>
                        </a:spcBef>
                        <a:spcAft>
                          <a:spcPts val="0"/>
                        </a:spcAft>
                        <a:buSzPts val="1400"/>
                        <a:buChar char="●"/>
                      </a:pPr>
                      <a:r>
                        <a:rPr lang="en"/>
                        <a:t>The topics for development should be chosen carefully as this may cause discrimination in the socielty. </a:t>
                      </a:r>
                      <a:endParaRPr/>
                    </a:p>
                    <a:p>
                      <a:pPr marL="457200" lvl="0" indent="-317500" algn="l" rtl="0">
                        <a:lnSpc>
                          <a:spcPct val="150000"/>
                        </a:lnSpc>
                        <a:spcBef>
                          <a:spcPts val="0"/>
                        </a:spcBef>
                        <a:spcAft>
                          <a:spcPts val="0"/>
                        </a:spcAft>
                        <a:buSzPts val="1400"/>
                        <a:buChar char="●"/>
                      </a:pPr>
                      <a:r>
                        <a:rPr lang="en"/>
                        <a:t>The topics for development may also have a negative effect such as encouraging people to harbour harmful habits.</a:t>
                      </a:r>
                      <a:endParaRPr/>
                    </a:p>
                  </a:txBody>
                  <a:tcPr marL="91425" marR="91425" marT="91425" marB="91425"/>
                </a:tc>
                <a:tc>
                  <a:txBody>
                    <a:bodyPr/>
                    <a:lstStyle/>
                    <a:p>
                      <a:pPr marL="457200" lvl="0" indent="-317500" algn="l" rtl="0">
                        <a:lnSpc>
                          <a:spcPct val="150000"/>
                        </a:lnSpc>
                        <a:spcBef>
                          <a:spcPts val="0"/>
                        </a:spcBef>
                        <a:spcAft>
                          <a:spcPts val="0"/>
                        </a:spcAft>
                        <a:buSzPts val="1400"/>
                        <a:buChar char="●"/>
                      </a:pPr>
                      <a:r>
                        <a:rPr lang="en"/>
                        <a:t>A good example for this can be choosing the topic for my quiz in a way that is not intending to cause negative effect on a race, culture or the status of the people.</a:t>
                      </a:r>
                      <a:endParaRPr/>
                    </a:p>
                    <a:p>
                      <a:pPr marL="457200" lvl="0" indent="-317500" algn="l" rtl="0">
                        <a:lnSpc>
                          <a:spcPct val="150000"/>
                        </a:lnSpc>
                        <a:spcBef>
                          <a:spcPts val="0"/>
                        </a:spcBef>
                        <a:spcAft>
                          <a:spcPts val="0"/>
                        </a:spcAft>
                        <a:buSzPts val="1400"/>
                        <a:buChar char="●"/>
                      </a:pPr>
                      <a:r>
                        <a:rPr lang="en"/>
                        <a:t>My quiz game is intended for challenging and encouraging the users to expand their knowledge on a certain topic rather than making it look like a gambling game.</a:t>
                      </a:r>
                      <a:endParaRPr/>
                    </a:p>
                    <a:p>
                      <a:pPr marL="457200" lvl="0" indent="-317500" algn="l" rtl="0">
                        <a:lnSpc>
                          <a:spcPct val="150000"/>
                        </a:lnSpc>
                        <a:spcBef>
                          <a:spcPts val="0"/>
                        </a:spcBef>
                        <a:spcAft>
                          <a:spcPts val="0"/>
                        </a:spcAft>
                        <a:buSzPts val="1400"/>
                        <a:buChar char="●"/>
                      </a:pPr>
                      <a:r>
                        <a:rPr lang="en"/>
                        <a:t>For example making statements such as users from certain countries are better players of math quiz than some others. </a:t>
                      </a:r>
                      <a:endParaRPr/>
                    </a:p>
                    <a:p>
                      <a:pPr marL="0" lvl="0" indent="0" algn="l" rtl="0">
                        <a:lnSpc>
                          <a:spcPct val="150000"/>
                        </a:lnSpc>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19"/>
        <p:cNvGrpSpPr/>
        <p:nvPr/>
      </p:nvGrpSpPr>
      <p:grpSpPr>
        <a:xfrm>
          <a:off x="0" y="0"/>
          <a:ext cx="0" cy="0"/>
          <a:chOff x="0" y="0"/>
          <a:chExt cx="0" cy="0"/>
        </a:xfrm>
      </p:grpSpPr>
      <p:graphicFrame>
        <p:nvGraphicFramePr>
          <p:cNvPr id="120" name="Google Shape;120;p20"/>
          <p:cNvGraphicFramePr/>
          <p:nvPr/>
        </p:nvGraphicFramePr>
        <p:xfrm>
          <a:off x="538013" y="303850"/>
          <a:ext cx="2318300" cy="4944830"/>
        </p:xfrm>
        <a:graphic>
          <a:graphicData uri="http://schemas.openxmlformats.org/drawingml/2006/table">
            <a:tbl>
              <a:tblPr>
                <a:noFill/>
                <a:tableStyleId>{AB7227B9-0BD5-473D-885D-BD763348CDF4}</a:tableStyleId>
              </a:tblPr>
              <a:tblGrid>
                <a:gridCol w="2318300">
                  <a:extLst>
                    <a:ext uri="{9D8B030D-6E8A-4147-A177-3AD203B41FA5}">
                      <a16:colId xmlns:a16="http://schemas.microsoft.com/office/drawing/2014/main" val="20000"/>
                    </a:ext>
                  </a:extLst>
                </a:gridCol>
              </a:tblGrid>
              <a:tr h="441450">
                <a:tc>
                  <a:txBody>
                    <a:bodyPr/>
                    <a:lstStyle/>
                    <a:p>
                      <a:pPr marL="0" lvl="0" indent="0" algn="l" rtl="0">
                        <a:spcBef>
                          <a:spcPts val="0"/>
                        </a:spcBef>
                        <a:spcAft>
                          <a:spcPts val="0"/>
                        </a:spcAft>
                        <a:buNone/>
                      </a:pPr>
                      <a:r>
                        <a:rPr lang="en" b="1">
                          <a:solidFill>
                            <a:srgbClr val="0000FF"/>
                          </a:solidFill>
                        </a:rPr>
                        <a:t>Quiz Task- Decomposition</a:t>
                      </a:r>
                      <a:endParaRPr b="1">
                        <a:solidFill>
                          <a:srgbClr val="0000FF"/>
                        </a:solidFill>
                      </a:endParaRPr>
                    </a:p>
                  </a:txBody>
                  <a:tcPr marL="91425" marR="91425" marT="91425" marB="91425">
                    <a:lnB w="9525" cap="flat" cmpd="sng">
                      <a:solidFill>
                        <a:srgbClr val="9E9E9E"/>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41450">
                <a:tc>
                  <a:txBody>
                    <a:bodyPr/>
                    <a:lstStyle/>
                    <a:p>
                      <a:pPr marL="0" lvl="0" indent="0" algn="l" rtl="0">
                        <a:spcBef>
                          <a:spcPts val="0"/>
                        </a:spcBef>
                        <a:spcAft>
                          <a:spcPts val="0"/>
                        </a:spcAft>
                        <a:buNone/>
                      </a:pPr>
                      <a:r>
                        <a:rPr lang="en"/>
                        <a:t>Ask User’s Details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49750">
                <a:tc>
                  <a:txBody>
                    <a:bodyPr/>
                    <a:lstStyle/>
                    <a:p>
                      <a:pPr marL="0" lvl="0" indent="0" algn="l" rtl="0">
                        <a:spcBef>
                          <a:spcPts val="0"/>
                        </a:spcBef>
                        <a:spcAft>
                          <a:spcPts val="0"/>
                        </a:spcAft>
                        <a:buNone/>
                      </a:pPr>
                      <a:r>
                        <a:rPr lang="en"/>
                        <a:t>Give Instructions to Play Quiz</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49750">
                <a:tc>
                  <a:txBody>
                    <a:bodyPr/>
                    <a:lstStyle/>
                    <a:p>
                      <a:pPr marL="0" lvl="0" indent="0" algn="l" rtl="0">
                        <a:spcBef>
                          <a:spcPts val="0"/>
                        </a:spcBef>
                        <a:spcAft>
                          <a:spcPts val="0"/>
                        </a:spcAft>
                        <a:buNone/>
                      </a:pPr>
                      <a:r>
                        <a:rPr lang="en"/>
                        <a:t>Choose number of rounds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20125">
                <a:tc>
                  <a:txBody>
                    <a:bodyPr/>
                    <a:lstStyle/>
                    <a:p>
                      <a:pPr marL="0" lvl="0" indent="0" algn="l" rtl="0">
                        <a:spcBef>
                          <a:spcPts val="0"/>
                        </a:spcBef>
                        <a:spcAft>
                          <a:spcPts val="0"/>
                        </a:spcAft>
                        <a:buNone/>
                      </a:pPr>
                      <a:r>
                        <a:rPr lang="en"/>
                        <a:t>Generate random  Quiz Topic Questions </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71925">
                <a:tc>
                  <a:txBody>
                    <a:bodyPr/>
                    <a:lstStyle/>
                    <a:p>
                      <a:pPr marL="0" lvl="0" indent="0" algn="l" rtl="0">
                        <a:spcBef>
                          <a:spcPts val="0"/>
                        </a:spcBef>
                        <a:spcAft>
                          <a:spcPts val="0"/>
                        </a:spcAft>
                        <a:buNone/>
                      </a:pPr>
                      <a:r>
                        <a:rPr lang="en"/>
                        <a:t>Display whether they are right or wrong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49750">
                <a:tc>
                  <a:txBody>
                    <a:bodyPr/>
                    <a:lstStyle/>
                    <a:p>
                      <a:pPr marL="0" lvl="0" indent="0" algn="l" rtl="0">
                        <a:spcBef>
                          <a:spcPts val="0"/>
                        </a:spcBef>
                        <a:spcAft>
                          <a:spcPts val="0"/>
                        </a:spcAft>
                        <a:buNone/>
                      </a:pPr>
                      <a:r>
                        <a:rPr lang="en"/>
                        <a:t>Display score points for their answer</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46175">
                <a:tc>
                  <a:txBody>
                    <a:bodyPr/>
                    <a:lstStyle/>
                    <a:p>
                      <a:pPr marL="0" lvl="0" indent="0" algn="l" rtl="0">
                        <a:spcBef>
                          <a:spcPts val="0"/>
                        </a:spcBef>
                        <a:spcAft>
                          <a:spcPts val="0"/>
                        </a:spcAft>
                        <a:buNone/>
                      </a:pPr>
                      <a:r>
                        <a:rPr lang="en"/>
                        <a:t>Continue to ask questions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441450">
                <a:tc>
                  <a:txBody>
                    <a:bodyPr/>
                    <a:lstStyle/>
                    <a:p>
                      <a:pPr marL="0" lvl="0" indent="0" algn="l" rtl="0">
                        <a:spcBef>
                          <a:spcPts val="0"/>
                        </a:spcBef>
                        <a:spcAft>
                          <a:spcPts val="0"/>
                        </a:spcAft>
                        <a:buNone/>
                      </a:pPr>
                      <a:r>
                        <a:rPr lang="en"/>
                        <a:t>End Game Summary with Stats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121" name="Google Shape;121;p20"/>
          <p:cNvSpPr txBox="1"/>
          <p:nvPr/>
        </p:nvSpPr>
        <p:spPr>
          <a:xfrm>
            <a:off x="0" y="7394900"/>
            <a:ext cx="1004100" cy="1009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Decomposition of the Task into small and manageable components.</a:t>
            </a:r>
            <a:endParaRPr/>
          </a:p>
          <a:p>
            <a:pPr marL="0" lvl="0" indent="0" algn="l" rtl="0">
              <a:spcBef>
                <a:spcPts val="0"/>
              </a:spcBef>
              <a:spcAft>
                <a:spcPts val="0"/>
              </a:spcAft>
              <a:buNone/>
            </a:pPr>
            <a:endParaRPr/>
          </a:p>
          <a:p>
            <a:pPr marL="0" lvl="0" indent="0" algn="l" rtl="0">
              <a:spcBef>
                <a:spcPts val="0"/>
              </a:spcBef>
              <a:spcAft>
                <a:spcPts val="0"/>
              </a:spcAft>
              <a:buNone/>
            </a:pPr>
            <a:r>
              <a:rPr lang="en"/>
              <a:t>Once I have decomposed the task then I can work on each component, test the components for their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
              <a:t>In the end I will assemble the suitable and functional components and create a final version.</a:t>
            </a:r>
            <a:endParaRPr/>
          </a:p>
          <a:p>
            <a:pPr marL="0" lvl="0" indent="0" algn="l" rtl="0">
              <a:spcBef>
                <a:spcPts val="0"/>
              </a:spcBef>
              <a:spcAft>
                <a:spcPts val="0"/>
              </a:spcAft>
              <a:buNone/>
            </a:pPr>
            <a:endParaRPr/>
          </a:p>
          <a:p>
            <a:pPr marL="0" lvl="0" indent="0" algn="l" rtl="0">
              <a:spcBef>
                <a:spcPts val="0"/>
              </a:spcBef>
              <a:spcAft>
                <a:spcPts val="0"/>
              </a:spcAft>
              <a:buNone/>
            </a:pPr>
            <a:r>
              <a:rPr lang="en"/>
              <a:t>I will save all my versions in Github and provide the links.</a:t>
            </a:r>
            <a:endParaRPr/>
          </a:p>
        </p:txBody>
      </p:sp>
      <p:sp>
        <p:nvSpPr>
          <p:cNvPr id="122" name="Google Shape;122;p20"/>
          <p:cNvSpPr txBox="1"/>
          <p:nvPr/>
        </p:nvSpPr>
        <p:spPr>
          <a:xfrm>
            <a:off x="5535960" y="148752"/>
            <a:ext cx="1898509"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smtClean="0">
                <a:solidFill>
                  <a:srgbClr val="0000FF"/>
                </a:solidFill>
              </a:rPr>
              <a:t>Flowchart (of the whole program)</a:t>
            </a:r>
            <a:endParaRPr b="1" dirty="0">
              <a:solidFill>
                <a:srgbClr val="0000FF"/>
              </a:solidFill>
            </a:endParaRPr>
          </a:p>
        </p:txBody>
      </p:sp>
      <p:sp>
        <p:nvSpPr>
          <p:cNvPr id="123" name="Google Shape;123;p20"/>
          <p:cNvSpPr txBox="1"/>
          <p:nvPr/>
        </p:nvSpPr>
        <p:spPr>
          <a:xfrm>
            <a:off x="3725300" y="764275"/>
            <a:ext cx="5052600" cy="40542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highlight>
                <a:srgbClr val="0000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27"/>
        <p:cNvGrpSpPr/>
        <p:nvPr/>
      </p:nvGrpSpPr>
      <p:grpSpPr>
        <a:xfrm>
          <a:off x="0" y="0"/>
          <a:ext cx="0" cy="0"/>
          <a:chOff x="0" y="0"/>
          <a:chExt cx="0" cy="0"/>
        </a:xfrm>
      </p:grpSpPr>
      <p:graphicFrame>
        <p:nvGraphicFramePr>
          <p:cNvPr id="128" name="Google Shape;128;p21"/>
          <p:cNvGraphicFramePr/>
          <p:nvPr/>
        </p:nvGraphicFramePr>
        <p:xfrm>
          <a:off x="322613" y="429450"/>
          <a:ext cx="3383525" cy="3867645"/>
        </p:xfrm>
        <a:graphic>
          <a:graphicData uri="http://schemas.openxmlformats.org/drawingml/2006/table">
            <a:tbl>
              <a:tblPr>
                <a:noFill/>
                <a:tableStyleId>{AB7227B9-0BD5-473D-885D-BD763348CDF4}</a:tableStyleId>
              </a:tblPr>
              <a:tblGrid>
                <a:gridCol w="3383525">
                  <a:extLst>
                    <a:ext uri="{9D8B030D-6E8A-4147-A177-3AD203B41FA5}">
                      <a16:colId xmlns:a16="http://schemas.microsoft.com/office/drawing/2014/main" val="20000"/>
                    </a:ext>
                  </a:extLst>
                </a:gridCol>
              </a:tblGrid>
              <a:tr h="441450">
                <a:tc>
                  <a:txBody>
                    <a:bodyPr/>
                    <a:lstStyle/>
                    <a:p>
                      <a:pPr marL="0" lvl="0" indent="0" algn="l" rtl="0">
                        <a:spcBef>
                          <a:spcPts val="0"/>
                        </a:spcBef>
                        <a:spcAft>
                          <a:spcPts val="0"/>
                        </a:spcAft>
                        <a:buNone/>
                      </a:pPr>
                      <a:r>
                        <a:rPr lang="en" b="1"/>
                        <a:t>Quiz Task- Decomposition</a:t>
                      </a:r>
                      <a:endParaRPr b="1"/>
                    </a:p>
                  </a:txBody>
                  <a:tcPr marL="91425" marR="91425" marT="91425" marB="91425">
                    <a:solidFill>
                      <a:srgbClr val="D9D9D9"/>
                    </a:solidFill>
                  </a:tcPr>
                </a:tc>
                <a:extLst>
                  <a:ext uri="{0D108BD9-81ED-4DB2-BD59-A6C34878D82A}">
                    <a16:rowId xmlns:a16="http://schemas.microsoft.com/office/drawing/2014/main" val="10000"/>
                  </a:ext>
                </a:extLst>
              </a:tr>
              <a:tr h="441450">
                <a:tc>
                  <a:txBody>
                    <a:bodyPr/>
                    <a:lstStyle/>
                    <a:p>
                      <a:pPr marL="0" lvl="0" indent="0" algn="l" rtl="0">
                        <a:spcBef>
                          <a:spcPts val="0"/>
                        </a:spcBef>
                        <a:spcAft>
                          <a:spcPts val="0"/>
                        </a:spcAft>
                        <a:buNone/>
                      </a:pPr>
                      <a:r>
                        <a:rPr lang="en"/>
                        <a:t>Ask User’s Details</a:t>
                      </a:r>
                      <a:endParaRPr/>
                    </a:p>
                  </a:txBody>
                  <a:tcPr marL="91425" marR="91425" marT="91425" marB="91425">
                    <a:solidFill>
                      <a:srgbClr val="EAD1DC"/>
                    </a:solidFill>
                  </a:tcPr>
                </a:tc>
                <a:extLst>
                  <a:ext uri="{0D108BD9-81ED-4DB2-BD59-A6C34878D82A}">
                    <a16:rowId xmlns:a16="http://schemas.microsoft.com/office/drawing/2014/main" val="10001"/>
                  </a:ext>
                </a:extLst>
              </a:tr>
              <a:tr h="452625">
                <a:tc>
                  <a:txBody>
                    <a:bodyPr/>
                    <a:lstStyle/>
                    <a:p>
                      <a:pPr marL="0" lvl="0" indent="0" algn="l" rtl="0">
                        <a:spcBef>
                          <a:spcPts val="0"/>
                        </a:spcBef>
                        <a:spcAft>
                          <a:spcPts val="0"/>
                        </a:spcAft>
                        <a:buNone/>
                      </a:pPr>
                      <a:r>
                        <a:rPr lang="en"/>
                        <a:t>Give Instructions to Play Quiz</a:t>
                      </a:r>
                      <a:endParaRPr/>
                    </a:p>
                  </a:txBody>
                  <a:tcPr marL="91425" marR="91425" marT="91425" marB="91425">
                    <a:solidFill>
                      <a:srgbClr val="FFFFFF"/>
                    </a:solidFill>
                  </a:tcPr>
                </a:tc>
                <a:extLst>
                  <a:ext uri="{0D108BD9-81ED-4DB2-BD59-A6C34878D82A}">
                    <a16:rowId xmlns:a16="http://schemas.microsoft.com/office/drawing/2014/main" val="10002"/>
                  </a:ext>
                </a:extLst>
              </a:tr>
              <a:tr h="298725">
                <a:tc>
                  <a:txBody>
                    <a:bodyPr/>
                    <a:lstStyle/>
                    <a:p>
                      <a:pPr marL="0" lvl="0" indent="0" algn="l" rtl="0">
                        <a:spcBef>
                          <a:spcPts val="0"/>
                        </a:spcBef>
                        <a:spcAft>
                          <a:spcPts val="0"/>
                        </a:spcAft>
                        <a:buNone/>
                      </a:pPr>
                      <a:r>
                        <a:rPr lang="en">
                          <a:solidFill>
                            <a:schemeClr val="dk1"/>
                          </a:solidFill>
                        </a:rPr>
                        <a:t>Choose number of rounds</a:t>
                      </a:r>
                      <a:endParaRPr/>
                    </a:p>
                  </a:txBody>
                  <a:tcPr marL="91425" marR="91425" marT="91425" marB="91425">
                    <a:solidFill>
                      <a:srgbClr val="FFFFFF"/>
                    </a:solidFill>
                  </a:tcPr>
                </a:tc>
                <a:extLst>
                  <a:ext uri="{0D108BD9-81ED-4DB2-BD59-A6C34878D82A}">
                    <a16:rowId xmlns:a16="http://schemas.microsoft.com/office/drawing/2014/main" val="10003"/>
                  </a:ext>
                </a:extLst>
              </a:tr>
              <a:tr h="418025">
                <a:tc>
                  <a:txBody>
                    <a:bodyPr/>
                    <a:lstStyle/>
                    <a:p>
                      <a:pPr marL="0" lvl="0" indent="0" algn="l" rtl="0">
                        <a:spcBef>
                          <a:spcPts val="0"/>
                        </a:spcBef>
                        <a:spcAft>
                          <a:spcPts val="0"/>
                        </a:spcAft>
                        <a:buNone/>
                      </a:pPr>
                      <a:r>
                        <a:rPr lang="en"/>
                        <a:t>Generate random  Quiz Topic Questions </a:t>
                      </a:r>
                      <a:endParaRPr/>
                    </a:p>
                  </a:txBody>
                  <a:tcPr marL="91425" marR="91425" marT="91425" marB="91425">
                    <a:solidFill>
                      <a:srgbClr val="FFFFFF"/>
                    </a:solidFill>
                  </a:tcPr>
                </a:tc>
                <a:extLst>
                  <a:ext uri="{0D108BD9-81ED-4DB2-BD59-A6C34878D82A}">
                    <a16:rowId xmlns:a16="http://schemas.microsoft.com/office/drawing/2014/main" val="10004"/>
                  </a:ext>
                </a:extLst>
              </a:tr>
              <a:tr h="376575">
                <a:tc>
                  <a:txBody>
                    <a:bodyPr/>
                    <a:lstStyle/>
                    <a:p>
                      <a:pPr marL="0" lvl="0" indent="0" algn="l" rtl="0">
                        <a:spcBef>
                          <a:spcPts val="0"/>
                        </a:spcBef>
                        <a:spcAft>
                          <a:spcPts val="0"/>
                        </a:spcAft>
                        <a:buNone/>
                      </a:pPr>
                      <a:r>
                        <a:rPr lang="en"/>
                        <a:t>Display whether they are right or wrong</a:t>
                      </a:r>
                      <a:endParaRPr/>
                    </a:p>
                  </a:txBody>
                  <a:tcPr marL="91425" marR="91425" marT="91425" marB="91425">
                    <a:solidFill>
                      <a:srgbClr val="FFFFFF"/>
                    </a:solidFill>
                  </a:tcPr>
                </a:tc>
                <a:extLst>
                  <a:ext uri="{0D108BD9-81ED-4DB2-BD59-A6C34878D82A}">
                    <a16:rowId xmlns:a16="http://schemas.microsoft.com/office/drawing/2014/main" val="10005"/>
                  </a:ext>
                </a:extLst>
              </a:tr>
              <a:tr h="438775">
                <a:tc>
                  <a:txBody>
                    <a:bodyPr/>
                    <a:lstStyle/>
                    <a:p>
                      <a:pPr marL="0" lvl="0" indent="0" algn="l" rtl="0">
                        <a:spcBef>
                          <a:spcPts val="0"/>
                        </a:spcBef>
                        <a:spcAft>
                          <a:spcPts val="0"/>
                        </a:spcAft>
                        <a:buNone/>
                      </a:pPr>
                      <a:r>
                        <a:rPr lang="en"/>
                        <a:t>Display score points for their answer</a:t>
                      </a:r>
                      <a:endParaRPr/>
                    </a:p>
                  </a:txBody>
                  <a:tcPr marL="91425" marR="91425" marT="91425" marB="91425">
                    <a:solidFill>
                      <a:srgbClr val="FFFFFF"/>
                    </a:solidFill>
                  </a:tcPr>
                </a:tc>
                <a:extLst>
                  <a:ext uri="{0D108BD9-81ED-4DB2-BD59-A6C34878D82A}">
                    <a16:rowId xmlns:a16="http://schemas.microsoft.com/office/drawing/2014/main" val="10006"/>
                  </a:ext>
                </a:extLst>
              </a:tr>
              <a:tr h="441450">
                <a:tc>
                  <a:txBody>
                    <a:bodyPr/>
                    <a:lstStyle/>
                    <a:p>
                      <a:pPr marL="0" lvl="0" indent="0" algn="l" rtl="0">
                        <a:spcBef>
                          <a:spcPts val="0"/>
                        </a:spcBef>
                        <a:spcAft>
                          <a:spcPts val="0"/>
                        </a:spcAft>
                        <a:buNone/>
                      </a:pPr>
                      <a:r>
                        <a:rPr lang="en"/>
                        <a:t>Continue to ask questions</a:t>
                      </a:r>
                      <a:endParaRPr/>
                    </a:p>
                  </a:txBody>
                  <a:tcPr marL="91425" marR="91425" marT="91425" marB="91425">
                    <a:solidFill>
                      <a:srgbClr val="FFFFFF"/>
                    </a:solidFill>
                  </a:tcPr>
                </a:tc>
                <a:extLst>
                  <a:ext uri="{0D108BD9-81ED-4DB2-BD59-A6C34878D82A}">
                    <a16:rowId xmlns:a16="http://schemas.microsoft.com/office/drawing/2014/main" val="10007"/>
                  </a:ext>
                </a:extLst>
              </a:tr>
              <a:tr h="441450">
                <a:tc>
                  <a:txBody>
                    <a:bodyPr/>
                    <a:lstStyle/>
                    <a:p>
                      <a:pPr marL="0" lvl="0" indent="0" algn="l" rtl="0">
                        <a:spcBef>
                          <a:spcPts val="0"/>
                        </a:spcBef>
                        <a:spcAft>
                          <a:spcPts val="0"/>
                        </a:spcAft>
                        <a:buNone/>
                      </a:pPr>
                      <a:r>
                        <a:rPr lang="en"/>
                        <a:t>End Game Summary</a:t>
                      </a:r>
                      <a:endParaRPr/>
                    </a:p>
                  </a:txBody>
                  <a:tcPr marL="91425" marR="91425" marT="91425" marB="91425">
                    <a:solidFill>
                      <a:srgbClr val="FFFFFF"/>
                    </a:solidFill>
                  </a:tcPr>
                </a:tc>
                <a:extLst>
                  <a:ext uri="{0D108BD9-81ED-4DB2-BD59-A6C34878D82A}">
                    <a16:rowId xmlns:a16="http://schemas.microsoft.com/office/drawing/2014/main" val="10008"/>
                  </a:ext>
                </a:extLst>
              </a:tr>
            </a:tbl>
          </a:graphicData>
        </a:graphic>
      </p:graphicFrame>
      <p:graphicFrame>
        <p:nvGraphicFramePr>
          <p:cNvPr id="129" name="Google Shape;129;p21"/>
          <p:cNvGraphicFramePr/>
          <p:nvPr/>
        </p:nvGraphicFramePr>
        <p:xfrm>
          <a:off x="3868375" y="994375"/>
          <a:ext cx="1647950" cy="3137900"/>
        </p:xfrm>
        <a:graphic>
          <a:graphicData uri="http://schemas.openxmlformats.org/drawingml/2006/table">
            <a:tbl>
              <a:tblPr>
                <a:noFill/>
                <a:tableStyleId>{AB7227B9-0BD5-473D-885D-BD763348CDF4}</a:tableStyleId>
              </a:tblPr>
              <a:tblGrid>
                <a:gridCol w="1647950">
                  <a:extLst>
                    <a:ext uri="{9D8B030D-6E8A-4147-A177-3AD203B41FA5}">
                      <a16:colId xmlns:a16="http://schemas.microsoft.com/office/drawing/2014/main" val="20000"/>
                    </a:ext>
                  </a:extLst>
                </a:gridCol>
              </a:tblGrid>
              <a:tr h="563900">
                <a:tc>
                  <a:txBody>
                    <a:bodyPr/>
                    <a:lstStyle/>
                    <a:p>
                      <a:pPr marL="0" lvl="0" indent="0" algn="l" rtl="0">
                        <a:spcBef>
                          <a:spcPts val="0"/>
                        </a:spcBef>
                        <a:spcAft>
                          <a:spcPts val="0"/>
                        </a:spcAft>
                        <a:buNone/>
                      </a:pPr>
                      <a:r>
                        <a:rPr lang="en" b="1"/>
                        <a:t>Ask User Details</a:t>
                      </a:r>
                      <a:endParaRPr b="1"/>
                    </a:p>
                  </a:txBody>
                  <a:tcPr marL="91425" marR="91425" marT="91425" marB="91425">
                    <a:solidFill>
                      <a:srgbClr val="EAD1DC"/>
                    </a:solidFill>
                  </a:tcPr>
                </a:tc>
                <a:extLst>
                  <a:ext uri="{0D108BD9-81ED-4DB2-BD59-A6C34878D82A}">
                    <a16:rowId xmlns:a16="http://schemas.microsoft.com/office/drawing/2014/main" val="10000"/>
                  </a:ext>
                </a:extLst>
              </a:tr>
              <a:tr h="563900">
                <a:tc>
                  <a:txBody>
                    <a:bodyPr/>
                    <a:lstStyle/>
                    <a:p>
                      <a:pPr marL="0" lvl="0" indent="0" algn="l" rtl="0">
                        <a:spcBef>
                          <a:spcPts val="0"/>
                        </a:spcBef>
                        <a:spcAft>
                          <a:spcPts val="0"/>
                        </a:spcAft>
                        <a:buNone/>
                      </a:pPr>
                      <a:r>
                        <a:rPr lang="en"/>
                        <a:t>Ask user to enter name</a:t>
                      </a:r>
                      <a:endParaRPr/>
                    </a:p>
                  </a:txBody>
                  <a:tcPr marL="91425" marR="91425" marT="91425" marB="91425">
                    <a:solidFill>
                      <a:srgbClr val="FFFFFF"/>
                    </a:solidFill>
                  </a:tcPr>
                </a:tc>
                <a:extLst>
                  <a:ext uri="{0D108BD9-81ED-4DB2-BD59-A6C34878D82A}">
                    <a16:rowId xmlns:a16="http://schemas.microsoft.com/office/drawing/2014/main" val="10001"/>
                  </a:ext>
                </a:extLst>
              </a:tr>
              <a:tr h="563900">
                <a:tc>
                  <a:txBody>
                    <a:bodyPr/>
                    <a:lstStyle/>
                    <a:p>
                      <a:pPr marL="0" lvl="0" indent="0" algn="l" rtl="0">
                        <a:spcBef>
                          <a:spcPts val="0"/>
                        </a:spcBef>
                        <a:spcAft>
                          <a:spcPts val="0"/>
                        </a:spcAft>
                        <a:buNone/>
                      </a:pPr>
                      <a:r>
                        <a:rPr lang="en"/>
                        <a:t>Check that the response is valid.   </a:t>
                      </a:r>
                      <a:endParaRPr/>
                    </a:p>
                  </a:txBody>
                  <a:tcPr marL="91425" marR="91425" marT="91425" marB="91425">
                    <a:solidFill>
                      <a:srgbClr val="FFFFFF"/>
                    </a:solidFill>
                  </a:tcPr>
                </a:tc>
                <a:extLst>
                  <a:ext uri="{0D108BD9-81ED-4DB2-BD59-A6C34878D82A}">
                    <a16:rowId xmlns:a16="http://schemas.microsoft.com/office/drawing/2014/main" val="10002"/>
                  </a:ext>
                </a:extLst>
              </a:tr>
              <a:tr h="366525">
                <a:tc>
                  <a:txBody>
                    <a:bodyPr/>
                    <a:lstStyle/>
                    <a:p>
                      <a:pPr marL="0" lvl="0" indent="0" algn="l" rtl="0">
                        <a:spcBef>
                          <a:spcPts val="0"/>
                        </a:spcBef>
                        <a:spcAft>
                          <a:spcPts val="0"/>
                        </a:spcAft>
                        <a:buNone/>
                      </a:pPr>
                      <a:r>
                        <a:rPr lang="en"/>
                        <a:t>Return name</a:t>
                      </a:r>
                      <a:endParaRPr/>
                    </a:p>
                  </a:txBody>
                  <a:tcPr marL="91425" marR="91425" marT="91425" marB="91425">
                    <a:solidFill>
                      <a:srgbClr val="FFFFFF"/>
                    </a:solidFill>
                  </a:tcPr>
                </a:tc>
                <a:extLst>
                  <a:ext uri="{0D108BD9-81ED-4DB2-BD59-A6C34878D82A}">
                    <a16:rowId xmlns:a16="http://schemas.microsoft.com/office/drawing/2014/main" val="10003"/>
                  </a:ext>
                </a:extLst>
              </a:tr>
              <a:tr h="958650">
                <a:tc>
                  <a:txBody>
                    <a:bodyPr/>
                    <a:lstStyle/>
                    <a:p>
                      <a:pPr marL="0" lvl="0" indent="0" algn="l" rtl="0">
                        <a:spcBef>
                          <a:spcPts val="0"/>
                        </a:spcBef>
                        <a:spcAft>
                          <a:spcPts val="0"/>
                        </a:spcAft>
                        <a:buNone/>
                      </a:pPr>
                      <a:r>
                        <a:rPr lang="en"/>
                        <a:t>Check that UPPERCASE input still works</a:t>
                      </a:r>
                      <a:endParaRPr/>
                    </a:p>
                  </a:txBody>
                  <a:tcPr marL="91425" marR="91425" marT="91425" marB="91425">
                    <a:solidFill>
                      <a:srgbClr val="FFFFFF"/>
                    </a:solidFill>
                  </a:tcPr>
                </a:tc>
                <a:extLst>
                  <a:ext uri="{0D108BD9-81ED-4DB2-BD59-A6C34878D82A}">
                    <a16:rowId xmlns:a16="http://schemas.microsoft.com/office/drawing/2014/main" val="10004"/>
                  </a:ext>
                </a:extLst>
              </a:tr>
            </a:tbl>
          </a:graphicData>
        </a:graphic>
      </p:graphicFrame>
      <p:sp>
        <p:nvSpPr>
          <p:cNvPr id="130" name="Google Shape;130;p21"/>
          <p:cNvSpPr/>
          <p:nvPr/>
        </p:nvSpPr>
        <p:spPr>
          <a:xfrm>
            <a:off x="3405450" y="310875"/>
            <a:ext cx="1248300" cy="861900"/>
          </a:xfrm>
          <a:prstGeom prst="uturnArrow">
            <a:avLst>
              <a:gd name="adj1" fmla="val 25000"/>
              <a:gd name="adj2" fmla="val 25000"/>
              <a:gd name="adj3" fmla="val 25000"/>
              <a:gd name="adj4" fmla="val 43750"/>
              <a:gd name="adj5" fmla="val 7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txBox="1"/>
          <p:nvPr/>
        </p:nvSpPr>
        <p:spPr>
          <a:xfrm>
            <a:off x="6853350" y="429450"/>
            <a:ext cx="129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Flowchart</a:t>
            </a:r>
            <a:endParaRPr b="1"/>
          </a:p>
        </p:txBody>
      </p:sp>
      <p:pic>
        <p:nvPicPr>
          <p:cNvPr id="132" name="Google Shape;132;p21"/>
          <p:cNvPicPr preferRelativeResize="0"/>
          <p:nvPr/>
        </p:nvPicPr>
        <p:blipFill>
          <a:blip r:embed="rId3">
            <a:alphaModFix/>
          </a:blip>
          <a:stretch>
            <a:fillRect/>
          </a:stretch>
        </p:blipFill>
        <p:spPr>
          <a:xfrm>
            <a:off x="5975425" y="1035925"/>
            <a:ext cx="2460850" cy="20623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2367</Words>
  <Application>Microsoft Office PowerPoint</Application>
  <PresentationFormat>On-screen Show (16:9)</PresentationFormat>
  <Paragraphs>345</Paragraphs>
  <Slides>30</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Times New Roman</vt:lpstr>
      <vt:lpstr>Simple Light</vt:lpstr>
      <vt:lpstr>Add the title of your school and logo</vt:lpstr>
      <vt:lpstr>Quiz Program using Python Programming Language</vt:lpstr>
      <vt:lpstr>Relevant Implications</vt:lpstr>
      <vt:lpstr>Relevant Implication- Usability</vt:lpstr>
      <vt:lpstr>Relevant Implication- Functionality</vt:lpstr>
      <vt:lpstr>Relevant Implication- Aesthetics</vt:lpstr>
      <vt:lpstr>Relevant Implication- Social </vt:lpstr>
      <vt:lpstr>PowerPoint Presentation</vt:lpstr>
      <vt:lpstr>PowerPoint Presentation</vt:lpstr>
      <vt:lpstr>Example of Generating Test plan for name variable using Program Planning Helper (The program will accept UPPERCASES  and   alphabets but not numbers.)</vt:lpstr>
      <vt:lpstr>PowerPoint Presentation</vt:lpstr>
      <vt:lpstr>PowerPoint Presentation</vt:lpstr>
      <vt:lpstr> Instructions Trialling.</vt:lpstr>
      <vt:lpstr>PowerPoint Presentation</vt:lpstr>
      <vt:lpstr>Get Range Test plan 1 and Test Results</vt:lpstr>
      <vt:lpstr>Get Range Test plan 2 and Test Results</vt:lpstr>
      <vt:lpstr>Get Range trialling</vt:lpstr>
      <vt:lpstr>PowerPoint Presentation</vt:lpstr>
      <vt:lpstr>  Get Random Questions (Plan and Testing)</vt:lpstr>
      <vt:lpstr>PowerPoint Presentation</vt:lpstr>
      <vt:lpstr>Compare User answers (Test Plan) Round 1</vt:lpstr>
      <vt:lpstr>Comparison Trialling...</vt:lpstr>
      <vt:lpstr>PowerPoint Presentation</vt:lpstr>
      <vt:lpstr>Emergency Exit Justification (and more trialling)</vt:lpstr>
      <vt:lpstr>Assembled Python Quiz - Output Trialling</vt:lpstr>
      <vt:lpstr>Assembled Game Test plan (expected values)</vt:lpstr>
      <vt:lpstr>Assembled Game Test plan (unexpected &amp; Boundary values)</vt:lpstr>
      <vt:lpstr>Assembled Python Quiz Testing - Video(unexpected / boundary values) </vt:lpstr>
      <vt:lpstr>Version Control Evidence</vt:lpstr>
      <vt:lpstr>RPS - Relevant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the title of your school and logo</dc:title>
  <dc:creator>Latha Nelapati</dc:creator>
  <cp:lastModifiedBy>Latha Nelapati</cp:lastModifiedBy>
  <cp:revision>1</cp:revision>
  <dcterms:modified xsi:type="dcterms:W3CDTF">2021-04-11T22:25:35Z</dcterms:modified>
</cp:coreProperties>
</file>