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14.xml" ContentType="application/vnd.openxmlformats-officedocument.themeOverride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3"/>
  </p:notesMasterIdLst>
  <p:handoutMasterIdLst>
    <p:handoutMasterId r:id="rId34"/>
  </p:handoutMasterIdLst>
  <p:sldIdLst>
    <p:sldId id="388" r:id="rId3"/>
    <p:sldId id="398" r:id="rId4"/>
    <p:sldId id="407" r:id="rId5"/>
    <p:sldId id="408" r:id="rId6"/>
    <p:sldId id="340" r:id="rId7"/>
    <p:sldId id="409" r:id="rId8"/>
    <p:sldId id="410" r:id="rId9"/>
    <p:sldId id="411" r:id="rId10"/>
    <p:sldId id="421" r:id="rId11"/>
    <p:sldId id="422" r:id="rId12"/>
    <p:sldId id="423" r:id="rId13"/>
    <p:sldId id="424" r:id="rId14"/>
    <p:sldId id="412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15" r:id="rId23"/>
    <p:sldId id="432" r:id="rId24"/>
    <p:sldId id="416" r:id="rId25"/>
    <p:sldId id="417" r:id="rId26"/>
    <p:sldId id="418" r:id="rId27"/>
    <p:sldId id="433" r:id="rId28"/>
    <p:sldId id="434" r:id="rId29"/>
    <p:sldId id="435" r:id="rId30"/>
    <p:sldId id="436" r:id="rId31"/>
    <p:sldId id="404" r:id="rId32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47"/>
    <a:srgbClr val="105A80"/>
    <a:srgbClr val="BA8D2D"/>
    <a:srgbClr val="FEBF00"/>
    <a:srgbClr val="105A7F"/>
    <a:srgbClr val="DF213B"/>
    <a:srgbClr val="2C3E50"/>
    <a:srgbClr val="FC4349"/>
    <a:srgbClr val="C9452E"/>
    <a:srgbClr val="D7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6" autoAdjust="0"/>
    <p:restoredTop sz="96314" autoAdjust="0"/>
  </p:normalViewPr>
  <p:slideViewPr>
    <p:cSldViewPr>
      <p:cViewPr varScale="1">
        <p:scale>
          <a:sx n="104" d="100"/>
          <a:sy n="104" d="100"/>
        </p:scale>
        <p:origin x="797" y="82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31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40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63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44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1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9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0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0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8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04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7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67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6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3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29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4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39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3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0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1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7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2023/12/24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__6.docx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__8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7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0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__1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13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__14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15.docx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1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32.jp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4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www.kaggle.com/datasets/arnaud58/selfie2anime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.docx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1.docx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2.docx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4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5536" y="1219642"/>
            <a:ext cx="5976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機器學習</a:t>
            </a:r>
            <a:endParaRPr lang="en-US" altLang="zh-CN" sz="4400" b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  <a:p>
            <a:r>
              <a:rPr lang="zh-CN" altLang="en-US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與</a:t>
            </a:r>
            <a:r>
              <a:rPr lang="en-US" altLang="zh-CN" sz="4400" b="1" spc="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Pytorch</a:t>
            </a:r>
            <a:r>
              <a:rPr lang="en-US" altLang="zh-CN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/>
            </a:r>
            <a:br>
              <a:rPr lang="en-US" altLang="zh-CN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</a:br>
            <a:r>
              <a:rPr lang="en-US" altLang="zh-TW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Final</a:t>
            </a:r>
            <a:r>
              <a:rPr lang="en-US" altLang="zh-CN" sz="4400" b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-term project</a:t>
            </a:r>
            <a:endParaRPr lang="en-US" altLang="zh-CN" sz="4400" b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009" y="3524141"/>
            <a:ext cx="333720" cy="323215"/>
            <a:chOff x="891974" y="4415843"/>
            <a:chExt cx="450443" cy="450443"/>
          </a:xfrm>
        </p:grpSpPr>
        <p:sp>
          <p:nvSpPr>
            <p:cNvPr id="5" name="椭圆 4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7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71600" y="3528013"/>
            <a:ext cx="2987102" cy="315469"/>
          </a:xfrm>
          <a:prstGeom prst="rect">
            <a:avLst/>
          </a:prstGeom>
          <a:noFill/>
        </p:spPr>
        <p:txBody>
          <a:bodyPr wrap="square" lIns="68519" tIns="34289" rIns="68519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453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匯報人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胡劭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M11215075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39551" y="782961"/>
            <a:ext cx="936105" cy="400099"/>
            <a:chOff x="1450" y="3280"/>
            <a:chExt cx="2278" cy="947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98" y="3280"/>
              <a:ext cx="2230" cy="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報告</a:t>
              </a:r>
              <a:endParaRPr lang="en-US" altLang="zh-CN" sz="20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451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Model(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Generator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CF4098D-C0ED-48F6-8430-58FAB8D8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37049"/>
            <a:ext cx="3277752" cy="41960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83C697-B1A7-49AF-A768-A7B7F6A73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588" y="737049"/>
            <a:ext cx="2843488" cy="4196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9B1630-59A1-40BD-9724-3DAD9257A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08" y="737049"/>
            <a:ext cx="2576389" cy="14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0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31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Model(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Discriminator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9E98C91-55AA-4D16-9685-96AAE8060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89384"/>
              </p:ext>
            </p:extLst>
          </p:nvPr>
        </p:nvGraphicFramePr>
        <p:xfrm>
          <a:off x="1187624" y="598028"/>
          <a:ext cx="6639853" cy="471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9085238" imgH="6469543" progId="Word.Document.12">
                  <p:embed/>
                </p:oleObj>
              </mc:Choice>
              <mc:Fallback>
                <p:oleObj name="Document" r:id="rId4" imgW="9085238" imgH="6469543" progId="Word.Documen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9E98C91-55AA-4D16-9685-96AAE8060C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598028"/>
                        <a:ext cx="6639853" cy="471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9570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31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Model(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Discriminator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A490421-ACD3-439E-B24A-2D6743842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7534"/>
            <a:ext cx="5616614" cy="43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66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396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-class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469210"/>
              </p:ext>
            </p:extLst>
          </p:nvPr>
        </p:nvGraphicFramePr>
        <p:xfrm>
          <a:off x="1187624" y="1347614"/>
          <a:ext cx="675957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5" imgW="9662581" imgH="6494788" progId="Word.Document.12">
                  <p:embed/>
                </p:oleObj>
              </mc:Choice>
              <mc:Fallback>
                <p:oleObj name="Document" r:id="rId5" imgW="9662581" imgH="6494788" progId="Word.Documen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49E98C91-55AA-4D16-9685-96AAE8060C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347614"/>
                        <a:ext cx="6759575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6699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44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-Loss &amp;</a:t>
              </a:r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Opt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 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13461" y="1203598"/>
            <a:ext cx="8044249" cy="3024336"/>
            <a:chOff x="985940" y="1203598"/>
            <a:chExt cx="7086600" cy="2664296"/>
          </a:xfrm>
        </p:grpSpPr>
        <p:graphicFrame>
          <p:nvGraphicFramePr>
            <p:cNvPr id="9" name="物件 8">
              <a:extLst>
                <a:ext uri="{FF2B5EF4-FFF2-40B4-BE49-F238E27FC236}">
                  <a16:creationId xmlns:a16="http://schemas.microsoft.com/office/drawing/2014/main" id="{089D2C5F-5D44-48F1-8F61-CCC1714773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54562"/>
                </p:ext>
              </p:extLst>
            </p:nvPr>
          </p:nvGraphicFramePr>
          <p:xfrm>
            <a:off x="992290" y="1203598"/>
            <a:ext cx="7080250" cy="170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Document" r:id="rId4" imgW="9764804" imgH="2600223" progId="Word.Document.12">
                    <p:embed/>
                  </p:oleObj>
                </mc:Choice>
                <mc:Fallback>
                  <p:oleObj name="Document" r:id="rId4" imgW="9764804" imgH="2600223" progId="Word.Document.12">
                    <p:embed/>
                    <p:pic>
                      <p:nvPicPr>
                        <p:cNvPr id="9" name="物件 8">
                          <a:extLst>
                            <a:ext uri="{FF2B5EF4-FFF2-40B4-BE49-F238E27FC236}">
                              <a16:creationId xmlns:a16="http://schemas.microsoft.com/office/drawing/2014/main" id="{089D2C5F-5D44-48F1-8F61-CCC1714773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2290" y="1203598"/>
                          <a:ext cx="7080250" cy="1706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9">
              <a:extLst>
                <a:ext uri="{FF2B5EF4-FFF2-40B4-BE49-F238E27FC236}">
                  <a16:creationId xmlns:a16="http://schemas.microsoft.com/office/drawing/2014/main" id="{A8EDE307-F23A-4536-A0C4-7A2C819FE7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505822"/>
                </p:ext>
              </p:extLst>
            </p:nvPr>
          </p:nvGraphicFramePr>
          <p:xfrm>
            <a:off x="985940" y="2849421"/>
            <a:ext cx="7086600" cy="1018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Document" r:id="rId6" imgW="9922098" imgH="1374043" progId="Word.Document.12">
                    <p:embed/>
                  </p:oleObj>
                </mc:Choice>
                <mc:Fallback>
                  <p:oleObj name="Document" r:id="rId6" imgW="9922098" imgH="1374043" progId="Word.Document.12">
                    <p:embed/>
                    <p:pic>
                      <p:nvPicPr>
                        <p:cNvPr id="9" name="物件 8">
                          <a:extLst>
                            <a:ext uri="{FF2B5EF4-FFF2-40B4-BE49-F238E27FC236}">
                              <a16:creationId xmlns:a16="http://schemas.microsoft.com/office/drawing/2014/main" id="{089D2C5F-5D44-48F1-8F61-CCC1714773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85940" y="2849421"/>
                          <a:ext cx="7086600" cy="10184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182025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831215"/>
            <a:chOff x="371" y="301"/>
            <a:chExt cx="13389" cy="1309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6365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CycleGAN-TrainG</a:t>
              </a:r>
              <a:r>
                <a:rPr lang="en-US" altLang="zh-TW" sz="2400" b="1" dirty="0" err="1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enerator</a:t>
              </a:r>
              <a:endParaRPr lang="en-US" altLang="zh-TW" sz="240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CN" altLang="en-US" sz="240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68568"/>
              </p:ext>
            </p:extLst>
          </p:nvPr>
        </p:nvGraphicFramePr>
        <p:xfrm>
          <a:off x="792857" y="702510"/>
          <a:ext cx="7619118" cy="511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9662581" imgH="6505968" progId="Word.Document.12">
                  <p:embed/>
                </p:oleObj>
              </mc:Choice>
              <mc:Fallback>
                <p:oleObj name="Document" r:id="rId4" imgW="9662581" imgH="6505968" progId="Word.Documen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89D2C5F-5D44-48F1-8F61-CCC171477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857" y="702510"/>
                        <a:ext cx="7619118" cy="5114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06432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1200150"/>
            <a:chOff x="371" y="301"/>
            <a:chExt cx="13389" cy="1890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7158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CycleGAN-Train</a:t>
              </a: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Discriminator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45774"/>
              </p:ext>
            </p:extLst>
          </p:nvPr>
        </p:nvGraphicFramePr>
        <p:xfrm>
          <a:off x="971610" y="626866"/>
          <a:ext cx="7637420" cy="442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8726738" imgH="5267165" progId="Word.Document.12">
                  <p:embed/>
                </p:oleObj>
              </mc:Choice>
              <mc:Fallback>
                <p:oleObj name="Document" r:id="rId4" imgW="8726738" imgH="5267165" progId="Word.Documen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89D2C5F-5D44-48F1-8F61-CCC171477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10" y="626866"/>
                        <a:ext cx="7637420" cy="442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92400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1200150"/>
            <a:chOff x="371" y="301"/>
            <a:chExt cx="13389" cy="1890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122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-Train(1/2)</a:t>
              </a:r>
              <a:endParaRPr lang="en-US" altLang="zh-TW" sz="2400" dirty="0"/>
            </a:p>
            <a:p>
              <a:endParaRPr lang="en-US" altLang="zh-TW" sz="2400" dirty="0"/>
            </a:p>
            <a:p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584918"/>
              </p:ext>
            </p:extLst>
          </p:nvPr>
        </p:nvGraphicFramePr>
        <p:xfrm>
          <a:off x="1403648" y="627534"/>
          <a:ext cx="6200105" cy="474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4" imgW="8903108" imgH="6870215" progId="Word.Document.12">
                  <p:embed/>
                </p:oleObj>
              </mc:Choice>
              <mc:Fallback>
                <p:oleObj name="Document" r:id="rId4" imgW="8903108" imgH="6870215" progId="Word.Documen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89D2C5F-5D44-48F1-8F61-CCC171477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627534"/>
                        <a:ext cx="6200105" cy="4742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02151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1200150"/>
            <a:chOff x="371" y="301"/>
            <a:chExt cx="13389" cy="1890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122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-Train(2/2)</a:t>
              </a:r>
              <a:endParaRPr lang="en-US" altLang="zh-TW" sz="2400" dirty="0"/>
            </a:p>
            <a:p>
              <a:endParaRPr lang="en-US" altLang="zh-TW" sz="2400" dirty="0"/>
            </a:p>
            <a:p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64217"/>
              </p:ext>
            </p:extLst>
          </p:nvPr>
        </p:nvGraphicFramePr>
        <p:xfrm>
          <a:off x="1043608" y="1728023"/>
          <a:ext cx="7077605" cy="546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4" imgW="8903108" imgH="6882838" progId="Word.Document.12">
                  <p:embed/>
                </p:oleObj>
              </mc:Choice>
              <mc:Fallback>
                <p:oleObj name="Document" r:id="rId4" imgW="8903108" imgH="6882838" progId="Word.Documen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89D2C5F-5D44-48F1-8F61-CCC171477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728023"/>
                        <a:ext cx="7077605" cy="546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92853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1200150"/>
            <a:chOff x="371" y="301"/>
            <a:chExt cx="13389" cy="1890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4002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-Valid</a:t>
              </a:r>
              <a:endParaRPr lang="en-US" altLang="zh-TW" sz="2400" dirty="0"/>
            </a:p>
            <a:p>
              <a:endParaRPr lang="en-US" altLang="zh-TW" sz="2400" dirty="0"/>
            </a:p>
            <a:p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89D2C5F-5D44-48F1-8F61-CCC171477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36732"/>
              </p:ext>
            </p:extLst>
          </p:nvPr>
        </p:nvGraphicFramePr>
        <p:xfrm>
          <a:off x="1115616" y="1131590"/>
          <a:ext cx="6840760" cy="33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8863155" imgH="4367005" progId="Word.Document.12">
                  <p:embed/>
                </p:oleObj>
              </mc:Choice>
              <mc:Fallback>
                <p:oleObj name="Document" r:id="rId4" imgW="8863155" imgH="4367005" progId="Word.Documen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89D2C5F-5D44-48F1-8F61-CCC171477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131590"/>
                        <a:ext cx="6840760" cy="33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8704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23928" y="1068398"/>
            <a:ext cx="5220072" cy="17399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654" y="1377143"/>
            <a:ext cx="329311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小玉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Deepfake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前兩年引起廣泛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關注，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喚起我對隱私和資安議題的重視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在這樣的思考下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確立了一項明確目標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將臉部交換技術應用於二次元圖像，以有效保護用戶在網路上可能被截取圖像的風險。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126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動機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16386" name="Picture 2" descr="臉部辨識是否會成為AI 的第一款「殺手級應用」？ - 未來城市＠天下- 進步城市的新想像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 b="7356"/>
          <a:stretch/>
        </p:blipFill>
        <p:spPr bwMode="auto">
          <a:xfrm>
            <a:off x="4205404" y="1851670"/>
            <a:ext cx="4657120" cy="26776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1569720"/>
            <a:chOff x="371" y="301"/>
            <a:chExt cx="13389" cy="2472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754" cy="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CycleGAN</a:t>
              </a:r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-Valid</a:t>
              </a:r>
              <a:r>
                <a:rPr lang="en-US" altLang="zh-TW" dirty="0"/>
                <a:t> 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Results</a:t>
              </a:r>
            </a:p>
            <a:p>
              <a:endParaRPr lang="en-US" altLang="zh-TW" sz="2400" dirty="0"/>
            </a:p>
            <a:p>
              <a:endParaRPr lang="en-US" altLang="zh-TW" sz="2400" dirty="0"/>
            </a:p>
            <a:p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0548A161-3C46-4B4F-A781-A71B61398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75094"/>
              </p:ext>
            </p:extLst>
          </p:nvPr>
        </p:nvGraphicFramePr>
        <p:xfrm>
          <a:off x="1315228" y="1001049"/>
          <a:ext cx="6530173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8882952" imgH="5200446" progId="Word.Document.12">
                  <p:embed/>
                </p:oleObj>
              </mc:Choice>
              <mc:Fallback>
                <p:oleObj name="Document" r:id="rId4" imgW="8882952" imgH="5200446" progId="Word.Documen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0548A161-3C46-4B4F-A781-A71B61398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5228" y="1001049"/>
                        <a:ext cx="6530173" cy="381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6099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637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Test-</a:t>
              </a:r>
              <a:r>
                <a:rPr lang="en-US" altLang="zh-CN" sz="2400" b="1" dirty="0" err="1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G</a:t>
              </a:r>
              <a:r>
                <a:rPr lang="en-US" altLang="zh-TW" sz="2400" b="1" dirty="0" err="1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enerator</a:t>
              </a:r>
              <a:r>
                <a:rPr lang="en-US" altLang="zh-TW" sz="2400" b="1" dirty="0" err="1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Image</a:t>
              </a:r>
              <a:r>
                <a:rPr lang="en-US" altLang="zh-TW" sz="2400" b="1" dirty="0">
                  <a:solidFill>
                    <a:srgbClr val="29324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(1/2)</a:t>
              </a:r>
              <a:endParaRPr lang="zh-CN" altLang="en-US" sz="240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rgbClr val="29324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10E31A04-36B1-49DB-B5FC-16820A9C7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15432"/>
              </p:ext>
            </p:extLst>
          </p:nvPr>
        </p:nvGraphicFramePr>
        <p:xfrm>
          <a:off x="1004595" y="915566"/>
          <a:ext cx="6906888" cy="373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5" imgW="8795127" imgH="4810954" progId="Word.Document.12">
                  <p:embed/>
                </p:oleObj>
              </mc:Choice>
              <mc:Fallback>
                <p:oleObj name="Document" r:id="rId5" imgW="8795127" imgH="4810954" progId="Word.Documen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0548A161-3C46-4B4F-A781-A71B61398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595" y="915566"/>
                        <a:ext cx="6906888" cy="3735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23953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637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Test-</a:t>
              </a:r>
              <a:r>
                <a:rPr lang="en-US" altLang="zh-CN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G</a:t>
              </a: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enerator</a:t>
              </a:r>
              <a:r>
                <a:rPr lang="en-US" altLang="zh-TW" sz="24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Image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(2/2)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10E31A04-36B1-49DB-B5FC-16820A9C7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141944"/>
              </p:ext>
            </p:extLst>
          </p:nvPr>
        </p:nvGraphicFramePr>
        <p:xfrm>
          <a:off x="899921" y="1042035"/>
          <a:ext cx="7582193" cy="3383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4" imgW="8700102" imgH="3893122" progId="Word.Document.12">
                  <p:embed/>
                </p:oleObj>
              </mc:Choice>
              <mc:Fallback>
                <p:oleObj name="Document" r:id="rId4" imgW="8700102" imgH="3893122" progId="Word.Documen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10E31A04-36B1-49DB-B5FC-16820A9C70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921" y="1042035"/>
                        <a:ext cx="7582193" cy="3383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42699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2F2D44-E2D1-4CD9-99EC-55B87052E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8001" r="9318" b="6600"/>
          <a:stretch/>
        </p:blipFill>
        <p:spPr>
          <a:xfrm>
            <a:off x="4601255" y="1391511"/>
            <a:ext cx="4464496" cy="310928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457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Train loss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55512" y="964334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First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868144" y="1001049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Second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B5C81-F700-4AFA-9811-8EC534FDA7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7369" r="9270" b="6670"/>
          <a:stretch/>
        </p:blipFill>
        <p:spPr>
          <a:xfrm>
            <a:off x="179512" y="1370381"/>
            <a:ext cx="4464496" cy="31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788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308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Valid-Result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BB6A1C93-8A7C-4821-A604-E7487783FB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7871" r="31100" b="9431"/>
          <a:stretch/>
        </p:blipFill>
        <p:spPr>
          <a:xfrm>
            <a:off x="971610" y="616375"/>
            <a:ext cx="3700184" cy="44570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4927DD1-7889-46FB-927E-1BE62DA6AD92}"/>
              </a:ext>
            </a:extLst>
          </p:cNvPr>
          <p:cNvSpPr txBox="1"/>
          <p:nvPr/>
        </p:nvSpPr>
        <p:spPr>
          <a:xfrm>
            <a:off x="4788024" y="2060065"/>
            <a:ext cx="3368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但是還是沒有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出好的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可能原因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batchsize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01233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83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82D18427-86C1-4983-9F86-712283615D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2"/>
          <a:stretch/>
        </p:blipFill>
        <p:spPr>
          <a:xfrm>
            <a:off x="517585" y="1659832"/>
            <a:ext cx="3766383" cy="28059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6EB3AA2-3604-40D5-8711-7D42ECA7E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"/>
          <a:stretch/>
        </p:blipFill>
        <p:spPr>
          <a:xfrm>
            <a:off x="4573776" y="1662772"/>
            <a:ext cx="3888433" cy="28030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21120" y="986190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653896" y="1022905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66823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83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99A52396-063F-4DB8-B274-F4FAB7F25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4" y="1563638"/>
            <a:ext cx="4221195" cy="2859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52B551-96A6-4C36-BBC0-AB5358C1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2" y="1563638"/>
            <a:ext cx="4200301" cy="285977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21120" y="986190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653896" y="1022905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82691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83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32E0DE5-1913-403C-B771-1D449C05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91" y="1635646"/>
            <a:ext cx="4189431" cy="27359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5155B5-3ABE-49A6-8187-06836442A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35646"/>
            <a:ext cx="4129743" cy="27359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21120" y="986190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653896" y="1022905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29458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83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66ACDE6-F992-47C2-BB68-C1718F03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1" y="1635645"/>
            <a:ext cx="4229411" cy="2817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59397B-7202-487F-B83D-157B180F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5646"/>
            <a:ext cx="4226768" cy="28178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21120" y="986190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653896" y="1022905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47653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83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Test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-Result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DAE259D-EA5E-47BE-8601-9B83BAB1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91630"/>
            <a:ext cx="3024336" cy="30243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FB6DBD-90F3-4027-87BB-4165E6FE6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91630"/>
            <a:ext cx="3024336" cy="302433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B288B-CAC8-4D52-90A6-367101367E6A}"/>
              </a:ext>
            </a:extLst>
          </p:cNvPr>
          <p:cNvSpPr txBox="1"/>
          <p:nvPr/>
        </p:nvSpPr>
        <p:spPr>
          <a:xfrm>
            <a:off x="1621120" y="986190"/>
            <a:ext cx="15845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AD766E-11B9-4B61-BC1B-D39143F2D60B}"/>
              </a:ext>
            </a:extLst>
          </p:cNvPr>
          <p:cNvSpPr txBox="1"/>
          <p:nvPr/>
        </p:nvSpPr>
        <p:spPr>
          <a:xfrm>
            <a:off x="5653896" y="1022905"/>
            <a:ext cx="174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01097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126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方法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11" name="组合 4"/>
          <p:cNvGrpSpPr/>
          <p:nvPr/>
        </p:nvGrpSpPr>
        <p:grpSpPr>
          <a:xfrm>
            <a:off x="179512" y="1894853"/>
            <a:ext cx="8809420" cy="1799616"/>
            <a:chOff x="806609" y="3509755"/>
            <a:chExt cx="10343040" cy="2008187"/>
          </a:xfrm>
        </p:grpSpPr>
        <p:grpSp>
          <p:nvGrpSpPr>
            <p:cNvPr id="12" name="组合 44"/>
            <p:cNvGrpSpPr/>
            <p:nvPr/>
          </p:nvGrpSpPr>
          <p:grpSpPr bwMode="auto">
            <a:xfrm>
              <a:off x="806609" y="3532106"/>
              <a:ext cx="10343040" cy="1959292"/>
              <a:chOff x="1278168" y="2752056"/>
              <a:chExt cx="9402532" cy="1781844"/>
            </a:xfrm>
          </p:grpSpPr>
          <p:sp>
            <p:nvSpPr>
              <p:cNvPr id="30" name="椭圆 28"/>
              <p:cNvSpPr/>
              <p:nvPr/>
            </p:nvSpPr>
            <p:spPr>
              <a:xfrm>
                <a:off x="2406852" y="3641390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-1" fmla="*/ 2307304 w 2398744"/>
                  <a:gd name="connsiteY0-2" fmla="*/ 1153652 h 2307304"/>
                  <a:gd name="connsiteX1-3" fmla="*/ 1153652 w 2398744"/>
                  <a:gd name="connsiteY1-4" fmla="*/ 2307304 h 2307304"/>
                  <a:gd name="connsiteX2-5" fmla="*/ 0 w 2398744"/>
                  <a:gd name="connsiteY2-6" fmla="*/ 1153652 h 2307304"/>
                  <a:gd name="connsiteX3-7" fmla="*/ 1153652 w 2398744"/>
                  <a:gd name="connsiteY3-8" fmla="*/ 0 h 2307304"/>
                  <a:gd name="connsiteX4-9" fmla="*/ 2398744 w 2398744"/>
                  <a:gd name="connsiteY4-10" fmla="*/ 1245092 h 2307304"/>
                  <a:gd name="connsiteX0-11" fmla="*/ 2307304 w 2307304"/>
                  <a:gd name="connsiteY0-12" fmla="*/ 1153652 h 2307304"/>
                  <a:gd name="connsiteX1-13" fmla="*/ 1153652 w 2307304"/>
                  <a:gd name="connsiteY1-14" fmla="*/ 2307304 h 2307304"/>
                  <a:gd name="connsiteX2-15" fmla="*/ 0 w 2307304"/>
                  <a:gd name="connsiteY2-16" fmla="*/ 1153652 h 2307304"/>
                  <a:gd name="connsiteX3-17" fmla="*/ 1153652 w 2307304"/>
                  <a:gd name="connsiteY3-18" fmla="*/ 0 h 2307304"/>
                  <a:gd name="connsiteX0-19" fmla="*/ 2307304 w 2307304"/>
                  <a:gd name="connsiteY0-20" fmla="*/ 0 h 1153652"/>
                  <a:gd name="connsiteX1-21" fmla="*/ 1153652 w 2307304"/>
                  <a:gd name="connsiteY1-22" fmla="*/ 1153652 h 1153652"/>
                  <a:gd name="connsiteX2-23" fmla="*/ 0 w 2307304"/>
                  <a:gd name="connsiteY2-24" fmla="*/ 0 h 11536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31" name="椭圆 28"/>
              <p:cNvSpPr/>
              <p:nvPr/>
            </p:nvSpPr>
            <p:spPr>
              <a:xfrm flipV="1">
                <a:off x="4191159" y="2752056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-1" fmla="*/ 2307304 w 2398744"/>
                  <a:gd name="connsiteY0-2" fmla="*/ 1153652 h 2307304"/>
                  <a:gd name="connsiteX1-3" fmla="*/ 1153652 w 2398744"/>
                  <a:gd name="connsiteY1-4" fmla="*/ 2307304 h 2307304"/>
                  <a:gd name="connsiteX2-5" fmla="*/ 0 w 2398744"/>
                  <a:gd name="connsiteY2-6" fmla="*/ 1153652 h 2307304"/>
                  <a:gd name="connsiteX3-7" fmla="*/ 1153652 w 2398744"/>
                  <a:gd name="connsiteY3-8" fmla="*/ 0 h 2307304"/>
                  <a:gd name="connsiteX4-9" fmla="*/ 2398744 w 2398744"/>
                  <a:gd name="connsiteY4-10" fmla="*/ 1245092 h 2307304"/>
                  <a:gd name="connsiteX0-11" fmla="*/ 2307304 w 2307304"/>
                  <a:gd name="connsiteY0-12" fmla="*/ 1153652 h 2307304"/>
                  <a:gd name="connsiteX1-13" fmla="*/ 1153652 w 2307304"/>
                  <a:gd name="connsiteY1-14" fmla="*/ 2307304 h 2307304"/>
                  <a:gd name="connsiteX2-15" fmla="*/ 0 w 2307304"/>
                  <a:gd name="connsiteY2-16" fmla="*/ 1153652 h 2307304"/>
                  <a:gd name="connsiteX3-17" fmla="*/ 1153652 w 2307304"/>
                  <a:gd name="connsiteY3-18" fmla="*/ 0 h 2307304"/>
                  <a:gd name="connsiteX0-19" fmla="*/ 2307304 w 2307304"/>
                  <a:gd name="connsiteY0-20" fmla="*/ 0 h 1153652"/>
                  <a:gd name="connsiteX1-21" fmla="*/ 1153652 w 2307304"/>
                  <a:gd name="connsiteY1-22" fmla="*/ 1153652 h 1153652"/>
                  <a:gd name="connsiteX2-23" fmla="*/ 0 w 2307304"/>
                  <a:gd name="connsiteY2-24" fmla="*/ 0 h 11536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32" name="椭圆 28"/>
              <p:cNvSpPr/>
              <p:nvPr/>
            </p:nvSpPr>
            <p:spPr>
              <a:xfrm>
                <a:off x="5978640" y="3641390"/>
                <a:ext cx="1785894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-1" fmla="*/ 2307304 w 2398744"/>
                  <a:gd name="connsiteY0-2" fmla="*/ 1153652 h 2307304"/>
                  <a:gd name="connsiteX1-3" fmla="*/ 1153652 w 2398744"/>
                  <a:gd name="connsiteY1-4" fmla="*/ 2307304 h 2307304"/>
                  <a:gd name="connsiteX2-5" fmla="*/ 0 w 2398744"/>
                  <a:gd name="connsiteY2-6" fmla="*/ 1153652 h 2307304"/>
                  <a:gd name="connsiteX3-7" fmla="*/ 1153652 w 2398744"/>
                  <a:gd name="connsiteY3-8" fmla="*/ 0 h 2307304"/>
                  <a:gd name="connsiteX4-9" fmla="*/ 2398744 w 2398744"/>
                  <a:gd name="connsiteY4-10" fmla="*/ 1245092 h 2307304"/>
                  <a:gd name="connsiteX0-11" fmla="*/ 2307304 w 2307304"/>
                  <a:gd name="connsiteY0-12" fmla="*/ 1153652 h 2307304"/>
                  <a:gd name="connsiteX1-13" fmla="*/ 1153652 w 2307304"/>
                  <a:gd name="connsiteY1-14" fmla="*/ 2307304 h 2307304"/>
                  <a:gd name="connsiteX2-15" fmla="*/ 0 w 2307304"/>
                  <a:gd name="connsiteY2-16" fmla="*/ 1153652 h 2307304"/>
                  <a:gd name="connsiteX3-17" fmla="*/ 1153652 w 2307304"/>
                  <a:gd name="connsiteY3-18" fmla="*/ 0 h 2307304"/>
                  <a:gd name="connsiteX0-19" fmla="*/ 2307304 w 2307304"/>
                  <a:gd name="connsiteY0-20" fmla="*/ 0 h 1153652"/>
                  <a:gd name="connsiteX1-21" fmla="*/ 1153652 w 2307304"/>
                  <a:gd name="connsiteY1-22" fmla="*/ 1153652 h 1153652"/>
                  <a:gd name="connsiteX2-23" fmla="*/ 0 w 2307304"/>
                  <a:gd name="connsiteY2-24" fmla="*/ 0 h 11536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33" name="椭圆 28"/>
              <p:cNvSpPr/>
              <p:nvPr/>
            </p:nvSpPr>
            <p:spPr>
              <a:xfrm flipV="1">
                <a:off x="7764534" y="2752056"/>
                <a:ext cx="1785893" cy="892510"/>
              </a:xfrm>
              <a:custGeom>
                <a:avLst/>
                <a:gdLst>
                  <a:gd name="connsiteX0" fmla="*/ 0 w 2307304"/>
                  <a:gd name="connsiteY0" fmla="*/ 1153652 h 2307304"/>
                  <a:gd name="connsiteX1" fmla="*/ 1153652 w 2307304"/>
                  <a:gd name="connsiteY1" fmla="*/ 0 h 2307304"/>
                  <a:gd name="connsiteX2" fmla="*/ 2307304 w 2307304"/>
                  <a:gd name="connsiteY2" fmla="*/ 1153652 h 2307304"/>
                  <a:gd name="connsiteX3" fmla="*/ 1153652 w 2307304"/>
                  <a:gd name="connsiteY3" fmla="*/ 2307304 h 2307304"/>
                  <a:gd name="connsiteX4" fmla="*/ 0 w 2307304"/>
                  <a:gd name="connsiteY4" fmla="*/ 1153652 h 2307304"/>
                  <a:gd name="connsiteX0-1" fmla="*/ 2307304 w 2398744"/>
                  <a:gd name="connsiteY0-2" fmla="*/ 1153652 h 2307304"/>
                  <a:gd name="connsiteX1-3" fmla="*/ 1153652 w 2398744"/>
                  <a:gd name="connsiteY1-4" fmla="*/ 2307304 h 2307304"/>
                  <a:gd name="connsiteX2-5" fmla="*/ 0 w 2398744"/>
                  <a:gd name="connsiteY2-6" fmla="*/ 1153652 h 2307304"/>
                  <a:gd name="connsiteX3-7" fmla="*/ 1153652 w 2398744"/>
                  <a:gd name="connsiteY3-8" fmla="*/ 0 h 2307304"/>
                  <a:gd name="connsiteX4-9" fmla="*/ 2398744 w 2398744"/>
                  <a:gd name="connsiteY4-10" fmla="*/ 1245092 h 2307304"/>
                  <a:gd name="connsiteX0-11" fmla="*/ 2307304 w 2307304"/>
                  <a:gd name="connsiteY0-12" fmla="*/ 1153652 h 2307304"/>
                  <a:gd name="connsiteX1-13" fmla="*/ 1153652 w 2307304"/>
                  <a:gd name="connsiteY1-14" fmla="*/ 2307304 h 2307304"/>
                  <a:gd name="connsiteX2-15" fmla="*/ 0 w 2307304"/>
                  <a:gd name="connsiteY2-16" fmla="*/ 1153652 h 2307304"/>
                  <a:gd name="connsiteX3-17" fmla="*/ 1153652 w 2307304"/>
                  <a:gd name="connsiteY3-18" fmla="*/ 0 h 2307304"/>
                  <a:gd name="connsiteX0-19" fmla="*/ 2307304 w 2307304"/>
                  <a:gd name="connsiteY0-20" fmla="*/ 0 h 1153652"/>
                  <a:gd name="connsiteX1-21" fmla="*/ 1153652 w 2307304"/>
                  <a:gd name="connsiteY1-22" fmla="*/ 1153652 h 1153652"/>
                  <a:gd name="connsiteX2-23" fmla="*/ 0 w 2307304"/>
                  <a:gd name="connsiteY2-24" fmla="*/ 0 h 11536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307304" h="1153652">
                    <a:moveTo>
                      <a:pt x="2307304" y="0"/>
                    </a:moveTo>
                    <a:cubicBezTo>
                      <a:pt x="2307304" y="637144"/>
                      <a:pt x="1790796" y="1153652"/>
                      <a:pt x="1153652" y="1153652"/>
                    </a:cubicBezTo>
                    <a:cubicBezTo>
                      <a:pt x="516508" y="1153652"/>
                      <a:pt x="0" y="63714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cxnSp>
            <p:nvCxnSpPr>
              <p:cNvPr id="34" name="直接连接符 22"/>
              <p:cNvCxnSpPr/>
              <p:nvPr/>
            </p:nvCxnSpPr>
            <p:spPr>
              <a:xfrm>
                <a:off x="9552016" y="3641390"/>
                <a:ext cx="1128684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23"/>
              <p:cNvCxnSpPr/>
              <p:nvPr/>
            </p:nvCxnSpPr>
            <p:spPr>
              <a:xfrm>
                <a:off x="1278168" y="3642979"/>
                <a:ext cx="1128684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6"/>
            <p:cNvGrpSpPr/>
            <p:nvPr/>
          </p:nvGrpSpPr>
          <p:grpSpPr>
            <a:xfrm>
              <a:off x="1999647" y="3520931"/>
              <a:ext cx="1997013" cy="1997011"/>
              <a:chOff x="2389188" y="2700655"/>
              <a:chExt cx="1815465" cy="1815465"/>
            </a:xfrm>
          </p:grpSpPr>
          <p:sp>
            <p:nvSpPr>
              <p:cNvPr id="25" name="矩形 24"/>
              <p:cNvSpPr/>
              <p:nvPr/>
            </p:nvSpPr>
            <p:spPr>
              <a:xfrm rot="16200000">
                <a:off x="2389188" y="2700655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29" name="空心弧 17"/>
              <p:cNvSpPr/>
              <p:nvPr/>
            </p:nvSpPr>
            <p:spPr>
              <a:xfrm rot="19800000">
                <a:off x="2398394" y="2704383"/>
                <a:ext cx="1797050" cy="1797050"/>
              </a:xfrm>
              <a:prstGeom prst="blockArc">
                <a:avLst>
                  <a:gd name="adj1" fmla="val 10782304"/>
                  <a:gd name="adj2" fmla="val 12569082"/>
                  <a:gd name="adj3" fmla="val 2151"/>
                </a:avLst>
              </a:prstGeom>
              <a:solidFill>
                <a:schemeClr val="accent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>
            <a:xfrm>
              <a:off x="3984039" y="3509755"/>
              <a:ext cx="1997013" cy="1997012"/>
              <a:chOff x="4166508" y="2732405"/>
              <a:chExt cx="1815465" cy="1815465"/>
            </a:xfrm>
          </p:grpSpPr>
          <p:sp>
            <p:nvSpPr>
              <p:cNvPr id="23" name="矩形 22"/>
              <p:cNvSpPr/>
              <p:nvPr/>
            </p:nvSpPr>
            <p:spPr>
              <a:xfrm rot="16200000">
                <a:off x="4166508" y="2732405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24" name="空心弧 15"/>
              <p:cNvSpPr/>
              <p:nvPr/>
            </p:nvSpPr>
            <p:spPr>
              <a:xfrm>
                <a:off x="4178300" y="2746375"/>
                <a:ext cx="1797050" cy="1797050"/>
              </a:xfrm>
              <a:prstGeom prst="blockArc">
                <a:avLst>
                  <a:gd name="adj1" fmla="val 10861918"/>
                  <a:gd name="adj2" fmla="val 12575204"/>
                  <a:gd name="adj3" fmla="val 2129"/>
                </a:avLst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grpSp>
          <p:nvGrpSpPr>
            <p:cNvPr id="17" name="组合 8"/>
            <p:cNvGrpSpPr/>
            <p:nvPr/>
          </p:nvGrpSpPr>
          <p:grpSpPr>
            <a:xfrm>
              <a:off x="5973764" y="3518136"/>
              <a:ext cx="1997013" cy="1997012"/>
              <a:chOff x="5975350" y="2740024"/>
              <a:chExt cx="1815465" cy="1815465"/>
            </a:xfrm>
          </p:grpSpPr>
          <p:sp>
            <p:nvSpPr>
              <p:cNvPr id="21" name="矩形 20"/>
              <p:cNvSpPr/>
              <p:nvPr/>
            </p:nvSpPr>
            <p:spPr>
              <a:xfrm rot="14400000">
                <a:off x="5975350" y="2740024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22" name="空心弧 13"/>
              <p:cNvSpPr/>
              <p:nvPr/>
            </p:nvSpPr>
            <p:spPr>
              <a:xfrm rot="19800000">
                <a:off x="5983288" y="2751138"/>
                <a:ext cx="1797050" cy="1797050"/>
              </a:xfrm>
              <a:prstGeom prst="blockArc">
                <a:avLst>
                  <a:gd name="adj1" fmla="val 10800000"/>
                  <a:gd name="adj2" fmla="val 12569082"/>
                  <a:gd name="adj3" fmla="val 2151"/>
                </a:avLst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grpSp>
          <p:nvGrpSpPr>
            <p:cNvPr id="18" name="组合 9"/>
            <p:cNvGrpSpPr/>
            <p:nvPr/>
          </p:nvGrpSpPr>
          <p:grpSpPr>
            <a:xfrm>
              <a:off x="7930612" y="3516740"/>
              <a:ext cx="1997013" cy="1997012"/>
              <a:chOff x="7754303" y="2738755"/>
              <a:chExt cx="1815465" cy="1815465"/>
            </a:xfrm>
          </p:grpSpPr>
          <p:sp>
            <p:nvSpPr>
              <p:cNvPr id="19" name="矩形 18"/>
              <p:cNvSpPr/>
              <p:nvPr/>
            </p:nvSpPr>
            <p:spPr>
              <a:xfrm rot="10800000">
                <a:off x="7754303" y="2738755"/>
                <a:ext cx="1815465" cy="18154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20" name="空心弧 11"/>
              <p:cNvSpPr/>
              <p:nvPr/>
            </p:nvSpPr>
            <p:spPr>
              <a:xfrm>
                <a:off x="7759700" y="2746375"/>
                <a:ext cx="1797050" cy="1797050"/>
              </a:xfrm>
              <a:prstGeom prst="blockArc">
                <a:avLst>
                  <a:gd name="adj1" fmla="val 10861918"/>
                  <a:gd name="adj2" fmla="val 12575204"/>
                  <a:gd name="adj3" fmla="val 2129"/>
                </a:avLst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84AEF7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</p:grpSp>
      <p:sp>
        <p:nvSpPr>
          <p:cNvPr id="36" name="椭圆 24"/>
          <p:cNvSpPr/>
          <p:nvPr/>
        </p:nvSpPr>
        <p:spPr>
          <a:xfrm>
            <a:off x="3099879" y="2120687"/>
            <a:ext cx="1277611" cy="134423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0" tIns="45680" rIns="91360" bIns="45680" anchor="ctr"/>
          <a:lstStyle/>
          <a:p>
            <a:pPr algn="ctr">
              <a:defRPr/>
            </a:pPr>
            <a:endParaRPr lang="zh-CN" altLang="en-US" dirty="0">
              <a:solidFill>
                <a:srgbClr val="84AEF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7" name="椭圆 28"/>
          <p:cNvSpPr/>
          <p:nvPr/>
        </p:nvSpPr>
        <p:spPr>
          <a:xfrm>
            <a:off x="1434717" y="2127619"/>
            <a:ext cx="1277611" cy="134423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0" tIns="45680" rIns="91360" bIns="45680" anchor="ctr"/>
          <a:lstStyle/>
          <a:p>
            <a:pPr algn="ctr">
              <a:defRPr/>
            </a:pPr>
            <a:endParaRPr lang="zh-CN" altLang="en-US" sz="4800" dirty="0">
              <a:solidFill>
                <a:srgbClr val="84AEF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8" name="椭圆 29"/>
          <p:cNvSpPr/>
          <p:nvPr/>
        </p:nvSpPr>
        <p:spPr>
          <a:xfrm>
            <a:off x="4781197" y="2117358"/>
            <a:ext cx="1277611" cy="134423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0" tIns="45680" rIns="91360" bIns="45680" anchor="ctr"/>
          <a:lstStyle/>
          <a:p>
            <a:pPr algn="ctr">
              <a:defRPr/>
            </a:pPr>
            <a:endParaRPr lang="zh-CN" altLang="en-US" dirty="0">
              <a:solidFill>
                <a:srgbClr val="84AEF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39" name="椭圆 30"/>
          <p:cNvSpPr/>
          <p:nvPr/>
        </p:nvSpPr>
        <p:spPr>
          <a:xfrm>
            <a:off x="6458992" y="2108960"/>
            <a:ext cx="1277611" cy="134423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0" tIns="45680" rIns="91360" bIns="45680" anchor="ctr"/>
          <a:lstStyle/>
          <a:p>
            <a:pPr algn="ctr">
              <a:defRPr/>
            </a:pPr>
            <a:endParaRPr lang="zh-CN" altLang="en-US" dirty="0">
              <a:solidFill>
                <a:srgbClr val="84AEF7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1533" y="2553879"/>
            <a:ext cx="347355" cy="400029"/>
          </a:xfrm>
          <a:prstGeom prst="rect">
            <a:avLst/>
          </a:prstGeom>
        </p:spPr>
        <p:txBody>
          <a:bodyPr wrap="square" lIns="91360" tIns="45680" rIns="91360" bIns="4568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1175619" y="1170970"/>
            <a:ext cx="1729080" cy="12002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用</a:t>
            </a:r>
            <a:r>
              <a:rPr lang="en-US" altLang="zh-CN" b="1" kern="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CycleGAN</a:t>
            </a:r>
            <a:r>
              <a:rPr lang="en-US" altLang="zh-CN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model</a:t>
            </a:r>
          </a:p>
          <a:p>
            <a:pPr algn="ctr" eaLnBrk="1" hangingPunct="1"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來訓練</a:t>
            </a:r>
          </a:p>
          <a:p>
            <a:pPr algn="ctr" eaLnBrk="1" hangingPunct="1">
              <a:defRPr/>
            </a:pPr>
            <a:endParaRPr lang="en-US" altLang="zh-CN" b="1" kern="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2" name="TextBox 11"/>
          <p:cNvSpPr txBox="1">
            <a:spLocks noChangeArrowheads="1"/>
          </p:cNvSpPr>
          <p:nvPr/>
        </p:nvSpPr>
        <p:spPr bwMode="auto">
          <a:xfrm flipH="1">
            <a:off x="2826262" y="3637723"/>
            <a:ext cx="1786802" cy="646250"/>
          </a:xfrm>
          <a:prstGeom prst="rect">
            <a:avLst/>
          </a:prstGeom>
          <a:noFill/>
          <a:ln>
            <a:noFill/>
          </a:ln>
          <a:effectLst/>
        </p:spPr>
        <p:txBody>
          <a:bodyPr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資料集</a:t>
            </a:r>
            <a:endParaRPr lang="en-US" altLang="zh-TW" b="1" kern="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  <a:p>
            <a:pPr algn="ctr" eaLnBrk="1" hangingPunct="1">
              <a:defRPr/>
            </a:pPr>
            <a: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selfie2anime</a:t>
            </a:r>
            <a:endParaRPr lang="en-US" altLang="zh-CN" b="1" kern="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616774" y="2589460"/>
            <a:ext cx="347355" cy="400029"/>
          </a:xfrm>
          <a:prstGeom prst="rect">
            <a:avLst/>
          </a:prstGeom>
        </p:spPr>
        <p:txBody>
          <a:bodyPr wrap="square" lIns="91360" tIns="45680" rIns="91360" bIns="4568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6707" y="2596859"/>
            <a:ext cx="347355" cy="400029"/>
          </a:xfrm>
          <a:prstGeom prst="rect">
            <a:avLst/>
          </a:prstGeom>
        </p:spPr>
        <p:txBody>
          <a:bodyPr wrap="square" lIns="91360" tIns="45680" rIns="91360" bIns="4568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47193" y="2596859"/>
            <a:ext cx="347355" cy="400029"/>
          </a:xfrm>
          <a:prstGeom prst="rect">
            <a:avLst/>
          </a:prstGeom>
        </p:spPr>
        <p:txBody>
          <a:bodyPr wrap="square" lIns="91360" tIns="45680" rIns="91360" bIns="45680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6" name="TextBox 11"/>
          <p:cNvSpPr txBox="1">
            <a:spLocks noChangeArrowheads="1"/>
          </p:cNvSpPr>
          <p:nvPr/>
        </p:nvSpPr>
        <p:spPr bwMode="auto">
          <a:xfrm flipH="1">
            <a:off x="4236597" y="1234473"/>
            <a:ext cx="2526399" cy="9232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TW" b="1" kern="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trainA,B</a:t>
            </a: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用於訓練</a:t>
            </a:r>
            <a: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/>
            </a:r>
            <a:b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</a:br>
            <a:r>
              <a:rPr lang="en-US" altLang="zh-TW" b="1" kern="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testA,B</a:t>
            </a: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用於驗證</a:t>
            </a:r>
          </a:p>
          <a:p>
            <a:pPr algn="ctr" eaLnBrk="1" hangingPunct="1">
              <a:defRPr/>
            </a:pPr>
            <a:endParaRPr lang="en-US" altLang="zh-CN" b="1" kern="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7" name="TextBox 11"/>
          <p:cNvSpPr txBox="1">
            <a:spLocks noChangeArrowheads="1"/>
          </p:cNvSpPr>
          <p:nvPr/>
        </p:nvSpPr>
        <p:spPr bwMode="auto">
          <a:xfrm flipH="1">
            <a:off x="5809534" y="3639003"/>
            <a:ext cx="2722906" cy="6462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挑</a:t>
            </a:r>
            <a: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5</a:t>
            </a: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張</a:t>
            </a:r>
            <a: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.jpg</a:t>
            </a:r>
          </a:p>
          <a:p>
            <a:pPr algn="ctr" eaLnBrk="1" hangingPunct="1">
              <a:defRPr/>
            </a:pP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來做生成測試</a:t>
            </a:r>
          </a:p>
        </p:txBody>
      </p:sp>
    </p:spTree>
    <p:extLst>
      <p:ext uri="{BB962C8B-B14F-4D97-AF65-F5344CB8AC3E}">
        <p14:creationId xmlns:p14="http://schemas.microsoft.com/office/powerpoint/2010/main" val="4759702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3528" y="2139702"/>
            <a:ext cx="427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報告完畢謝謝</a:t>
            </a:r>
            <a:r>
              <a:rPr kumimoji="0" lang="en-US" altLang="zh-TW" sz="4800" b="0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rPr>
              <a:t>!</a:t>
            </a:r>
            <a:endParaRPr kumimoji="0" lang="en-US" altLang="zh-CN" sz="4800" b="0" u="none" strike="noStrike" kern="1200" cap="none" spc="400" normalizeH="0" baseline="0" noProof="0" dirty="0">
              <a:ln>
                <a:noFill/>
              </a:ln>
              <a:solidFill>
                <a:srgbClr val="2932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5536" y="1563638"/>
            <a:ext cx="4104456" cy="431800"/>
            <a:chOff x="1492" y="3308"/>
            <a:chExt cx="1123" cy="680"/>
          </a:xfrm>
        </p:grpSpPr>
        <p:sp>
          <p:nvSpPr>
            <p:cNvPr id="22" name="矩形 21"/>
            <p:cNvSpPr/>
            <p:nvPr/>
          </p:nvSpPr>
          <p:spPr>
            <a:xfrm>
              <a:off x="1492" y="3308"/>
              <a:ext cx="1107" cy="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01" y="3400"/>
              <a:ext cx="111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1600" b="1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機器學習與 </a:t>
              </a:r>
              <a:r>
                <a:rPr lang="en-US" altLang="zh-CN" sz="1600" b="1" i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Pytorch</a:t>
              </a:r>
              <a:r>
                <a:rPr lang="zh-TW" altLang="en-US" sz="1600" b="1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Final-term </a:t>
              </a:r>
              <a:r>
                <a:rPr lang="en-US" altLang="zh-CN" sz="1600" b="1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project</a:t>
              </a:r>
            </a:p>
          </p:txBody>
        </p:sp>
      </p:grpSp>
      <p:sp>
        <p:nvSpPr>
          <p:cNvPr id="26" name="文本框 15"/>
          <p:cNvSpPr txBox="1"/>
          <p:nvPr/>
        </p:nvSpPr>
        <p:spPr>
          <a:xfrm>
            <a:off x="1979712" y="2976361"/>
            <a:ext cx="2664296" cy="315469"/>
          </a:xfrm>
          <a:prstGeom prst="rect">
            <a:avLst/>
          </a:prstGeom>
          <a:noFill/>
        </p:spPr>
        <p:txBody>
          <a:bodyPr wrap="square" lIns="68519" tIns="34289" rIns="68519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453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匯報人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胡劭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M11215075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492179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0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Dataset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07B01FE0-29D1-4517-8E0E-91189AAE5D69}"/>
              </a:ext>
            </a:extLst>
          </p:cNvPr>
          <p:cNvSpPr/>
          <p:nvPr/>
        </p:nvSpPr>
        <p:spPr>
          <a:xfrm>
            <a:off x="4830476" y="1419622"/>
            <a:ext cx="40097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https://www.kaggle.com/datasets/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arnaud58/selfie2anime/data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3D76FB-55B4-43CA-BF37-13FA32D56C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r="5257"/>
          <a:stretch/>
        </p:blipFill>
        <p:spPr>
          <a:xfrm>
            <a:off x="234141" y="738474"/>
            <a:ext cx="4501594" cy="31327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F0A79E-0C8C-48C1-9B52-433B0E6166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5915"/>
          <a:stretch/>
        </p:blipFill>
        <p:spPr>
          <a:xfrm>
            <a:off x="4338597" y="1748272"/>
            <a:ext cx="4554952" cy="3242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58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73B2E2-D866-4EAF-8FC7-AE7577D3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4803648" y="2152476"/>
            <a:ext cx="2432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TW" altLang="en-US" sz="3600" b="1" spc="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程式說明</a:t>
            </a:r>
            <a:endParaRPr lang="en-US" altLang="zh-CN" sz="3600" b="1" spc="400" dirty="0">
              <a:solidFill>
                <a:schemeClr val="accent2"/>
              </a:solidFill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223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資料處理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5305880" y="1707654"/>
            <a:ext cx="3456384" cy="23082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360" tIns="45680" rIns="91360" bIns="456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l"/>
              <a:defRPr/>
            </a:pP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預處理資料</a:t>
            </a:r>
            <a:r>
              <a:rPr lang="en-US" altLang="zh-TW" b="1" kern="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:</a:t>
            </a:r>
          </a:p>
          <a:p>
            <a:pPr eaLnBrk="1" hangingPunct="1">
              <a:defRPr/>
            </a:pPr>
            <a: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/>
            </a:r>
            <a:br>
              <a:rPr lang="en-US" altLang="zh-TW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</a:b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img_dir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(str):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所在的目錄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  <a:p>
            <a:pPr eaLnBrk="1" hangingPunct="1">
              <a:defRPr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圖像預處理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img_tensor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</a:p>
          <a:p>
            <a:pPr eaLnBrk="1" hangingPunct="1">
              <a:defRPr/>
            </a:pPr>
            <a:r>
              <a:rPr lang="zh-TW" altLang="en-US" b="1" kern="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思源宋体 CN Light" panose="02020300000000000000" pitchFamily="18" charset="-122"/>
              </a:rPr>
              <a:t>     </a:t>
            </a:r>
          </a:p>
          <a:p>
            <a:pPr marL="285750" indent="-285750" eaLnBrk="1" hangingPunct="1">
              <a:buFont typeface="Wingdings" panose="05000000000000000000" pitchFamily="2" charset="2"/>
              <a:buChar char="l"/>
              <a:defRPr/>
            </a:pPr>
            <a:endParaRPr lang="en-US" altLang="zh-CN" b="1" kern="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思源宋体 CN Light" panose="02020300000000000000" pitchFamily="18" charset="-122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9895FC7-3767-412E-BC88-87945F4B2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732"/>
              </p:ext>
            </p:extLst>
          </p:nvPr>
        </p:nvGraphicFramePr>
        <p:xfrm>
          <a:off x="254549" y="915566"/>
          <a:ext cx="48307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7791356" imgH="6653001" progId="Word.Document.12">
                  <p:embed/>
                </p:oleObj>
              </mc:Choice>
              <mc:Fallback>
                <p:oleObj name="Document" r:id="rId5" imgW="7791356" imgH="66530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549" y="915566"/>
                        <a:ext cx="48307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0998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4116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Load Data</a:t>
              </a:r>
              <a:r>
                <a:rPr lang="zh-TW" altLang="en-US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與參數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16F973B8-FA26-42A4-B736-0C5D3A42A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39903"/>
              </p:ext>
            </p:extLst>
          </p:nvPr>
        </p:nvGraphicFramePr>
        <p:xfrm>
          <a:off x="659825" y="2715766"/>
          <a:ext cx="5605402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5" imgW="7733416" imgH="2288670" progId="Word.Document.12">
                  <p:embed/>
                </p:oleObj>
              </mc:Choice>
              <mc:Fallback>
                <p:oleObj name="Document" r:id="rId5" imgW="7733416" imgH="2288670" progId="Word.Document.12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99895FC7-3767-412E-BC88-87945F4B2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825" y="2715766"/>
                        <a:ext cx="5605402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315F20C4-CBBB-449F-AB4E-E65D625E0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767844"/>
              </p:ext>
            </p:extLst>
          </p:nvPr>
        </p:nvGraphicFramePr>
        <p:xfrm>
          <a:off x="659825" y="1006441"/>
          <a:ext cx="6918920" cy="295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文件" r:id="rId7" imgW="9065833" imgH="3897086" progId="Word.Document.12">
                  <p:embed/>
                </p:oleObj>
              </mc:Choice>
              <mc:Fallback>
                <p:oleObj name="文件" r:id="rId7" imgW="9065833" imgH="3897086" progId="Word.Document.12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16F973B8-FA26-42A4-B736-0C5D3A42A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825" y="1006441"/>
                        <a:ext cx="6918920" cy="2950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71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30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Model(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Generator1/2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49E98C91-55AA-4D16-9685-96AAE8060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5123"/>
              </p:ext>
            </p:extLst>
          </p:nvPr>
        </p:nvGraphicFramePr>
        <p:xfrm>
          <a:off x="522787" y="1203598"/>
          <a:ext cx="7697386" cy="33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5" imgW="9037726" imgH="3897810" progId="Word.Document.12">
                  <p:embed/>
                </p:oleObj>
              </mc:Choice>
              <mc:Fallback>
                <p:oleObj name="Document" r:id="rId5" imgW="9037726" imgH="3897810" progId="Word.Document.12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315F20C4-CBBB-449F-AB4E-E65D625E00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787" y="1203598"/>
                        <a:ext cx="7697386" cy="33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57872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23478"/>
            <a:ext cx="8502015" cy="461645"/>
            <a:chOff x="371" y="301"/>
            <a:chExt cx="13389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505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434" y="301"/>
              <a:ext cx="530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Model(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Generator2/2</a:t>
              </a:r>
              <a:r>
                <a:rPr lang="en-US" altLang="zh-TW" sz="24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思源宋体 CN Light" panose="02020300000000000000" pitchFamily="18" charset="-122"/>
                </a:rPr>
                <a:t>)</a:t>
              </a:r>
              <a:endParaRPr lang="zh-CN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思源宋体 CN Light" panose="02020300000000000000" pitchFamily="18" charset="-122"/>
              </a:endParaRPr>
            </a:p>
          </p:txBody>
        </p:sp>
      </p:grp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1CB8CB82-7E1E-4AFF-8016-8C7F50F35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54718"/>
              </p:ext>
            </p:extLst>
          </p:nvPr>
        </p:nvGraphicFramePr>
        <p:xfrm>
          <a:off x="961276" y="571500"/>
          <a:ext cx="4694238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4" imgW="9037726" imgH="8718141" progId="Word.Document.12">
                  <p:embed/>
                </p:oleObj>
              </mc:Choice>
              <mc:Fallback>
                <p:oleObj name="Document" r:id="rId4" imgW="9037726" imgH="8718141" progId="Word.Documen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1CB8CB82-7E1E-4AFF-8016-8C7F50F35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1276" y="571500"/>
                        <a:ext cx="4694238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6885DA6F-9FF6-492D-8586-F24832B80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2508"/>
              </p:ext>
            </p:extLst>
          </p:nvPr>
        </p:nvGraphicFramePr>
        <p:xfrm>
          <a:off x="6458853" y="553027"/>
          <a:ext cx="1951037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6" imgW="3902507" imgH="8898970" progId="Word.Document.12">
                  <p:embed/>
                </p:oleObj>
              </mc:Choice>
              <mc:Fallback>
                <p:oleObj name="Document" r:id="rId6" imgW="3902507" imgH="8898970" progId="Word.Document.12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1CB8CB82-7E1E-4AFF-8016-8C7F50F35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8853" y="553027"/>
                        <a:ext cx="1951037" cy="44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957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198</Words>
  <Application>Microsoft Office PowerPoint</Application>
  <PresentationFormat>如螢幕大小 (16:9)</PresentationFormat>
  <Paragraphs>102</Paragraphs>
  <Slides>30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微软雅黑</vt:lpstr>
      <vt:lpstr>宋体</vt:lpstr>
      <vt:lpstr>字魂59号-创粗黑</vt:lpstr>
      <vt:lpstr>思源宋体 CN Light</vt:lpstr>
      <vt:lpstr>思源黑体 CN Light</vt:lpstr>
      <vt:lpstr>微軟正黑體</vt:lpstr>
      <vt:lpstr>Arial</vt:lpstr>
      <vt:lpstr>Calibri</vt:lpstr>
      <vt:lpstr>Wingdings</vt:lpstr>
      <vt:lpstr>包图主题2</vt:lpstr>
      <vt:lpstr>1_Office 主题​​</vt:lpstr>
      <vt:lpstr>Document</vt:lpstr>
      <vt:lpstr>Microsoft Word 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kitty</cp:lastModifiedBy>
  <cp:revision>139</cp:revision>
  <dcterms:created xsi:type="dcterms:W3CDTF">2016-05-27T01:37:00Z</dcterms:created>
  <dcterms:modified xsi:type="dcterms:W3CDTF">2023-12-24T09:28:08Z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