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1" r:id="rId2"/>
  </p:sldMasterIdLst>
  <p:notesMasterIdLst>
    <p:notesMasterId r:id="rId33"/>
  </p:notesMasterIdLst>
  <p:handoutMasterIdLst>
    <p:handoutMasterId r:id="rId34"/>
  </p:handoutMasterIdLst>
  <p:sldIdLst>
    <p:sldId id="2528" r:id="rId3"/>
    <p:sldId id="2529" r:id="rId4"/>
    <p:sldId id="2530" r:id="rId5"/>
    <p:sldId id="2561" r:id="rId6"/>
    <p:sldId id="2626" r:id="rId7"/>
    <p:sldId id="2627" r:id="rId8"/>
    <p:sldId id="2629" r:id="rId9"/>
    <p:sldId id="2560" r:id="rId10"/>
    <p:sldId id="2630" r:id="rId11"/>
    <p:sldId id="2628" r:id="rId12"/>
    <p:sldId id="2631" r:id="rId13"/>
    <p:sldId id="2535" r:id="rId14"/>
    <p:sldId id="2588" r:id="rId15"/>
    <p:sldId id="2589" r:id="rId16"/>
    <p:sldId id="2639" r:id="rId17"/>
    <p:sldId id="2641" r:id="rId18"/>
    <p:sldId id="2559" r:id="rId19"/>
    <p:sldId id="2556" r:id="rId20"/>
    <p:sldId id="2612" r:id="rId21"/>
    <p:sldId id="2644" r:id="rId22"/>
    <p:sldId id="2645" r:id="rId23"/>
    <p:sldId id="2638" r:id="rId24"/>
    <p:sldId id="2637" r:id="rId25"/>
    <p:sldId id="2646" r:id="rId26"/>
    <p:sldId id="2557" r:id="rId27"/>
    <p:sldId id="2625" r:id="rId28"/>
    <p:sldId id="2634" r:id="rId29"/>
    <p:sldId id="2635" r:id="rId30"/>
    <p:sldId id="2633" r:id="rId31"/>
    <p:sldId id="2562" r:id="rId32"/>
  </p:sldIdLst>
  <p:sldSz cx="9644063" cy="7232650"/>
  <p:notesSz cx="6858000" cy="9144000"/>
  <p:custDataLst>
    <p:tags r:id="rId3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4" userDrawn="1">
          <p15:clr>
            <a:srgbClr val="A4A3A4"/>
          </p15:clr>
        </p15:guide>
        <p15:guide id="2" orient="horz" pos="4219" userDrawn="1">
          <p15:clr>
            <a:srgbClr val="A4A3A4"/>
          </p15:clr>
        </p15:guide>
        <p15:guide id="3" pos="3041" userDrawn="1">
          <p15:clr>
            <a:srgbClr val="A4A3A4"/>
          </p15:clr>
        </p15:guide>
        <p15:guide id="4" pos="431" userDrawn="1">
          <p15:clr>
            <a:srgbClr val="A4A3A4"/>
          </p15:clr>
        </p15:guide>
        <p15:guide id="5" pos="5636" userDrawn="1">
          <p15:clr>
            <a:srgbClr val="A4A3A4"/>
          </p15:clr>
        </p15:guide>
        <p15:guide id="6" pos="518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0000"/>
    <a:srgbClr val="27B23C"/>
    <a:srgbClr val="000000"/>
    <a:srgbClr val="2DDE45"/>
    <a:srgbClr val="FFFFFF"/>
    <a:srgbClr val="66CCFF"/>
    <a:srgbClr val="125B26"/>
    <a:srgbClr val="134B28"/>
    <a:srgbClr val="63BC6F"/>
    <a:srgbClr val="A03D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3" autoAdjust="0"/>
    <p:restoredTop sz="95317" autoAdjust="0"/>
  </p:normalViewPr>
  <p:slideViewPr>
    <p:cSldViewPr>
      <p:cViewPr varScale="1">
        <p:scale>
          <a:sx n="51" d="100"/>
          <a:sy n="51" d="100"/>
        </p:scale>
        <p:origin x="859" y="62"/>
      </p:cViewPr>
      <p:guideLst>
        <p:guide orient="horz" pos="284"/>
        <p:guide orient="horz" pos="4219"/>
        <p:guide pos="3041"/>
        <p:guide pos="431"/>
        <p:guide pos="5636"/>
        <p:guide pos="5181"/>
      </p:guideLst>
    </p:cSldViewPr>
  </p:slideViewPr>
  <p:outlineViewPr>
    <p:cViewPr>
      <p:scale>
        <a:sx n="100" d="100"/>
        <a:sy n="100" d="100"/>
      </p:scale>
      <p:origin x="0" y="-2055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2019/9/14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2019/9/14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8F03C3-53C1-4F10-8DAF-D1F318E96C6E}" type="slidenum">
              <a:rPr lang="zh-CN" altLang="en-US" smtClean="0"/>
              <a:t>16</a:t>
            </a:fld>
            <a:endParaRPr lang="zh-CN" altLang="en-US"/>
          </a:p>
        </p:txBody>
      </p:sp>
    </p:spTree>
    <p:extLst>
      <p:ext uri="{BB962C8B-B14F-4D97-AF65-F5344CB8AC3E}">
        <p14:creationId xmlns:p14="http://schemas.microsoft.com/office/powerpoint/2010/main" val="3114105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extLst>
      <p:ext uri="{BB962C8B-B14F-4D97-AF65-F5344CB8AC3E}">
        <p14:creationId xmlns:p14="http://schemas.microsoft.com/office/powerpoint/2010/main" val="2307607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23</a:t>
            </a:fld>
            <a:endParaRPr lang="zh-CN" altLang="en-US"/>
          </a:p>
        </p:txBody>
      </p:sp>
    </p:spTree>
    <p:extLst>
      <p:ext uri="{BB962C8B-B14F-4D97-AF65-F5344CB8AC3E}">
        <p14:creationId xmlns:p14="http://schemas.microsoft.com/office/powerpoint/2010/main" val="3216418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24</a:t>
            </a:fld>
            <a:endParaRPr lang="zh-CN" altLang="en-US"/>
          </a:p>
        </p:txBody>
      </p:sp>
    </p:spTree>
    <p:extLst>
      <p:ext uri="{BB962C8B-B14F-4D97-AF65-F5344CB8AC3E}">
        <p14:creationId xmlns:p14="http://schemas.microsoft.com/office/powerpoint/2010/main" val="3464546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extLst>
      <p:ext uri="{BB962C8B-B14F-4D97-AF65-F5344CB8AC3E}">
        <p14:creationId xmlns:p14="http://schemas.microsoft.com/office/powerpoint/2010/main" val="981098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extLst>
      <p:ext uri="{BB962C8B-B14F-4D97-AF65-F5344CB8AC3E}">
        <p14:creationId xmlns:p14="http://schemas.microsoft.com/office/powerpoint/2010/main" val="142561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extLst>
      <p:ext uri="{BB962C8B-B14F-4D97-AF65-F5344CB8AC3E}">
        <p14:creationId xmlns:p14="http://schemas.microsoft.com/office/powerpoint/2010/main" val="3567369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2019/9/14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Content Placeholder 2"/>
          <p:cNvSpPr>
            <a:spLocks noGrp="1"/>
          </p:cNvSpPr>
          <p:nvPr>
            <p:ph idx="1"/>
          </p:nvPr>
        </p:nvSpPr>
        <p:spPr>
          <a:xfrm>
            <a:off x="4099983" y="1041369"/>
            <a:ext cx="4882307" cy="5139869"/>
          </a:xfrm>
        </p:spPr>
        <p:txBody>
          <a:bodyPr/>
          <a:lstStyle>
            <a:lvl1pPr>
              <a:defRPr sz="3375"/>
            </a:lvl1pPr>
            <a:lvl2pPr>
              <a:defRPr sz="2953"/>
            </a:lvl2pPr>
            <a:lvl3pPr>
              <a:defRPr sz="2531"/>
            </a:lvl3pPr>
            <a:lvl4pPr>
              <a:defRPr sz="2109"/>
            </a:lvl4pPr>
            <a:lvl5pPr>
              <a:defRPr sz="2109"/>
            </a:lvl5pPr>
            <a:lvl6pPr>
              <a:defRPr sz="2109"/>
            </a:lvl6pPr>
            <a:lvl7pPr>
              <a:defRPr sz="2109"/>
            </a:lvl7pPr>
            <a:lvl8pPr>
              <a:defRPr sz="2109"/>
            </a:lvl8pPr>
            <a:lvl9pPr>
              <a:defRPr sz="210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2BF82D2-7A68-459D-A996-9BDDA2518FA4}" type="datetimeFigureOut">
              <a:rPr lang="zh-CN" altLang="en-US" smtClean="0"/>
              <a:t>2019/9/14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76645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099983" y="1041369"/>
            <a:ext cx="4882307" cy="5139869"/>
          </a:xfrm>
        </p:spPr>
        <p:txBody>
          <a:bodyPr anchor="t"/>
          <a:lstStyle>
            <a:lvl1pPr marL="0" indent="0">
              <a:buNone/>
              <a:defRPr sz="3375"/>
            </a:lvl1pPr>
            <a:lvl2pPr marL="482163" indent="0">
              <a:buNone/>
              <a:defRPr sz="2953"/>
            </a:lvl2pPr>
            <a:lvl3pPr marL="964326" indent="0">
              <a:buNone/>
              <a:defRPr sz="2531"/>
            </a:lvl3pPr>
            <a:lvl4pPr marL="1446489" indent="0">
              <a:buNone/>
              <a:defRPr sz="2109"/>
            </a:lvl4pPr>
            <a:lvl5pPr marL="1928652" indent="0">
              <a:buNone/>
              <a:defRPr sz="2109"/>
            </a:lvl5pPr>
            <a:lvl6pPr marL="2410816" indent="0">
              <a:buNone/>
              <a:defRPr sz="2109"/>
            </a:lvl6pPr>
            <a:lvl7pPr marL="2892979" indent="0">
              <a:buNone/>
              <a:defRPr sz="2109"/>
            </a:lvl7pPr>
            <a:lvl8pPr marL="3375142" indent="0">
              <a:buNone/>
              <a:defRPr sz="2109"/>
            </a:lvl8pPr>
            <a:lvl9pPr marL="3857305" indent="0">
              <a:buNone/>
              <a:defRPr sz="2109"/>
            </a:lvl9pPr>
          </a:lstStyle>
          <a:p>
            <a:r>
              <a:rPr lang="zh-CN" altLang="en-US"/>
              <a:t>单击图标添加图片</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2BF82D2-7A68-459D-A996-9BDDA2518FA4}" type="datetimeFigureOut">
              <a:rPr lang="zh-CN" altLang="en-US" smtClean="0"/>
              <a:t>2019/9/14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181552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2019/9/14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234543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1533" y="385071"/>
            <a:ext cx="2079501" cy="612933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63030" y="385071"/>
            <a:ext cx="6117952" cy="61293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2019/9/14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2999260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584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3305" y="1183677"/>
            <a:ext cx="8197454" cy="2518034"/>
          </a:xfrm>
        </p:spPr>
        <p:txBody>
          <a:bodyPr anchor="b"/>
          <a:lstStyle>
            <a:lvl1pPr algn="ctr">
              <a:defRPr sz="6328"/>
            </a:lvl1pPr>
          </a:lstStyle>
          <a:p>
            <a:r>
              <a:rPr lang="zh-CN" altLang="en-US"/>
              <a:t>单击此处编辑母版标题样式</a:t>
            </a:r>
            <a:endParaRPr lang="en-US" dirty="0"/>
          </a:p>
        </p:txBody>
      </p:sp>
      <p:sp>
        <p:nvSpPr>
          <p:cNvPr id="3" name="Subtitle 2"/>
          <p:cNvSpPr>
            <a:spLocks noGrp="1"/>
          </p:cNvSpPr>
          <p:nvPr>
            <p:ph type="subTitle" idx="1"/>
          </p:nvPr>
        </p:nvSpPr>
        <p:spPr>
          <a:xfrm>
            <a:off x="1205508" y="3798816"/>
            <a:ext cx="7233047" cy="1746216"/>
          </a:xfrm>
        </p:spPr>
        <p:txBody>
          <a:bodyPr/>
          <a:lstStyle>
            <a:lvl1pPr marL="0" indent="0" algn="ctr">
              <a:buNone/>
              <a:defRPr sz="2531"/>
            </a:lvl1pPr>
            <a:lvl2pPr marL="482163" indent="0" algn="ctr">
              <a:buNone/>
              <a:defRPr sz="2109"/>
            </a:lvl2pPr>
            <a:lvl3pPr marL="964326" indent="0" algn="ctr">
              <a:buNone/>
              <a:defRPr sz="1898"/>
            </a:lvl3pPr>
            <a:lvl4pPr marL="1446489" indent="0" algn="ctr">
              <a:buNone/>
              <a:defRPr sz="1687"/>
            </a:lvl4pPr>
            <a:lvl5pPr marL="1928652" indent="0" algn="ctr">
              <a:buNone/>
              <a:defRPr sz="1687"/>
            </a:lvl5pPr>
            <a:lvl6pPr marL="2410816" indent="0" algn="ctr">
              <a:buNone/>
              <a:defRPr sz="1687"/>
            </a:lvl6pPr>
            <a:lvl7pPr marL="2892979" indent="0" algn="ctr">
              <a:buNone/>
              <a:defRPr sz="1687"/>
            </a:lvl7pPr>
            <a:lvl8pPr marL="3375142" indent="0" algn="ctr">
              <a:buNone/>
              <a:defRPr sz="1687"/>
            </a:lvl8pPr>
            <a:lvl9pPr marL="3857305" indent="0" algn="ctr">
              <a:buNone/>
              <a:defRPr sz="168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2019/9/14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51368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2019/9/14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2000978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58007" y="1803142"/>
            <a:ext cx="8318004" cy="3008581"/>
          </a:xfrm>
        </p:spPr>
        <p:txBody>
          <a:bodyPr anchor="b"/>
          <a:lstStyle>
            <a:lvl1pPr>
              <a:defRPr sz="6328"/>
            </a:lvl1pPr>
          </a:lstStyle>
          <a:p>
            <a:r>
              <a:rPr lang="zh-CN" altLang="en-US"/>
              <a:t>单击此处编辑母版标题样式</a:t>
            </a:r>
            <a:endParaRPr lang="en-US" dirty="0"/>
          </a:p>
        </p:txBody>
      </p:sp>
      <p:sp>
        <p:nvSpPr>
          <p:cNvPr id="3" name="Text Placeholder 2"/>
          <p:cNvSpPr>
            <a:spLocks noGrp="1"/>
          </p:cNvSpPr>
          <p:nvPr>
            <p:ph type="body" idx="1"/>
          </p:nvPr>
        </p:nvSpPr>
        <p:spPr>
          <a:xfrm>
            <a:off x="658007" y="4840185"/>
            <a:ext cx="8318004" cy="1582142"/>
          </a:xfrm>
        </p:spPr>
        <p:txBody>
          <a:bodyPr/>
          <a:lstStyle>
            <a:lvl1pPr marL="0" indent="0">
              <a:buNone/>
              <a:defRPr sz="2531">
                <a:solidFill>
                  <a:schemeClr val="tx1"/>
                </a:solidFill>
              </a:defRPr>
            </a:lvl1pPr>
            <a:lvl2pPr marL="482163" indent="0">
              <a:buNone/>
              <a:defRPr sz="2109">
                <a:solidFill>
                  <a:schemeClr val="tx1">
                    <a:tint val="75000"/>
                  </a:schemeClr>
                </a:solidFill>
              </a:defRPr>
            </a:lvl2pPr>
            <a:lvl3pPr marL="964326" indent="0">
              <a:buNone/>
              <a:defRPr sz="1898">
                <a:solidFill>
                  <a:schemeClr val="tx1">
                    <a:tint val="75000"/>
                  </a:schemeClr>
                </a:solidFill>
              </a:defRPr>
            </a:lvl3pPr>
            <a:lvl4pPr marL="1446489" indent="0">
              <a:buNone/>
              <a:defRPr sz="1687">
                <a:solidFill>
                  <a:schemeClr val="tx1">
                    <a:tint val="75000"/>
                  </a:schemeClr>
                </a:solidFill>
              </a:defRPr>
            </a:lvl4pPr>
            <a:lvl5pPr marL="1928652" indent="0">
              <a:buNone/>
              <a:defRPr sz="1687">
                <a:solidFill>
                  <a:schemeClr val="tx1">
                    <a:tint val="75000"/>
                  </a:schemeClr>
                </a:solidFill>
              </a:defRPr>
            </a:lvl5pPr>
            <a:lvl6pPr marL="2410816" indent="0">
              <a:buNone/>
              <a:defRPr sz="1687">
                <a:solidFill>
                  <a:schemeClr val="tx1">
                    <a:tint val="75000"/>
                  </a:schemeClr>
                </a:solidFill>
              </a:defRPr>
            </a:lvl6pPr>
            <a:lvl7pPr marL="2892979" indent="0">
              <a:buNone/>
              <a:defRPr sz="1687">
                <a:solidFill>
                  <a:schemeClr val="tx1">
                    <a:tint val="75000"/>
                  </a:schemeClr>
                </a:solidFill>
              </a:defRPr>
            </a:lvl7pPr>
            <a:lvl8pPr marL="3375142" indent="0">
              <a:buNone/>
              <a:defRPr sz="1687">
                <a:solidFill>
                  <a:schemeClr val="tx1">
                    <a:tint val="75000"/>
                  </a:schemeClr>
                </a:solidFill>
              </a:defRPr>
            </a:lvl8pPr>
            <a:lvl9pPr marL="3857305" indent="0">
              <a:buNone/>
              <a:defRPr sz="168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2BF82D2-7A68-459D-A996-9BDDA2518FA4}" type="datetimeFigureOut">
              <a:rPr lang="zh-CN" altLang="en-US" smtClean="0"/>
              <a:t>2019/9/14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46946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63029" y="1925358"/>
            <a:ext cx="4098727" cy="4589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882307" y="1925358"/>
            <a:ext cx="4098727" cy="4589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2BF82D2-7A68-459D-A996-9BDDA2518FA4}" type="datetimeFigureOut">
              <a:rPr lang="zh-CN" altLang="en-US" smtClean="0"/>
              <a:t>2019/9/14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423921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4286" y="385073"/>
            <a:ext cx="8318004" cy="139797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64287" y="1773004"/>
            <a:ext cx="4079890"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单击此处编辑母版文本样式</a:t>
            </a:r>
          </a:p>
        </p:txBody>
      </p:sp>
      <p:sp>
        <p:nvSpPr>
          <p:cNvPr id="4" name="Content Placeholder 3"/>
          <p:cNvSpPr>
            <a:spLocks noGrp="1"/>
          </p:cNvSpPr>
          <p:nvPr>
            <p:ph sz="half" idx="2"/>
          </p:nvPr>
        </p:nvSpPr>
        <p:spPr>
          <a:xfrm>
            <a:off x="664287" y="2641926"/>
            <a:ext cx="4079890" cy="38858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882307" y="1773004"/>
            <a:ext cx="4099983"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单击此处编辑母版文本样式</a:t>
            </a:r>
          </a:p>
        </p:txBody>
      </p:sp>
      <p:sp>
        <p:nvSpPr>
          <p:cNvPr id="6" name="Content Placeholder 5"/>
          <p:cNvSpPr>
            <a:spLocks noGrp="1"/>
          </p:cNvSpPr>
          <p:nvPr>
            <p:ph sz="quarter" idx="4"/>
          </p:nvPr>
        </p:nvSpPr>
        <p:spPr>
          <a:xfrm>
            <a:off x="4882307" y="2641926"/>
            <a:ext cx="4099983" cy="38858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2BF82D2-7A68-459D-A996-9BDDA2518FA4}" type="datetimeFigureOut">
              <a:rPr lang="zh-CN" altLang="en-US" smtClean="0"/>
              <a:t>2019/9/14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253696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2BF82D2-7A68-459D-A996-9BDDA2518FA4}" type="datetimeFigureOut">
              <a:rPr lang="zh-CN" altLang="en-US" smtClean="0"/>
              <a:t>2019/9/14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211530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82D2-7A68-459D-A996-9BDDA2518FA4}" type="datetimeFigureOut">
              <a:rPr lang="zh-CN" altLang="en-US" smtClean="0"/>
              <a:t>2019/9/14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191866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3181" y="385763"/>
            <a:ext cx="8317707"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63181" y="1925638"/>
            <a:ext cx="8317707"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63181" y="6704018"/>
            <a:ext cx="2169319" cy="384175"/>
          </a:xfrm>
          <a:prstGeom prst="rect">
            <a:avLst/>
          </a:prstGeom>
        </p:spPr>
        <p:txBody>
          <a:bodyPr vert="horz" lIns="91440" tIns="45720" rIns="91440" bIns="45720" rtlCol="0" anchor="ctr"/>
          <a:lstStyle>
            <a:lvl1pPr algn="l">
              <a:defRPr sz="900">
                <a:solidFill>
                  <a:schemeClr val="tx1">
                    <a:tint val="75000"/>
                  </a:schemeClr>
                </a:solidFill>
              </a:defRPr>
            </a:lvl1pPr>
          </a:lstStyle>
          <a:p>
            <a:fld id="{32BF82D2-7A68-459D-A996-9BDDA2518FA4}" type="datetimeFigureOut">
              <a:rPr lang="zh-CN" altLang="en-US" smtClean="0"/>
              <a:t>2019/9/14</a:t>
            </a:fld>
            <a:endParaRPr lang="zh-CN" altLang="en-US"/>
          </a:p>
        </p:txBody>
      </p:sp>
      <p:sp>
        <p:nvSpPr>
          <p:cNvPr id="5" name="页脚占位符 4"/>
          <p:cNvSpPr>
            <a:spLocks noGrp="1"/>
          </p:cNvSpPr>
          <p:nvPr>
            <p:ph type="ftr" sz="quarter" idx="3"/>
          </p:nvPr>
        </p:nvSpPr>
        <p:spPr>
          <a:xfrm>
            <a:off x="3194450" y="6704018"/>
            <a:ext cx="3255169" cy="38417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811569" y="6704018"/>
            <a:ext cx="2169319" cy="384175"/>
          </a:xfrm>
          <a:prstGeom prst="rect">
            <a:avLst/>
          </a:prstGeom>
        </p:spPr>
        <p:txBody>
          <a:bodyPr vert="horz" lIns="91440" tIns="45720" rIns="91440" bIns="45720" rtlCol="0" anchor="ctr"/>
          <a:lstStyle>
            <a:lvl1pPr algn="r">
              <a:defRPr sz="9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3030" y="385073"/>
            <a:ext cx="8318004"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63030" y="1925358"/>
            <a:ext cx="8318004"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63029" y="6703596"/>
            <a:ext cx="2169914"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2019/9/14</a:t>
            </a:fld>
            <a:endParaRPr lang="zh-CN" altLang="en-US"/>
          </a:p>
        </p:txBody>
      </p:sp>
      <p:sp>
        <p:nvSpPr>
          <p:cNvPr id="5" name="Footer Placeholder 4"/>
          <p:cNvSpPr>
            <a:spLocks noGrp="1"/>
          </p:cNvSpPr>
          <p:nvPr>
            <p:ph type="ftr" sz="quarter" idx="3"/>
          </p:nvPr>
        </p:nvSpPr>
        <p:spPr>
          <a:xfrm>
            <a:off x="3194596" y="6703596"/>
            <a:ext cx="3254871"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811120" y="6703596"/>
            <a:ext cx="2169914"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244434955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9.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67" y="5241845"/>
            <a:ext cx="9643796" cy="20264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59"/>
          <p:cNvSpPr>
            <a:spLocks noChangeArrowheads="1"/>
          </p:cNvSpPr>
          <p:nvPr/>
        </p:nvSpPr>
        <p:spPr bwMode="auto">
          <a:xfrm>
            <a:off x="2500313" y="2520393"/>
            <a:ext cx="48148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700" cap="all" dirty="0">
                <a:solidFill>
                  <a:schemeClr val="accent1"/>
                </a:solidFill>
                <a:cs typeface="Arial" panose="020B0604020202020204" pitchFamily="34" charset="0"/>
              </a:rPr>
              <a:t>异常处理</a:t>
            </a:r>
          </a:p>
        </p:txBody>
      </p:sp>
      <p:sp>
        <p:nvSpPr>
          <p:cNvPr id="7" name="矩形 259"/>
          <p:cNvSpPr>
            <a:spLocks noChangeArrowheads="1"/>
          </p:cNvSpPr>
          <p:nvPr/>
        </p:nvSpPr>
        <p:spPr bwMode="auto">
          <a:xfrm>
            <a:off x="2499837" y="3104133"/>
            <a:ext cx="4643438" cy="487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50000"/>
              </a:lnSpc>
              <a:buNone/>
            </a:pPr>
            <a:r>
              <a:rPr lang="en-US" altLang="zh-CN" sz="1050" dirty="0">
                <a:solidFill>
                  <a:schemeClr val="accent1"/>
                </a:solidFill>
                <a:latin typeface="Arial" panose="020B0604020202020204" pitchFamily="34" charset="0"/>
                <a:cs typeface="Arial" panose="020B0604020202020204" pitchFamily="34" charset="0"/>
              </a:rPr>
              <a:t>YHigh - level programming language C++</a:t>
            </a:r>
          </a:p>
          <a:p>
            <a:pPr algn="l">
              <a:lnSpc>
                <a:spcPct val="150000"/>
              </a:lnSpc>
              <a:buNone/>
            </a:pPr>
            <a:r>
              <a:rPr lang="en-US" altLang="zh-CN" sz="1050" dirty="0">
                <a:solidFill>
                  <a:schemeClr val="accent1"/>
                </a:solidFill>
                <a:latin typeface="Arial" panose="020B0604020202020204" pitchFamily="34" charset="0"/>
                <a:cs typeface="Arial" panose="020B0604020202020204" pitchFamily="34" charset="0"/>
              </a:rPr>
              <a:t>exception handling</a:t>
            </a:r>
          </a:p>
        </p:txBody>
      </p:sp>
      <p:sp>
        <p:nvSpPr>
          <p:cNvPr id="8" name="矩形 259"/>
          <p:cNvSpPr>
            <a:spLocks noChangeArrowheads="1"/>
          </p:cNvSpPr>
          <p:nvPr/>
        </p:nvSpPr>
        <p:spPr bwMode="auto">
          <a:xfrm>
            <a:off x="2414589" y="2008029"/>
            <a:ext cx="438959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700" b="1" cap="all" dirty="0">
                <a:solidFill>
                  <a:schemeClr val="accent1"/>
                </a:solidFill>
                <a:latin typeface="Agency FB" panose="020B0503020202020204" pitchFamily="34" charset="0"/>
                <a:cs typeface="Arial" panose="020B0604020202020204" pitchFamily="34" charset="0"/>
              </a:rPr>
              <a:t> </a:t>
            </a:r>
            <a:r>
              <a:rPr lang="zh-CN" altLang="en-US" sz="2700" b="1" cap="all" dirty="0">
                <a:solidFill>
                  <a:schemeClr val="accent1"/>
                </a:solidFill>
                <a:latin typeface="Agency FB" panose="020B0503020202020204" pitchFamily="34" charset="0"/>
                <a:cs typeface="Arial" panose="020B0604020202020204" pitchFamily="34" charset="0"/>
              </a:rPr>
              <a:t>高级语言程序设计 </a:t>
            </a:r>
            <a:r>
              <a:rPr lang="en-US" altLang="zh-CN" sz="2700" b="1" cap="all" dirty="0">
                <a:solidFill>
                  <a:schemeClr val="accent2"/>
                </a:solidFill>
                <a:cs typeface="Arial" panose="020B0604020202020204" pitchFamily="34" charset="0"/>
              </a:rPr>
              <a:t>C++</a:t>
            </a:r>
            <a:r>
              <a:rPr lang="en-US" altLang="zh-CN" sz="2700" b="1" cap="all" dirty="0">
                <a:solidFill>
                  <a:schemeClr val="accent2"/>
                </a:solidFill>
                <a:latin typeface="Agency FB" panose="020B0503020202020204" pitchFamily="34" charset="0"/>
                <a:cs typeface="Arial" panose="020B0604020202020204" pitchFamily="34" charset="0"/>
              </a:rPr>
              <a:t>+</a:t>
            </a:r>
          </a:p>
        </p:txBody>
      </p:sp>
      <p:sp>
        <p:nvSpPr>
          <p:cNvPr id="9" name="矩形 259"/>
          <p:cNvSpPr>
            <a:spLocks noChangeArrowheads="1"/>
          </p:cNvSpPr>
          <p:nvPr/>
        </p:nvSpPr>
        <p:spPr bwMode="auto">
          <a:xfrm>
            <a:off x="2414112" y="5920581"/>
            <a:ext cx="4814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chemeClr val="bg1"/>
                </a:solidFill>
                <a:cs typeface="Arial" panose="020B0604020202020204" pitchFamily="34" charset="0"/>
              </a:rPr>
              <a:t>小组成员：高浩，高鼎力，邓禹，高文新</a:t>
            </a:r>
            <a:endParaRPr lang="en-US" altLang="zh-CN" sz="2000" dirty="0">
              <a:solidFill>
                <a:schemeClr val="bg1"/>
              </a:solidFill>
              <a:cs typeface="Arial" panose="020B0604020202020204" pitchFamily="34" charset="0"/>
            </a:endParaRPr>
          </a:p>
        </p:txBody>
      </p:sp>
      <p:sp>
        <p:nvSpPr>
          <p:cNvPr id="2" name="矩形 1"/>
          <p:cNvSpPr/>
          <p:nvPr/>
        </p:nvSpPr>
        <p:spPr>
          <a:xfrm>
            <a:off x="1945229" y="1657621"/>
            <a:ext cx="6189170" cy="325484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par>
                          <p:cTn id="16" fill="hold">
                            <p:stCondLst>
                              <p:cond delay="31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8"/>
                                        </p:tgtEl>
                                      </p:cBhvr>
                                    </p:animEffect>
                                    <p:animScale>
                                      <p:cBhvr>
                                        <p:cTn id="19" dur="250" autoRev="1" fill="hold"/>
                                        <p:tgtEl>
                                          <p:spTgt spid="8"/>
                                        </p:tgtEl>
                                      </p:cBhvr>
                                      <p:by x="105000" y="105000"/>
                                    </p:animScale>
                                  </p:childTnLst>
                                </p:cTn>
                              </p:par>
                            </p:childTnLst>
                          </p:cTn>
                        </p:par>
                        <p:par>
                          <p:cTn id="20" fill="hold">
                            <p:stCondLst>
                              <p:cond delay="365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6"/>
                                        </p:tgtEl>
                                        <p:attrNameLst>
                                          <p:attrName>ppt_y</p:attrName>
                                        </p:attrNameLst>
                                      </p:cBhvr>
                                      <p:tavLst>
                                        <p:tav tm="0">
                                          <p:val>
                                            <p:strVal val="#ppt_y"/>
                                          </p:val>
                                        </p:tav>
                                        <p:tav tm="100000">
                                          <p:val>
                                            <p:strVal val="#ppt_y"/>
                                          </p:val>
                                        </p:tav>
                                      </p:tavLst>
                                    </p:anim>
                                    <p:anim calcmode="lin" valueType="num">
                                      <p:cBhvr>
                                        <p:cTn id="2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6"/>
                                        </p:tgtEl>
                                      </p:cBhvr>
                                    </p:animEffect>
                                  </p:childTnLst>
                                </p:cTn>
                              </p:par>
                            </p:childTnLst>
                          </p:cTn>
                        </p:par>
                        <p:par>
                          <p:cTn id="28" fill="hold">
                            <p:stCondLst>
                              <p:cond delay="4300"/>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6"/>
                                        </p:tgtEl>
                                      </p:cBhvr>
                                    </p:animEffect>
                                    <p:animScale>
                                      <p:cBhvr>
                                        <p:cTn id="31" dur="250" autoRev="1" fill="hold"/>
                                        <p:tgtEl>
                                          <p:spTgt spid="6"/>
                                        </p:tgtEl>
                                      </p:cBhvr>
                                      <p:by x="105000" y="105000"/>
                                    </p:animScale>
                                  </p:childTnLst>
                                </p:cTn>
                              </p:par>
                            </p:childTnLst>
                          </p:cTn>
                        </p:par>
                        <p:par>
                          <p:cTn id="32" fill="hold">
                            <p:stCondLst>
                              <p:cond delay="48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7"/>
                                        </p:tgtEl>
                                        <p:attrNameLst>
                                          <p:attrName>ppt_y</p:attrName>
                                        </p:attrNameLst>
                                      </p:cBhvr>
                                      <p:tavLst>
                                        <p:tav tm="0">
                                          <p:val>
                                            <p:strVal val="#ppt_y"/>
                                          </p:val>
                                        </p:tav>
                                        <p:tav tm="100000">
                                          <p:val>
                                            <p:strVal val="#ppt_y"/>
                                          </p:val>
                                        </p:tav>
                                      </p:tavLst>
                                    </p:anim>
                                    <p:anim calcmode="lin" valueType="num">
                                      <p:cBhvr>
                                        <p:cTn id="3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7"/>
                                        </p:tgtEl>
                                      </p:cBhvr>
                                    </p:animEffect>
                                  </p:childTnLst>
                                </p:cTn>
                              </p:par>
                            </p:childTnLst>
                          </p:cTn>
                        </p:par>
                        <p:par>
                          <p:cTn id="40" fill="hold">
                            <p:stCondLst>
                              <p:cond delay="8050"/>
                            </p:stCondLst>
                            <p:childTnLst>
                              <p:par>
                                <p:cTn id="41" presetID="26" presetClass="emph" presetSubtype="0" fill="hold" grpId="1" nodeType="afterEffect">
                                  <p:stCondLst>
                                    <p:cond delay="0"/>
                                  </p:stCondLst>
                                  <p:iterate type="lt">
                                    <p:tmPct val="0"/>
                                  </p:iterate>
                                  <p:childTnLst>
                                    <p:animEffect transition="out" filter="fade">
                                      <p:cBhvr>
                                        <p:cTn id="42" dur="500" tmFilter="0, 0; .2, .5; .8, .5; 1, 0"/>
                                        <p:tgtEl>
                                          <p:spTgt spid="7"/>
                                        </p:tgtEl>
                                      </p:cBhvr>
                                    </p:animEffect>
                                    <p:animScale>
                                      <p:cBhvr>
                                        <p:cTn id="43" dur="250" autoRev="1" fill="hold"/>
                                        <p:tgtEl>
                                          <p:spTgt spid="7"/>
                                        </p:tgtEl>
                                      </p:cBhvr>
                                      <p:by x="105000" y="105000"/>
                                    </p:animScale>
                                  </p:childTnLst>
                                </p:cTn>
                              </p:par>
                            </p:childTnLst>
                          </p:cTn>
                        </p:par>
                        <p:par>
                          <p:cTn id="44" fill="hold">
                            <p:stCondLst>
                              <p:cond delay="855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9"/>
                                        </p:tgtEl>
                                        <p:attrNameLst>
                                          <p:attrName>ppt_y</p:attrName>
                                        </p:attrNameLst>
                                      </p:cBhvr>
                                      <p:tavLst>
                                        <p:tav tm="0">
                                          <p:val>
                                            <p:strVal val="#ppt_y"/>
                                          </p:val>
                                        </p:tav>
                                        <p:tav tm="100000">
                                          <p:val>
                                            <p:strVal val="#ppt_y"/>
                                          </p:val>
                                        </p:tav>
                                      </p:tavLst>
                                    </p:anim>
                                    <p:anim calcmode="lin" valueType="num">
                                      <p:cBhvr>
                                        <p:cTn id="4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9"/>
                                        </p:tgtEl>
                                      </p:cBhvr>
                                    </p:animEffect>
                                  </p:childTnLst>
                                </p:cTn>
                              </p:par>
                            </p:childTnLst>
                          </p:cTn>
                        </p:par>
                        <p:par>
                          <p:cTn id="52" fill="hold">
                            <p:stCondLst>
                              <p:cond delay="9900"/>
                            </p:stCondLst>
                            <p:childTnLst>
                              <p:par>
                                <p:cTn id="53" presetID="26" presetClass="emph" presetSubtype="0" fill="hold" grpId="1" nodeType="afterEffect">
                                  <p:stCondLst>
                                    <p:cond delay="0"/>
                                  </p:stCondLst>
                                  <p:iterate type="lt">
                                    <p:tmPct val="0"/>
                                  </p:iterate>
                                  <p:childTnLst>
                                    <p:animEffect transition="out" filter="fade">
                                      <p:cBhvr>
                                        <p:cTn id="54" dur="500" tmFilter="0, 0; .2, .5; .8, .5; 1, 0"/>
                                        <p:tgtEl>
                                          <p:spTgt spid="9"/>
                                        </p:tgtEl>
                                      </p:cBhvr>
                                    </p:animEffect>
                                    <p:animScale>
                                      <p:cBhvr>
                                        <p:cTn id="55"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E0825C-32D8-4ADF-8B8B-F55EC3995898}"/>
              </a:ext>
            </a:extLst>
          </p:cNvPr>
          <p:cNvSpPr txBox="1"/>
          <p:nvPr/>
        </p:nvSpPr>
        <p:spPr>
          <a:xfrm>
            <a:off x="96363" y="1096045"/>
            <a:ext cx="5400600" cy="6687536"/>
          </a:xfrm>
          <a:prstGeom prst="rect">
            <a:avLst/>
          </a:prstGeom>
          <a:noFill/>
        </p:spPr>
        <p:txBody>
          <a:bodyPr wrap="square" rtlCol="0">
            <a:spAutoFit/>
          </a:bodyPr>
          <a:lstStyle/>
          <a:p>
            <a:pPr marL="214308">
              <a:lnSpc>
                <a:spcPct val="150000"/>
              </a:lnSpc>
            </a:pPr>
            <a:r>
              <a:rPr lang="en-US" altLang="zh-CN" sz="2400" dirty="0">
                <a:solidFill>
                  <a:srgbClr val="000000"/>
                </a:solidFill>
                <a:latin typeface="华文仿宋" panose="02010600040101010101" pitchFamily="2" charset="-122"/>
                <a:ea typeface="华文仿宋" panose="02010600040101010101" pitchFamily="2" charset="-122"/>
              </a:rPr>
              <a:t>Bjarne </a:t>
            </a:r>
            <a:r>
              <a:rPr lang="en-US" altLang="zh-CN" sz="2400" dirty="0" err="1">
                <a:solidFill>
                  <a:srgbClr val="000000"/>
                </a:solidFill>
                <a:latin typeface="华文仿宋" panose="02010600040101010101" pitchFamily="2" charset="-122"/>
                <a:ea typeface="华文仿宋" panose="02010600040101010101" pitchFamily="2" charset="-122"/>
              </a:rPr>
              <a:t>Stroustrup</a:t>
            </a:r>
            <a:r>
              <a:rPr lang="zh-CN" altLang="en-US" sz="2400" dirty="0">
                <a:solidFill>
                  <a:srgbClr val="000000"/>
                </a:solidFill>
                <a:latin typeface="华文仿宋" panose="02010600040101010101" pitchFamily="2" charset="-122"/>
                <a:ea typeface="华文仿宋" panose="02010600040101010101" pitchFamily="2" charset="-122"/>
              </a:rPr>
              <a:t>在</a:t>
            </a:r>
            <a:r>
              <a:rPr lang="en-US" altLang="zh-CN" sz="2400" dirty="0">
                <a:solidFill>
                  <a:srgbClr val="000000"/>
                </a:solidFill>
                <a:latin typeface="华文仿宋" panose="02010600040101010101" pitchFamily="2" charset="-122"/>
                <a:ea typeface="华文仿宋" panose="02010600040101010101" pitchFamily="2" charset="-122"/>
              </a:rPr>
              <a:t>《The C++ Programing Language》</a:t>
            </a:r>
            <a:r>
              <a:rPr lang="zh-CN" altLang="en-US" sz="2400" dirty="0">
                <a:solidFill>
                  <a:srgbClr val="000000"/>
                </a:solidFill>
                <a:latin typeface="华文仿宋" panose="02010600040101010101" pitchFamily="2" charset="-122"/>
                <a:ea typeface="华文仿宋" panose="02010600040101010101" pitchFamily="2" charset="-122"/>
              </a:rPr>
              <a:t>写到</a:t>
            </a:r>
            <a:r>
              <a:rPr lang="zh-CN" altLang="en-US" sz="2400" dirty="0">
                <a:solidFill>
                  <a:srgbClr val="000000"/>
                </a:solidFill>
                <a:latin typeface="华文楷体" panose="02010600040101010101" pitchFamily="2" charset="-122"/>
                <a:ea typeface="华文楷体" panose="02010600040101010101" pitchFamily="2" charset="-122"/>
              </a:rPr>
              <a:t>：</a:t>
            </a: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r>
              <a:rPr lang="zh-CN" altLang="en-US" sz="2400" dirty="0">
                <a:solidFill>
                  <a:srgbClr val="000000"/>
                </a:solidFill>
                <a:latin typeface="华文楷体" panose="02010600040101010101" pitchFamily="2" charset="-122"/>
                <a:ea typeface="华文楷体" panose="02010600040101010101" pitchFamily="2" charset="-122"/>
              </a:rPr>
              <a:t>一个库的作者可以检测出发生了运行时的错误，但是一般不知道怎么处理他们（因为和用户的具体使用有关）；另一方面，库的用户知道如何处理这些错误，但是无法检查它们何时发生。（如果能够检测，就在用户自己的代码中处理的，不需要给库区发现）。</a:t>
            </a: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endParaRPr lang="en-US" altLang="zh-CN" sz="2400" dirty="0">
              <a:solidFill>
                <a:srgbClr val="000000"/>
              </a:solidFill>
              <a:latin typeface="华文楷体" panose="02010600040101010101" pitchFamily="2" charset="-122"/>
              <a:ea typeface="华文楷体" panose="02010600040101010101" pitchFamily="2" charset="-122"/>
            </a:endParaRPr>
          </a:p>
        </p:txBody>
      </p:sp>
      <p:grpSp>
        <p:nvGrpSpPr>
          <p:cNvPr id="3" name="组合 2">
            <a:extLst>
              <a:ext uri="{FF2B5EF4-FFF2-40B4-BE49-F238E27FC236}">
                <a16:creationId xmlns:a16="http://schemas.microsoft.com/office/drawing/2014/main" id="{E3BD010A-9467-4EAA-AE27-2020A4144FF3}"/>
              </a:ext>
            </a:extLst>
          </p:cNvPr>
          <p:cNvGrpSpPr/>
          <p:nvPr/>
        </p:nvGrpSpPr>
        <p:grpSpPr>
          <a:xfrm>
            <a:off x="-1618" y="-1"/>
            <a:ext cx="1669666" cy="615554"/>
            <a:chOff x="-1618" y="-1"/>
            <a:chExt cx="1669666" cy="615554"/>
          </a:xfrm>
        </p:grpSpPr>
        <p:sp>
          <p:nvSpPr>
            <p:cNvPr id="4" name="矩形 3">
              <a:extLst>
                <a:ext uri="{FF2B5EF4-FFF2-40B4-BE49-F238E27FC236}">
                  <a16:creationId xmlns:a16="http://schemas.microsoft.com/office/drawing/2014/main" id="{7B2DA24C-D927-4548-8F2E-52F039AD484F}"/>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5" name="文本框 4">
              <a:extLst>
                <a:ext uri="{FF2B5EF4-FFF2-40B4-BE49-F238E27FC236}">
                  <a16:creationId xmlns:a16="http://schemas.microsoft.com/office/drawing/2014/main" id="{94455446-A0B5-424D-90CE-D38258EFFF5D}"/>
                </a:ext>
              </a:extLst>
            </p:cNvPr>
            <p:cNvSpPr txBox="1"/>
            <p:nvPr/>
          </p:nvSpPr>
          <p:spPr>
            <a:xfrm>
              <a:off x="210918" y="0"/>
              <a:ext cx="1457130" cy="615553"/>
            </a:xfrm>
            <a:prstGeom prst="rect">
              <a:avLst/>
            </a:prstGeom>
            <a:noFill/>
          </p:spPr>
          <p:txBody>
            <a:bodyPr wrap="none" lIns="0" tIns="0" rIns="0" bIns="0" rtlCol="0">
              <a:spAutoFit/>
            </a:bodyPr>
            <a:lstStyle/>
            <a:p>
              <a:pPr defTabSz="723406"/>
              <a:r>
                <a:rPr lang="zh-CN" altLang="en-US" sz="2400" dirty="0">
                  <a:solidFill>
                    <a:srgbClr val="27B23C"/>
                  </a:solidFill>
                  <a:latin typeface="微软雅黑" panose="020B0503020204020204" pitchFamily="34" charset="-122"/>
                  <a:ea typeface="微软雅黑" panose="020B0503020204020204" pitchFamily="34" charset="-122"/>
                  <a:cs typeface="+mn-ea"/>
                  <a:sym typeface="+mn-lt"/>
                </a:rPr>
                <a:t>设计目的</a:t>
              </a:r>
            </a:p>
            <a:p>
              <a:pPr defTabSz="723406"/>
              <a:r>
                <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Design Purpose</a:t>
              </a:r>
            </a:p>
          </p:txBody>
        </p:sp>
      </p:grpSp>
      <p:pic>
        <p:nvPicPr>
          <p:cNvPr id="7" name="图片 6">
            <a:extLst>
              <a:ext uri="{FF2B5EF4-FFF2-40B4-BE49-F238E27FC236}">
                <a16:creationId xmlns:a16="http://schemas.microsoft.com/office/drawing/2014/main" id="{D6317805-F24A-4B1E-9AA0-898966C76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8134" y="2536205"/>
            <a:ext cx="3661699" cy="2664296"/>
          </a:xfrm>
          <a:prstGeom prst="rect">
            <a:avLst/>
          </a:prstGeom>
        </p:spPr>
      </p:pic>
    </p:spTree>
    <p:extLst>
      <p:ext uri="{BB962C8B-B14F-4D97-AF65-F5344CB8AC3E}">
        <p14:creationId xmlns:p14="http://schemas.microsoft.com/office/powerpoint/2010/main" val="2782151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180399C-9E93-4303-8921-D8FBBA9B1D0B}"/>
              </a:ext>
            </a:extLst>
          </p:cNvPr>
          <p:cNvSpPr/>
          <p:nvPr/>
        </p:nvSpPr>
        <p:spPr>
          <a:xfrm>
            <a:off x="681571" y="1168053"/>
            <a:ext cx="8280920" cy="5579541"/>
          </a:xfrm>
          <a:prstGeom prst="rect">
            <a:avLst/>
          </a:prstGeom>
        </p:spPr>
        <p:txBody>
          <a:bodyPr wrap="square">
            <a:spAutoFit/>
          </a:bodyPr>
          <a:lstStyle/>
          <a:p>
            <a:pPr marL="214308">
              <a:lnSpc>
                <a:spcPct val="150000"/>
              </a:lnSpc>
            </a:pPr>
            <a:r>
              <a:rPr lang="zh-CN" altLang="en-US" sz="2400" b="1" dirty="0">
                <a:solidFill>
                  <a:srgbClr val="000000"/>
                </a:solidFill>
                <a:latin typeface="仿宋" panose="02010609060101010101" pitchFamily="49" charset="-122"/>
                <a:ea typeface="仿宋" panose="02010609060101010101" pitchFamily="49" charset="-122"/>
              </a:rPr>
              <a:t>设计目的</a:t>
            </a:r>
            <a:r>
              <a:rPr lang="zh-CN" altLang="en-US" sz="2400" b="1" dirty="0">
                <a:solidFill>
                  <a:srgbClr val="000000"/>
                </a:solidFill>
                <a:latin typeface="华文楷体" panose="02010600040101010101" pitchFamily="2" charset="-122"/>
                <a:ea typeface="华文楷体" panose="02010600040101010101" pitchFamily="2" charset="-122"/>
              </a:rPr>
              <a:t>：</a:t>
            </a:r>
            <a:endParaRPr lang="en-US" altLang="zh-CN" sz="2400" b="1" dirty="0">
              <a:solidFill>
                <a:srgbClr val="000000"/>
              </a:solidFill>
              <a:latin typeface="华文楷体" panose="02010600040101010101" pitchFamily="2" charset="-122"/>
              <a:ea typeface="华文楷体" panose="02010600040101010101" pitchFamily="2" charset="-122"/>
            </a:endParaRPr>
          </a:p>
          <a:p>
            <a:pPr marL="214308">
              <a:lnSpc>
                <a:spcPct val="150000"/>
              </a:lnSpc>
            </a:pPr>
            <a:r>
              <a:rPr lang="zh-CN" altLang="en-US" sz="2400" dirty="0">
                <a:solidFill>
                  <a:srgbClr val="000000"/>
                </a:solidFill>
                <a:latin typeface="华文楷体" panose="02010600040101010101" pitchFamily="2" charset="-122"/>
                <a:ea typeface="华文楷体" panose="02010600040101010101" pitchFamily="2" charset="-122"/>
              </a:rPr>
              <a:t>把问题检测和问题处理相分离；</a:t>
            </a: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r>
              <a:rPr lang="zh-CN" altLang="en-US" sz="2400" b="1" dirty="0">
                <a:solidFill>
                  <a:srgbClr val="000000"/>
                </a:solidFill>
                <a:latin typeface="华文仿宋" panose="02010600040101010101" pitchFamily="2" charset="-122"/>
                <a:ea typeface="华文仿宋" panose="02010600040101010101" pitchFamily="2" charset="-122"/>
              </a:rPr>
              <a:t>设计思想</a:t>
            </a:r>
            <a:r>
              <a:rPr lang="zh-CN" altLang="en-US" sz="2400" b="1" dirty="0">
                <a:solidFill>
                  <a:srgbClr val="000000"/>
                </a:solidFill>
                <a:latin typeface="华文楷体" panose="02010600040101010101" pitchFamily="2" charset="-122"/>
                <a:ea typeface="华文楷体" panose="02010600040101010101" pitchFamily="2" charset="-122"/>
              </a:rPr>
              <a:t>：</a:t>
            </a:r>
            <a:endParaRPr lang="en-US" altLang="zh-CN" sz="2400" b="1" dirty="0">
              <a:solidFill>
                <a:srgbClr val="000000"/>
              </a:solidFill>
              <a:latin typeface="华文楷体" panose="02010600040101010101" pitchFamily="2" charset="-122"/>
              <a:ea typeface="华文楷体" panose="02010600040101010101" pitchFamily="2" charset="-122"/>
            </a:endParaRPr>
          </a:p>
          <a:p>
            <a:pPr marL="214308">
              <a:lnSpc>
                <a:spcPct val="150000"/>
              </a:lnSpc>
            </a:pPr>
            <a:r>
              <a:rPr lang="zh-CN" altLang="en-US" sz="2400" dirty="0">
                <a:solidFill>
                  <a:srgbClr val="000000"/>
                </a:solidFill>
                <a:latin typeface="华文楷体" panose="02010600040101010101" pitchFamily="2" charset="-122"/>
                <a:ea typeface="华文楷体" panose="02010600040101010101" pitchFamily="2" charset="-122"/>
              </a:rPr>
              <a:t>一个函数发现了自己无法处理的错误，就抛出</a:t>
            </a:r>
            <a:r>
              <a:rPr lang="en-US" altLang="zh-CN" sz="2400" dirty="0">
                <a:solidFill>
                  <a:srgbClr val="000000"/>
                </a:solidFill>
                <a:latin typeface="华文楷体" panose="02010600040101010101" pitchFamily="2" charset="-122"/>
                <a:ea typeface="华文楷体" panose="02010600040101010101" pitchFamily="2" charset="-122"/>
              </a:rPr>
              <a:t>(throw)</a:t>
            </a:r>
            <a:r>
              <a:rPr lang="zh-CN" altLang="en-US" sz="2400" dirty="0">
                <a:solidFill>
                  <a:srgbClr val="000000"/>
                </a:solidFill>
                <a:latin typeface="华文楷体" panose="02010600040101010101" pitchFamily="2" charset="-122"/>
                <a:ea typeface="华文楷体" panose="02010600040101010101" pitchFamily="2" charset="-122"/>
              </a:rPr>
              <a:t>异常，然后他的</a:t>
            </a:r>
            <a:r>
              <a:rPr lang="en-US" altLang="zh-CN" sz="2400" dirty="0">
                <a:solidFill>
                  <a:srgbClr val="000000"/>
                </a:solidFill>
                <a:latin typeface="华文楷体" panose="02010600040101010101" pitchFamily="2" charset="-122"/>
                <a:ea typeface="华文楷体" panose="02010600040101010101" pitchFamily="2" charset="-122"/>
              </a:rPr>
              <a:t>(</a:t>
            </a:r>
            <a:r>
              <a:rPr lang="zh-CN" altLang="en-US" sz="2400" dirty="0">
                <a:solidFill>
                  <a:srgbClr val="000000"/>
                </a:solidFill>
                <a:latin typeface="华文楷体" panose="02010600040101010101" pitchFamily="2" charset="-122"/>
                <a:ea typeface="华文楷体" panose="02010600040101010101" pitchFamily="2" charset="-122"/>
              </a:rPr>
              <a:t>直接或者间接</a:t>
            </a:r>
            <a:r>
              <a:rPr lang="en-US" altLang="zh-CN" sz="2400" dirty="0">
                <a:solidFill>
                  <a:srgbClr val="000000"/>
                </a:solidFill>
                <a:latin typeface="华文楷体" panose="02010600040101010101" pitchFamily="2" charset="-122"/>
                <a:ea typeface="华文楷体" panose="02010600040101010101" pitchFamily="2" charset="-122"/>
              </a:rPr>
              <a:t>)</a:t>
            </a:r>
            <a:r>
              <a:rPr lang="zh-CN" altLang="en-US" sz="2400" dirty="0">
                <a:solidFill>
                  <a:srgbClr val="000000"/>
                </a:solidFill>
                <a:latin typeface="华文楷体" panose="02010600040101010101" pitchFamily="2" charset="-122"/>
                <a:ea typeface="华文楷体" panose="02010600040101010101" pitchFamily="2" charset="-122"/>
              </a:rPr>
              <a:t>调用者能够处理这个问题。</a:t>
            </a: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r>
              <a:rPr lang="zh-CN" altLang="en-US" sz="2400" dirty="0">
                <a:solidFill>
                  <a:srgbClr val="000000"/>
                </a:solidFill>
                <a:latin typeface="华文楷体" panose="02010600040101010101" pitchFamily="2" charset="-122"/>
                <a:ea typeface="华文楷体" panose="02010600040101010101" pitchFamily="2" charset="-122"/>
              </a:rPr>
              <a:t>在异常处理过程中，通常抛出一个</a:t>
            </a:r>
            <a:r>
              <a:rPr lang="zh-CN" altLang="en-US" sz="2400" dirty="0">
                <a:solidFill>
                  <a:srgbClr val="FF0000"/>
                </a:solidFill>
                <a:latin typeface="华文楷体" panose="02010600040101010101" pitchFamily="2" charset="-122"/>
                <a:ea typeface="华文楷体" panose="02010600040101010101" pitchFamily="2" charset="-122"/>
              </a:rPr>
              <a:t>错误对象</a:t>
            </a:r>
            <a:r>
              <a:rPr lang="zh-CN" altLang="en-US" sz="2400" dirty="0">
                <a:solidFill>
                  <a:srgbClr val="000000"/>
                </a:solidFill>
                <a:latin typeface="华文楷体" panose="02010600040101010101" pitchFamily="2" charset="-122"/>
                <a:ea typeface="华文楷体" panose="02010600040101010101" pitchFamily="2" charset="-122"/>
              </a:rPr>
              <a:t>，通过这个对象的</a:t>
            </a:r>
            <a:r>
              <a:rPr lang="zh-CN" altLang="en-US" sz="2400" dirty="0">
                <a:solidFill>
                  <a:srgbClr val="FF0000"/>
                </a:solidFill>
                <a:latin typeface="华文楷体" panose="02010600040101010101" pitchFamily="2" charset="-122"/>
                <a:ea typeface="华文楷体" panose="02010600040101010101" pitchFamily="2" charset="-122"/>
              </a:rPr>
              <a:t>类型</a:t>
            </a:r>
            <a:r>
              <a:rPr lang="zh-CN" altLang="en-US" sz="2400" dirty="0">
                <a:solidFill>
                  <a:srgbClr val="000000"/>
                </a:solidFill>
                <a:latin typeface="华文楷体" panose="02010600040101010101" pitchFamily="2" charset="-122"/>
                <a:ea typeface="华文楷体" panose="02010600040101010101" pitchFamily="2" charset="-122"/>
              </a:rPr>
              <a:t>和</a:t>
            </a:r>
            <a:r>
              <a:rPr lang="zh-CN" altLang="en-US" sz="2400" dirty="0">
                <a:solidFill>
                  <a:srgbClr val="FF0000"/>
                </a:solidFill>
                <a:latin typeface="华文楷体" panose="02010600040101010101" pitchFamily="2" charset="-122"/>
                <a:ea typeface="华文楷体" panose="02010600040101010101" pitchFamily="2" charset="-122"/>
              </a:rPr>
              <a:t>内容</a:t>
            </a:r>
            <a:r>
              <a:rPr lang="zh-CN" altLang="en-US" sz="2400" dirty="0">
                <a:solidFill>
                  <a:srgbClr val="000000"/>
                </a:solidFill>
                <a:latin typeface="华文楷体" panose="02010600040101010101" pitchFamily="2" charset="-122"/>
                <a:ea typeface="华文楷体" panose="02010600040101010101" pitchFamily="2" charset="-122"/>
              </a:rPr>
              <a:t>，实际上是完成了两部分的通信。通信的内容是“出现了什么错误”。</a:t>
            </a:r>
            <a:endParaRPr lang="en-US" altLang="zh-CN" sz="2400" dirty="0">
              <a:solidFill>
                <a:srgbClr val="000000"/>
              </a:solidFill>
              <a:latin typeface="华文楷体" panose="02010600040101010101" pitchFamily="2" charset="-122"/>
              <a:ea typeface="华文楷体" panose="02010600040101010101" pitchFamily="2" charset="-122"/>
            </a:endParaRPr>
          </a:p>
        </p:txBody>
      </p:sp>
      <p:grpSp>
        <p:nvGrpSpPr>
          <p:cNvPr id="3" name="组合 2">
            <a:extLst>
              <a:ext uri="{FF2B5EF4-FFF2-40B4-BE49-F238E27FC236}">
                <a16:creationId xmlns:a16="http://schemas.microsoft.com/office/drawing/2014/main" id="{AFFE5C0D-0A64-46B7-9496-F52FF82086F6}"/>
              </a:ext>
            </a:extLst>
          </p:cNvPr>
          <p:cNvGrpSpPr/>
          <p:nvPr/>
        </p:nvGrpSpPr>
        <p:grpSpPr>
          <a:xfrm>
            <a:off x="-1618" y="-1"/>
            <a:ext cx="1669666" cy="615554"/>
            <a:chOff x="-1618" y="-1"/>
            <a:chExt cx="1669666" cy="615554"/>
          </a:xfrm>
        </p:grpSpPr>
        <p:sp>
          <p:nvSpPr>
            <p:cNvPr id="4" name="矩形 3">
              <a:extLst>
                <a:ext uri="{FF2B5EF4-FFF2-40B4-BE49-F238E27FC236}">
                  <a16:creationId xmlns:a16="http://schemas.microsoft.com/office/drawing/2014/main" id="{6497CBA6-271E-4E5B-A933-F2356A46C7A1}"/>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5" name="文本框 4">
              <a:extLst>
                <a:ext uri="{FF2B5EF4-FFF2-40B4-BE49-F238E27FC236}">
                  <a16:creationId xmlns:a16="http://schemas.microsoft.com/office/drawing/2014/main" id="{519D25B1-6CC5-400C-97A4-92FE1C902628}"/>
                </a:ext>
              </a:extLst>
            </p:cNvPr>
            <p:cNvSpPr txBox="1"/>
            <p:nvPr/>
          </p:nvSpPr>
          <p:spPr>
            <a:xfrm>
              <a:off x="210918" y="0"/>
              <a:ext cx="1457130" cy="615553"/>
            </a:xfrm>
            <a:prstGeom prst="rect">
              <a:avLst/>
            </a:prstGeom>
            <a:noFill/>
          </p:spPr>
          <p:txBody>
            <a:bodyPr wrap="none" lIns="0" tIns="0" rIns="0" bIns="0" rtlCol="0">
              <a:spAutoFit/>
            </a:bodyPr>
            <a:lstStyle/>
            <a:p>
              <a:pPr defTabSz="723406"/>
              <a:r>
                <a:rPr lang="zh-CN" altLang="en-US" sz="2400" dirty="0">
                  <a:solidFill>
                    <a:srgbClr val="27B23C"/>
                  </a:solidFill>
                  <a:latin typeface="微软雅黑" panose="020B0503020204020204" pitchFamily="34" charset="-122"/>
                  <a:ea typeface="微软雅黑" panose="020B0503020204020204" pitchFamily="34" charset="-122"/>
                  <a:cs typeface="+mn-ea"/>
                  <a:sym typeface="+mn-lt"/>
                </a:rPr>
                <a:t>设计目的</a:t>
              </a:r>
            </a:p>
            <a:p>
              <a:pPr defTabSz="723406"/>
              <a:r>
                <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Design Purpose</a:t>
              </a:r>
            </a:p>
          </p:txBody>
        </p:sp>
      </p:grpSp>
    </p:spTree>
    <p:extLst>
      <p:ext uri="{BB962C8B-B14F-4D97-AF65-F5344CB8AC3E}">
        <p14:creationId xmlns:p14="http://schemas.microsoft.com/office/powerpoint/2010/main" val="1234389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550" y="838829"/>
            <a:ext cx="8718260" cy="1877437"/>
          </a:xfrm>
          <a:prstGeom prst="rect">
            <a:avLst/>
          </a:prstGeom>
          <a:noFill/>
        </p:spPr>
        <p:txBody>
          <a:bodyPr wrap="square" rtlCol="0">
            <a:spAutoFit/>
          </a:bodyPr>
          <a:lstStyle/>
          <a:p>
            <a:pPr marL="214308">
              <a:buFont typeface="Wingdings" panose="05000000000000000000" charset="0"/>
              <a:buChar char="l"/>
            </a:pPr>
            <a:r>
              <a:rPr lang="zh-CN" altLang="en-US" sz="2800" dirty="0">
                <a:latin typeface="黑体" panose="02010609060101010101" charset="-122"/>
                <a:ea typeface="黑体" panose="02010609060101010101" charset="-122"/>
                <a:cs typeface="黑体" panose="02010609060101010101" charset="-122"/>
              </a:rPr>
              <a:t>异常处理的基本方法：</a:t>
            </a:r>
            <a:endParaRPr lang="en-US" altLang="zh-CN" sz="2800" dirty="0">
              <a:latin typeface="黑体" panose="02010609060101010101" charset="-122"/>
              <a:ea typeface="黑体" panose="02010609060101010101" charset="-122"/>
              <a:cs typeface="黑体" panose="02010609060101010101" charset="-122"/>
            </a:endParaRPr>
          </a:p>
          <a:p>
            <a:pPr marL="214308">
              <a:buFont typeface="Wingdings" panose="05000000000000000000" charset="0"/>
              <a:buChar char="l"/>
            </a:pPr>
            <a:endParaRPr lang="zh-CN" altLang="en-US" sz="2000" dirty="0">
              <a:latin typeface="黑体" panose="02010609060101010101" charset="-122"/>
              <a:ea typeface="黑体" panose="02010609060101010101" charset="-122"/>
            </a:endParaRPr>
          </a:p>
          <a:p>
            <a:pPr marL="214308" indent="380990">
              <a:extLst>
                <a:ext uri="{35155182-B16C-46BC-9424-99874614C6A1}">
                  <wpsdc:indentchars xmlns:wpsdc="http://www.wps.cn/officeDocument/2017/drawingmlCustomData" xmlns="" val="200" checksum="282533468"/>
                </a:ext>
              </a:extLst>
            </a:pPr>
            <a:r>
              <a:rPr lang="zh-CN" altLang="en-US" sz="2000" dirty="0">
                <a:latin typeface="黑体" panose="02010609060101010101" charset="-122"/>
                <a:ea typeface="黑体" panose="02010609060101010101" charset="-122"/>
              </a:rPr>
              <a:t>当程序中出现异常时</a:t>
            </a:r>
            <a:r>
              <a:rPr lang="zh-CN" altLang="en-US" sz="2000" dirty="0">
                <a:solidFill>
                  <a:srgbClr val="FF0000"/>
                </a:solidFill>
                <a:latin typeface="黑体" panose="02010609060101010101" charset="-122"/>
                <a:ea typeface="黑体" panose="02010609060101010101" charset="-122"/>
              </a:rPr>
              <a:t>抛出异常（</a:t>
            </a:r>
            <a:r>
              <a:rPr lang="en-US" altLang="zh-CN" sz="2000" dirty="0">
                <a:solidFill>
                  <a:srgbClr val="FF0000"/>
                </a:solidFill>
                <a:latin typeface="黑体" panose="02010609060101010101" charset="-122"/>
                <a:ea typeface="黑体" panose="02010609060101010101" charset="-122"/>
              </a:rPr>
              <a:t>throw)</a:t>
            </a:r>
            <a:r>
              <a:rPr lang="zh-CN" altLang="en-US" sz="2000" dirty="0">
                <a:latin typeface="黑体" panose="02010609060101010101" charset="-122"/>
                <a:ea typeface="黑体" panose="02010609060101010101" charset="-122"/>
              </a:rPr>
              <a:t>，用来通知系统发生了异常，然后由系统</a:t>
            </a:r>
            <a:r>
              <a:rPr lang="zh-CN" altLang="en-US" sz="2000" dirty="0">
                <a:solidFill>
                  <a:srgbClr val="FF0000"/>
                </a:solidFill>
                <a:latin typeface="黑体" panose="02010609060101010101" charset="-122"/>
                <a:ea typeface="黑体" panose="02010609060101010101" charset="-122"/>
              </a:rPr>
              <a:t>捕捉异常</a:t>
            </a:r>
            <a:r>
              <a:rPr lang="en-US" altLang="zh-CN" sz="2000" dirty="0">
                <a:solidFill>
                  <a:srgbClr val="FF0000"/>
                </a:solidFill>
                <a:latin typeface="黑体" panose="02010609060101010101" charset="-122"/>
                <a:ea typeface="黑体" panose="02010609060101010101" charset="-122"/>
              </a:rPr>
              <a:t>(try)</a:t>
            </a:r>
            <a:r>
              <a:rPr lang="zh-CN" altLang="en-US" sz="2000" dirty="0">
                <a:latin typeface="黑体" panose="02010609060101010101" charset="-122"/>
                <a:ea typeface="黑体" panose="02010609060101010101" charset="-122"/>
              </a:rPr>
              <a:t>，并交给预先安排的异常处理程序段来</a:t>
            </a:r>
            <a:r>
              <a:rPr lang="zh-CN" altLang="en-US" sz="2000" dirty="0">
                <a:solidFill>
                  <a:srgbClr val="FF0000"/>
                </a:solidFill>
                <a:latin typeface="黑体" panose="02010609060101010101" charset="-122"/>
                <a:ea typeface="黑体" panose="02010609060101010101" charset="-122"/>
              </a:rPr>
              <a:t>处理异常</a:t>
            </a:r>
            <a:r>
              <a:rPr lang="en-US" altLang="zh-CN" sz="2000" dirty="0">
                <a:solidFill>
                  <a:srgbClr val="FF0000"/>
                </a:solidFill>
                <a:latin typeface="黑体" panose="02010609060101010101" charset="-122"/>
                <a:ea typeface="黑体" panose="02010609060101010101" charset="-122"/>
              </a:rPr>
              <a:t>(catch)</a:t>
            </a:r>
            <a:r>
              <a:rPr lang="zh-CN" altLang="en-US" sz="2800" dirty="0">
                <a:latin typeface="黑体" panose="02010609060101010101" charset="-122"/>
                <a:ea typeface="黑体" panose="02010609060101010101" charset="-122"/>
              </a:rPr>
              <a:t>。</a:t>
            </a:r>
            <a:endParaRPr lang="zh-CN" altLang="en-US" sz="2800" dirty="0">
              <a:solidFill>
                <a:srgbClr val="7030A0"/>
              </a:solidFill>
              <a:latin typeface="黑体" panose="02010609060101010101" charset="-122"/>
              <a:ea typeface="黑体" panose="02010609060101010101" charset="-122"/>
              <a:sym typeface="+mn-ea"/>
            </a:endParaRPr>
          </a:p>
        </p:txBody>
      </p:sp>
      <p:grpSp>
        <p:nvGrpSpPr>
          <p:cNvPr id="449539" name="组合 449538"/>
          <p:cNvGrpSpPr/>
          <p:nvPr/>
        </p:nvGrpSpPr>
        <p:grpSpPr>
          <a:xfrm>
            <a:off x="2373759" y="3283908"/>
            <a:ext cx="3977164" cy="3109913"/>
            <a:chOff x="1344" y="1296"/>
            <a:chExt cx="3216" cy="2730"/>
          </a:xfrm>
        </p:grpSpPr>
        <p:sp>
          <p:nvSpPr>
            <p:cNvPr id="449540" name="文本框 449539"/>
            <p:cNvSpPr txBox="1"/>
            <p:nvPr/>
          </p:nvSpPr>
          <p:spPr>
            <a:xfrm>
              <a:off x="1907" y="1714"/>
              <a:ext cx="2137" cy="341"/>
            </a:xfrm>
            <a:prstGeom prst="rect">
              <a:avLst/>
            </a:prstGeom>
            <a:noFill/>
            <a:ln w="9525" cap="flat" cmpd="sng">
              <a:solidFill>
                <a:schemeClr val="tx1"/>
              </a:solidFill>
              <a:prstDash val="solid"/>
              <a:miter/>
              <a:headEnd type="none" w="med" len="med"/>
              <a:tailEnd type="none" w="med" len="med"/>
            </a:ln>
          </p:spPr>
          <p:txBody>
            <a:bodyPr tIns="0" bIns="0" anchor="ctr"/>
            <a:lstStyle/>
            <a:p>
              <a:pPr algn="ctr"/>
              <a:r>
                <a:rPr lang="zh-CN" altLang="en-US" sz="1650" dirty="0">
                  <a:latin typeface="宋体" panose="02010600030101010101" pitchFamily="2" charset="-122"/>
                </a:rPr>
                <a:t>函数</a:t>
              </a:r>
              <a:r>
                <a:rPr lang="en-US" altLang="zh-CN" sz="1650" dirty="0">
                  <a:latin typeface="宋体" panose="02010600030101010101" pitchFamily="2" charset="-122"/>
                </a:rPr>
                <a:t>f()</a:t>
              </a:r>
              <a:r>
                <a:rPr lang="zh-CN" altLang="en-US" sz="1650" dirty="0">
                  <a:latin typeface="宋体" panose="02010600030101010101" pitchFamily="2" charset="-122"/>
                </a:rPr>
                <a:t>捕获并处理异常</a:t>
              </a:r>
            </a:p>
          </p:txBody>
        </p:sp>
        <p:sp>
          <p:nvSpPr>
            <p:cNvPr id="449541" name="文本框 449540"/>
            <p:cNvSpPr txBox="1"/>
            <p:nvPr/>
          </p:nvSpPr>
          <p:spPr>
            <a:xfrm>
              <a:off x="1907" y="3686"/>
              <a:ext cx="2137" cy="340"/>
            </a:xfrm>
            <a:prstGeom prst="rect">
              <a:avLst/>
            </a:prstGeom>
            <a:noFill/>
            <a:ln w="9525" cap="flat" cmpd="sng">
              <a:solidFill>
                <a:schemeClr val="tx1"/>
              </a:solidFill>
              <a:prstDash val="solid"/>
              <a:miter/>
              <a:headEnd type="none" w="med" len="med"/>
              <a:tailEnd type="none" w="med" len="med"/>
            </a:ln>
          </p:spPr>
          <p:txBody>
            <a:bodyPr tIns="0" bIns="0" anchor="ctr"/>
            <a:lstStyle/>
            <a:p>
              <a:pPr algn="ctr"/>
              <a:r>
                <a:rPr lang="zh-CN" altLang="en-US" sz="1650" dirty="0">
                  <a:latin typeface="宋体" panose="02010600030101010101" pitchFamily="2" charset="-122"/>
                </a:rPr>
                <a:t>函数</a:t>
              </a:r>
              <a:r>
                <a:rPr lang="en-US" altLang="zh-CN" sz="1650" dirty="0">
                  <a:latin typeface="宋体" panose="02010600030101010101" pitchFamily="2" charset="-122"/>
                </a:rPr>
                <a:t>h()   </a:t>
              </a:r>
              <a:r>
                <a:rPr lang="zh-CN" altLang="en-US" sz="1650" dirty="0">
                  <a:latin typeface="宋体" panose="02010600030101010101" pitchFamily="2" charset="-122"/>
                </a:rPr>
                <a:t>引发异常</a:t>
              </a:r>
            </a:p>
          </p:txBody>
        </p:sp>
        <p:sp>
          <p:nvSpPr>
            <p:cNvPr id="449542" name="文本框 449541"/>
            <p:cNvSpPr txBox="1"/>
            <p:nvPr/>
          </p:nvSpPr>
          <p:spPr>
            <a:xfrm>
              <a:off x="1907" y="2993"/>
              <a:ext cx="2137" cy="341"/>
            </a:xfrm>
            <a:prstGeom prst="rect">
              <a:avLst/>
            </a:prstGeom>
            <a:noFill/>
            <a:ln w="9525" cap="flat" cmpd="sng">
              <a:solidFill>
                <a:schemeClr val="tx1"/>
              </a:solidFill>
              <a:prstDash val="solid"/>
              <a:miter/>
              <a:headEnd type="none" w="med" len="med"/>
              <a:tailEnd type="none" w="med" len="med"/>
            </a:ln>
          </p:spPr>
          <p:txBody>
            <a:bodyPr tIns="0" bIns="0" anchor="ctr"/>
            <a:lstStyle/>
            <a:p>
              <a:pPr algn="ctr"/>
              <a:r>
                <a:rPr lang="zh-CN" altLang="en-US" sz="1650" dirty="0">
                  <a:latin typeface="宋体" panose="02010600030101010101" pitchFamily="2" charset="-122"/>
                </a:rPr>
                <a:t>函数</a:t>
              </a:r>
              <a:r>
                <a:rPr lang="en-US" altLang="zh-CN" sz="1650">
                  <a:latin typeface="宋体" panose="02010600030101010101" pitchFamily="2" charset="-122"/>
                </a:rPr>
                <a:t>g()</a:t>
              </a:r>
            </a:p>
          </p:txBody>
        </p:sp>
        <p:sp>
          <p:nvSpPr>
            <p:cNvPr id="449543" name="直接连接符 449542"/>
            <p:cNvSpPr/>
            <p:nvPr/>
          </p:nvSpPr>
          <p:spPr>
            <a:xfrm>
              <a:off x="2313" y="1409"/>
              <a:ext cx="0" cy="247"/>
            </a:xfrm>
            <a:prstGeom prst="line">
              <a:avLst/>
            </a:prstGeom>
            <a:ln w="9525" cap="flat" cmpd="sng">
              <a:solidFill>
                <a:schemeClr val="tx1"/>
              </a:solidFill>
              <a:prstDash val="solid"/>
              <a:headEnd type="none" w="med" len="med"/>
              <a:tailEnd type="triangle" w="sm" len="med"/>
            </a:ln>
          </p:spPr>
        </p:sp>
        <p:sp>
          <p:nvSpPr>
            <p:cNvPr id="449544" name="直接连接符 449543"/>
            <p:cNvSpPr/>
            <p:nvPr/>
          </p:nvSpPr>
          <p:spPr>
            <a:xfrm>
              <a:off x="2313" y="2113"/>
              <a:ext cx="0" cy="247"/>
            </a:xfrm>
            <a:prstGeom prst="line">
              <a:avLst/>
            </a:prstGeom>
            <a:ln w="9525" cap="flat" cmpd="sng">
              <a:solidFill>
                <a:schemeClr val="tx1"/>
              </a:solidFill>
              <a:prstDash val="solid"/>
              <a:headEnd type="none" w="med" len="med"/>
              <a:tailEnd type="triangle" w="sm" len="med"/>
            </a:ln>
          </p:spPr>
        </p:sp>
        <p:sp>
          <p:nvSpPr>
            <p:cNvPr id="449545" name="直接连接符 449544"/>
            <p:cNvSpPr/>
            <p:nvPr/>
          </p:nvSpPr>
          <p:spPr>
            <a:xfrm>
              <a:off x="2313" y="2712"/>
              <a:ext cx="0" cy="246"/>
            </a:xfrm>
            <a:prstGeom prst="line">
              <a:avLst/>
            </a:prstGeom>
            <a:ln w="9525" cap="flat" cmpd="sng">
              <a:solidFill>
                <a:schemeClr val="tx1"/>
              </a:solidFill>
              <a:prstDash val="solid"/>
              <a:headEnd type="none" w="med" len="med"/>
              <a:tailEnd type="triangle" w="sm" len="med"/>
            </a:ln>
          </p:spPr>
        </p:sp>
        <p:sp>
          <p:nvSpPr>
            <p:cNvPr id="449546" name="直接连接符 449545"/>
            <p:cNvSpPr/>
            <p:nvPr/>
          </p:nvSpPr>
          <p:spPr>
            <a:xfrm>
              <a:off x="2312" y="3404"/>
              <a:ext cx="0" cy="247"/>
            </a:xfrm>
            <a:prstGeom prst="line">
              <a:avLst/>
            </a:prstGeom>
            <a:ln w="9525" cap="flat" cmpd="sng">
              <a:solidFill>
                <a:schemeClr val="tx1"/>
              </a:solidFill>
              <a:prstDash val="solid"/>
              <a:headEnd type="none" w="med" len="med"/>
              <a:tailEnd type="triangle" w="sm" len="med"/>
            </a:ln>
          </p:spPr>
        </p:sp>
        <p:sp>
          <p:nvSpPr>
            <p:cNvPr id="449547" name="直接连接符 449546"/>
            <p:cNvSpPr/>
            <p:nvPr/>
          </p:nvSpPr>
          <p:spPr>
            <a:xfrm>
              <a:off x="3562" y="3392"/>
              <a:ext cx="0" cy="247"/>
            </a:xfrm>
            <a:prstGeom prst="line">
              <a:avLst/>
            </a:prstGeom>
            <a:ln w="9525" cap="flat" cmpd="sng">
              <a:solidFill>
                <a:schemeClr val="tx1"/>
              </a:solidFill>
              <a:prstDash val="solid"/>
              <a:headEnd type="triangle" w="sm" len="med"/>
              <a:tailEnd type="none" w="sm" len="med"/>
            </a:ln>
          </p:spPr>
        </p:sp>
        <p:sp>
          <p:nvSpPr>
            <p:cNvPr id="449548" name="直接连接符 449547"/>
            <p:cNvSpPr/>
            <p:nvPr/>
          </p:nvSpPr>
          <p:spPr>
            <a:xfrm>
              <a:off x="3562" y="2712"/>
              <a:ext cx="0" cy="246"/>
            </a:xfrm>
            <a:prstGeom prst="line">
              <a:avLst/>
            </a:prstGeom>
            <a:ln w="9525" cap="flat" cmpd="sng">
              <a:solidFill>
                <a:schemeClr val="tx1"/>
              </a:solidFill>
              <a:prstDash val="solid"/>
              <a:headEnd type="triangle" w="sm" len="med"/>
              <a:tailEnd type="none" w="sm" len="med"/>
            </a:ln>
          </p:spPr>
        </p:sp>
        <p:sp>
          <p:nvSpPr>
            <p:cNvPr id="449549" name="直接连接符 449548"/>
            <p:cNvSpPr/>
            <p:nvPr/>
          </p:nvSpPr>
          <p:spPr>
            <a:xfrm>
              <a:off x="3562" y="2090"/>
              <a:ext cx="0" cy="246"/>
            </a:xfrm>
            <a:prstGeom prst="line">
              <a:avLst/>
            </a:prstGeom>
            <a:ln w="9525" cap="flat" cmpd="sng">
              <a:solidFill>
                <a:schemeClr val="tx1"/>
              </a:solidFill>
              <a:prstDash val="solid"/>
              <a:headEnd type="triangle" w="sm" len="med"/>
              <a:tailEnd type="none" w="sm" len="med"/>
            </a:ln>
          </p:spPr>
        </p:sp>
        <p:sp>
          <p:nvSpPr>
            <p:cNvPr id="449550" name="直接连接符 449549"/>
            <p:cNvSpPr/>
            <p:nvPr/>
          </p:nvSpPr>
          <p:spPr>
            <a:xfrm>
              <a:off x="3562" y="1421"/>
              <a:ext cx="0" cy="247"/>
            </a:xfrm>
            <a:prstGeom prst="line">
              <a:avLst/>
            </a:prstGeom>
            <a:ln w="9525" cap="flat" cmpd="sng">
              <a:solidFill>
                <a:schemeClr val="tx1"/>
              </a:solidFill>
              <a:prstDash val="solid"/>
              <a:headEnd type="triangle" w="sm" len="med"/>
              <a:tailEnd type="none" w="sm" len="med"/>
            </a:ln>
          </p:spPr>
        </p:sp>
        <p:sp>
          <p:nvSpPr>
            <p:cNvPr id="449551" name="文本框 449550"/>
            <p:cNvSpPr txBox="1"/>
            <p:nvPr/>
          </p:nvSpPr>
          <p:spPr>
            <a:xfrm>
              <a:off x="2025" y="2336"/>
              <a:ext cx="1854" cy="259"/>
            </a:xfrm>
            <a:prstGeom prst="rect">
              <a:avLst/>
            </a:prstGeom>
            <a:noFill/>
            <a:ln w="9525">
              <a:noFill/>
            </a:ln>
          </p:spPr>
          <p:txBody>
            <a:bodyPr tIns="0" bIns="0" anchor="ctr"/>
            <a:lstStyle/>
            <a:p>
              <a:pPr algn="ctr"/>
              <a:r>
                <a:rPr lang="en-US" altLang="zh-CN" sz="1650">
                  <a:latin typeface="Times New Roman" panose="02020603050405020304" pitchFamily="18" charset="0"/>
                </a:rPr>
                <a:t>……</a:t>
              </a:r>
              <a:endParaRPr lang="en-US" altLang="zh-CN" sz="1650">
                <a:latin typeface="宋体" panose="02010600030101010101" pitchFamily="2" charset="-122"/>
              </a:endParaRPr>
            </a:p>
          </p:txBody>
        </p:sp>
        <p:sp>
          <p:nvSpPr>
            <p:cNvPr id="449552" name="文本框 449551"/>
            <p:cNvSpPr txBox="1"/>
            <p:nvPr/>
          </p:nvSpPr>
          <p:spPr>
            <a:xfrm>
              <a:off x="2486" y="1296"/>
              <a:ext cx="986" cy="222"/>
            </a:xfrm>
            <a:prstGeom prst="rect">
              <a:avLst/>
            </a:prstGeom>
            <a:noFill/>
            <a:ln w="9525">
              <a:noFill/>
            </a:ln>
          </p:spPr>
          <p:txBody>
            <a:bodyPr lIns="0" tIns="0" rIns="0" bIns="0" anchor="ctr"/>
            <a:lstStyle/>
            <a:p>
              <a:pPr algn="ctr"/>
              <a:r>
                <a:rPr lang="zh-CN" altLang="en-US" sz="1650" dirty="0">
                  <a:latin typeface="宋体" panose="02010600030101010101" pitchFamily="2" charset="-122"/>
                </a:rPr>
                <a:t>调用者</a:t>
              </a:r>
            </a:p>
          </p:txBody>
        </p:sp>
        <p:sp>
          <p:nvSpPr>
            <p:cNvPr id="449553" name="文本框 449552"/>
            <p:cNvSpPr txBox="1"/>
            <p:nvPr/>
          </p:nvSpPr>
          <p:spPr>
            <a:xfrm>
              <a:off x="3492" y="2430"/>
              <a:ext cx="1068" cy="222"/>
            </a:xfrm>
            <a:prstGeom prst="rect">
              <a:avLst/>
            </a:prstGeom>
            <a:noFill/>
            <a:ln w="9525">
              <a:noFill/>
            </a:ln>
          </p:spPr>
          <p:txBody>
            <a:bodyPr lIns="0" tIns="0" rIns="0" bIns="0" anchor="ctr"/>
            <a:lstStyle/>
            <a:p>
              <a:pPr algn="ctr"/>
              <a:r>
                <a:rPr lang="zh-CN" altLang="en-US" sz="1650" dirty="0">
                  <a:latin typeface="宋体" panose="02010600030101010101" pitchFamily="2" charset="-122"/>
                </a:rPr>
                <a:t>异常传播方向</a:t>
              </a:r>
            </a:p>
          </p:txBody>
        </p:sp>
        <p:sp>
          <p:nvSpPr>
            <p:cNvPr id="449554" name="文本框 449553"/>
            <p:cNvSpPr txBox="1"/>
            <p:nvPr/>
          </p:nvSpPr>
          <p:spPr>
            <a:xfrm>
              <a:off x="1344" y="2430"/>
              <a:ext cx="986" cy="222"/>
            </a:xfrm>
            <a:prstGeom prst="rect">
              <a:avLst/>
            </a:prstGeom>
            <a:noFill/>
            <a:ln w="9525">
              <a:noFill/>
            </a:ln>
          </p:spPr>
          <p:txBody>
            <a:bodyPr lIns="0" tIns="0" rIns="0" bIns="0" anchor="ctr"/>
            <a:lstStyle/>
            <a:p>
              <a:pPr algn="ctr"/>
              <a:r>
                <a:rPr lang="zh-CN" altLang="en-US" sz="1650" dirty="0">
                  <a:latin typeface="宋体" panose="02010600030101010101" pitchFamily="2" charset="-122"/>
                </a:rPr>
                <a:t>调用关系</a:t>
              </a:r>
            </a:p>
          </p:txBody>
        </p:sp>
      </p:grpSp>
      <p:grpSp>
        <p:nvGrpSpPr>
          <p:cNvPr id="22" name="组合 21">
            <a:extLst>
              <a:ext uri="{FF2B5EF4-FFF2-40B4-BE49-F238E27FC236}">
                <a16:creationId xmlns:a16="http://schemas.microsoft.com/office/drawing/2014/main" id="{CC96C545-3B9F-4906-BEA4-22326E8E4620}"/>
              </a:ext>
            </a:extLst>
          </p:cNvPr>
          <p:cNvGrpSpPr/>
          <p:nvPr/>
        </p:nvGrpSpPr>
        <p:grpSpPr>
          <a:xfrm>
            <a:off x="-1618" y="-1"/>
            <a:ext cx="1669666" cy="615554"/>
            <a:chOff x="-1618" y="-1"/>
            <a:chExt cx="1669666" cy="615554"/>
          </a:xfrm>
        </p:grpSpPr>
        <p:sp>
          <p:nvSpPr>
            <p:cNvPr id="23" name="矩形 22">
              <a:extLst>
                <a:ext uri="{FF2B5EF4-FFF2-40B4-BE49-F238E27FC236}">
                  <a16:creationId xmlns:a16="http://schemas.microsoft.com/office/drawing/2014/main" id="{FD0E9D33-0F2F-4D88-979B-590C3C0261CA}"/>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24" name="文本框 23">
              <a:extLst>
                <a:ext uri="{FF2B5EF4-FFF2-40B4-BE49-F238E27FC236}">
                  <a16:creationId xmlns:a16="http://schemas.microsoft.com/office/drawing/2014/main" id="{A6BC7579-5D8F-44E2-A1AB-6046F3745E4A}"/>
                </a:ext>
              </a:extLst>
            </p:cNvPr>
            <p:cNvSpPr txBox="1"/>
            <p:nvPr/>
          </p:nvSpPr>
          <p:spPr>
            <a:xfrm>
              <a:off x="210918" y="0"/>
              <a:ext cx="1457130" cy="615553"/>
            </a:xfrm>
            <a:prstGeom prst="rect">
              <a:avLst/>
            </a:prstGeom>
            <a:noFill/>
          </p:spPr>
          <p:txBody>
            <a:bodyPr wrap="none" lIns="0" tIns="0" rIns="0" bIns="0" rtlCol="0">
              <a:spAutoFit/>
            </a:bodyPr>
            <a:lstStyle/>
            <a:p>
              <a:pPr defTabSz="723406"/>
              <a:r>
                <a:rPr lang="zh-CN" altLang="en-US" sz="2400" dirty="0">
                  <a:solidFill>
                    <a:srgbClr val="27B23C"/>
                  </a:solidFill>
                  <a:latin typeface="微软雅黑" panose="020B0503020204020204" pitchFamily="34" charset="-122"/>
                  <a:ea typeface="微软雅黑" panose="020B0503020204020204" pitchFamily="34" charset="-122"/>
                  <a:cs typeface="+mn-ea"/>
                  <a:sym typeface="+mn-lt"/>
                </a:rPr>
                <a:t>设计目的</a:t>
              </a:r>
            </a:p>
            <a:p>
              <a:pPr defTabSz="723406"/>
              <a:r>
                <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Design Purpose</a:t>
              </a: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5"/>
          <p:cNvSpPr txBox="1"/>
          <p:nvPr/>
        </p:nvSpPr>
        <p:spPr>
          <a:xfrm>
            <a:off x="3357562" y="3037681"/>
            <a:ext cx="973455" cy="308610"/>
          </a:xfrm>
          <a:prstGeom prst="rect">
            <a:avLst/>
          </a:prstGeom>
        </p:spPr>
        <p:txBody>
          <a:bodyPr vert="horz" lIns="0" tIns="0" rIns="0" bIns="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点击替换文字内容</a:t>
            </a:r>
          </a:p>
        </p:txBody>
      </p:sp>
      <p:sp>
        <p:nvSpPr>
          <p:cNvPr id="24" name="Text Placeholder 5"/>
          <p:cNvSpPr txBox="1"/>
          <p:nvPr/>
        </p:nvSpPr>
        <p:spPr>
          <a:xfrm>
            <a:off x="7397862" y="3037682"/>
            <a:ext cx="962367" cy="308478"/>
          </a:xfrm>
          <a:prstGeom prst="rect">
            <a:avLst/>
          </a:prstGeom>
        </p:spPr>
        <p:txBody>
          <a:bodyPr vert="horz" lIns="0" tIns="0" rIns="0" bIns="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点击请替换文字内容</a:t>
            </a:r>
          </a:p>
        </p:txBody>
      </p:sp>
      <p:sp>
        <p:nvSpPr>
          <p:cNvPr id="29" name="Text Placeholder 5"/>
          <p:cNvSpPr txBox="1"/>
          <p:nvPr/>
        </p:nvSpPr>
        <p:spPr>
          <a:xfrm>
            <a:off x="5375761" y="3037682"/>
            <a:ext cx="962367" cy="308478"/>
          </a:xfrm>
          <a:prstGeom prst="rect">
            <a:avLst/>
          </a:prstGeom>
        </p:spPr>
        <p:txBody>
          <a:bodyPr vert="horz" lIns="0" tIns="0" rIns="0" bIns="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点击请替换文字内容</a:t>
            </a:r>
          </a:p>
        </p:txBody>
      </p:sp>
      <p:sp>
        <p:nvSpPr>
          <p:cNvPr id="28" name="文本框 27"/>
          <p:cNvSpPr txBox="1"/>
          <p:nvPr/>
        </p:nvSpPr>
        <p:spPr>
          <a:xfrm>
            <a:off x="573559" y="808013"/>
            <a:ext cx="8652034" cy="6052619"/>
          </a:xfrm>
          <a:prstGeom prst="rect">
            <a:avLst/>
          </a:prstGeom>
          <a:noFill/>
        </p:spPr>
        <p:txBody>
          <a:bodyPr wrap="square" rtlCol="0">
            <a:spAutoFit/>
          </a:bodyPr>
          <a:lstStyle/>
          <a:p>
            <a:pPr marL="214308">
              <a:lnSpc>
                <a:spcPct val="150000"/>
              </a:lnSpc>
              <a:buFont typeface="Wingdings" panose="05000000000000000000" charset="0"/>
              <a:buChar char="l"/>
            </a:pPr>
            <a:r>
              <a:rPr lang="zh-CN" altLang="en-US" sz="2800" dirty="0">
                <a:latin typeface="黑体" panose="02010609060101010101" charset="-122"/>
                <a:ea typeface="黑体" panose="02010609060101010101" charset="-122"/>
                <a:sym typeface="+mn-ea"/>
              </a:rPr>
              <a:t>异常处理语句</a:t>
            </a:r>
          </a:p>
          <a:p>
            <a:pPr marL="471476" indent="-25716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sym typeface="+mn-ea"/>
              </a:rPr>
              <a:t> 异常抛出</a:t>
            </a:r>
          </a:p>
          <a:p>
            <a:pPr marL="214308">
              <a:lnSpc>
                <a:spcPct val="150000"/>
              </a:lnSpc>
            </a:pPr>
            <a:r>
              <a:rPr lang="zh-CN" altLang="en-US" sz="2000" dirty="0">
                <a:latin typeface="黑体" panose="02010609060101010101" charset="-122"/>
                <a:ea typeface="黑体" panose="02010609060101010101" charset="-122"/>
                <a:sym typeface="+mn-ea"/>
              </a:rPr>
              <a:t>    throw </a:t>
            </a:r>
            <a:r>
              <a:rPr lang="en-US" altLang="zh-CN" sz="2000" dirty="0">
                <a:latin typeface="黑体" panose="02010609060101010101" charset="-122"/>
                <a:ea typeface="黑体" panose="02010609060101010101" charset="-122"/>
                <a:sym typeface="+mn-ea"/>
              </a:rPr>
              <a:t>&lt;</a:t>
            </a:r>
            <a:r>
              <a:rPr lang="zh-CN" altLang="en-US" sz="2000" dirty="0">
                <a:latin typeface="黑体" panose="02010609060101010101" charset="-122"/>
                <a:ea typeface="黑体" panose="02010609060101010101" charset="-122"/>
                <a:sym typeface="+mn-ea"/>
              </a:rPr>
              <a:t>表达式</a:t>
            </a:r>
            <a:r>
              <a:rPr lang="en-US" altLang="zh-CN" sz="2000" dirty="0">
                <a:latin typeface="黑体" panose="02010609060101010101" charset="-122"/>
                <a:ea typeface="黑体" panose="02010609060101010101" charset="-122"/>
                <a:sym typeface="+mn-ea"/>
              </a:rPr>
              <a:t>&gt;</a:t>
            </a:r>
            <a:endParaRPr lang="zh-CN" altLang="en-US" sz="2000" dirty="0">
              <a:solidFill>
                <a:srgbClr val="7030A0"/>
              </a:solidFill>
              <a:latin typeface="黑体" panose="02010609060101010101" charset="-122"/>
              <a:ea typeface="黑体" panose="02010609060101010101" charset="-122"/>
              <a:sym typeface="+mn-ea"/>
            </a:endParaRPr>
          </a:p>
          <a:p>
            <a:pPr marL="214308" indent="380990">
              <a:lnSpc>
                <a:spcPct val="150000"/>
              </a:lnSpc>
              <a:extLst>
                <a:ext uri="{35155182-B16C-46BC-9424-99874614C6A1}">
                  <wpsdc:indentchars xmlns:wpsdc="http://www.wps.cn/officeDocument/2017/drawingmlCustomData" xmlns="" val="200" checksum="282533468"/>
                </a:ext>
              </a:extLst>
            </a:pPr>
            <a:r>
              <a:rPr lang="zh-CN" altLang="en-US" sz="2000" dirty="0">
                <a:latin typeface="黑体" panose="02010609060101010101" charset="-122"/>
                <a:ea typeface="黑体" panose="02010609060101010101" charset="-122"/>
                <a:cs typeface="黑体" panose="02010609060101010101" charset="-122"/>
                <a:sym typeface="+mn-ea"/>
              </a:rPr>
              <a:t>抛掷异常的工作由throw子句来实现，在受保护的可能产生异常的语句中进行错误检测，如有异常就通过throw语句抛掷异常对象的类型和异常的内容。</a:t>
            </a:r>
            <a:endParaRPr lang="zh-CN" altLang="en-US" sz="2800" dirty="0">
              <a:solidFill>
                <a:srgbClr val="7030A0"/>
              </a:solidFill>
              <a:latin typeface="黑体" panose="02010609060101010101" charset="-122"/>
              <a:ea typeface="黑体" panose="02010609060101010101" charset="-122"/>
              <a:sym typeface="+mn-ea"/>
            </a:endParaRPr>
          </a:p>
          <a:p>
            <a:pPr marL="557199" indent="-342892">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sym typeface="+mn-ea"/>
              </a:rPr>
              <a:t>捕捉异常</a:t>
            </a:r>
          </a:p>
          <a:p>
            <a:pPr marL="214308"/>
            <a:r>
              <a:rPr lang="zh-CN" altLang="en-US" sz="2000" dirty="0">
                <a:solidFill>
                  <a:srgbClr val="7030A0"/>
                </a:solidFill>
                <a:latin typeface="黑体" panose="02010609060101010101" charset="-122"/>
                <a:ea typeface="黑体" panose="02010609060101010101" charset="-122"/>
                <a:sym typeface="+mn-ea"/>
              </a:rPr>
              <a:t>   </a:t>
            </a:r>
            <a:r>
              <a:rPr lang="zh-CN" altLang="en-US" sz="2000" dirty="0">
                <a:latin typeface="黑体" panose="02010609060101010101" charset="-122"/>
                <a:ea typeface="黑体" panose="02010609060101010101" charset="-122"/>
                <a:sym typeface="+mn-ea"/>
              </a:rPr>
              <a:t> </a:t>
            </a:r>
            <a:r>
              <a:rPr lang="en-US" altLang="zh-CN" sz="2000" dirty="0">
                <a:latin typeface="黑体" panose="02010609060101010101" charset="-122"/>
                <a:ea typeface="黑体" panose="02010609060101010101" charset="-122"/>
                <a:sym typeface="+mn-ea"/>
              </a:rPr>
              <a:t>try</a:t>
            </a:r>
          </a:p>
          <a:p>
            <a:pPr marL="214308"/>
            <a:r>
              <a:rPr lang="en-US" altLang="zh-CN" sz="2000" dirty="0">
                <a:latin typeface="黑体" panose="02010609060101010101" charset="-122"/>
                <a:ea typeface="黑体" panose="02010609060101010101" charset="-122"/>
                <a:sym typeface="+mn-ea"/>
              </a:rPr>
              <a:t>    {</a:t>
            </a:r>
          </a:p>
          <a:p>
            <a:pPr marL="214308"/>
            <a:r>
              <a:rPr lang="zh-CN" altLang="en-US" sz="2000" dirty="0">
                <a:latin typeface="黑体" panose="02010609060101010101" charset="-122"/>
                <a:ea typeface="黑体" panose="02010609060101010101" charset="-122"/>
                <a:sym typeface="+mn-ea"/>
              </a:rPr>
              <a:t>    </a:t>
            </a:r>
            <a:r>
              <a:rPr lang="en-US" altLang="zh-CN" sz="2000" dirty="0">
                <a:latin typeface="黑体" panose="02010609060101010101" charset="-122"/>
                <a:ea typeface="黑体" panose="02010609060101010101" charset="-122"/>
                <a:sym typeface="+mn-ea"/>
              </a:rPr>
              <a:t>//code that may generate exceptions</a:t>
            </a:r>
          </a:p>
          <a:p>
            <a:pPr marL="214308"/>
            <a:r>
              <a:rPr lang="en-US" altLang="zh-CN" sz="2000" dirty="0">
                <a:latin typeface="黑体" panose="02010609060101010101" charset="-122"/>
                <a:ea typeface="黑体" panose="02010609060101010101" charset="-122"/>
                <a:sym typeface="+mn-ea"/>
              </a:rPr>
              <a:t>    }</a:t>
            </a:r>
          </a:p>
          <a:p>
            <a:pPr marL="214308" indent="380990">
              <a:lnSpc>
                <a:spcPct val="150000"/>
              </a:lnSpc>
              <a:extLst>
                <a:ext uri="{35155182-B16C-46BC-9424-99874614C6A1}">
                  <wpsdc:indentchars xmlns:wpsdc="http://www.wps.cn/officeDocument/2017/drawingmlCustomData" xmlns="" val="200" checksum="282533468"/>
                </a:ext>
              </a:extLst>
            </a:pPr>
            <a:r>
              <a:rPr lang="zh-CN" altLang="en-US" sz="2000" dirty="0">
                <a:latin typeface="黑体" panose="02010609060101010101" charset="-122"/>
                <a:ea typeface="黑体" panose="02010609060101010101" charset="-122"/>
                <a:cs typeface="黑体" panose="02010609060101010101" charset="-122"/>
                <a:sym typeface="+mn-ea"/>
              </a:rPr>
              <a:t>如果预料某段代码可能出现异常，就将此段代码放在</a:t>
            </a:r>
            <a:r>
              <a:rPr lang="en-US" altLang="zh-CN" sz="2000" dirty="0">
                <a:latin typeface="黑体" panose="02010609060101010101" charset="-122"/>
                <a:ea typeface="黑体" panose="02010609060101010101" charset="-122"/>
                <a:cs typeface="黑体" panose="02010609060101010101" charset="-122"/>
                <a:sym typeface="+mn-ea"/>
              </a:rPr>
              <a:t>try</a:t>
            </a:r>
            <a:r>
              <a:rPr lang="zh-CN" altLang="en-US" sz="2000" dirty="0">
                <a:latin typeface="黑体" panose="02010609060101010101" charset="-122"/>
                <a:ea typeface="黑体" panose="02010609060101010101" charset="-122"/>
                <a:cs typeface="黑体" panose="02010609060101010101" charset="-122"/>
                <a:sym typeface="+mn-ea"/>
              </a:rPr>
              <a:t>语句块中。当程序运行未出现异常，则顺序执行</a:t>
            </a:r>
            <a:r>
              <a:rPr lang="en-US" altLang="zh-CN" sz="2000" dirty="0">
                <a:latin typeface="黑体" panose="02010609060101010101" charset="-122"/>
                <a:ea typeface="黑体" panose="02010609060101010101" charset="-122"/>
                <a:cs typeface="黑体" panose="02010609060101010101" charset="-122"/>
                <a:sym typeface="+mn-ea"/>
              </a:rPr>
              <a:t>try</a:t>
            </a:r>
            <a:r>
              <a:rPr lang="zh-CN" altLang="en-US" sz="2000" dirty="0">
                <a:latin typeface="黑体" panose="02010609060101010101" charset="-122"/>
                <a:ea typeface="黑体" panose="02010609060101010101" charset="-122"/>
                <a:cs typeface="黑体" panose="02010609060101010101" charset="-122"/>
                <a:sym typeface="+mn-ea"/>
              </a:rPr>
              <a:t>模块快的语句，一旦系统捕捉到异常就终止当前执行的程序，转去执相应</a:t>
            </a:r>
            <a:r>
              <a:rPr lang="en-US" altLang="zh-CN" sz="2000" dirty="0">
                <a:latin typeface="黑体" panose="02010609060101010101" charset="-122"/>
                <a:ea typeface="黑体" panose="02010609060101010101" charset="-122"/>
                <a:cs typeface="黑体" panose="02010609060101010101" charset="-122"/>
                <a:sym typeface="+mn-ea"/>
              </a:rPr>
              <a:t>catch</a:t>
            </a:r>
            <a:r>
              <a:rPr lang="zh-CN" altLang="en-US" sz="2000" dirty="0">
                <a:latin typeface="黑体" panose="02010609060101010101" charset="-122"/>
                <a:ea typeface="黑体" panose="02010609060101010101" charset="-122"/>
                <a:cs typeface="黑体" panose="02010609060101010101" charset="-122"/>
                <a:sym typeface="+mn-ea"/>
              </a:rPr>
              <a:t>语句中的异常处理语句。</a:t>
            </a:r>
          </a:p>
        </p:txBody>
      </p:sp>
      <p:grpSp>
        <p:nvGrpSpPr>
          <p:cNvPr id="9" name="组合 8">
            <a:extLst>
              <a:ext uri="{FF2B5EF4-FFF2-40B4-BE49-F238E27FC236}">
                <a16:creationId xmlns:a16="http://schemas.microsoft.com/office/drawing/2014/main" id="{BB38BFF7-9265-4FBD-8E52-CDD7C8C6B562}"/>
              </a:ext>
            </a:extLst>
          </p:cNvPr>
          <p:cNvGrpSpPr/>
          <p:nvPr/>
        </p:nvGrpSpPr>
        <p:grpSpPr>
          <a:xfrm>
            <a:off x="-1618" y="-1"/>
            <a:ext cx="1669666" cy="615554"/>
            <a:chOff x="-1618" y="-1"/>
            <a:chExt cx="1669666" cy="615554"/>
          </a:xfrm>
        </p:grpSpPr>
        <p:sp>
          <p:nvSpPr>
            <p:cNvPr id="10" name="矩形 9">
              <a:extLst>
                <a:ext uri="{FF2B5EF4-FFF2-40B4-BE49-F238E27FC236}">
                  <a16:creationId xmlns:a16="http://schemas.microsoft.com/office/drawing/2014/main" id="{C8ECC4FB-A040-4793-B5F4-DAD469164501}"/>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11" name="文本框 10">
              <a:extLst>
                <a:ext uri="{FF2B5EF4-FFF2-40B4-BE49-F238E27FC236}">
                  <a16:creationId xmlns:a16="http://schemas.microsoft.com/office/drawing/2014/main" id="{ACB7C9EA-C00F-48F3-A41D-C0A876CEE6A9}"/>
                </a:ext>
              </a:extLst>
            </p:cNvPr>
            <p:cNvSpPr txBox="1"/>
            <p:nvPr/>
          </p:nvSpPr>
          <p:spPr>
            <a:xfrm>
              <a:off x="210918" y="0"/>
              <a:ext cx="1457130" cy="615553"/>
            </a:xfrm>
            <a:prstGeom prst="rect">
              <a:avLst/>
            </a:prstGeom>
            <a:noFill/>
          </p:spPr>
          <p:txBody>
            <a:bodyPr wrap="none" lIns="0" tIns="0" rIns="0" bIns="0" rtlCol="0">
              <a:spAutoFit/>
            </a:bodyPr>
            <a:lstStyle/>
            <a:p>
              <a:pPr defTabSz="723406"/>
              <a:r>
                <a:rPr lang="zh-CN" altLang="en-US" sz="2400" dirty="0">
                  <a:solidFill>
                    <a:srgbClr val="C00000"/>
                  </a:solidFill>
                  <a:latin typeface="微软雅黑" panose="020B0503020204020204" pitchFamily="34" charset="-122"/>
                  <a:ea typeface="微软雅黑" panose="020B0503020204020204" pitchFamily="34" charset="-122"/>
                  <a:cs typeface="+mn-ea"/>
                  <a:sym typeface="+mn-lt"/>
                </a:rPr>
                <a:t>用法</a:t>
              </a:r>
            </a:p>
            <a:p>
              <a:pPr defTabSz="723406"/>
              <a:r>
                <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Design Purpose</a:t>
              </a: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5"/>
          <p:cNvSpPr txBox="1"/>
          <p:nvPr/>
        </p:nvSpPr>
        <p:spPr>
          <a:xfrm>
            <a:off x="3357562" y="3037681"/>
            <a:ext cx="973455" cy="308610"/>
          </a:xfrm>
          <a:prstGeom prst="rect">
            <a:avLst/>
          </a:prstGeom>
        </p:spPr>
        <p:txBody>
          <a:bodyPr vert="horz" lIns="0" tIns="0" rIns="0" bIns="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点击替换文字内容</a:t>
            </a:r>
          </a:p>
        </p:txBody>
      </p:sp>
      <p:sp>
        <p:nvSpPr>
          <p:cNvPr id="24" name="Text Placeholder 5"/>
          <p:cNvSpPr txBox="1"/>
          <p:nvPr/>
        </p:nvSpPr>
        <p:spPr>
          <a:xfrm>
            <a:off x="7397862" y="3037682"/>
            <a:ext cx="962367" cy="308478"/>
          </a:xfrm>
          <a:prstGeom prst="rect">
            <a:avLst/>
          </a:prstGeom>
        </p:spPr>
        <p:txBody>
          <a:bodyPr vert="horz" lIns="0" tIns="0" rIns="0" bIns="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点击请替换文字内容</a:t>
            </a:r>
          </a:p>
        </p:txBody>
      </p:sp>
      <p:sp>
        <p:nvSpPr>
          <p:cNvPr id="29" name="Text Placeholder 5"/>
          <p:cNvSpPr txBox="1"/>
          <p:nvPr/>
        </p:nvSpPr>
        <p:spPr>
          <a:xfrm>
            <a:off x="5375761" y="3037682"/>
            <a:ext cx="962367" cy="308478"/>
          </a:xfrm>
          <a:prstGeom prst="rect">
            <a:avLst/>
          </a:prstGeom>
        </p:spPr>
        <p:txBody>
          <a:bodyPr vert="horz" lIns="0" tIns="0" rIns="0" bIns="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点击请替换文字内容</a:t>
            </a:r>
          </a:p>
        </p:txBody>
      </p:sp>
      <p:sp>
        <p:nvSpPr>
          <p:cNvPr id="28" name="文本框 27"/>
          <p:cNvSpPr txBox="1"/>
          <p:nvPr/>
        </p:nvSpPr>
        <p:spPr>
          <a:xfrm>
            <a:off x="496014" y="1096045"/>
            <a:ext cx="8652034" cy="5844357"/>
          </a:xfrm>
          <a:prstGeom prst="rect">
            <a:avLst/>
          </a:prstGeom>
          <a:noFill/>
        </p:spPr>
        <p:txBody>
          <a:bodyPr wrap="square" rtlCol="0">
            <a:spAutoFit/>
          </a:bodyPr>
          <a:lstStyle/>
          <a:p>
            <a:pPr marL="471476" indent="-257168">
              <a:lnSpc>
                <a:spcPct val="150000"/>
              </a:lnSpc>
              <a:buFont typeface="Wingdings" panose="05000000000000000000" charset="0"/>
              <a:buChar char="u"/>
            </a:pPr>
            <a:r>
              <a:rPr lang="zh-CN" altLang="en-US" dirty="0">
                <a:solidFill>
                  <a:srgbClr val="7030A0"/>
                </a:solidFill>
                <a:latin typeface="黑体" panose="02010609060101010101" charset="-122"/>
                <a:ea typeface="黑体" panose="02010609060101010101" charset="-122"/>
                <a:sym typeface="+mn-ea"/>
              </a:rPr>
              <a:t>处理异常</a:t>
            </a:r>
            <a:endParaRPr lang="en-US" altLang="zh-CN" dirty="0">
              <a:latin typeface="黑体" panose="02010609060101010101" charset="-122"/>
              <a:ea typeface="黑体" panose="02010609060101010101" charset="-122"/>
              <a:cs typeface="黑体" panose="02010609060101010101" charset="-122"/>
              <a:sym typeface="+mn-ea"/>
            </a:endParaRPr>
          </a:p>
          <a:p>
            <a:pPr marL="214308" indent="380990">
              <a:lnSpc>
                <a:spcPct val="150000"/>
              </a:lnSpc>
              <a:extLst>
                <a:ext uri="{35155182-B16C-46BC-9424-99874614C6A1}">
                  <wpsdc:indentchars xmlns:wpsdc="http://www.wps.cn/officeDocument/2017/drawingmlCustomData" xmlns="" val="200" checksum="282533468"/>
                </a:ext>
              </a:extLst>
            </a:pPr>
            <a:r>
              <a:rPr lang="en-US" altLang="zh-CN" dirty="0">
                <a:latin typeface="黑体" panose="02010609060101010101" charset="-122"/>
                <a:ea typeface="黑体" panose="02010609060101010101" charset="-122"/>
                <a:cs typeface="黑体" panose="02010609060101010101" charset="-122"/>
                <a:sym typeface="+mn-ea"/>
              </a:rPr>
              <a:t>catch</a:t>
            </a:r>
            <a:r>
              <a:rPr lang="zh-CN" altLang="en-US" dirty="0">
                <a:latin typeface="黑体" panose="02010609060101010101" charset="-122"/>
                <a:ea typeface="黑体" panose="02010609060101010101" charset="-122"/>
                <a:cs typeface="黑体" panose="02010609060101010101" charset="-122"/>
                <a:sym typeface="+mn-ea"/>
              </a:rPr>
              <a:t>（</a:t>
            </a:r>
            <a:r>
              <a:rPr lang="en-US" altLang="zh-CN" dirty="0">
                <a:latin typeface="黑体" panose="02010609060101010101" charset="-122"/>
                <a:ea typeface="黑体" panose="02010609060101010101" charset="-122"/>
                <a:cs typeface="黑体" panose="02010609060101010101" charset="-122"/>
                <a:sym typeface="+mn-ea"/>
              </a:rPr>
              <a:t>&lt;</a:t>
            </a:r>
            <a:r>
              <a:rPr lang="zh-CN" altLang="en-US" dirty="0">
                <a:latin typeface="黑体" panose="02010609060101010101" charset="-122"/>
                <a:ea typeface="黑体" panose="02010609060101010101" charset="-122"/>
                <a:cs typeface="黑体" panose="02010609060101010101" charset="-122"/>
                <a:sym typeface="+mn-ea"/>
              </a:rPr>
              <a:t>捕获异常类型</a:t>
            </a:r>
            <a:r>
              <a:rPr lang="en-US" altLang="zh-CN" dirty="0">
                <a:latin typeface="黑体" panose="02010609060101010101" charset="-122"/>
                <a:ea typeface="黑体" panose="02010609060101010101" charset="-122"/>
                <a:cs typeface="黑体" panose="02010609060101010101" charset="-122"/>
                <a:sym typeface="+mn-ea"/>
              </a:rPr>
              <a:t>&gt;&lt;</a:t>
            </a:r>
            <a:r>
              <a:rPr lang="zh-CN" altLang="en-US" dirty="0">
                <a:latin typeface="黑体" panose="02010609060101010101" charset="-122"/>
                <a:ea typeface="黑体" panose="02010609060101010101" charset="-122"/>
                <a:cs typeface="黑体" panose="02010609060101010101" charset="-122"/>
                <a:sym typeface="+mn-ea"/>
              </a:rPr>
              <a:t>可选参数</a:t>
            </a:r>
            <a:r>
              <a:rPr lang="en-US" altLang="zh-CN" dirty="0">
                <a:latin typeface="黑体" panose="02010609060101010101" charset="-122"/>
                <a:ea typeface="黑体" panose="02010609060101010101" charset="-122"/>
                <a:cs typeface="黑体" panose="02010609060101010101" charset="-122"/>
                <a:sym typeface="+mn-ea"/>
              </a:rPr>
              <a:t>&gt;</a:t>
            </a:r>
            <a:r>
              <a:rPr lang="zh-CN" altLang="en-US" dirty="0">
                <a:latin typeface="黑体" panose="02010609060101010101" charset="-122"/>
                <a:ea typeface="黑体" panose="02010609060101010101" charset="-122"/>
                <a:cs typeface="黑体" panose="02010609060101010101" charset="-122"/>
                <a:sym typeface="+mn-ea"/>
              </a:rPr>
              <a:t>）</a:t>
            </a:r>
          </a:p>
          <a:p>
            <a:pPr marL="214308" indent="380990">
              <a:lnSpc>
                <a:spcPct val="150000"/>
              </a:lnSpc>
              <a:extLst>
                <a:ext uri="{35155182-B16C-46BC-9424-99874614C6A1}">
                  <wpsdc:indentchars xmlns:wpsdc="http://www.wps.cn/officeDocument/2017/drawingmlCustomData" xmlns="" val="200" checksum="282533468"/>
                </a:ext>
              </a:extLst>
            </a:pPr>
            <a:r>
              <a:rPr lang="en-US" altLang="zh-CN" dirty="0">
                <a:latin typeface="黑体" panose="02010609060101010101" charset="-122"/>
                <a:ea typeface="黑体" panose="02010609060101010101" charset="-122"/>
                <a:cs typeface="黑体" panose="02010609060101010101" charset="-122"/>
                <a:sym typeface="+mn-ea"/>
              </a:rPr>
              <a:t>{</a:t>
            </a:r>
          </a:p>
          <a:p>
            <a:pPr marL="214308" indent="380990">
              <a:lnSpc>
                <a:spcPct val="150000"/>
              </a:lnSpc>
              <a:extLst>
                <a:ext uri="{35155182-B16C-46BC-9424-99874614C6A1}">
                  <wpsdc:indentchars xmlns:wpsdc="http://www.wps.cn/officeDocument/2017/drawingmlCustomData" xmlns="" val="200" checksum="282533468"/>
                </a:ext>
              </a:extLst>
            </a:pPr>
            <a:r>
              <a:rPr lang="en-US" altLang="zh-CN" dirty="0">
                <a:latin typeface="黑体" panose="02010609060101010101" charset="-122"/>
                <a:ea typeface="黑体" panose="02010609060101010101" charset="-122"/>
                <a:cs typeface="黑体" panose="02010609060101010101" charset="-122"/>
                <a:sym typeface="+mn-ea"/>
              </a:rPr>
              <a:t>&lt; </a:t>
            </a:r>
            <a:r>
              <a:rPr lang="zh-CN" altLang="en-US" dirty="0">
                <a:latin typeface="黑体" panose="02010609060101010101" charset="-122"/>
                <a:ea typeface="黑体" panose="02010609060101010101" charset="-122"/>
                <a:cs typeface="黑体" panose="02010609060101010101" charset="-122"/>
                <a:sym typeface="+mn-ea"/>
              </a:rPr>
              <a:t>异常处理代码 </a:t>
            </a:r>
            <a:r>
              <a:rPr lang="en-US" altLang="zh-CN" dirty="0">
                <a:latin typeface="黑体" panose="02010609060101010101" charset="-122"/>
                <a:ea typeface="黑体" panose="02010609060101010101" charset="-122"/>
                <a:cs typeface="黑体" panose="02010609060101010101" charset="-122"/>
                <a:sym typeface="+mn-ea"/>
              </a:rPr>
              <a:t>&gt;</a:t>
            </a:r>
            <a:endParaRPr lang="zh-CN" altLang="en-US" dirty="0">
              <a:latin typeface="黑体" panose="02010609060101010101" charset="-122"/>
              <a:ea typeface="黑体" panose="02010609060101010101" charset="-122"/>
              <a:cs typeface="黑体" panose="02010609060101010101" charset="-122"/>
              <a:sym typeface="+mn-ea"/>
            </a:endParaRPr>
          </a:p>
          <a:p>
            <a:pPr marL="214308" indent="380990">
              <a:lnSpc>
                <a:spcPct val="150000"/>
              </a:lnSpc>
              <a:extLst>
                <a:ext uri="{35155182-B16C-46BC-9424-99874614C6A1}">
                  <wpsdc:indentchars xmlns:wpsdc="http://www.wps.cn/officeDocument/2017/drawingmlCustomData" xmlns="" val="200" checksum="282533468"/>
                </a:ext>
              </a:extLst>
            </a:pPr>
            <a:r>
              <a:rPr lang="en-US" altLang="zh-CN" dirty="0">
                <a:latin typeface="黑体" panose="02010609060101010101" charset="-122"/>
                <a:ea typeface="黑体" panose="02010609060101010101" charset="-122"/>
                <a:cs typeface="黑体" panose="02010609060101010101" charset="-122"/>
                <a:sym typeface="+mn-ea"/>
              </a:rPr>
              <a:t>}</a:t>
            </a:r>
            <a:endParaRPr lang="zh-CN" altLang="en-US" dirty="0">
              <a:latin typeface="黑体" panose="02010609060101010101" charset="-122"/>
              <a:ea typeface="黑体" panose="02010609060101010101" charset="-122"/>
              <a:cs typeface="黑体" panose="02010609060101010101" charset="-122"/>
              <a:sym typeface="+mn-ea"/>
            </a:endParaRPr>
          </a:p>
          <a:p>
            <a:pPr marL="214308" indent="380990">
              <a:lnSpc>
                <a:spcPct val="150000"/>
              </a:lnSpc>
              <a:extLst>
                <a:ext uri="{35155182-B16C-46BC-9424-99874614C6A1}">
                  <wpsdc:indentchars xmlns:wpsdc="http://www.wps.cn/officeDocument/2017/drawingmlCustomData" xmlns="" val="200" checksum="282533468"/>
                </a:ext>
              </a:extLst>
            </a:pPr>
            <a:r>
              <a:rPr lang="en-US" altLang="zh-CN" dirty="0">
                <a:latin typeface="黑体" panose="02010609060101010101" charset="-122"/>
                <a:ea typeface="黑体" panose="02010609060101010101" charset="-122"/>
                <a:cs typeface="黑体" panose="02010609060101010101" charset="-122"/>
                <a:sym typeface="+mn-ea"/>
              </a:rPr>
              <a:t>catch</a:t>
            </a:r>
            <a:r>
              <a:rPr lang="zh-CN" altLang="en-US" dirty="0">
                <a:latin typeface="黑体" panose="02010609060101010101" charset="-122"/>
                <a:ea typeface="黑体" panose="02010609060101010101" charset="-122"/>
                <a:cs typeface="黑体" panose="02010609060101010101" charset="-122"/>
                <a:sym typeface="+mn-ea"/>
              </a:rPr>
              <a:t>在括号中指定要捕捉的对象类型，</a:t>
            </a:r>
            <a:r>
              <a:rPr lang="en-US" altLang="zh-CN" dirty="0">
                <a:latin typeface="黑体" panose="02010609060101010101" charset="-122"/>
                <a:ea typeface="黑体" panose="02010609060101010101" charset="-122"/>
                <a:cs typeface="黑体" panose="02010609060101010101" charset="-122"/>
                <a:sym typeface="+mn-ea"/>
              </a:rPr>
              <a:t>catch</a:t>
            </a:r>
            <a:r>
              <a:rPr lang="zh-CN" altLang="en-US" dirty="0">
                <a:latin typeface="黑体" panose="02010609060101010101" charset="-122"/>
                <a:ea typeface="黑体" panose="02010609060101010101" charset="-122"/>
                <a:cs typeface="黑体" panose="02010609060101010101" charset="-122"/>
                <a:sym typeface="+mn-ea"/>
              </a:rPr>
              <a:t>处理器中的参数可以命名也可以无名。若是命名参数，则可以在处理器中引用这个参数。如果一个异常信号被抛出，异常处理器中的第一个参数与抛出异常对象相匹配的函数将捕获该异常信号，然后进入相应的</a:t>
            </a:r>
            <a:r>
              <a:rPr lang="en-US" altLang="zh-CN" dirty="0">
                <a:latin typeface="黑体" panose="02010609060101010101" charset="-122"/>
                <a:ea typeface="黑体" panose="02010609060101010101" charset="-122"/>
                <a:cs typeface="黑体" panose="02010609060101010101" charset="-122"/>
                <a:sym typeface="+mn-ea"/>
              </a:rPr>
              <a:t>catch</a:t>
            </a:r>
            <a:r>
              <a:rPr lang="zh-CN" altLang="en-US" dirty="0">
                <a:latin typeface="黑体" panose="02010609060101010101" charset="-122"/>
                <a:ea typeface="黑体" panose="02010609060101010101" charset="-122"/>
                <a:cs typeface="黑体" panose="02010609060101010101" charset="-122"/>
                <a:sym typeface="+mn-ea"/>
              </a:rPr>
              <a:t>语句，执行异常处理程序</a:t>
            </a:r>
          </a:p>
          <a:p>
            <a:pPr marL="471476" indent="-257168">
              <a:lnSpc>
                <a:spcPct val="150000"/>
              </a:lnSpc>
              <a:buFont typeface="Wingdings" panose="05000000000000000000" charset="0"/>
              <a:buChar char="u"/>
            </a:pPr>
            <a:r>
              <a:rPr lang="zh-CN" altLang="en-US" dirty="0">
                <a:solidFill>
                  <a:srgbClr val="7030A0"/>
                </a:solidFill>
                <a:latin typeface="黑体" panose="02010609060101010101" charset="-122"/>
                <a:ea typeface="黑体" panose="02010609060101010101" charset="-122"/>
                <a:sym typeface="+mn-ea"/>
              </a:rPr>
              <a:t>特别处理 </a:t>
            </a:r>
          </a:p>
          <a:p>
            <a:pPr marL="214308" indent="380990">
              <a:lnSpc>
                <a:spcPct val="150000"/>
              </a:lnSpc>
              <a:extLst>
                <a:ext uri="{35155182-B16C-46BC-9424-99874614C6A1}">
                  <wpsdc:indentchars xmlns:wpsdc="http://www.wps.cn/officeDocument/2017/drawingmlCustomData" xmlns="" val="200" checksum="282533468"/>
                </a:ext>
              </a:extLst>
            </a:pPr>
            <a:r>
              <a:rPr lang="zh-CN" altLang="en-US" dirty="0">
                <a:latin typeface="黑体" panose="02010609060101010101" charset="-122"/>
                <a:ea typeface="黑体" panose="02010609060101010101" charset="-122"/>
                <a:sym typeface="+mn-ea"/>
              </a:rPr>
              <a:t>如果匹配的处理程序未找到，则函数</a:t>
            </a:r>
            <a:r>
              <a:rPr lang="en-US" altLang="zh-CN" dirty="0">
                <a:latin typeface="黑体" panose="02010609060101010101" charset="-122"/>
                <a:ea typeface="黑体" panose="02010609060101010101" charset="-122"/>
                <a:sym typeface="+mn-ea"/>
              </a:rPr>
              <a:t>terminate()</a:t>
            </a:r>
            <a:r>
              <a:rPr lang="zh-CN" altLang="en-US" dirty="0">
                <a:latin typeface="黑体" panose="02010609060101010101" charset="-122"/>
                <a:ea typeface="黑体" panose="02010609060101010101" charset="-122"/>
                <a:sym typeface="+mn-ea"/>
              </a:rPr>
              <a:t>将被自动调用，该函数的默认功能是调用</a:t>
            </a:r>
            <a:r>
              <a:rPr lang="en-US" altLang="zh-CN" dirty="0">
                <a:latin typeface="黑体" panose="02010609060101010101" charset="-122"/>
                <a:ea typeface="黑体" panose="02010609060101010101" charset="-122"/>
                <a:sym typeface="+mn-ea"/>
              </a:rPr>
              <a:t>abort()</a:t>
            </a:r>
            <a:r>
              <a:rPr lang="zh-CN" altLang="en-US" dirty="0">
                <a:latin typeface="黑体" panose="02010609060101010101" charset="-122"/>
                <a:ea typeface="黑体" panose="02010609060101010101" charset="-122"/>
                <a:sym typeface="+mn-ea"/>
              </a:rPr>
              <a:t>函数终止程序。</a:t>
            </a:r>
          </a:p>
          <a:p>
            <a:pPr marL="214308" indent="380990">
              <a:lnSpc>
                <a:spcPct val="150000"/>
              </a:lnSpc>
              <a:extLst>
                <a:ext uri="{35155182-B16C-46BC-9424-99874614C6A1}">
                  <wpsdc:indentchars xmlns:wpsdc="http://www.wps.cn/officeDocument/2017/drawingmlCustomData" xmlns="" val="200" checksum="282533468"/>
                </a:ext>
              </a:extLst>
            </a:pPr>
            <a:r>
              <a:rPr lang="zh-CN" altLang="en-US" dirty="0">
                <a:latin typeface="黑体" panose="02010609060101010101" charset="-122"/>
                <a:ea typeface="黑体" panose="02010609060101010101" charset="-122"/>
                <a:sym typeface="+mn-ea"/>
              </a:rPr>
              <a:t>在</a:t>
            </a:r>
            <a:r>
              <a:rPr lang="en-US" altLang="zh-CN" dirty="0" err="1">
                <a:latin typeface="黑体" panose="02010609060101010101" charset="-122"/>
                <a:ea typeface="黑体" panose="02010609060101010101" charset="-122"/>
                <a:sym typeface="+mn-ea"/>
              </a:rPr>
              <a:t>VisualC</a:t>
            </a:r>
            <a:r>
              <a:rPr lang="en-US" altLang="zh-CN" dirty="0">
                <a:latin typeface="黑体" panose="02010609060101010101" charset="-122"/>
                <a:ea typeface="黑体" panose="02010609060101010101" charset="-122"/>
                <a:sym typeface="+mn-ea"/>
              </a:rPr>
              <a:t>++</a:t>
            </a:r>
            <a:r>
              <a:rPr lang="zh-CN" altLang="en-US" dirty="0">
                <a:latin typeface="黑体" panose="02010609060101010101" charset="-122"/>
                <a:ea typeface="黑体" panose="02010609060101010101" charset="-122"/>
                <a:sym typeface="+mn-ea"/>
              </a:rPr>
              <a:t>中，如果以</a:t>
            </a:r>
            <a:r>
              <a:rPr lang="en-US" altLang="zh-CN" dirty="0" err="1">
                <a:latin typeface="黑体" panose="02010609060101010101" charset="-122"/>
                <a:ea typeface="黑体" panose="02010609060101010101" charset="-122"/>
                <a:sym typeface="+mn-ea"/>
              </a:rPr>
              <a:t>abrot</a:t>
            </a:r>
            <a:r>
              <a:rPr lang="zh-CN" altLang="en-US" dirty="0">
                <a:latin typeface="黑体" panose="02010609060101010101" charset="-122"/>
                <a:ea typeface="黑体" panose="02010609060101010101" charset="-122"/>
                <a:sym typeface="+mn-ea"/>
              </a:rPr>
              <a:t>函数终止程序则会在</a:t>
            </a:r>
            <a:r>
              <a:rPr lang="en-US" altLang="zh-CN" dirty="0">
                <a:latin typeface="黑体" panose="02010609060101010101" charset="-122"/>
                <a:ea typeface="黑体" panose="02010609060101010101" charset="-122"/>
                <a:sym typeface="+mn-ea"/>
              </a:rPr>
              <a:t>debug</a:t>
            </a:r>
            <a:r>
              <a:rPr lang="zh-CN" altLang="en-US" dirty="0">
                <a:latin typeface="黑体" panose="02010609060101010101" charset="-122"/>
                <a:ea typeface="黑体" panose="02010609060101010101" charset="-122"/>
                <a:sym typeface="+mn-ea"/>
              </a:rPr>
              <a:t>模式运行时弹出对话框</a:t>
            </a:r>
          </a:p>
        </p:txBody>
      </p:sp>
      <p:grpSp>
        <p:nvGrpSpPr>
          <p:cNvPr id="9" name="组合 8">
            <a:extLst>
              <a:ext uri="{FF2B5EF4-FFF2-40B4-BE49-F238E27FC236}">
                <a16:creationId xmlns:a16="http://schemas.microsoft.com/office/drawing/2014/main" id="{098B34E0-5C16-4B75-8B03-5B0262C64471}"/>
              </a:ext>
            </a:extLst>
          </p:cNvPr>
          <p:cNvGrpSpPr/>
          <p:nvPr/>
        </p:nvGrpSpPr>
        <p:grpSpPr>
          <a:xfrm>
            <a:off x="-1618" y="-1"/>
            <a:ext cx="1669666" cy="615554"/>
            <a:chOff x="-1618" y="-1"/>
            <a:chExt cx="1669666" cy="615554"/>
          </a:xfrm>
        </p:grpSpPr>
        <p:sp>
          <p:nvSpPr>
            <p:cNvPr id="10" name="矩形 9">
              <a:extLst>
                <a:ext uri="{FF2B5EF4-FFF2-40B4-BE49-F238E27FC236}">
                  <a16:creationId xmlns:a16="http://schemas.microsoft.com/office/drawing/2014/main" id="{7E0B07CE-E0EF-40F4-88EC-9D9ACDEEB02D}"/>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11" name="文本框 10">
              <a:extLst>
                <a:ext uri="{FF2B5EF4-FFF2-40B4-BE49-F238E27FC236}">
                  <a16:creationId xmlns:a16="http://schemas.microsoft.com/office/drawing/2014/main" id="{0A009771-1D26-4583-ACD5-BEC7F033AE8E}"/>
                </a:ext>
              </a:extLst>
            </p:cNvPr>
            <p:cNvSpPr txBox="1"/>
            <p:nvPr/>
          </p:nvSpPr>
          <p:spPr>
            <a:xfrm>
              <a:off x="210918" y="0"/>
              <a:ext cx="1457130" cy="615553"/>
            </a:xfrm>
            <a:prstGeom prst="rect">
              <a:avLst/>
            </a:prstGeom>
            <a:noFill/>
          </p:spPr>
          <p:txBody>
            <a:bodyPr wrap="none" lIns="0" tIns="0" rIns="0" bIns="0" rtlCol="0">
              <a:spAutoFit/>
            </a:bodyPr>
            <a:lstStyle/>
            <a:p>
              <a:pPr defTabSz="723406"/>
              <a:r>
                <a:rPr lang="zh-CN" altLang="en-US" sz="2400" dirty="0">
                  <a:solidFill>
                    <a:srgbClr val="C00000"/>
                  </a:solidFill>
                  <a:latin typeface="微软雅黑" panose="020B0503020204020204" pitchFamily="34" charset="-122"/>
                  <a:ea typeface="微软雅黑" panose="020B0503020204020204" pitchFamily="34" charset="-122"/>
                  <a:cs typeface="+mn-ea"/>
                  <a:sym typeface="+mn-lt"/>
                </a:rPr>
                <a:t>用法</a:t>
              </a:r>
            </a:p>
            <a:p>
              <a:pPr defTabSz="723406"/>
              <a:r>
                <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Design Purpose</a:t>
              </a: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4FF5334-FF3C-4A9E-99A9-78CD036B5002}"/>
              </a:ext>
            </a:extLst>
          </p:cNvPr>
          <p:cNvGrpSpPr/>
          <p:nvPr/>
        </p:nvGrpSpPr>
        <p:grpSpPr>
          <a:xfrm>
            <a:off x="-1618" y="-1"/>
            <a:ext cx="1669666" cy="615554"/>
            <a:chOff x="-1618" y="-1"/>
            <a:chExt cx="1669666" cy="615554"/>
          </a:xfrm>
        </p:grpSpPr>
        <p:sp>
          <p:nvSpPr>
            <p:cNvPr id="3" name="矩形 2">
              <a:extLst>
                <a:ext uri="{FF2B5EF4-FFF2-40B4-BE49-F238E27FC236}">
                  <a16:creationId xmlns:a16="http://schemas.microsoft.com/office/drawing/2014/main" id="{7D6E0C02-429E-4AB4-A321-2263EF0D90A7}"/>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4" name="文本框 3">
              <a:extLst>
                <a:ext uri="{FF2B5EF4-FFF2-40B4-BE49-F238E27FC236}">
                  <a16:creationId xmlns:a16="http://schemas.microsoft.com/office/drawing/2014/main" id="{5E627822-E762-4518-9C19-B721AC6FC850}"/>
                </a:ext>
              </a:extLst>
            </p:cNvPr>
            <p:cNvSpPr txBox="1"/>
            <p:nvPr/>
          </p:nvSpPr>
          <p:spPr>
            <a:xfrm>
              <a:off x="210918" y="0"/>
              <a:ext cx="1457130" cy="615553"/>
            </a:xfrm>
            <a:prstGeom prst="rect">
              <a:avLst/>
            </a:prstGeom>
            <a:noFill/>
          </p:spPr>
          <p:txBody>
            <a:bodyPr wrap="none" lIns="0" tIns="0" rIns="0" bIns="0" rtlCol="0">
              <a:spAutoFit/>
            </a:bodyPr>
            <a:lstStyle/>
            <a:p>
              <a:pPr defTabSz="723406"/>
              <a:r>
                <a:rPr lang="zh-CN" altLang="en-US" sz="2400" dirty="0">
                  <a:solidFill>
                    <a:srgbClr val="C00000"/>
                  </a:solidFill>
                  <a:latin typeface="微软雅黑" panose="020B0503020204020204" pitchFamily="34" charset="-122"/>
                  <a:ea typeface="微软雅黑" panose="020B0503020204020204" pitchFamily="34" charset="-122"/>
                  <a:cs typeface="+mn-ea"/>
                  <a:sym typeface="+mn-lt"/>
                </a:rPr>
                <a:t>用法</a:t>
              </a:r>
            </a:p>
            <a:p>
              <a:pPr defTabSz="723406"/>
              <a:r>
                <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Design Purpose</a:t>
              </a:r>
            </a:p>
          </p:txBody>
        </p:sp>
      </p:grpSp>
      <p:sp>
        <p:nvSpPr>
          <p:cNvPr id="5" name="矩形 4">
            <a:extLst>
              <a:ext uri="{FF2B5EF4-FFF2-40B4-BE49-F238E27FC236}">
                <a16:creationId xmlns:a16="http://schemas.microsoft.com/office/drawing/2014/main" id="{F451EBBB-6679-487A-BDA2-376BA5A79FFF}"/>
              </a:ext>
            </a:extLst>
          </p:cNvPr>
          <p:cNvSpPr/>
          <p:nvPr/>
        </p:nvSpPr>
        <p:spPr>
          <a:xfrm>
            <a:off x="-434553" y="952029"/>
            <a:ext cx="9046483" cy="584775"/>
          </a:xfrm>
          <a:prstGeom prst="rect">
            <a:avLst/>
          </a:prstGeom>
          <a:noFill/>
        </p:spPr>
        <p:txBody>
          <a:bodyPr wrap="square" lIns="91440" tIns="45720" rIns="91440" bIns="45720">
            <a:spAutoFit/>
          </a:bodyPr>
          <a:lstStyle/>
          <a:p>
            <a:pPr algn="ctr"/>
            <a:r>
              <a:rPr lang="zh-CN" altLang="en-US" sz="32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抛出</a:t>
            </a:r>
            <a:r>
              <a:rPr lang="en-US" altLang="zh-CN" sz="32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C++</a:t>
            </a:r>
            <a:r>
              <a:rPr lang="zh-CN" altLang="en-US" sz="32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常规类型</a:t>
            </a:r>
            <a:r>
              <a:rPr lang="en-US" altLang="zh-CN" sz="32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a:t>
            </a:r>
            <a:r>
              <a:rPr lang="zh-CN" altLang="en-US" sz="32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字符串、</a:t>
            </a:r>
            <a:r>
              <a:rPr lang="en-US" altLang="zh-CN" sz="32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int</a:t>
            </a:r>
            <a:r>
              <a:rPr lang="zh-CN" altLang="en-US" sz="32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a:t>
            </a:r>
            <a:r>
              <a:rPr lang="en-US" altLang="zh-CN" sz="32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char</a:t>
            </a:r>
            <a:r>
              <a:rPr lang="zh-CN" altLang="en-US" sz="32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等</a:t>
            </a:r>
            <a:r>
              <a:rPr lang="en-US" altLang="zh-CN" sz="32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a:t>
            </a:r>
            <a:endParaRPr lang="zh-CN" altLang="en-US" sz="32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id="{4BA61BF2-3765-4356-A5CE-54B1E80D073C}"/>
              </a:ext>
            </a:extLst>
          </p:cNvPr>
          <p:cNvPicPr>
            <a:picLocks noChangeAspect="1"/>
          </p:cNvPicPr>
          <p:nvPr/>
        </p:nvPicPr>
        <p:blipFill rotWithShape="1">
          <a:blip r:embed="rId2"/>
          <a:srcRect t="22287"/>
          <a:stretch/>
        </p:blipFill>
        <p:spPr>
          <a:xfrm>
            <a:off x="298789" y="2414259"/>
            <a:ext cx="9046483" cy="615553"/>
          </a:xfrm>
          <a:prstGeom prst="rect">
            <a:avLst/>
          </a:prstGeom>
        </p:spPr>
      </p:pic>
      <p:pic>
        <p:nvPicPr>
          <p:cNvPr id="7" name="图片 6">
            <a:extLst>
              <a:ext uri="{FF2B5EF4-FFF2-40B4-BE49-F238E27FC236}">
                <a16:creationId xmlns:a16="http://schemas.microsoft.com/office/drawing/2014/main" id="{A9399A46-13A4-45B4-AE7B-82A25F64214B}"/>
              </a:ext>
            </a:extLst>
          </p:cNvPr>
          <p:cNvPicPr>
            <a:picLocks noChangeAspect="1"/>
          </p:cNvPicPr>
          <p:nvPr/>
        </p:nvPicPr>
        <p:blipFill>
          <a:blip r:embed="rId3"/>
          <a:stretch>
            <a:fillRect/>
          </a:stretch>
        </p:blipFill>
        <p:spPr>
          <a:xfrm>
            <a:off x="1400456" y="3907267"/>
            <a:ext cx="6843147" cy="1937665"/>
          </a:xfrm>
          <a:prstGeom prst="rect">
            <a:avLst/>
          </a:prstGeom>
        </p:spPr>
      </p:pic>
    </p:spTree>
    <p:extLst>
      <p:ext uri="{BB962C8B-B14F-4D97-AF65-F5344CB8AC3E}">
        <p14:creationId xmlns:p14="http://schemas.microsoft.com/office/powerpoint/2010/main" val="1964698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4FF5334-FF3C-4A9E-99A9-78CD036B5002}"/>
              </a:ext>
            </a:extLst>
          </p:cNvPr>
          <p:cNvGrpSpPr/>
          <p:nvPr/>
        </p:nvGrpSpPr>
        <p:grpSpPr>
          <a:xfrm>
            <a:off x="-1618" y="-1"/>
            <a:ext cx="1669666" cy="615554"/>
            <a:chOff x="-1618" y="-1"/>
            <a:chExt cx="1669666" cy="615554"/>
          </a:xfrm>
        </p:grpSpPr>
        <p:sp>
          <p:nvSpPr>
            <p:cNvPr id="3" name="矩形 2">
              <a:extLst>
                <a:ext uri="{FF2B5EF4-FFF2-40B4-BE49-F238E27FC236}">
                  <a16:creationId xmlns:a16="http://schemas.microsoft.com/office/drawing/2014/main" id="{7D6E0C02-429E-4AB4-A321-2263EF0D90A7}"/>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4" name="文本框 3">
              <a:extLst>
                <a:ext uri="{FF2B5EF4-FFF2-40B4-BE49-F238E27FC236}">
                  <a16:creationId xmlns:a16="http://schemas.microsoft.com/office/drawing/2014/main" id="{5E627822-E762-4518-9C19-B721AC6FC850}"/>
                </a:ext>
              </a:extLst>
            </p:cNvPr>
            <p:cNvSpPr txBox="1"/>
            <p:nvPr/>
          </p:nvSpPr>
          <p:spPr>
            <a:xfrm>
              <a:off x="210918" y="0"/>
              <a:ext cx="1457130" cy="615553"/>
            </a:xfrm>
            <a:prstGeom prst="rect">
              <a:avLst/>
            </a:prstGeom>
            <a:noFill/>
          </p:spPr>
          <p:txBody>
            <a:bodyPr wrap="none" lIns="0" tIns="0" rIns="0" bIns="0" rtlCol="0">
              <a:spAutoFit/>
            </a:bodyPr>
            <a:lstStyle/>
            <a:p>
              <a:pPr defTabSz="723406"/>
              <a:r>
                <a:rPr lang="zh-CN" altLang="en-US" sz="2400" dirty="0">
                  <a:solidFill>
                    <a:srgbClr val="C00000"/>
                  </a:solidFill>
                  <a:latin typeface="微软雅黑" panose="020B0503020204020204" pitchFamily="34" charset="-122"/>
                  <a:ea typeface="微软雅黑" panose="020B0503020204020204" pitchFamily="34" charset="-122"/>
                  <a:cs typeface="+mn-ea"/>
                  <a:sym typeface="+mn-lt"/>
                </a:rPr>
                <a:t>用法</a:t>
              </a:r>
            </a:p>
            <a:p>
              <a:pPr defTabSz="723406"/>
              <a:r>
                <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Design Purpose</a:t>
              </a:r>
            </a:p>
          </p:txBody>
        </p:sp>
      </p:grpSp>
      <p:sp>
        <p:nvSpPr>
          <p:cNvPr id="5" name="矩形 4">
            <a:extLst>
              <a:ext uri="{FF2B5EF4-FFF2-40B4-BE49-F238E27FC236}">
                <a16:creationId xmlns:a16="http://schemas.microsoft.com/office/drawing/2014/main" id="{F451EBBB-6679-487A-BDA2-376BA5A79FFF}"/>
              </a:ext>
            </a:extLst>
          </p:cNvPr>
          <p:cNvSpPr/>
          <p:nvPr/>
        </p:nvSpPr>
        <p:spPr>
          <a:xfrm>
            <a:off x="645567" y="1096045"/>
            <a:ext cx="9603778" cy="1200329"/>
          </a:xfrm>
          <a:prstGeom prst="rect">
            <a:avLst/>
          </a:prstGeom>
          <a:noFill/>
        </p:spPr>
        <p:txBody>
          <a:bodyPr wrap="square" lIns="91440" tIns="45720" rIns="91440" bIns="45720">
            <a:spAutoFit/>
          </a:bodyPr>
          <a:lstStyle/>
          <a:p>
            <a:r>
              <a:rPr lang="zh-CN" altLang="en-US" sz="36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造一个轮子</a:t>
            </a:r>
            <a:endParaRPr lang="en-US" altLang="zh-CN" sz="36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a:p>
            <a:r>
              <a:rPr lang="en-US" altLang="zh-CN" sz="36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       </a:t>
            </a:r>
            <a:r>
              <a:rPr lang="en-US" altLang="zh-CN" sz="28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a:t>
            </a:r>
            <a:r>
              <a:rPr lang="zh-CN" altLang="en-US" sz="28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自定义异常类</a:t>
            </a:r>
            <a:endParaRPr lang="en-US" altLang="zh-CN" sz="36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id="{330EFDA0-A9DE-47B8-873D-4C04746FA4F7}"/>
              </a:ext>
            </a:extLst>
          </p:cNvPr>
          <p:cNvPicPr>
            <a:picLocks noChangeAspect="1"/>
          </p:cNvPicPr>
          <p:nvPr/>
        </p:nvPicPr>
        <p:blipFill>
          <a:blip r:embed="rId3"/>
          <a:stretch>
            <a:fillRect/>
          </a:stretch>
        </p:blipFill>
        <p:spPr>
          <a:xfrm>
            <a:off x="432635" y="2868951"/>
            <a:ext cx="8778792" cy="3888432"/>
          </a:xfrm>
          <a:prstGeom prst="rect">
            <a:avLst/>
          </a:prstGeom>
        </p:spPr>
      </p:pic>
      <p:grpSp>
        <p:nvGrpSpPr>
          <p:cNvPr id="13" name="组合 12">
            <a:extLst>
              <a:ext uri="{FF2B5EF4-FFF2-40B4-BE49-F238E27FC236}">
                <a16:creationId xmlns:a16="http://schemas.microsoft.com/office/drawing/2014/main" id="{E31EF889-B9A7-4CE8-9271-6CBB2AD15B42}"/>
              </a:ext>
            </a:extLst>
          </p:cNvPr>
          <p:cNvGrpSpPr/>
          <p:nvPr/>
        </p:nvGrpSpPr>
        <p:grpSpPr>
          <a:xfrm>
            <a:off x="141511" y="2419484"/>
            <a:ext cx="8715570" cy="4735868"/>
            <a:chOff x="210917" y="2416681"/>
            <a:chExt cx="8715570" cy="4735868"/>
          </a:xfrm>
        </p:grpSpPr>
        <p:pic>
          <p:nvPicPr>
            <p:cNvPr id="12" name="图片 11">
              <a:extLst>
                <a:ext uri="{FF2B5EF4-FFF2-40B4-BE49-F238E27FC236}">
                  <a16:creationId xmlns:a16="http://schemas.microsoft.com/office/drawing/2014/main" id="{B2C0C9CB-7794-431E-952A-E7408038CC13}"/>
                </a:ext>
              </a:extLst>
            </p:cNvPr>
            <p:cNvPicPr>
              <a:picLocks noChangeAspect="1"/>
            </p:cNvPicPr>
            <p:nvPr/>
          </p:nvPicPr>
          <p:blipFill>
            <a:blip r:embed="rId4"/>
            <a:stretch>
              <a:fillRect/>
            </a:stretch>
          </p:blipFill>
          <p:spPr>
            <a:xfrm>
              <a:off x="210917" y="2416681"/>
              <a:ext cx="8637868" cy="4735868"/>
            </a:xfrm>
            <a:prstGeom prst="rect">
              <a:avLst/>
            </a:prstGeom>
          </p:spPr>
        </p:pic>
        <p:grpSp>
          <p:nvGrpSpPr>
            <p:cNvPr id="10" name="组合 9">
              <a:extLst>
                <a:ext uri="{FF2B5EF4-FFF2-40B4-BE49-F238E27FC236}">
                  <a16:creationId xmlns:a16="http://schemas.microsoft.com/office/drawing/2014/main" id="{E9A03778-7991-4187-880B-301C895D0295}"/>
                </a:ext>
              </a:extLst>
            </p:cNvPr>
            <p:cNvGrpSpPr/>
            <p:nvPr/>
          </p:nvGrpSpPr>
          <p:grpSpPr>
            <a:xfrm>
              <a:off x="3813919" y="2611944"/>
              <a:ext cx="5112568" cy="3308637"/>
              <a:chOff x="3813919" y="2611944"/>
              <a:chExt cx="5112568" cy="3308637"/>
            </a:xfrm>
          </p:grpSpPr>
          <p:sp>
            <p:nvSpPr>
              <p:cNvPr id="8" name="对话气泡: 圆角矩形 7">
                <a:extLst>
                  <a:ext uri="{FF2B5EF4-FFF2-40B4-BE49-F238E27FC236}">
                    <a16:creationId xmlns:a16="http://schemas.microsoft.com/office/drawing/2014/main" id="{D800F2C9-2924-424C-A180-BD8B97FDE4B7}"/>
                  </a:ext>
                </a:extLst>
              </p:cNvPr>
              <p:cNvSpPr/>
              <p:nvPr/>
            </p:nvSpPr>
            <p:spPr>
              <a:xfrm>
                <a:off x="4173959" y="2611944"/>
                <a:ext cx="4752528" cy="576064"/>
              </a:xfrm>
              <a:prstGeom prst="wedgeRoundRectCallout">
                <a:avLst>
                  <a:gd name="adj1" fmla="val -49693"/>
                  <a:gd name="adj2" fmla="val 10835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相当于</a:t>
                </a:r>
                <a:r>
                  <a:rPr lang="en-US" altLang="zh-CN" dirty="0" err="1">
                    <a:solidFill>
                      <a:schemeClr val="tx1"/>
                    </a:solidFill>
                  </a:rPr>
                  <a:t>bad_div</a:t>
                </a:r>
                <a:r>
                  <a:rPr lang="en-US" altLang="zh-CN" dirty="0">
                    <a:solidFill>
                      <a:schemeClr val="tx1"/>
                    </a:solidFill>
                  </a:rPr>
                  <a:t> e =</a:t>
                </a:r>
                <a:r>
                  <a:rPr lang="en-US" altLang="zh-CN" dirty="0" err="1">
                    <a:solidFill>
                      <a:schemeClr val="tx1"/>
                    </a:solidFill>
                  </a:rPr>
                  <a:t>bad_div</a:t>
                </a:r>
                <a:r>
                  <a:rPr lang="en-US" altLang="zh-CN" dirty="0">
                    <a:solidFill>
                      <a:schemeClr val="tx1"/>
                    </a:solidFill>
                  </a:rPr>
                  <a:t>(a, b);</a:t>
                </a:r>
              </a:p>
              <a:p>
                <a:pPr algn="ctr"/>
                <a:r>
                  <a:rPr lang="en-US" altLang="zh-CN" dirty="0">
                    <a:solidFill>
                      <a:schemeClr val="tx1"/>
                    </a:solidFill>
                  </a:rPr>
                  <a:t>  throw e;</a:t>
                </a:r>
                <a:endParaRPr lang="zh-CN" altLang="en-US" dirty="0">
                  <a:solidFill>
                    <a:schemeClr val="tx1"/>
                  </a:solidFill>
                </a:endParaRPr>
              </a:p>
            </p:txBody>
          </p:sp>
          <p:sp>
            <p:nvSpPr>
              <p:cNvPr id="9" name="对话气泡: 圆角矩形 8">
                <a:extLst>
                  <a:ext uri="{FF2B5EF4-FFF2-40B4-BE49-F238E27FC236}">
                    <a16:creationId xmlns:a16="http://schemas.microsoft.com/office/drawing/2014/main" id="{D92A0DC4-2B20-4E9A-9630-B6573E3F03E6}"/>
                  </a:ext>
                </a:extLst>
              </p:cNvPr>
              <p:cNvSpPr/>
              <p:nvPr/>
            </p:nvSpPr>
            <p:spPr>
              <a:xfrm>
                <a:off x="3813919" y="5344517"/>
                <a:ext cx="4752528" cy="576064"/>
              </a:xfrm>
              <a:prstGeom prst="wedgeRoundRectCallout">
                <a:avLst>
                  <a:gd name="adj1" fmla="val -49693"/>
                  <a:gd name="adj2" fmla="val 10835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注意：直接引用。具体后面分晓</a:t>
                </a:r>
                <a:endParaRPr lang="en-US" altLang="zh-CN" dirty="0">
                  <a:solidFill>
                    <a:schemeClr val="tx1"/>
                  </a:solidFill>
                </a:endParaRPr>
              </a:p>
            </p:txBody>
          </p:sp>
        </p:grpSp>
      </p:grpSp>
    </p:spTree>
    <p:extLst>
      <p:ext uri="{BB962C8B-B14F-4D97-AF65-F5344CB8AC3E}">
        <p14:creationId xmlns:p14="http://schemas.microsoft.com/office/powerpoint/2010/main" val="328181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9D6B350A-2923-4409-8394-2F2D5CCF1DE6}"/>
              </a:ext>
            </a:extLst>
          </p:cNvPr>
          <p:cNvGrpSpPr/>
          <p:nvPr/>
        </p:nvGrpSpPr>
        <p:grpSpPr>
          <a:xfrm>
            <a:off x="1124619" y="1389236"/>
            <a:ext cx="6962775" cy="4429125"/>
            <a:chOff x="1366426" y="2032149"/>
            <a:chExt cx="6962775" cy="4429125"/>
          </a:xfrm>
        </p:grpSpPr>
        <p:pic>
          <p:nvPicPr>
            <p:cNvPr id="3" name="图片 2">
              <a:extLst>
                <a:ext uri="{FF2B5EF4-FFF2-40B4-BE49-F238E27FC236}">
                  <a16:creationId xmlns:a16="http://schemas.microsoft.com/office/drawing/2014/main" id="{6791195E-F599-4BE9-8E70-F8314748E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426" y="2032149"/>
              <a:ext cx="6962775" cy="4429125"/>
            </a:xfrm>
            <a:prstGeom prst="rect">
              <a:avLst/>
            </a:prstGeom>
          </p:spPr>
        </p:pic>
        <p:pic>
          <p:nvPicPr>
            <p:cNvPr id="4" name="图片 3">
              <a:extLst>
                <a:ext uri="{FF2B5EF4-FFF2-40B4-BE49-F238E27FC236}">
                  <a16:creationId xmlns:a16="http://schemas.microsoft.com/office/drawing/2014/main" id="{33B9FFA7-4914-4B06-89BE-F7B8E16712D3}"/>
                </a:ext>
              </a:extLst>
            </p:cNvPr>
            <p:cNvPicPr>
              <a:picLocks noChangeAspect="1"/>
            </p:cNvPicPr>
            <p:nvPr/>
          </p:nvPicPr>
          <p:blipFill>
            <a:blip r:embed="rId4"/>
            <a:stretch>
              <a:fillRect/>
            </a:stretch>
          </p:blipFill>
          <p:spPr>
            <a:xfrm>
              <a:off x="5686127" y="2057656"/>
              <a:ext cx="2591510" cy="246342"/>
            </a:xfrm>
            <a:prstGeom prst="rect">
              <a:avLst/>
            </a:prstGeom>
          </p:spPr>
        </p:pic>
      </p:grpSp>
      <p:sp>
        <p:nvSpPr>
          <p:cNvPr id="7" name="矩形 6">
            <a:extLst>
              <a:ext uri="{FF2B5EF4-FFF2-40B4-BE49-F238E27FC236}">
                <a16:creationId xmlns:a16="http://schemas.microsoft.com/office/drawing/2014/main" id="{D07F104C-01FA-41B5-A92F-F629849454AE}"/>
              </a:ext>
            </a:extLst>
          </p:cNvPr>
          <p:cNvSpPr/>
          <p:nvPr/>
        </p:nvSpPr>
        <p:spPr>
          <a:xfrm>
            <a:off x="501551" y="742905"/>
            <a:ext cx="3416320" cy="646331"/>
          </a:xfrm>
          <a:prstGeom prst="rect">
            <a:avLst/>
          </a:prstGeom>
          <a:noFill/>
        </p:spPr>
        <p:txBody>
          <a:bodyPr wrap="none" lIns="91440" tIns="45720" rIns="91440" bIns="45720">
            <a:spAutoFit/>
          </a:bodyPr>
          <a:lstStyle/>
          <a:p>
            <a:r>
              <a:rPr lang="zh-CN" altLang="en-US" sz="36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使用标准异常类</a:t>
            </a:r>
            <a:endParaRPr lang="en-US" altLang="zh-CN" sz="36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E4C7820B-9DCD-4AEE-9EFB-BD04A0881D3C}"/>
              </a:ext>
            </a:extLst>
          </p:cNvPr>
          <p:cNvSpPr txBox="1"/>
          <p:nvPr/>
        </p:nvSpPr>
        <p:spPr>
          <a:xfrm>
            <a:off x="1365647" y="5942349"/>
            <a:ext cx="6336704" cy="646331"/>
          </a:xfrm>
          <a:prstGeom prst="rect">
            <a:avLst/>
          </a:prstGeom>
          <a:noFill/>
        </p:spPr>
        <p:txBody>
          <a:bodyPr wrap="square" rtlCol="0">
            <a:spAutoFit/>
          </a:bodyPr>
          <a:lstStyle/>
          <a:p>
            <a:r>
              <a:rPr lang="zh-CN" altLang="en-US" dirty="0"/>
              <a:t>如果标准库不能满足要求，可以从</a:t>
            </a:r>
            <a:r>
              <a:rPr lang="en-US" altLang="zh-CN" dirty="0" err="1"/>
              <a:t>logic_error</a:t>
            </a:r>
            <a:r>
              <a:rPr lang="zh-CN" altLang="en-US" dirty="0"/>
              <a:t>或</a:t>
            </a:r>
            <a:r>
              <a:rPr lang="en-US" altLang="zh-CN" dirty="0"/>
              <a:t>runtime</a:t>
            </a:r>
            <a:r>
              <a:rPr lang="zh-CN" altLang="en-US" dirty="0"/>
              <a:t>派生出一个异常类，确保自己的异常能够归入一个继承层次中。</a:t>
            </a:r>
          </a:p>
        </p:txBody>
      </p:sp>
      <p:grpSp>
        <p:nvGrpSpPr>
          <p:cNvPr id="11" name="组合 10">
            <a:extLst>
              <a:ext uri="{FF2B5EF4-FFF2-40B4-BE49-F238E27FC236}">
                <a16:creationId xmlns:a16="http://schemas.microsoft.com/office/drawing/2014/main" id="{92624201-3F49-4675-A061-2F8A10593001}"/>
              </a:ext>
            </a:extLst>
          </p:cNvPr>
          <p:cNvGrpSpPr/>
          <p:nvPr/>
        </p:nvGrpSpPr>
        <p:grpSpPr>
          <a:xfrm>
            <a:off x="-1618" y="-1"/>
            <a:ext cx="1669666" cy="615554"/>
            <a:chOff x="-1618" y="-1"/>
            <a:chExt cx="1669666" cy="615554"/>
          </a:xfrm>
        </p:grpSpPr>
        <p:sp>
          <p:nvSpPr>
            <p:cNvPr id="12" name="矩形 11">
              <a:extLst>
                <a:ext uri="{FF2B5EF4-FFF2-40B4-BE49-F238E27FC236}">
                  <a16:creationId xmlns:a16="http://schemas.microsoft.com/office/drawing/2014/main" id="{AE710EF7-024C-4B54-8CEB-F97B96A6DEA0}"/>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13" name="文本框 12">
              <a:extLst>
                <a:ext uri="{FF2B5EF4-FFF2-40B4-BE49-F238E27FC236}">
                  <a16:creationId xmlns:a16="http://schemas.microsoft.com/office/drawing/2014/main" id="{E12BFD11-0AF8-42E3-B57B-B06B2141F270}"/>
                </a:ext>
              </a:extLst>
            </p:cNvPr>
            <p:cNvSpPr txBox="1"/>
            <p:nvPr/>
          </p:nvSpPr>
          <p:spPr>
            <a:xfrm>
              <a:off x="210918" y="0"/>
              <a:ext cx="1457130" cy="615553"/>
            </a:xfrm>
            <a:prstGeom prst="rect">
              <a:avLst/>
            </a:prstGeom>
            <a:noFill/>
          </p:spPr>
          <p:txBody>
            <a:bodyPr wrap="none" lIns="0" tIns="0" rIns="0" bIns="0" rtlCol="0">
              <a:spAutoFit/>
            </a:bodyPr>
            <a:lstStyle/>
            <a:p>
              <a:pPr defTabSz="723406"/>
              <a:r>
                <a:rPr lang="zh-CN" altLang="en-US" sz="2400" dirty="0">
                  <a:solidFill>
                    <a:srgbClr val="C00000"/>
                  </a:solidFill>
                  <a:latin typeface="微软雅黑" panose="020B0503020204020204" pitchFamily="34" charset="-122"/>
                  <a:ea typeface="微软雅黑" panose="020B0503020204020204" pitchFamily="34" charset="-122"/>
                  <a:cs typeface="+mn-ea"/>
                  <a:sym typeface="+mn-lt"/>
                </a:rPr>
                <a:t>用法</a:t>
              </a:r>
            </a:p>
            <a:p>
              <a:pPr defTabSz="723406"/>
              <a:r>
                <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Design Purpose</a:t>
              </a:r>
            </a:p>
          </p:txBody>
        </p:sp>
      </p:grpSp>
    </p:spTree>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3655568" y="3382440"/>
            <a:ext cx="1646606" cy="96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zh-CN" altLang="en-US" sz="5696"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原理</a:t>
            </a:r>
          </a:p>
        </p:txBody>
      </p:sp>
      <p:sp>
        <p:nvSpPr>
          <p:cNvPr id="5124" name="矩形 10"/>
          <p:cNvSpPr>
            <a:spLocks noChangeArrowheads="1"/>
          </p:cNvSpPr>
          <p:nvPr/>
        </p:nvSpPr>
        <p:spPr bwMode="auto">
          <a:xfrm>
            <a:off x="4367305" y="2783852"/>
            <a:ext cx="93487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500" dirty="0">
                <a:solidFill>
                  <a:schemeClr val="accent1"/>
                </a:solidFill>
                <a:latin typeface="Arial" panose="020B0604020202020204" pitchFamily="34" charset="0"/>
                <a:ea typeface="微软雅黑" panose="020B0503020204020204" pitchFamily="34" charset="-122"/>
                <a:sym typeface="Arial" panose="020B0604020202020204" pitchFamily="34" charset="0"/>
              </a:rPr>
              <a:t>Example</a:t>
            </a:r>
          </a:p>
        </p:txBody>
      </p:sp>
      <p:sp>
        <p:nvSpPr>
          <p:cNvPr id="5125" name="直接连接符 11"/>
          <p:cNvSpPr>
            <a:spLocks noChangeShapeType="1"/>
          </p:cNvSpPr>
          <p:nvPr/>
        </p:nvSpPr>
        <p:spPr bwMode="auto">
          <a:xfrm>
            <a:off x="1173536" y="3111581"/>
            <a:ext cx="4128638" cy="1256"/>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50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5470104" y="2103173"/>
            <a:ext cx="2635658" cy="2850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sz="17924" dirty="0">
                <a:solidFill>
                  <a:schemeClr val="accent2"/>
                </a:solidFill>
                <a:latin typeface="Impact" panose="020B0806030902050204" pitchFamily="34" charset="0"/>
                <a:ea typeface="微软雅黑" panose="020B0503020204020204" pitchFamily="34" charset="-122"/>
                <a:sym typeface="Arial" panose="020B0604020202020204" pitchFamily="34" charset="0"/>
              </a:rPr>
              <a:t>03</a:t>
            </a:r>
            <a:endParaRPr lang="zh-CN" altLang="en-US" sz="17924" b="1" dirty="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Freeform 6"/>
          <p:cNvSpPr/>
          <p:nvPr/>
        </p:nvSpPr>
        <p:spPr bwMode="auto">
          <a:xfrm>
            <a:off x="-17318" y="4877015"/>
            <a:ext cx="3949121" cy="2355635"/>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96435" tIns="48218" rIns="96435" bIns="48218" numCol="1" anchor="t" anchorCtr="0" compatLnSpc="1"/>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p:nvPr/>
        </p:nvSpPr>
        <p:spPr bwMode="auto">
          <a:xfrm>
            <a:off x="2238621" y="5293647"/>
            <a:ext cx="7405442" cy="1943775"/>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advTm="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D23946E-F575-4294-94B4-B6DB0A7918BE}"/>
              </a:ext>
            </a:extLst>
          </p:cNvPr>
          <p:cNvGrpSpPr/>
          <p:nvPr/>
        </p:nvGrpSpPr>
        <p:grpSpPr>
          <a:xfrm>
            <a:off x="-1618" y="-1"/>
            <a:ext cx="848929" cy="615554"/>
            <a:chOff x="-1618" y="-1"/>
            <a:chExt cx="848929" cy="615554"/>
          </a:xfrm>
        </p:grpSpPr>
        <p:sp>
          <p:nvSpPr>
            <p:cNvPr id="8" name="矩形 7">
              <a:extLst>
                <a:ext uri="{FF2B5EF4-FFF2-40B4-BE49-F238E27FC236}">
                  <a16:creationId xmlns:a16="http://schemas.microsoft.com/office/drawing/2014/main" id="{AD7032D9-A23C-4046-9FA3-855A288AB7A5}"/>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3EDB7A64-9EBE-4C78-96FD-222061B4E492}"/>
                </a:ext>
              </a:extLst>
            </p:cNvPr>
            <p:cNvSpPr txBox="1"/>
            <p:nvPr/>
          </p:nvSpPr>
          <p:spPr>
            <a:xfrm>
              <a:off x="210918" y="0"/>
              <a:ext cx="636393" cy="615553"/>
            </a:xfrm>
            <a:prstGeom prst="rect">
              <a:avLst/>
            </a:prstGeom>
            <a:noFill/>
          </p:spPr>
          <p:txBody>
            <a:bodyPr wrap="none" lIns="0" tIns="0" rIns="0" bIns="0" rtlCol="0">
              <a:spAutoFit/>
            </a:bodyPr>
            <a:lstStyle/>
            <a:p>
              <a:pPr defTabSz="723406"/>
              <a:r>
                <a:rPr lang="zh-CN" altLang="en-US" sz="2400" dirty="0">
                  <a:solidFill>
                    <a:srgbClr val="27B23C"/>
                  </a:solidFill>
                  <a:latin typeface="微软雅黑" panose="020B0503020204020204" pitchFamily="34" charset="-122"/>
                  <a:ea typeface="微软雅黑" panose="020B0503020204020204" pitchFamily="34" charset="-122"/>
                  <a:cs typeface="+mn-ea"/>
                  <a:sym typeface="+mn-lt"/>
                </a:rPr>
                <a:t>原理</a:t>
              </a:r>
            </a:p>
            <a:p>
              <a:pPr defTabSz="723406"/>
              <a:r>
                <a:rPr lang="en-US" altLang="zh-CN"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Theory</a:t>
              </a:r>
              <a:endPar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sp>
        <p:nvSpPr>
          <p:cNvPr id="10" name="矩形 9">
            <a:extLst>
              <a:ext uri="{FF2B5EF4-FFF2-40B4-BE49-F238E27FC236}">
                <a16:creationId xmlns:a16="http://schemas.microsoft.com/office/drawing/2014/main" id="{E62B59A8-3039-49E2-9A3C-756E2BD1C699}"/>
              </a:ext>
            </a:extLst>
          </p:cNvPr>
          <p:cNvSpPr/>
          <p:nvPr/>
        </p:nvSpPr>
        <p:spPr>
          <a:xfrm>
            <a:off x="1221631" y="615552"/>
            <a:ext cx="1569661" cy="646331"/>
          </a:xfrm>
          <a:prstGeom prst="rect">
            <a:avLst/>
          </a:prstGeom>
          <a:noFill/>
        </p:spPr>
        <p:txBody>
          <a:bodyPr wrap="none" lIns="91440" tIns="45720" rIns="91440" bIns="45720">
            <a:spAutoFit/>
          </a:bodyPr>
          <a:lstStyle/>
          <a:p>
            <a:pPr algn="ctr"/>
            <a:r>
              <a:rPr lang="zh-CN" altLang="en-US" sz="3600" dirty="0">
                <a:ln w="0"/>
                <a:solidFill>
                  <a:schemeClr val="accent1"/>
                </a:solidFill>
                <a:effectLst>
                  <a:outerShdw blurRad="38100" dist="25400" dir="5400000" algn="ctr" rotWithShape="0">
                    <a:srgbClr val="6E747A">
                      <a:alpha val="43000"/>
                    </a:srgbClr>
                  </a:outerShdw>
                </a:effectLst>
              </a:rPr>
              <a:t>栈退解</a:t>
            </a:r>
            <a:endParaRPr lang="zh-CN" alt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2" name="文本框 1">
            <a:extLst>
              <a:ext uri="{FF2B5EF4-FFF2-40B4-BE49-F238E27FC236}">
                <a16:creationId xmlns:a16="http://schemas.microsoft.com/office/drawing/2014/main" id="{F7F0023B-7800-4405-9E95-CC8D4BE403F2}"/>
              </a:ext>
            </a:extLst>
          </p:cNvPr>
          <p:cNvSpPr txBox="1"/>
          <p:nvPr/>
        </p:nvSpPr>
        <p:spPr>
          <a:xfrm>
            <a:off x="1005607" y="1726627"/>
            <a:ext cx="6624736" cy="1938992"/>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rPr>
              <a:t>return</a:t>
            </a:r>
            <a:r>
              <a:rPr lang="zh-CN" altLang="en-US" sz="2400" dirty="0">
                <a:latin typeface="黑体" panose="02010609060101010101" pitchFamily="49" charset="-122"/>
                <a:ea typeface="黑体" panose="02010609060101010101" pitchFamily="49" charset="-122"/>
              </a:rPr>
              <a:t>原理：</a:t>
            </a:r>
            <a:endParaRPr lang="en-US" altLang="zh-CN" sz="24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将调用函数的指令地址存放到栈中，调用返回后，根据栈中地址确定返回地址。</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函数的参数也存放到栈中。返回时释放变量，如果是类，析构函数调用。</a:t>
            </a:r>
          </a:p>
        </p:txBody>
      </p:sp>
      <p:pic>
        <p:nvPicPr>
          <p:cNvPr id="3" name="图片 2">
            <a:extLst>
              <a:ext uri="{FF2B5EF4-FFF2-40B4-BE49-F238E27FC236}">
                <a16:creationId xmlns:a16="http://schemas.microsoft.com/office/drawing/2014/main" id="{17756139-E45F-4709-BA78-8601510493CA}"/>
              </a:ext>
            </a:extLst>
          </p:cNvPr>
          <p:cNvPicPr>
            <a:picLocks noChangeAspect="1"/>
          </p:cNvPicPr>
          <p:nvPr/>
        </p:nvPicPr>
        <p:blipFill rotWithShape="1">
          <a:blip r:embed="rId3"/>
          <a:srcRect t="23911" r="990" b="9097"/>
          <a:stretch/>
        </p:blipFill>
        <p:spPr>
          <a:xfrm>
            <a:off x="1365647" y="3760341"/>
            <a:ext cx="7203561" cy="25202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1"/>
            </p:custDataLst>
          </p:nvPr>
        </p:nvSpPr>
        <p:spPr>
          <a:xfrm>
            <a:off x="2620137" y="2020867"/>
            <a:ext cx="1327286" cy="2845944"/>
          </a:xfrm>
          <a:prstGeom prst="rect">
            <a:avLst/>
          </a:prstGeom>
          <a:noFill/>
        </p:spPr>
        <p:txBody>
          <a:bodyPr vert="eaVert" wrap="square" lIns="0" tIns="0" rIns="0" bIns="0" rtlCol="0" anchor="ctr" anchorCtr="0">
            <a:spAutoFit/>
          </a:bodyPr>
          <a:lstStyle/>
          <a:p>
            <a:pPr algn="ctr"/>
            <a:r>
              <a:rPr lang="zh-CN" altLang="en-US" sz="8625"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9" name="MH_Others_2"/>
          <p:cNvSpPr txBox="1"/>
          <p:nvPr>
            <p:custDataLst>
              <p:tags r:id="rId2"/>
            </p:custDataLst>
          </p:nvPr>
        </p:nvSpPr>
        <p:spPr>
          <a:xfrm rot="5400000">
            <a:off x="1234299" y="3189923"/>
            <a:ext cx="2474472" cy="507831"/>
          </a:xfrm>
          <a:prstGeom prst="rect">
            <a:avLst/>
          </a:prstGeom>
          <a:noFill/>
        </p:spPr>
        <p:txBody>
          <a:bodyPr wrap="square" lIns="0" tIns="0" rIns="0" bIns="0">
            <a:spAutoFit/>
          </a:bodyPr>
          <a:lstStyle/>
          <a:p>
            <a:pPr algn="ctr">
              <a:defRPr/>
            </a:pPr>
            <a:r>
              <a:rPr lang="en-US" altLang="zh-CN" sz="3300"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3300"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1"/>
          <p:cNvSpPr/>
          <p:nvPr>
            <p:custDataLst>
              <p:tags r:id="rId3"/>
            </p:custDataLst>
          </p:nvPr>
        </p:nvSpPr>
        <p:spPr>
          <a:xfrm>
            <a:off x="4282752" y="2421776"/>
            <a:ext cx="284750" cy="28475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83"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1583"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Entry_1"/>
          <p:cNvSpPr/>
          <p:nvPr>
            <p:custDataLst>
              <p:tags r:id="rId4"/>
            </p:custDataLst>
          </p:nvPr>
        </p:nvSpPr>
        <p:spPr>
          <a:xfrm>
            <a:off x="4680868" y="2374964"/>
            <a:ext cx="2498285" cy="3422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nSpc>
                <a:spcPct val="130000"/>
              </a:lnSpc>
            </a:pPr>
            <a:r>
              <a:rPr lang="zh-CN" altLang="en-US" sz="1898"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概念</a:t>
            </a:r>
          </a:p>
        </p:txBody>
      </p:sp>
      <p:sp>
        <p:nvSpPr>
          <p:cNvPr id="22" name="MH_Number_2"/>
          <p:cNvSpPr/>
          <p:nvPr>
            <p:custDataLst>
              <p:tags r:id="rId5"/>
            </p:custDataLst>
          </p:nvPr>
        </p:nvSpPr>
        <p:spPr>
          <a:xfrm>
            <a:off x="4282752" y="3073913"/>
            <a:ext cx="284750" cy="28475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83" b="1">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1583"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2"/>
          <p:cNvSpPr/>
          <p:nvPr>
            <p:custDataLst>
              <p:tags r:id="rId6"/>
            </p:custDataLst>
          </p:nvPr>
        </p:nvSpPr>
        <p:spPr>
          <a:xfrm>
            <a:off x="4680867" y="3027101"/>
            <a:ext cx="2644040" cy="3422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nSpc>
                <a:spcPct val="130000"/>
              </a:lnSpc>
            </a:pPr>
            <a:r>
              <a:rPr lang="zh-CN" altLang="en-US" sz="1898"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设计目的和用法</a:t>
            </a:r>
            <a:endParaRPr lang="en-US" altLang="zh-CN" sz="1898"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Number_3"/>
          <p:cNvSpPr/>
          <p:nvPr>
            <p:custDataLst>
              <p:tags r:id="rId7"/>
            </p:custDataLst>
          </p:nvPr>
        </p:nvSpPr>
        <p:spPr>
          <a:xfrm>
            <a:off x="4282752" y="3726050"/>
            <a:ext cx="284750" cy="28475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83" b="1">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1583"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5" name="MH_Entry_3"/>
          <p:cNvSpPr/>
          <p:nvPr>
            <p:custDataLst>
              <p:tags r:id="rId8"/>
            </p:custDataLst>
          </p:nvPr>
        </p:nvSpPr>
        <p:spPr>
          <a:xfrm>
            <a:off x="4680867" y="3679239"/>
            <a:ext cx="2644040" cy="3422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nSpc>
                <a:spcPct val="130000"/>
              </a:lnSpc>
            </a:pPr>
            <a:r>
              <a:rPr lang="zh-CN" altLang="en-US" sz="1898"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原理</a:t>
            </a:r>
          </a:p>
        </p:txBody>
      </p:sp>
      <p:sp>
        <p:nvSpPr>
          <p:cNvPr id="26" name="MH_Number_4"/>
          <p:cNvSpPr/>
          <p:nvPr>
            <p:custDataLst>
              <p:tags r:id="rId9"/>
            </p:custDataLst>
          </p:nvPr>
        </p:nvSpPr>
        <p:spPr>
          <a:xfrm>
            <a:off x="4282752" y="4378187"/>
            <a:ext cx="284750" cy="28475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83" b="1">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1583"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7" name="MH_Entry_4"/>
          <p:cNvSpPr/>
          <p:nvPr>
            <p:custDataLst>
              <p:tags r:id="rId10"/>
            </p:custDataLst>
          </p:nvPr>
        </p:nvSpPr>
        <p:spPr>
          <a:xfrm>
            <a:off x="4680867" y="4331375"/>
            <a:ext cx="2644040" cy="3422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nSpc>
                <a:spcPct val="130000"/>
              </a:lnSpc>
            </a:pPr>
            <a:r>
              <a:rPr lang="zh-CN" altLang="en-US" sz="1898"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应用</a:t>
            </a:r>
          </a:p>
        </p:txBody>
      </p:sp>
      <p:sp>
        <p:nvSpPr>
          <p:cNvPr id="16" name="Freeform 6"/>
          <p:cNvSpPr/>
          <p:nvPr/>
        </p:nvSpPr>
        <p:spPr bwMode="auto">
          <a:xfrm>
            <a:off x="-1698" y="4866810"/>
            <a:ext cx="3949121" cy="2355635"/>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7"/>
          <p:cNvSpPr/>
          <p:nvPr/>
        </p:nvSpPr>
        <p:spPr bwMode="auto">
          <a:xfrm>
            <a:off x="2238621" y="5303832"/>
            <a:ext cx="7405442" cy="1943775"/>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advTm="4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56" presetClass="entr" presetSubtype="0" fill="hold" grpId="0" nodeType="withEffect">
                                  <p:stCondLst>
                                    <p:cond delay="0"/>
                                  </p:stCondLst>
                                  <p:iterate type="lt">
                                    <p:tmPct val="10000"/>
                                  </p:iterate>
                                  <p:childTnLst>
                                    <p:set>
                                      <p:cBhvr>
                                        <p:cTn id="14" dur="1" fill="hold">
                                          <p:stCondLst>
                                            <p:cond delay="0"/>
                                          </p:stCondLst>
                                        </p:cTn>
                                        <p:tgtEl>
                                          <p:spTgt spid="18"/>
                                        </p:tgtEl>
                                        <p:attrNameLst>
                                          <p:attrName>style.visibility</p:attrName>
                                        </p:attrNameLst>
                                      </p:cBhvr>
                                      <p:to>
                                        <p:strVal val="visible"/>
                                      </p:to>
                                    </p:set>
                                    <p:anim by="(-#ppt_w*2)" calcmode="lin" valueType="num">
                                      <p:cBhvr rctx="PPT">
                                        <p:cTn id="15" dur="500" autoRev="1" fill="hold">
                                          <p:stCondLst>
                                            <p:cond delay="0"/>
                                          </p:stCondLst>
                                        </p:cTn>
                                        <p:tgtEl>
                                          <p:spTgt spid="18"/>
                                        </p:tgtEl>
                                        <p:attrNameLst>
                                          <p:attrName>ppt_w</p:attrName>
                                        </p:attrNameLst>
                                      </p:cBhvr>
                                    </p:anim>
                                    <p:anim by="(#ppt_w*0.50)" calcmode="lin" valueType="num">
                                      <p:cBhvr>
                                        <p:cTn id="16" dur="500" decel="50000" autoRev="1" fill="hold">
                                          <p:stCondLst>
                                            <p:cond delay="0"/>
                                          </p:stCondLst>
                                        </p:cTn>
                                        <p:tgtEl>
                                          <p:spTgt spid="18"/>
                                        </p:tgtEl>
                                        <p:attrNameLst>
                                          <p:attrName>ppt_x</p:attrName>
                                        </p:attrNameLst>
                                      </p:cBhvr>
                                    </p:anim>
                                    <p:anim from="(-#ppt_h/2)" to="(#ppt_y)" calcmode="lin" valueType="num">
                                      <p:cBhvr>
                                        <p:cTn id="17" dur="1000" fill="hold">
                                          <p:stCondLst>
                                            <p:cond delay="0"/>
                                          </p:stCondLst>
                                        </p:cTn>
                                        <p:tgtEl>
                                          <p:spTgt spid="18"/>
                                        </p:tgtEl>
                                        <p:attrNameLst>
                                          <p:attrName>ppt_y</p:attrName>
                                        </p:attrNameLst>
                                      </p:cBhvr>
                                    </p:anim>
                                    <p:animRot by="21600000">
                                      <p:cBhvr>
                                        <p:cTn id="18" dur="1000" fill="hold">
                                          <p:stCondLst>
                                            <p:cond delay="0"/>
                                          </p:stCondLst>
                                        </p:cTn>
                                        <p:tgtEl>
                                          <p:spTgt spid="18"/>
                                        </p:tgtEl>
                                        <p:attrNameLst>
                                          <p:attrName>r</p:attrName>
                                        </p:attrNameLst>
                                      </p:cBhvr>
                                    </p:animRot>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19"/>
                                        </p:tgtEl>
                                        <p:attrNameLst>
                                          <p:attrName>style.visibility</p:attrName>
                                        </p:attrNameLst>
                                      </p:cBhvr>
                                      <p:to>
                                        <p:strVal val="visible"/>
                                      </p:to>
                                    </p:set>
                                    <p:anim by="(-#ppt_w*2)" calcmode="lin" valueType="num">
                                      <p:cBhvr rctx="PPT">
                                        <p:cTn id="21" dur="500" autoRev="1" fill="hold">
                                          <p:stCondLst>
                                            <p:cond delay="0"/>
                                          </p:stCondLst>
                                        </p:cTn>
                                        <p:tgtEl>
                                          <p:spTgt spid="19"/>
                                        </p:tgtEl>
                                        <p:attrNameLst>
                                          <p:attrName>ppt_w</p:attrName>
                                        </p:attrNameLst>
                                      </p:cBhvr>
                                    </p:anim>
                                    <p:anim by="(#ppt_w*0.50)" calcmode="lin" valueType="num">
                                      <p:cBhvr>
                                        <p:cTn id="22" dur="500" decel="50000" autoRev="1" fill="hold">
                                          <p:stCondLst>
                                            <p:cond delay="0"/>
                                          </p:stCondLst>
                                        </p:cTn>
                                        <p:tgtEl>
                                          <p:spTgt spid="19"/>
                                        </p:tgtEl>
                                        <p:attrNameLst>
                                          <p:attrName>ppt_x</p:attrName>
                                        </p:attrNameLst>
                                      </p:cBhvr>
                                    </p:anim>
                                    <p:anim from="(-#ppt_h/2)" to="(#ppt_y)" calcmode="lin" valueType="num">
                                      <p:cBhvr>
                                        <p:cTn id="23" dur="1000" fill="hold">
                                          <p:stCondLst>
                                            <p:cond delay="0"/>
                                          </p:stCondLst>
                                        </p:cTn>
                                        <p:tgtEl>
                                          <p:spTgt spid="19"/>
                                        </p:tgtEl>
                                        <p:attrNameLst>
                                          <p:attrName>ppt_y</p:attrName>
                                        </p:attrNameLst>
                                      </p:cBhvr>
                                    </p:anim>
                                    <p:animRot by="21600000">
                                      <p:cBhvr>
                                        <p:cTn id="24" dur="1000" fill="hold">
                                          <p:stCondLst>
                                            <p:cond delay="0"/>
                                          </p:stCondLst>
                                        </p:cTn>
                                        <p:tgtEl>
                                          <p:spTgt spid="19"/>
                                        </p:tgtEl>
                                        <p:attrNameLst>
                                          <p:attrName>r</p:attrName>
                                        </p:attrNameLst>
                                      </p:cBhvr>
                                    </p:animRot>
                                  </p:childTnLst>
                                </p:cTn>
                              </p:par>
                              <p:par>
                                <p:cTn id="25" presetID="53" presetClass="entr" presetSubtype="16"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ppt_w</p:attrName>
                                        </p:attrNameLst>
                                      </p:cBhvr>
                                      <p:tavLst>
                                        <p:tav tm="0">
                                          <p:val>
                                            <p:fltVal val="0"/>
                                          </p:val>
                                        </p:tav>
                                        <p:tav tm="100000">
                                          <p:val>
                                            <p:strVal val="#ppt_w"/>
                                          </p:val>
                                        </p:tav>
                                      </p:tavLst>
                                    </p:anim>
                                    <p:anim calcmode="lin" valueType="num">
                                      <p:cBhvr>
                                        <p:cTn id="43" dur="500" fill="hold"/>
                                        <p:tgtEl>
                                          <p:spTgt spid="26"/>
                                        </p:tgtEl>
                                        <p:attrNameLst>
                                          <p:attrName>ppt_h</p:attrName>
                                        </p:attrNameLst>
                                      </p:cBhvr>
                                      <p:tavLst>
                                        <p:tav tm="0">
                                          <p:val>
                                            <p:fltVal val="0"/>
                                          </p:val>
                                        </p:tav>
                                        <p:tav tm="100000">
                                          <p:val>
                                            <p:strVal val="#ppt_h"/>
                                          </p:val>
                                        </p:tav>
                                      </p:tavLst>
                                    </p:anim>
                                    <p:animEffect transition="in" filter="fade">
                                      <p:cBhvr>
                                        <p:cTn id="44" dur="500"/>
                                        <p:tgtEl>
                                          <p:spTgt spid="2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down)">
                                      <p:cBhvr>
                                        <p:cTn id="47" dur="500"/>
                                        <p:tgtEl>
                                          <p:spTgt spid="21"/>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down)">
                                      <p:cBhvr>
                                        <p:cTn id="50" dur="500"/>
                                        <p:tgtEl>
                                          <p:spTgt spid="23"/>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down)">
                                      <p:cBhvr>
                                        <p:cTn id="53" dur="500"/>
                                        <p:tgtEl>
                                          <p:spTgt spid="25"/>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down)">
                                      <p:cBhvr>
                                        <p:cTn id="5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bldLvl="0" animBg="1"/>
      <p:bldP spid="22" grpId="0" animBg="1"/>
      <p:bldP spid="23" grpId="0" bldLvl="0" animBg="1"/>
      <p:bldP spid="24" grpId="0" animBg="1"/>
      <p:bldP spid="25" grpId="0" bldLvl="0" animBg="1"/>
      <p:bldP spid="26" grpId="0" animBg="1"/>
      <p:bldP spid="27" grpId="0" bldLvl="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D23946E-F575-4294-94B4-B6DB0A7918BE}"/>
              </a:ext>
            </a:extLst>
          </p:cNvPr>
          <p:cNvGrpSpPr/>
          <p:nvPr/>
        </p:nvGrpSpPr>
        <p:grpSpPr>
          <a:xfrm>
            <a:off x="-1618" y="-1"/>
            <a:ext cx="848929" cy="615554"/>
            <a:chOff x="-1618" y="-1"/>
            <a:chExt cx="848929" cy="615554"/>
          </a:xfrm>
        </p:grpSpPr>
        <p:sp>
          <p:nvSpPr>
            <p:cNvPr id="8" name="矩形 7">
              <a:extLst>
                <a:ext uri="{FF2B5EF4-FFF2-40B4-BE49-F238E27FC236}">
                  <a16:creationId xmlns:a16="http://schemas.microsoft.com/office/drawing/2014/main" id="{AD7032D9-A23C-4046-9FA3-855A288AB7A5}"/>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3EDB7A64-9EBE-4C78-96FD-222061B4E492}"/>
                </a:ext>
              </a:extLst>
            </p:cNvPr>
            <p:cNvSpPr txBox="1"/>
            <p:nvPr/>
          </p:nvSpPr>
          <p:spPr>
            <a:xfrm>
              <a:off x="210918" y="0"/>
              <a:ext cx="636393" cy="615553"/>
            </a:xfrm>
            <a:prstGeom prst="rect">
              <a:avLst/>
            </a:prstGeom>
            <a:noFill/>
          </p:spPr>
          <p:txBody>
            <a:bodyPr wrap="none" lIns="0" tIns="0" rIns="0" bIns="0" rtlCol="0">
              <a:spAutoFit/>
            </a:bodyPr>
            <a:lstStyle/>
            <a:p>
              <a:pPr defTabSz="723406"/>
              <a:r>
                <a:rPr lang="zh-CN" altLang="en-US" sz="2400" dirty="0">
                  <a:solidFill>
                    <a:srgbClr val="27B23C"/>
                  </a:solidFill>
                  <a:latin typeface="微软雅黑" panose="020B0503020204020204" pitchFamily="34" charset="-122"/>
                  <a:ea typeface="微软雅黑" panose="020B0503020204020204" pitchFamily="34" charset="-122"/>
                  <a:cs typeface="+mn-ea"/>
                  <a:sym typeface="+mn-lt"/>
                </a:rPr>
                <a:t>原理</a:t>
              </a:r>
            </a:p>
            <a:p>
              <a:pPr defTabSz="723406"/>
              <a:r>
                <a:rPr lang="en-US" altLang="zh-CN"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Theory</a:t>
              </a:r>
              <a:endPar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sp>
        <p:nvSpPr>
          <p:cNvPr id="10" name="矩形 9">
            <a:extLst>
              <a:ext uri="{FF2B5EF4-FFF2-40B4-BE49-F238E27FC236}">
                <a16:creationId xmlns:a16="http://schemas.microsoft.com/office/drawing/2014/main" id="{E62B59A8-3039-49E2-9A3C-756E2BD1C699}"/>
              </a:ext>
            </a:extLst>
          </p:cNvPr>
          <p:cNvSpPr/>
          <p:nvPr/>
        </p:nvSpPr>
        <p:spPr>
          <a:xfrm>
            <a:off x="1221631" y="615552"/>
            <a:ext cx="1569661" cy="646331"/>
          </a:xfrm>
          <a:prstGeom prst="rect">
            <a:avLst/>
          </a:prstGeom>
          <a:noFill/>
        </p:spPr>
        <p:txBody>
          <a:bodyPr wrap="none" lIns="91440" tIns="45720" rIns="91440" bIns="45720">
            <a:spAutoFit/>
          </a:bodyPr>
          <a:lstStyle/>
          <a:p>
            <a:pPr algn="ctr"/>
            <a:r>
              <a:rPr lang="zh-CN" altLang="en-US" sz="3600" dirty="0">
                <a:ln w="0"/>
                <a:solidFill>
                  <a:schemeClr val="accent1"/>
                </a:solidFill>
                <a:effectLst>
                  <a:outerShdw blurRad="38100" dist="25400" dir="5400000" algn="ctr" rotWithShape="0">
                    <a:srgbClr val="6E747A">
                      <a:alpha val="43000"/>
                    </a:srgbClr>
                  </a:outerShdw>
                </a:effectLst>
              </a:rPr>
              <a:t>栈退</a:t>
            </a:r>
            <a:r>
              <a:rPr lang="zh-CN" altLang="en-US" sz="3600" dirty="0">
                <a:ln w="0"/>
                <a:solidFill>
                  <a:srgbClr val="FF0000"/>
                </a:solidFill>
                <a:effectLst>
                  <a:outerShdw blurRad="38100" dist="25400" dir="5400000" algn="ctr" rotWithShape="0">
                    <a:srgbClr val="6E747A">
                      <a:alpha val="43000"/>
                    </a:srgbClr>
                  </a:outerShdw>
                </a:effectLst>
              </a:rPr>
              <a:t>解</a:t>
            </a:r>
            <a:endParaRPr lang="zh-CN" altLang="en-US" sz="3600" b="0" cap="none" spc="0" dirty="0">
              <a:ln w="0"/>
              <a:solidFill>
                <a:srgbClr val="FF0000"/>
              </a:solidFill>
              <a:effectLst>
                <a:outerShdw blurRad="38100" dist="25400" dir="5400000" algn="ctr" rotWithShape="0">
                  <a:srgbClr val="6E747A">
                    <a:alpha val="43000"/>
                  </a:srgbClr>
                </a:outerShdw>
              </a:effectLst>
            </a:endParaRPr>
          </a:p>
        </p:txBody>
      </p:sp>
      <p:sp>
        <p:nvSpPr>
          <p:cNvPr id="2" name="文本框 1">
            <a:extLst>
              <a:ext uri="{FF2B5EF4-FFF2-40B4-BE49-F238E27FC236}">
                <a16:creationId xmlns:a16="http://schemas.microsoft.com/office/drawing/2014/main" id="{F7F0023B-7800-4405-9E95-CC8D4BE403F2}"/>
              </a:ext>
            </a:extLst>
          </p:cNvPr>
          <p:cNvSpPr txBox="1"/>
          <p:nvPr/>
        </p:nvSpPr>
        <p:spPr>
          <a:xfrm>
            <a:off x="1077615" y="1600101"/>
            <a:ext cx="7056784" cy="2215991"/>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异常调用过程</a:t>
            </a:r>
            <a:endParaRPr lang="en-US" altLang="zh-CN" sz="24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出现异常终止，程序也将释放内存</a:t>
            </a:r>
            <a:endParaRPr lang="en-US" altLang="zh-CN" sz="2400" dirty="0">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不会在第一个返回后的地址停止，而是继续释放栈，直到找到</a:t>
            </a:r>
            <a:r>
              <a:rPr lang="en-US" altLang="zh-CN" sz="2400" dirty="0">
                <a:latin typeface="华文楷体" panose="02010600040101010101" pitchFamily="2" charset="-122"/>
                <a:ea typeface="华文楷体" panose="02010600040101010101" pitchFamily="2" charset="-122"/>
              </a:rPr>
              <a:t>try</a:t>
            </a:r>
            <a:r>
              <a:rPr lang="zh-CN" altLang="en-US" sz="2400" dirty="0">
                <a:latin typeface="华文楷体" panose="02010600040101010101" pitchFamily="2" charset="-122"/>
                <a:ea typeface="华文楷体" panose="02010600040101010101" pitchFamily="2" charset="-122"/>
              </a:rPr>
              <a:t>块。</a:t>
            </a:r>
            <a:endParaRPr lang="en-US" altLang="zh-CN" sz="2400" dirty="0">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将控制权给块尾的异常处理程序。</a:t>
            </a:r>
            <a:endParaRPr lang="en-US" altLang="zh-CN" sz="2400" dirty="0">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endParaRPr lang="en-US" altLang="zh-CN" dirty="0"/>
          </a:p>
        </p:txBody>
      </p:sp>
      <p:pic>
        <p:nvPicPr>
          <p:cNvPr id="4" name="图片 3">
            <a:extLst>
              <a:ext uri="{FF2B5EF4-FFF2-40B4-BE49-F238E27FC236}">
                <a16:creationId xmlns:a16="http://schemas.microsoft.com/office/drawing/2014/main" id="{0D66A7D2-8343-4C2F-9C05-11F0DCCDF8C2}"/>
              </a:ext>
            </a:extLst>
          </p:cNvPr>
          <p:cNvPicPr>
            <a:picLocks noChangeAspect="1"/>
          </p:cNvPicPr>
          <p:nvPr/>
        </p:nvPicPr>
        <p:blipFill rotWithShape="1">
          <a:blip r:embed="rId3"/>
          <a:srcRect l="1559" t="11790" r="6322" b="7914"/>
          <a:stretch/>
        </p:blipFill>
        <p:spPr>
          <a:xfrm>
            <a:off x="1077615" y="3976365"/>
            <a:ext cx="7344816" cy="3072351"/>
          </a:xfrm>
          <a:prstGeom prst="rect">
            <a:avLst/>
          </a:prstGeom>
        </p:spPr>
      </p:pic>
    </p:spTree>
    <p:extLst>
      <p:ext uri="{BB962C8B-B14F-4D97-AF65-F5344CB8AC3E}">
        <p14:creationId xmlns:p14="http://schemas.microsoft.com/office/powerpoint/2010/main" val="29616885"/>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03C98B8-1740-43A1-B71E-DBBD583DC62A}"/>
              </a:ext>
            </a:extLst>
          </p:cNvPr>
          <p:cNvSpPr txBox="1"/>
          <p:nvPr/>
        </p:nvSpPr>
        <p:spPr>
          <a:xfrm>
            <a:off x="1365647" y="1415442"/>
            <a:ext cx="7956884" cy="1938992"/>
          </a:xfrm>
          <a:prstGeom prst="rect">
            <a:avLst/>
          </a:prstGeom>
          <a:noFill/>
        </p:spPr>
        <p:txBody>
          <a:bodyPr wrap="square" rtlCol="0">
            <a:spAutoFit/>
          </a:bodyPr>
          <a:lstStyle/>
          <a:p>
            <a:r>
              <a:rPr lang="zh-CN" altLang="en-US" sz="2000" dirty="0"/>
              <a:t>同：</a:t>
            </a:r>
            <a:endParaRPr lang="en-US" altLang="zh-CN" sz="2000" dirty="0"/>
          </a:p>
          <a:p>
            <a:pPr marL="285750" indent="-285750">
              <a:buFont typeface="Arial" panose="020B0604020202020204" pitchFamily="34" charset="0"/>
              <a:buChar char="•"/>
            </a:pPr>
            <a:r>
              <a:rPr lang="zh-CN" altLang="en-US" sz="2000" dirty="0"/>
              <a:t>栈中的自动类对象都将调用析构函数释放</a:t>
            </a:r>
            <a:endParaRPr lang="en-US" altLang="zh-CN" sz="2000" dirty="0"/>
          </a:p>
          <a:p>
            <a:pPr marL="285750" indent="-285750">
              <a:buFont typeface="Arial" panose="020B0604020202020204" pitchFamily="34" charset="0"/>
              <a:buChar char="•"/>
            </a:pPr>
            <a:endParaRPr lang="en-US" altLang="zh-CN" sz="2000" dirty="0"/>
          </a:p>
          <a:p>
            <a:r>
              <a:rPr lang="zh-CN" altLang="en-US" sz="2000" dirty="0"/>
              <a:t>异</a:t>
            </a:r>
            <a:endParaRPr lang="en-US" altLang="zh-CN" sz="2000" dirty="0"/>
          </a:p>
          <a:p>
            <a:pPr marL="285750" indent="-285750">
              <a:buFont typeface="Arial" panose="020B0604020202020204" pitchFamily="34" charset="0"/>
              <a:buChar char="•"/>
            </a:pPr>
            <a:r>
              <a:rPr lang="en-US" altLang="zh-CN" sz="2000" dirty="0"/>
              <a:t>return</a:t>
            </a:r>
            <a:r>
              <a:rPr lang="zh-CN" altLang="en-US" sz="2000" dirty="0"/>
              <a:t>仅仅处理该函数在栈中的对象</a:t>
            </a:r>
            <a:endParaRPr lang="en-US" altLang="zh-CN" sz="2000" dirty="0"/>
          </a:p>
          <a:p>
            <a:pPr marL="285750" indent="-285750">
              <a:buFont typeface="Arial" panose="020B0604020202020204" pitchFamily="34" charset="0"/>
              <a:buChar char="•"/>
            </a:pPr>
            <a:r>
              <a:rPr lang="en-US" altLang="zh-CN" sz="2000" dirty="0"/>
              <a:t>throw</a:t>
            </a:r>
            <a:r>
              <a:rPr lang="zh-CN" altLang="en-US" sz="2000" dirty="0"/>
              <a:t>处理</a:t>
            </a:r>
            <a:r>
              <a:rPr lang="en-US" altLang="zh-CN" sz="2000" dirty="0"/>
              <a:t>try</a:t>
            </a:r>
            <a:r>
              <a:rPr lang="zh-CN" altLang="en-US" sz="2000" dirty="0"/>
              <a:t>块和</a:t>
            </a:r>
            <a:r>
              <a:rPr lang="en-US" altLang="zh-CN" sz="2000" dirty="0"/>
              <a:t>throw</a:t>
            </a:r>
            <a:r>
              <a:rPr lang="zh-CN" altLang="en-US" sz="2000" dirty="0"/>
              <a:t>之间整个函数调用序列放在栈中的对象。</a:t>
            </a:r>
            <a:endParaRPr lang="en-US" altLang="zh-CN" sz="2000" dirty="0"/>
          </a:p>
        </p:txBody>
      </p:sp>
      <p:pic>
        <p:nvPicPr>
          <p:cNvPr id="3" name="图片 2">
            <a:extLst>
              <a:ext uri="{FF2B5EF4-FFF2-40B4-BE49-F238E27FC236}">
                <a16:creationId xmlns:a16="http://schemas.microsoft.com/office/drawing/2014/main" id="{5FBE4E07-8F6B-4936-B8B6-ED9448124FCD}"/>
              </a:ext>
            </a:extLst>
          </p:cNvPr>
          <p:cNvPicPr>
            <a:picLocks noChangeAspect="1"/>
          </p:cNvPicPr>
          <p:nvPr/>
        </p:nvPicPr>
        <p:blipFill rotWithShape="1">
          <a:blip r:embed="rId2"/>
          <a:srcRect t="23911" r="990" b="9097"/>
          <a:stretch/>
        </p:blipFill>
        <p:spPr>
          <a:xfrm>
            <a:off x="2486572" y="3578838"/>
            <a:ext cx="3960440" cy="1385623"/>
          </a:xfrm>
          <a:prstGeom prst="rect">
            <a:avLst/>
          </a:prstGeom>
        </p:spPr>
      </p:pic>
      <p:pic>
        <p:nvPicPr>
          <p:cNvPr id="4" name="图片 3">
            <a:extLst>
              <a:ext uri="{FF2B5EF4-FFF2-40B4-BE49-F238E27FC236}">
                <a16:creationId xmlns:a16="http://schemas.microsoft.com/office/drawing/2014/main" id="{D024ABE0-8596-49DA-8F84-BC46C3835D56}"/>
              </a:ext>
            </a:extLst>
          </p:cNvPr>
          <p:cNvPicPr>
            <a:picLocks noChangeAspect="1"/>
          </p:cNvPicPr>
          <p:nvPr/>
        </p:nvPicPr>
        <p:blipFill rotWithShape="1">
          <a:blip r:embed="rId3"/>
          <a:srcRect l="1559" t="11790" r="6322" b="7914"/>
          <a:stretch/>
        </p:blipFill>
        <p:spPr>
          <a:xfrm>
            <a:off x="2445767" y="5049969"/>
            <a:ext cx="3960440" cy="1656660"/>
          </a:xfrm>
          <a:prstGeom prst="rect">
            <a:avLst/>
          </a:prstGeom>
        </p:spPr>
      </p:pic>
      <p:sp>
        <p:nvSpPr>
          <p:cNvPr id="5" name="矩形 4">
            <a:extLst>
              <a:ext uri="{FF2B5EF4-FFF2-40B4-BE49-F238E27FC236}">
                <a16:creationId xmlns:a16="http://schemas.microsoft.com/office/drawing/2014/main" id="{F022EB52-B064-4487-A6D3-73C0BAE2F522}"/>
              </a:ext>
            </a:extLst>
          </p:cNvPr>
          <p:cNvSpPr/>
          <p:nvPr/>
        </p:nvSpPr>
        <p:spPr>
          <a:xfrm>
            <a:off x="213518" y="3717953"/>
            <a:ext cx="2420557" cy="646331"/>
          </a:xfrm>
          <a:prstGeom prst="rect">
            <a:avLst/>
          </a:prstGeom>
          <a:noFill/>
        </p:spPr>
        <p:txBody>
          <a:bodyPr wrap="square" lIns="91440" tIns="45720" rIns="91440" bIns="45720">
            <a:spAutoFit/>
          </a:bodyPr>
          <a:lstStyle/>
          <a:p>
            <a:pPr algn="ctr"/>
            <a:r>
              <a:rPr lang="en-US" altLang="zh-CN" sz="3600" b="0" cap="none" spc="0" dirty="0">
                <a:ln w="0"/>
                <a:solidFill>
                  <a:schemeClr val="accent1"/>
                </a:solidFill>
                <a:effectLst>
                  <a:outerShdw blurRad="38100" dist="25400" dir="5400000" algn="ctr" rotWithShape="0">
                    <a:srgbClr val="6E747A">
                      <a:alpha val="43000"/>
                    </a:srgbClr>
                  </a:outerShdw>
                </a:effectLst>
              </a:rPr>
              <a:t>return</a:t>
            </a:r>
            <a:endParaRPr lang="zh-CN" alt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6" name="矩形 5">
            <a:extLst>
              <a:ext uri="{FF2B5EF4-FFF2-40B4-BE49-F238E27FC236}">
                <a16:creationId xmlns:a16="http://schemas.microsoft.com/office/drawing/2014/main" id="{FC8F1207-D275-4551-8AE8-4DF4D37DCA09}"/>
              </a:ext>
            </a:extLst>
          </p:cNvPr>
          <p:cNvSpPr/>
          <p:nvPr/>
        </p:nvSpPr>
        <p:spPr>
          <a:xfrm>
            <a:off x="213519" y="5425761"/>
            <a:ext cx="2420557" cy="646331"/>
          </a:xfrm>
          <a:prstGeom prst="rect">
            <a:avLst/>
          </a:prstGeom>
          <a:noFill/>
        </p:spPr>
        <p:txBody>
          <a:bodyPr wrap="square" lIns="91440" tIns="45720" rIns="91440" bIns="45720">
            <a:spAutoFit/>
          </a:bodyPr>
          <a:lstStyle/>
          <a:p>
            <a:pPr algn="ctr"/>
            <a:r>
              <a:rPr lang="en-US" altLang="zh-CN" sz="3600" b="0" cap="none" spc="0" dirty="0">
                <a:ln w="0"/>
                <a:solidFill>
                  <a:schemeClr val="accent1"/>
                </a:solidFill>
                <a:effectLst>
                  <a:outerShdw blurRad="38100" dist="25400" dir="5400000" algn="ctr" rotWithShape="0">
                    <a:srgbClr val="6E747A">
                      <a:alpha val="43000"/>
                    </a:srgbClr>
                  </a:outerShdw>
                </a:effectLst>
              </a:rPr>
              <a:t>throw</a:t>
            </a:r>
            <a:endParaRPr lang="zh-CN" alt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7" name="矩形 6">
            <a:extLst>
              <a:ext uri="{FF2B5EF4-FFF2-40B4-BE49-F238E27FC236}">
                <a16:creationId xmlns:a16="http://schemas.microsoft.com/office/drawing/2014/main" id="{5D537C41-DF39-490A-84C9-1B45A8011F9A}"/>
              </a:ext>
            </a:extLst>
          </p:cNvPr>
          <p:cNvSpPr/>
          <p:nvPr/>
        </p:nvSpPr>
        <p:spPr>
          <a:xfrm>
            <a:off x="1423796" y="544707"/>
            <a:ext cx="4133889" cy="646331"/>
          </a:xfrm>
          <a:prstGeom prst="rect">
            <a:avLst/>
          </a:prstGeom>
          <a:noFill/>
        </p:spPr>
        <p:txBody>
          <a:bodyPr wrap="none" lIns="91440" tIns="45720" rIns="91440" bIns="45720">
            <a:spAutoFit/>
          </a:bodyPr>
          <a:lstStyle/>
          <a:p>
            <a:pPr algn="ctr"/>
            <a:r>
              <a:rPr lang="zh-CN" altLang="en-US" sz="3600" b="0" cap="none" spc="0" dirty="0">
                <a:ln w="0"/>
                <a:solidFill>
                  <a:schemeClr val="accent1"/>
                </a:solidFill>
                <a:effectLst>
                  <a:outerShdw blurRad="38100" dist="25400" dir="5400000" algn="ctr" rotWithShape="0">
                    <a:srgbClr val="6E747A">
                      <a:alpha val="43000"/>
                    </a:srgbClr>
                  </a:outerShdw>
                </a:effectLst>
              </a:rPr>
              <a:t>栈退解和</a:t>
            </a:r>
            <a:r>
              <a:rPr lang="en-US" altLang="zh-CN" sz="3600" b="0" cap="none" spc="0" dirty="0">
                <a:ln w="0"/>
                <a:solidFill>
                  <a:schemeClr val="accent1"/>
                </a:solidFill>
                <a:effectLst>
                  <a:outerShdw blurRad="38100" dist="25400" dir="5400000" algn="ctr" rotWithShape="0">
                    <a:srgbClr val="6E747A">
                      <a:alpha val="43000"/>
                    </a:srgbClr>
                  </a:outerShdw>
                </a:effectLst>
              </a:rPr>
              <a:t>return</a:t>
            </a:r>
            <a:r>
              <a:rPr lang="zh-CN" altLang="en-US" sz="3600" dirty="0">
                <a:ln w="0"/>
                <a:solidFill>
                  <a:schemeClr val="accent1"/>
                </a:solidFill>
                <a:effectLst>
                  <a:outerShdw blurRad="38100" dist="25400" dir="5400000" algn="ctr" rotWithShape="0">
                    <a:srgbClr val="6E747A">
                      <a:alpha val="43000"/>
                    </a:srgbClr>
                  </a:outerShdw>
                </a:effectLst>
              </a:rPr>
              <a:t>区别</a:t>
            </a:r>
            <a:endParaRPr lang="zh-CN" altLang="en-US" sz="3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40042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14EDA1D8-F657-4FD5-93A2-949B91225A2E}"/>
              </a:ext>
            </a:extLst>
          </p:cNvPr>
          <p:cNvGrpSpPr/>
          <p:nvPr/>
        </p:nvGrpSpPr>
        <p:grpSpPr>
          <a:xfrm>
            <a:off x="-1618" y="-1"/>
            <a:ext cx="848929" cy="615554"/>
            <a:chOff x="-1618" y="-1"/>
            <a:chExt cx="848929" cy="615554"/>
          </a:xfrm>
        </p:grpSpPr>
        <p:sp>
          <p:nvSpPr>
            <p:cNvPr id="4" name="矩形 3">
              <a:extLst>
                <a:ext uri="{FF2B5EF4-FFF2-40B4-BE49-F238E27FC236}">
                  <a16:creationId xmlns:a16="http://schemas.microsoft.com/office/drawing/2014/main" id="{25731971-1F5F-44C3-9F7A-991E51D5383C}"/>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5" name="文本框 4">
              <a:extLst>
                <a:ext uri="{FF2B5EF4-FFF2-40B4-BE49-F238E27FC236}">
                  <a16:creationId xmlns:a16="http://schemas.microsoft.com/office/drawing/2014/main" id="{A69D88AD-BF65-45BF-913B-63254275F110}"/>
                </a:ext>
              </a:extLst>
            </p:cNvPr>
            <p:cNvSpPr txBox="1"/>
            <p:nvPr/>
          </p:nvSpPr>
          <p:spPr>
            <a:xfrm>
              <a:off x="210918" y="0"/>
              <a:ext cx="636393" cy="615553"/>
            </a:xfrm>
            <a:prstGeom prst="rect">
              <a:avLst/>
            </a:prstGeom>
            <a:noFill/>
          </p:spPr>
          <p:txBody>
            <a:bodyPr wrap="none" lIns="0" tIns="0" rIns="0" bIns="0" rtlCol="0">
              <a:spAutoFit/>
            </a:bodyPr>
            <a:lstStyle/>
            <a:p>
              <a:pPr defTabSz="723406"/>
              <a:r>
                <a:rPr lang="zh-CN" altLang="en-US" sz="2400" dirty="0">
                  <a:solidFill>
                    <a:srgbClr val="27B23C"/>
                  </a:solidFill>
                  <a:latin typeface="微软雅黑" panose="020B0503020204020204" pitchFamily="34" charset="-122"/>
                  <a:ea typeface="微软雅黑" panose="020B0503020204020204" pitchFamily="34" charset="-122"/>
                  <a:cs typeface="+mn-ea"/>
                  <a:sym typeface="+mn-lt"/>
                </a:rPr>
                <a:t>原理</a:t>
              </a:r>
            </a:p>
            <a:p>
              <a:pPr defTabSz="723406"/>
              <a:r>
                <a:rPr lang="en-US" altLang="zh-CN"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Theory</a:t>
              </a:r>
              <a:endPar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grpSp>
        <p:nvGrpSpPr>
          <p:cNvPr id="6" name="组合 5">
            <a:extLst>
              <a:ext uri="{FF2B5EF4-FFF2-40B4-BE49-F238E27FC236}">
                <a16:creationId xmlns:a16="http://schemas.microsoft.com/office/drawing/2014/main" id="{134F6113-5AA2-4685-98CD-3358BB5E4C48}"/>
              </a:ext>
            </a:extLst>
          </p:cNvPr>
          <p:cNvGrpSpPr/>
          <p:nvPr/>
        </p:nvGrpSpPr>
        <p:grpSpPr>
          <a:xfrm>
            <a:off x="1725687" y="1312922"/>
            <a:ext cx="6879638" cy="3618738"/>
            <a:chOff x="210917" y="2295417"/>
            <a:chExt cx="8809795" cy="4857132"/>
          </a:xfrm>
        </p:grpSpPr>
        <p:pic>
          <p:nvPicPr>
            <p:cNvPr id="7" name="图片 6">
              <a:extLst>
                <a:ext uri="{FF2B5EF4-FFF2-40B4-BE49-F238E27FC236}">
                  <a16:creationId xmlns:a16="http://schemas.microsoft.com/office/drawing/2014/main" id="{ED2A4B52-2F4F-4743-9992-595EFC107DDB}"/>
                </a:ext>
              </a:extLst>
            </p:cNvPr>
            <p:cNvPicPr>
              <a:picLocks noChangeAspect="1"/>
            </p:cNvPicPr>
            <p:nvPr/>
          </p:nvPicPr>
          <p:blipFill>
            <a:blip r:embed="rId2"/>
            <a:stretch>
              <a:fillRect/>
            </a:stretch>
          </p:blipFill>
          <p:spPr>
            <a:xfrm>
              <a:off x="210917" y="2416681"/>
              <a:ext cx="8637868" cy="4735868"/>
            </a:xfrm>
            <a:prstGeom prst="rect">
              <a:avLst/>
            </a:prstGeom>
          </p:spPr>
        </p:pic>
        <p:grpSp>
          <p:nvGrpSpPr>
            <p:cNvPr id="8" name="组合 7">
              <a:extLst>
                <a:ext uri="{FF2B5EF4-FFF2-40B4-BE49-F238E27FC236}">
                  <a16:creationId xmlns:a16="http://schemas.microsoft.com/office/drawing/2014/main" id="{8D627425-C01B-49ED-AAFB-4A76BCBD3BDA}"/>
                </a:ext>
              </a:extLst>
            </p:cNvPr>
            <p:cNvGrpSpPr/>
            <p:nvPr/>
          </p:nvGrpSpPr>
          <p:grpSpPr>
            <a:xfrm>
              <a:off x="3813919" y="2295417"/>
              <a:ext cx="5206793" cy="3625164"/>
              <a:chOff x="3813919" y="2295417"/>
              <a:chExt cx="5206793" cy="3625164"/>
            </a:xfrm>
          </p:grpSpPr>
          <p:sp>
            <p:nvSpPr>
              <p:cNvPr id="9" name="对话气泡: 圆角矩形 8">
                <a:extLst>
                  <a:ext uri="{FF2B5EF4-FFF2-40B4-BE49-F238E27FC236}">
                    <a16:creationId xmlns:a16="http://schemas.microsoft.com/office/drawing/2014/main" id="{80402B43-5B1C-4020-918B-F8288FA9C47B}"/>
                  </a:ext>
                </a:extLst>
              </p:cNvPr>
              <p:cNvSpPr/>
              <p:nvPr/>
            </p:nvSpPr>
            <p:spPr>
              <a:xfrm>
                <a:off x="4268184" y="2295417"/>
                <a:ext cx="4752528" cy="739614"/>
              </a:xfrm>
              <a:prstGeom prst="wedgeRoundRectCallout">
                <a:avLst>
                  <a:gd name="adj1" fmla="val -49693"/>
                  <a:gd name="adj2" fmla="val 10835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相当于</a:t>
                </a:r>
                <a:r>
                  <a:rPr lang="en-US" altLang="zh-CN" dirty="0" err="1">
                    <a:solidFill>
                      <a:schemeClr val="tx1"/>
                    </a:solidFill>
                  </a:rPr>
                  <a:t>bad_div</a:t>
                </a:r>
                <a:r>
                  <a:rPr lang="en-US" altLang="zh-CN" dirty="0">
                    <a:solidFill>
                      <a:schemeClr val="tx1"/>
                    </a:solidFill>
                  </a:rPr>
                  <a:t> err =</a:t>
                </a:r>
                <a:r>
                  <a:rPr lang="en-US" altLang="zh-CN" dirty="0" err="1">
                    <a:solidFill>
                      <a:schemeClr val="tx1"/>
                    </a:solidFill>
                  </a:rPr>
                  <a:t>bad_div</a:t>
                </a:r>
                <a:r>
                  <a:rPr lang="en-US" altLang="zh-CN" dirty="0">
                    <a:solidFill>
                      <a:schemeClr val="tx1"/>
                    </a:solidFill>
                  </a:rPr>
                  <a:t>(a, b);</a:t>
                </a:r>
              </a:p>
              <a:p>
                <a:pPr algn="ctr"/>
                <a:r>
                  <a:rPr lang="en-US" altLang="zh-CN" dirty="0">
                    <a:solidFill>
                      <a:schemeClr val="tx1"/>
                    </a:solidFill>
                  </a:rPr>
                  <a:t>  throw err;</a:t>
                </a:r>
                <a:endParaRPr lang="zh-CN" altLang="en-US" dirty="0">
                  <a:solidFill>
                    <a:schemeClr val="tx1"/>
                  </a:solidFill>
                </a:endParaRPr>
              </a:p>
            </p:txBody>
          </p:sp>
          <p:sp>
            <p:nvSpPr>
              <p:cNvPr id="10" name="对话气泡: 圆角矩形 9">
                <a:extLst>
                  <a:ext uri="{FF2B5EF4-FFF2-40B4-BE49-F238E27FC236}">
                    <a16:creationId xmlns:a16="http://schemas.microsoft.com/office/drawing/2014/main" id="{285CBB0E-E255-47DE-BD8E-ED8A8552C7A1}"/>
                  </a:ext>
                </a:extLst>
              </p:cNvPr>
              <p:cNvSpPr/>
              <p:nvPr/>
            </p:nvSpPr>
            <p:spPr>
              <a:xfrm>
                <a:off x="3813919" y="5344517"/>
                <a:ext cx="4752528" cy="576064"/>
              </a:xfrm>
              <a:prstGeom prst="wedgeRoundRectCallout">
                <a:avLst>
                  <a:gd name="adj1" fmla="val -49693"/>
                  <a:gd name="adj2" fmla="val 10835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注意：直接引用。具体此刻分晓</a:t>
                </a:r>
                <a:endParaRPr lang="en-US" altLang="zh-CN" dirty="0">
                  <a:solidFill>
                    <a:schemeClr val="tx1"/>
                  </a:solidFill>
                </a:endParaRPr>
              </a:p>
            </p:txBody>
          </p:sp>
        </p:grpSp>
      </p:grpSp>
      <p:sp>
        <p:nvSpPr>
          <p:cNvPr id="11" name="文本框 10">
            <a:extLst>
              <a:ext uri="{FF2B5EF4-FFF2-40B4-BE49-F238E27FC236}">
                <a16:creationId xmlns:a16="http://schemas.microsoft.com/office/drawing/2014/main" id="{69FDE889-3E72-437B-9285-9B4D71D54967}"/>
              </a:ext>
            </a:extLst>
          </p:cNvPr>
          <p:cNvSpPr txBox="1"/>
          <p:nvPr/>
        </p:nvSpPr>
        <p:spPr>
          <a:xfrm>
            <a:off x="847311" y="4768452"/>
            <a:ext cx="7575120" cy="1938992"/>
          </a:xfrm>
          <a:prstGeom prst="rect">
            <a:avLst/>
          </a:prstGeom>
          <a:noFill/>
        </p:spPr>
        <p:txBody>
          <a:bodyPr wrap="square" rtlCol="0">
            <a:spAutoFit/>
          </a:bodyPr>
          <a:lstStyle/>
          <a:p>
            <a:r>
              <a:rPr lang="zh-CN" altLang="en-US" sz="2400" dirty="0"/>
              <a:t>引用：</a:t>
            </a:r>
            <a:endParaRPr lang="en-US" altLang="zh-CN" sz="2400" dirty="0"/>
          </a:p>
          <a:p>
            <a:pPr marL="285750" indent="-28575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避免创建副本以提高效率</a:t>
            </a:r>
            <a:endParaRPr lang="en-US" altLang="zh-CN" sz="24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基类引用可以</a:t>
            </a:r>
            <a:r>
              <a:rPr lang="zh-CN" altLang="en-US" sz="2400" dirty="0">
                <a:solidFill>
                  <a:srgbClr val="FF0000"/>
                </a:solidFill>
                <a:latin typeface="华文楷体" panose="02010600040101010101" pitchFamily="2" charset="-122"/>
                <a:ea typeface="华文楷体" panose="02010600040101010101" pitchFamily="2" charset="-122"/>
              </a:rPr>
              <a:t>派生类对象</a:t>
            </a:r>
            <a:r>
              <a:rPr lang="zh-CN" altLang="en-US" sz="2400" dirty="0">
                <a:latin typeface="华文楷体" panose="02010600040101010101" pitchFamily="2" charset="-122"/>
                <a:ea typeface="华文楷体" panose="02010600040101010101" pitchFamily="2" charset="-122"/>
              </a:rPr>
              <a:t>。假设有一组通过继承关系联系起来的异常类型，则在异常规范中只需要列出一个基类引用即可。</a:t>
            </a:r>
          </a:p>
        </p:txBody>
      </p:sp>
      <p:sp>
        <p:nvSpPr>
          <p:cNvPr id="12" name="矩形 11">
            <a:extLst>
              <a:ext uri="{FF2B5EF4-FFF2-40B4-BE49-F238E27FC236}">
                <a16:creationId xmlns:a16="http://schemas.microsoft.com/office/drawing/2014/main" id="{CB25D735-3D2D-454E-A955-2D0C6BB5EFEC}"/>
              </a:ext>
            </a:extLst>
          </p:cNvPr>
          <p:cNvSpPr/>
          <p:nvPr/>
        </p:nvSpPr>
        <p:spPr>
          <a:xfrm>
            <a:off x="529114" y="642063"/>
            <a:ext cx="3080973" cy="646331"/>
          </a:xfrm>
          <a:prstGeom prst="rect">
            <a:avLst/>
          </a:prstGeom>
          <a:noFill/>
        </p:spPr>
        <p:txBody>
          <a:bodyPr wrap="none" lIns="91440" tIns="45720" rIns="91440" bIns="45720">
            <a:spAutoFit/>
          </a:bodyPr>
          <a:lstStyle/>
          <a:p>
            <a:pPr algn="ctr"/>
            <a:r>
              <a:rPr lang="en-US" altLang="zh-CN" sz="3600" b="0" cap="none" spc="0" dirty="0">
                <a:ln w="0"/>
                <a:solidFill>
                  <a:schemeClr val="accent1"/>
                </a:solidFill>
                <a:effectLst>
                  <a:outerShdw blurRad="38100" dist="25400" dir="5400000" algn="ctr" rotWithShape="0">
                    <a:srgbClr val="6E747A">
                      <a:alpha val="43000"/>
                    </a:srgbClr>
                  </a:outerShdw>
                </a:effectLst>
              </a:rPr>
              <a:t>Catch</a:t>
            </a:r>
            <a:r>
              <a:rPr lang="zh-CN" altLang="en-US" sz="3600" b="0" cap="none" spc="0" dirty="0">
                <a:ln w="0"/>
                <a:solidFill>
                  <a:schemeClr val="accent1"/>
                </a:solidFill>
                <a:effectLst>
                  <a:outerShdw blurRad="38100" dist="25400" dir="5400000" algn="ctr" rotWithShape="0">
                    <a:srgbClr val="6E747A">
                      <a:alpha val="43000"/>
                    </a:srgbClr>
                  </a:outerShdw>
                </a:effectLst>
              </a:rPr>
              <a:t>捕获顺序</a:t>
            </a:r>
          </a:p>
        </p:txBody>
      </p:sp>
    </p:spTree>
    <p:extLst>
      <p:ext uri="{BB962C8B-B14F-4D97-AF65-F5344CB8AC3E}">
        <p14:creationId xmlns:p14="http://schemas.microsoft.com/office/powerpoint/2010/main" val="1440593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62B59A8-3039-49E2-9A3C-756E2BD1C699}"/>
              </a:ext>
            </a:extLst>
          </p:cNvPr>
          <p:cNvSpPr/>
          <p:nvPr/>
        </p:nvSpPr>
        <p:spPr>
          <a:xfrm>
            <a:off x="429543" y="721599"/>
            <a:ext cx="3080973" cy="646331"/>
          </a:xfrm>
          <a:prstGeom prst="rect">
            <a:avLst/>
          </a:prstGeom>
          <a:noFill/>
        </p:spPr>
        <p:txBody>
          <a:bodyPr wrap="none" lIns="91440" tIns="45720" rIns="91440" bIns="45720">
            <a:spAutoFit/>
          </a:bodyPr>
          <a:lstStyle/>
          <a:p>
            <a:pPr algn="ctr"/>
            <a:r>
              <a:rPr lang="en-US" altLang="zh-CN" sz="3600" b="0" cap="none" spc="0" dirty="0">
                <a:ln w="0"/>
                <a:solidFill>
                  <a:schemeClr val="accent1"/>
                </a:solidFill>
                <a:effectLst>
                  <a:outerShdw blurRad="38100" dist="25400" dir="5400000" algn="ctr" rotWithShape="0">
                    <a:srgbClr val="6E747A">
                      <a:alpha val="43000"/>
                    </a:srgbClr>
                  </a:outerShdw>
                </a:effectLst>
              </a:rPr>
              <a:t>Catch</a:t>
            </a:r>
            <a:r>
              <a:rPr lang="zh-CN" altLang="en-US" sz="3600" b="0" cap="none" spc="0" dirty="0">
                <a:ln w="0"/>
                <a:solidFill>
                  <a:schemeClr val="accent1"/>
                </a:solidFill>
                <a:effectLst>
                  <a:outerShdw blurRad="38100" dist="25400" dir="5400000" algn="ctr" rotWithShape="0">
                    <a:srgbClr val="6E747A">
                      <a:alpha val="43000"/>
                    </a:srgbClr>
                  </a:outerShdw>
                </a:effectLst>
              </a:rPr>
              <a:t>捕获顺序</a:t>
            </a:r>
          </a:p>
        </p:txBody>
      </p:sp>
      <p:grpSp>
        <p:nvGrpSpPr>
          <p:cNvPr id="6" name="组合 5">
            <a:extLst>
              <a:ext uri="{FF2B5EF4-FFF2-40B4-BE49-F238E27FC236}">
                <a16:creationId xmlns:a16="http://schemas.microsoft.com/office/drawing/2014/main" id="{3702140A-5E18-4940-9342-2118E15BE81E}"/>
              </a:ext>
            </a:extLst>
          </p:cNvPr>
          <p:cNvGrpSpPr/>
          <p:nvPr/>
        </p:nvGrpSpPr>
        <p:grpSpPr>
          <a:xfrm>
            <a:off x="933599" y="1457957"/>
            <a:ext cx="7344816" cy="4224579"/>
            <a:chOff x="1366426" y="2032149"/>
            <a:chExt cx="6911211" cy="4429125"/>
          </a:xfrm>
        </p:grpSpPr>
        <p:pic>
          <p:nvPicPr>
            <p:cNvPr id="11" name="图片 10">
              <a:extLst>
                <a:ext uri="{FF2B5EF4-FFF2-40B4-BE49-F238E27FC236}">
                  <a16:creationId xmlns:a16="http://schemas.microsoft.com/office/drawing/2014/main" id="{447825F7-C954-4286-938D-77349150EF61}"/>
                </a:ext>
              </a:extLst>
            </p:cNvPr>
            <p:cNvPicPr>
              <a:picLocks noChangeAspect="1"/>
            </p:cNvPicPr>
            <p:nvPr/>
          </p:nvPicPr>
          <p:blipFill rotWithShape="1">
            <a:blip r:embed="rId3">
              <a:extLst>
                <a:ext uri="{28A0092B-C50C-407E-A947-70E740481C1C}">
                  <a14:useLocalDpi xmlns:a14="http://schemas.microsoft.com/office/drawing/2010/main" val="0"/>
                </a:ext>
              </a:extLst>
            </a:blip>
            <a:srcRect r="740"/>
            <a:stretch/>
          </p:blipFill>
          <p:spPr>
            <a:xfrm>
              <a:off x="1366426" y="2032149"/>
              <a:ext cx="6911211" cy="4429125"/>
            </a:xfrm>
            <a:prstGeom prst="rect">
              <a:avLst/>
            </a:prstGeom>
          </p:spPr>
        </p:pic>
        <p:pic>
          <p:nvPicPr>
            <p:cNvPr id="12" name="图片 11">
              <a:extLst>
                <a:ext uri="{FF2B5EF4-FFF2-40B4-BE49-F238E27FC236}">
                  <a16:creationId xmlns:a16="http://schemas.microsoft.com/office/drawing/2014/main" id="{AAF4D97F-67D4-4F1A-B2A0-4CDCDDE2C6FD}"/>
                </a:ext>
              </a:extLst>
            </p:cNvPr>
            <p:cNvPicPr>
              <a:picLocks noChangeAspect="1"/>
            </p:cNvPicPr>
            <p:nvPr/>
          </p:nvPicPr>
          <p:blipFill>
            <a:blip r:embed="rId4"/>
            <a:stretch>
              <a:fillRect/>
            </a:stretch>
          </p:blipFill>
          <p:spPr>
            <a:xfrm>
              <a:off x="5686127" y="2057656"/>
              <a:ext cx="2591510" cy="246342"/>
            </a:xfrm>
            <a:prstGeom prst="rect">
              <a:avLst/>
            </a:prstGeom>
          </p:spPr>
        </p:pic>
      </p:grpSp>
      <p:grpSp>
        <p:nvGrpSpPr>
          <p:cNvPr id="13" name="组合 12">
            <a:extLst>
              <a:ext uri="{FF2B5EF4-FFF2-40B4-BE49-F238E27FC236}">
                <a16:creationId xmlns:a16="http://schemas.microsoft.com/office/drawing/2014/main" id="{FD00F9E6-D8EE-4DBE-B44A-D5198E43BB42}"/>
              </a:ext>
            </a:extLst>
          </p:cNvPr>
          <p:cNvGrpSpPr/>
          <p:nvPr/>
        </p:nvGrpSpPr>
        <p:grpSpPr>
          <a:xfrm>
            <a:off x="-1618" y="-1"/>
            <a:ext cx="848929" cy="615554"/>
            <a:chOff x="-1618" y="-1"/>
            <a:chExt cx="848929" cy="615554"/>
          </a:xfrm>
        </p:grpSpPr>
        <p:sp>
          <p:nvSpPr>
            <p:cNvPr id="14" name="矩形 13">
              <a:extLst>
                <a:ext uri="{FF2B5EF4-FFF2-40B4-BE49-F238E27FC236}">
                  <a16:creationId xmlns:a16="http://schemas.microsoft.com/office/drawing/2014/main" id="{1D3919FE-88D0-444F-AE29-85C34C29E6F0}"/>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15" name="文本框 14">
              <a:extLst>
                <a:ext uri="{FF2B5EF4-FFF2-40B4-BE49-F238E27FC236}">
                  <a16:creationId xmlns:a16="http://schemas.microsoft.com/office/drawing/2014/main" id="{2909C2B0-BCDE-421C-BEEE-B5AC64018C5A}"/>
                </a:ext>
              </a:extLst>
            </p:cNvPr>
            <p:cNvSpPr txBox="1"/>
            <p:nvPr/>
          </p:nvSpPr>
          <p:spPr>
            <a:xfrm>
              <a:off x="210918" y="0"/>
              <a:ext cx="636393" cy="615553"/>
            </a:xfrm>
            <a:prstGeom prst="rect">
              <a:avLst/>
            </a:prstGeom>
            <a:noFill/>
          </p:spPr>
          <p:txBody>
            <a:bodyPr wrap="none" lIns="0" tIns="0" rIns="0" bIns="0" rtlCol="0">
              <a:spAutoFit/>
            </a:bodyPr>
            <a:lstStyle/>
            <a:p>
              <a:pPr defTabSz="723406"/>
              <a:r>
                <a:rPr lang="zh-CN" altLang="en-US" sz="2400" dirty="0">
                  <a:solidFill>
                    <a:srgbClr val="27B23C"/>
                  </a:solidFill>
                  <a:latin typeface="微软雅黑" panose="020B0503020204020204" pitchFamily="34" charset="-122"/>
                  <a:ea typeface="微软雅黑" panose="020B0503020204020204" pitchFamily="34" charset="-122"/>
                  <a:cs typeface="+mn-ea"/>
                  <a:sym typeface="+mn-lt"/>
                </a:rPr>
                <a:t>原理</a:t>
              </a:r>
            </a:p>
            <a:p>
              <a:pPr defTabSz="723406"/>
              <a:r>
                <a:rPr lang="en-US" altLang="zh-CN"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Theory</a:t>
              </a:r>
              <a:endPar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sp>
        <p:nvSpPr>
          <p:cNvPr id="3" name="矩形 2">
            <a:extLst>
              <a:ext uri="{FF2B5EF4-FFF2-40B4-BE49-F238E27FC236}">
                <a16:creationId xmlns:a16="http://schemas.microsoft.com/office/drawing/2014/main" id="{A089E49E-29BC-4ABC-A2EC-F5181CD6D4A4}"/>
              </a:ext>
            </a:extLst>
          </p:cNvPr>
          <p:cNvSpPr/>
          <p:nvPr/>
        </p:nvSpPr>
        <p:spPr>
          <a:xfrm>
            <a:off x="4572802" y="3163211"/>
            <a:ext cx="1512168" cy="4755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4EB6F08-83C4-4B59-BDDA-CCFEF36FD779}"/>
              </a:ext>
            </a:extLst>
          </p:cNvPr>
          <p:cNvSpPr/>
          <p:nvPr/>
        </p:nvSpPr>
        <p:spPr>
          <a:xfrm>
            <a:off x="6550223" y="3106195"/>
            <a:ext cx="1728192" cy="5040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F22FCBA-3243-47B4-B987-C5983BF10F5A}"/>
              </a:ext>
            </a:extLst>
          </p:cNvPr>
          <p:cNvSpPr/>
          <p:nvPr/>
        </p:nvSpPr>
        <p:spPr>
          <a:xfrm>
            <a:off x="1105933" y="3666632"/>
            <a:ext cx="1728192" cy="5040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E6B9A6A-33A4-4E54-ADA4-1351BF65CA01}"/>
              </a:ext>
            </a:extLst>
          </p:cNvPr>
          <p:cNvSpPr txBox="1"/>
          <p:nvPr/>
        </p:nvSpPr>
        <p:spPr>
          <a:xfrm>
            <a:off x="1970029" y="5917698"/>
            <a:ext cx="7100474" cy="923330"/>
          </a:xfrm>
          <a:prstGeom prst="rect">
            <a:avLst/>
          </a:prstGeom>
          <a:noFill/>
        </p:spPr>
        <p:txBody>
          <a:bodyPr wrap="square" rtlCol="0">
            <a:spAutoFit/>
          </a:bodyPr>
          <a:lstStyle/>
          <a:p>
            <a:r>
              <a:rPr lang="en-US" altLang="zh-CN" dirty="0"/>
              <a:t>catch (exception &amp; e){  //</a:t>
            </a:r>
            <a:r>
              <a:rPr lang="zh-CN" altLang="en-US" dirty="0"/>
              <a:t>使用</a:t>
            </a:r>
            <a:r>
              <a:rPr lang="en-US" altLang="zh-CN" dirty="0"/>
              <a:t>exception</a:t>
            </a:r>
            <a:r>
              <a:rPr lang="zh-CN" altLang="en-US" dirty="0"/>
              <a:t>基类引用可以捕获到所有子异常</a:t>
            </a:r>
            <a:endParaRPr lang="en-US" altLang="zh-CN" dirty="0"/>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3631430604"/>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62B59A8-3039-49E2-9A3C-756E2BD1C699}"/>
              </a:ext>
            </a:extLst>
          </p:cNvPr>
          <p:cNvSpPr/>
          <p:nvPr/>
        </p:nvSpPr>
        <p:spPr>
          <a:xfrm>
            <a:off x="429543" y="721599"/>
            <a:ext cx="3080973" cy="646331"/>
          </a:xfrm>
          <a:prstGeom prst="rect">
            <a:avLst/>
          </a:prstGeom>
          <a:noFill/>
        </p:spPr>
        <p:txBody>
          <a:bodyPr wrap="none" lIns="91440" tIns="45720" rIns="91440" bIns="45720">
            <a:spAutoFit/>
          </a:bodyPr>
          <a:lstStyle/>
          <a:p>
            <a:pPr algn="ctr"/>
            <a:r>
              <a:rPr lang="en-US" altLang="zh-CN" sz="3600" b="0" cap="none" spc="0" dirty="0">
                <a:ln w="0"/>
                <a:solidFill>
                  <a:schemeClr val="accent1"/>
                </a:solidFill>
                <a:effectLst>
                  <a:outerShdw blurRad="38100" dist="25400" dir="5400000" algn="ctr" rotWithShape="0">
                    <a:srgbClr val="6E747A">
                      <a:alpha val="43000"/>
                    </a:srgbClr>
                  </a:outerShdw>
                </a:effectLst>
              </a:rPr>
              <a:t>Catch</a:t>
            </a:r>
            <a:r>
              <a:rPr lang="zh-CN" altLang="en-US" sz="3600" b="0" cap="none" spc="0" dirty="0">
                <a:ln w="0"/>
                <a:solidFill>
                  <a:schemeClr val="accent1"/>
                </a:solidFill>
                <a:effectLst>
                  <a:outerShdw blurRad="38100" dist="25400" dir="5400000" algn="ctr" rotWithShape="0">
                    <a:srgbClr val="6E747A">
                      <a:alpha val="43000"/>
                    </a:srgbClr>
                  </a:outerShdw>
                </a:effectLst>
              </a:rPr>
              <a:t>捕获顺序</a:t>
            </a:r>
          </a:p>
        </p:txBody>
      </p:sp>
      <p:grpSp>
        <p:nvGrpSpPr>
          <p:cNvPr id="6" name="组合 5">
            <a:extLst>
              <a:ext uri="{FF2B5EF4-FFF2-40B4-BE49-F238E27FC236}">
                <a16:creationId xmlns:a16="http://schemas.microsoft.com/office/drawing/2014/main" id="{3702140A-5E18-4940-9342-2118E15BE81E}"/>
              </a:ext>
            </a:extLst>
          </p:cNvPr>
          <p:cNvGrpSpPr/>
          <p:nvPr/>
        </p:nvGrpSpPr>
        <p:grpSpPr>
          <a:xfrm>
            <a:off x="5634021" y="715636"/>
            <a:ext cx="7414718" cy="4224579"/>
            <a:chOff x="5704854" y="1501725"/>
            <a:chExt cx="6976986" cy="4429125"/>
          </a:xfrm>
        </p:grpSpPr>
        <p:pic>
          <p:nvPicPr>
            <p:cNvPr id="11" name="图片 10">
              <a:extLst>
                <a:ext uri="{FF2B5EF4-FFF2-40B4-BE49-F238E27FC236}">
                  <a16:creationId xmlns:a16="http://schemas.microsoft.com/office/drawing/2014/main" id="{447825F7-C954-4286-938D-77349150EF61}"/>
                </a:ext>
              </a:extLst>
            </p:cNvPr>
            <p:cNvPicPr>
              <a:picLocks noChangeAspect="1"/>
            </p:cNvPicPr>
            <p:nvPr/>
          </p:nvPicPr>
          <p:blipFill rotWithShape="1">
            <a:blip r:embed="rId3">
              <a:extLst>
                <a:ext uri="{28A0092B-C50C-407E-A947-70E740481C1C}">
                  <a14:useLocalDpi xmlns:a14="http://schemas.microsoft.com/office/drawing/2010/main" val="0"/>
                </a:ext>
              </a:extLst>
            </a:blip>
            <a:srcRect r="740"/>
            <a:stretch/>
          </p:blipFill>
          <p:spPr>
            <a:xfrm>
              <a:off x="5704854" y="1501725"/>
              <a:ext cx="6911211" cy="4429125"/>
            </a:xfrm>
            <a:prstGeom prst="rect">
              <a:avLst/>
            </a:prstGeom>
          </p:spPr>
        </p:pic>
        <p:pic>
          <p:nvPicPr>
            <p:cNvPr id="12" name="图片 11">
              <a:extLst>
                <a:ext uri="{FF2B5EF4-FFF2-40B4-BE49-F238E27FC236}">
                  <a16:creationId xmlns:a16="http://schemas.microsoft.com/office/drawing/2014/main" id="{AAF4D97F-67D4-4F1A-B2A0-4CDCDDE2C6FD}"/>
                </a:ext>
              </a:extLst>
            </p:cNvPr>
            <p:cNvPicPr>
              <a:picLocks noChangeAspect="1"/>
            </p:cNvPicPr>
            <p:nvPr/>
          </p:nvPicPr>
          <p:blipFill>
            <a:blip r:embed="rId4"/>
            <a:stretch>
              <a:fillRect/>
            </a:stretch>
          </p:blipFill>
          <p:spPr>
            <a:xfrm>
              <a:off x="10090330" y="1501725"/>
              <a:ext cx="2591510" cy="246342"/>
            </a:xfrm>
            <a:prstGeom prst="rect">
              <a:avLst/>
            </a:prstGeom>
          </p:spPr>
        </p:pic>
      </p:grpSp>
      <p:grpSp>
        <p:nvGrpSpPr>
          <p:cNvPr id="13" name="组合 12">
            <a:extLst>
              <a:ext uri="{FF2B5EF4-FFF2-40B4-BE49-F238E27FC236}">
                <a16:creationId xmlns:a16="http://schemas.microsoft.com/office/drawing/2014/main" id="{FD00F9E6-D8EE-4DBE-B44A-D5198E43BB42}"/>
              </a:ext>
            </a:extLst>
          </p:cNvPr>
          <p:cNvGrpSpPr/>
          <p:nvPr/>
        </p:nvGrpSpPr>
        <p:grpSpPr>
          <a:xfrm>
            <a:off x="-1618" y="-1"/>
            <a:ext cx="848929" cy="615554"/>
            <a:chOff x="-1618" y="-1"/>
            <a:chExt cx="848929" cy="615554"/>
          </a:xfrm>
        </p:grpSpPr>
        <p:sp>
          <p:nvSpPr>
            <p:cNvPr id="14" name="矩形 13">
              <a:extLst>
                <a:ext uri="{FF2B5EF4-FFF2-40B4-BE49-F238E27FC236}">
                  <a16:creationId xmlns:a16="http://schemas.microsoft.com/office/drawing/2014/main" id="{1D3919FE-88D0-444F-AE29-85C34C29E6F0}"/>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15" name="文本框 14">
              <a:extLst>
                <a:ext uri="{FF2B5EF4-FFF2-40B4-BE49-F238E27FC236}">
                  <a16:creationId xmlns:a16="http://schemas.microsoft.com/office/drawing/2014/main" id="{2909C2B0-BCDE-421C-BEEE-B5AC64018C5A}"/>
                </a:ext>
              </a:extLst>
            </p:cNvPr>
            <p:cNvSpPr txBox="1"/>
            <p:nvPr/>
          </p:nvSpPr>
          <p:spPr>
            <a:xfrm>
              <a:off x="210918" y="0"/>
              <a:ext cx="636393" cy="615553"/>
            </a:xfrm>
            <a:prstGeom prst="rect">
              <a:avLst/>
            </a:prstGeom>
            <a:noFill/>
          </p:spPr>
          <p:txBody>
            <a:bodyPr wrap="none" lIns="0" tIns="0" rIns="0" bIns="0" rtlCol="0">
              <a:spAutoFit/>
            </a:bodyPr>
            <a:lstStyle/>
            <a:p>
              <a:pPr defTabSz="723406"/>
              <a:r>
                <a:rPr lang="zh-CN" altLang="en-US" sz="2400" dirty="0">
                  <a:solidFill>
                    <a:srgbClr val="27B23C"/>
                  </a:solidFill>
                  <a:latin typeface="微软雅黑" panose="020B0503020204020204" pitchFamily="34" charset="-122"/>
                  <a:ea typeface="微软雅黑" panose="020B0503020204020204" pitchFamily="34" charset="-122"/>
                  <a:cs typeface="+mn-ea"/>
                  <a:sym typeface="+mn-lt"/>
                </a:rPr>
                <a:t>原理</a:t>
              </a:r>
            </a:p>
            <a:p>
              <a:pPr defTabSz="723406"/>
              <a:r>
                <a:rPr lang="en-US" altLang="zh-CN"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Theory</a:t>
              </a:r>
              <a:endPar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sp>
        <p:nvSpPr>
          <p:cNvPr id="7" name="文本框 6">
            <a:extLst>
              <a:ext uri="{FF2B5EF4-FFF2-40B4-BE49-F238E27FC236}">
                <a16:creationId xmlns:a16="http://schemas.microsoft.com/office/drawing/2014/main" id="{0E6B9A6A-33A4-4E54-ADA4-1351BF65CA01}"/>
              </a:ext>
            </a:extLst>
          </p:cNvPr>
          <p:cNvSpPr txBox="1"/>
          <p:nvPr/>
        </p:nvSpPr>
        <p:spPr>
          <a:xfrm>
            <a:off x="536873" y="1960141"/>
            <a:ext cx="3528392" cy="1569660"/>
          </a:xfrm>
          <a:prstGeom prst="rect">
            <a:avLst/>
          </a:prstGeom>
          <a:noFill/>
        </p:spPr>
        <p:txBody>
          <a:bodyPr wrap="square" rtlCol="0">
            <a:spAutoFit/>
          </a:bodyPr>
          <a:lstStyle/>
          <a:p>
            <a:r>
              <a:rPr lang="zh-CN" altLang="en-US" sz="2400" dirty="0"/>
              <a:t>将捕获位于层次结构最下面的异常类放在最前边，捕获的基类放在最后面。</a:t>
            </a:r>
          </a:p>
        </p:txBody>
      </p:sp>
      <p:sp>
        <p:nvSpPr>
          <p:cNvPr id="2" name="文本框 1">
            <a:extLst>
              <a:ext uri="{FF2B5EF4-FFF2-40B4-BE49-F238E27FC236}">
                <a16:creationId xmlns:a16="http://schemas.microsoft.com/office/drawing/2014/main" id="{D9CFE2D0-5579-4C41-8B0B-096318313E79}"/>
              </a:ext>
            </a:extLst>
          </p:cNvPr>
          <p:cNvSpPr txBox="1"/>
          <p:nvPr/>
        </p:nvSpPr>
        <p:spPr>
          <a:xfrm>
            <a:off x="717575" y="3616325"/>
            <a:ext cx="3600400" cy="3416320"/>
          </a:xfrm>
          <a:prstGeom prst="rect">
            <a:avLst/>
          </a:prstGeom>
          <a:noFill/>
        </p:spPr>
        <p:txBody>
          <a:bodyPr wrap="square" rtlCol="0">
            <a:spAutoFit/>
          </a:bodyPr>
          <a:lstStyle/>
          <a:p>
            <a:r>
              <a:rPr lang="en-US" altLang="zh-CN" dirty="0"/>
              <a:t>try {</a:t>
            </a:r>
          </a:p>
          <a:p>
            <a:r>
              <a:rPr lang="en-US" altLang="zh-CN" dirty="0"/>
              <a:t>	fun();</a:t>
            </a:r>
          </a:p>
          <a:p>
            <a:r>
              <a:rPr lang="en-US" altLang="zh-CN" dirty="0"/>
              <a:t>}</a:t>
            </a:r>
          </a:p>
          <a:p>
            <a:r>
              <a:rPr lang="en-US" altLang="zh-CN" dirty="0"/>
              <a:t>Catch(</a:t>
            </a:r>
            <a:r>
              <a:rPr lang="en-US" altLang="zh-CN" dirty="0" err="1"/>
              <a:t>out_of_range</a:t>
            </a:r>
            <a:r>
              <a:rPr lang="en-US" altLang="zh-CN" dirty="0"/>
              <a:t> &amp;e){</a:t>
            </a:r>
          </a:p>
          <a:p>
            <a:r>
              <a:rPr lang="en-US" altLang="zh-CN" dirty="0"/>
              <a:t>	…</a:t>
            </a:r>
          </a:p>
          <a:p>
            <a:r>
              <a:rPr lang="en-US" altLang="zh-CN" dirty="0"/>
              <a:t>}</a:t>
            </a:r>
          </a:p>
          <a:p>
            <a:r>
              <a:rPr lang="en-US" altLang="zh-CN" dirty="0"/>
              <a:t>Catch(</a:t>
            </a:r>
            <a:r>
              <a:rPr lang="en-US" altLang="zh-CN" dirty="0" err="1"/>
              <a:t>logic_error</a:t>
            </a:r>
            <a:r>
              <a:rPr lang="en-US" altLang="zh-CN" dirty="0"/>
              <a:t> &amp;e){</a:t>
            </a:r>
          </a:p>
          <a:p>
            <a:r>
              <a:rPr lang="en-US" altLang="zh-CN" dirty="0"/>
              <a:t>	…</a:t>
            </a:r>
          </a:p>
          <a:p>
            <a:r>
              <a:rPr lang="en-US" altLang="zh-CN" dirty="0"/>
              <a:t>}</a:t>
            </a:r>
          </a:p>
          <a:p>
            <a:r>
              <a:rPr lang="en-US" altLang="zh-CN" dirty="0"/>
              <a:t>Catch(exception &amp;e){</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654888690"/>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3655569" y="3382440"/>
            <a:ext cx="1646605" cy="96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zh-CN" altLang="en-US" sz="5696"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应用</a:t>
            </a:r>
          </a:p>
        </p:txBody>
      </p:sp>
      <p:sp>
        <p:nvSpPr>
          <p:cNvPr id="5124" name="矩形 10"/>
          <p:cNvSpPr>
            <a:spLocks noChangeArrowheads="1"/>
          </p:cNvSpPr>
          <p:nvPr/>
        </p:nvSpPr>
        <p:spPr bwMode="auto">
          <a:xfrm>
            <a:off x="4194177" y="2783852"/>
            <a:ext cx="110799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500" dirty="0">
                <a:solidFill>
                  <a:schemeClr val="accent1"/>
                </a:solidFill>
                <a:latin typeface="Arial" panose="020B0604020202020204" pitchFamily="34" charset="0"/>
                <a:ea typeface="微软雅黑" panose="020B0503020204020204" pitchFamily="34" charset="-122"/>
                <a:sym typeface="Arial" panose="020B0604020202020204" pitchFamily="34" charset="0"/>
              </a:rPr>
              <a:t>application</a:t>
            </a:r>
          </a:p>
        </p:txBody>
      </p:sp>
      <p:sp>
        <p:nvSpPr>
          <p:cNvPr id="5125" name="直接连接符 11"/>
          <p:cNvSpPr>
            <a:spLocks noChangeShapeType="1"/>
          </p:cNvSpPr>
          <p:nvPr/>
        </p:nvSpPr>
        <p:spPr bwMode="auto">
          <a:xfrm>
            <a:off x="1173536" y="3111581"/>
            <a:ext cx="4128638" cy="1256"/>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50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5470102" y="2103173"/>
            <a:ext cx="2565126" cy="2850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sz="17924" dirty="0">
                <a:solidFill>
                  <a:schemeClr val="accent2"/>
                </a:solidFill>
                <a:latin typeface="Impact" panose="020B0806030902050204" pitchFamily="34" charset="0"/>
                <a:ea typeface="微软雅黑" panose="020B0503020204020204" pitchFamily="34" charset="-122"/>
                <a:sym typeface="Arial" panose="020B0604020202020204" pitchFamily="34" charset="0"/>
              </a:rPr>
              <a:t>04</a:t>
            </a:r>
            <a:endParaRPr lang="zh-CN" altLang="en-US" sz="17924" b="1" dirty="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Freeform 6"/>
          <p:cNvSpPr/>
          <p:nvPr/>
        </p:nvSpPr>
        <p:spPr bwMode="auto">
          <a:xfrm>
            <a:off x="0" y="4893283"/>
            <a:ext cx="3949121" cy="2355635"/>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p:nvPr/>
        </p:nvSpPr>
        <p:spPr bwMode="auto">
          <a:xfrm>
            <a:off x="2217869" y="5263964"/>
            <a:ext cx="7405442" cy="1943775"/>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5124"/>
                                        </p:tgtEl>
                                        <p:attrNameLst>
                                          <p:attrName>style.visibility</p:attrName>
                                        </p:attrNameLst>
                                      </p:cBhvr>
                                      <p:to>
                                        <p:strVal val="visible"/>
                                      </p:to>
                                    </p:set>
                                    <p:anim by="(-#ppt_w*2)" calcmode="lin" valueType="num">
                                      <p:cBhvr rctx="PPT">
                                        <p:cTn id="36" dur="500" autoRev="1" fill="hold">
                                          <p:stCondLst>
                                            <p:cond delay="0"/>
                                          </p:stCondLst>
                                        </p:cTn>
                                        <p:tgtEl>
                                          <p:spTgt spid="5124"/>
                                        </p:tgtEl>
                                        <p:attrNameLst>
                                          <p:attrName>ppt_w</p:attrName>
                                        </p:attrNameLst>
                                      </p:cBhvr>
                                    </p:anim>
                                    <p:anim by="(#ppt_w*0.50)" calcmode="lin" valueType="num">
                                      <p:cBhvr>
                                        <p:cTn id="37" dur="500" decel="50000" autoRev="1" fill="hold">
                                          <p:stCondLst>
                                            <p:cond delay="0"/>
                                          </p:stCondLst>
                                        </p:cTn>
                                        <p:tgtEl>
                                          <p:spTgt spid="5124"/>
                                        </p:tgtEl>
                                        <p:attrNameLst>
                                          <p:attrName>ppt_x</p:attrName>
                                        </p:attrNameLst>
                                      </p:cBhvr>
                                    </p:anim>
                                    <p:anim from="(-#ppt_h/2)" to="(#ppt_y)" calcmode="lin" valueType="num">
                                      <p:cBhvr>
                                        <p:cTn id="38" dur="1000" fill="hold">
                                          <p:stCondLst>
                                            <p:cond delay="0"/>
                                          </p:stCondLst>
                                        </p:cTn>
                                        <p:tgtEl>
                                          <p:spTgt spid="5124"/>
                                        </p:tgtEl>
                                        <p:attrNameLst>
                                          <p:attrName>ppt_y</p:attrName>
                                        </p:attrNameLst>
                                      </p:cBhvr>
                                    </p:anim>
                                    <p:animRot by="21600000">
                                      <p:cBhvr>
                                        <p:cTn id="39"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animBg="1"/>
      <p:bldP spid="7" grpId="0"/>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851279" y="4395571"/>
            <a:ext cx="555628" cy="117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64382">
              <a:lnSpc>
                <a:spcPct val="120000"/>
              </a:lnSpc>
              <a:spcBef>
                <a:spcPts val="0"/>
              </a:spcBef>
              <a:spcAft>
                <a:spcPts val="0"/>
              </a:spcAft>
            </a:pPr>
            <a:r>
              <a:rPr lang="zh-CN" altLang="en-US" sz="15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p>
        </p:txBody>
      </p:sp>
      <p:sp>
        <p:nvSpPr>
          <p:cNvPr id="2" name="Rectangle 1">
            <a:extLst>
              <a:ext uri="{FF2B5EF4-FFF2-40B4-BE49-F238E27FC236}">
                <a16:creationId xmlns:a16="http://schemas.microsoft.com/office/drawing/2014/main" id="{A37CB5B5-8C74-439A-8821-317BD372E561}"/>
              </a:ext>
            </a:extLst>
          </p:cNvPr>
          <p:cNvSpPr>
            <a:spLocks noChangeArrowheads="1"/>
          </p:cNvSpPr>
          <p:nvPr/>
        </p:nvSpPr>
        <p:spPr bwMode="auto">
          <a:xfrm>
            <a:off x="711055" y="1492767"/>
            <a:ext cx="249299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1" i="0" u="none" strike="noStrike" cap="none" normalizeH="0" baseline="0" dirty="0">
                <a:ln>
                  <a:noFill/>
                </a:ln>
                <a:solidFill>
                  <a:srgbClr val="333333"/>
                </a:solidFill>
                <a:effectLst/>
                <a:latin typeface="Arial" panose="020B0604020202020204" pitchFamily="34" charset="0"/>
                <a:ea typeface="Open Sans"/>
              </a:rPr>
              <a:t>异常的</a:t>
            </a:r>
            <a:r>
              <a:rPr kumimoji="0" lang="zh-CN" altLang="en-US" sz="3600" b="1" i="0" u="none" strike="noStrike" cap="none" normalizeH="0" baseline="0" dirty="0">
                <a:ln>
                  <a:noFill/>
                </a:ln>
                <a:solidFill>
                  <a:srgbClr val="333333"/>
                </a:solidFill>
                <a:effectLst/>
                <a:latin typeface="Arial" panose="020B0604020202020204" pitchFamily="34" charset="0"/>
                <a:ea typeface="Open Sans"/>
              </a:rPr>
              <a:t>缺点</a:t>
            </a:r>
            <a:endParaRPr kumimoji="0" lang="zh-CN" altLang="zh-CN" sz="3600" b="1"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326DA864-3814-428F-927F-B07898038C70}"/>
              </a:ext>
            </a:extLst>
          </p:cNvPr>
          <p:cNvSpPr txBox="1"/>
          <p:nvPr/>
        </p:nvSpPr>
        <p:spPr>
          <a:xfrm>
            <a:off x="933598" y="2968253"/>
            <a:ext cx="8280921" cy="2775760"/>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rPr>
              <a:t>- </a:t>
            </a:r>
            <a:r>
              <a:rPr lang="zh-CN" altLang="en-US" sz="2400" dirty="0">
                <a:latin typeface="宋体" panose="02010600030101010101" pitchFamily="2" charset="-122"/>
              </a:rPr>
              <a:t>增加代码量</a:t>
            </a:r>
          </a:p>
          <a:p>
            <a:pPr>
              <a:lnSpc>
                <a:spcPct val="150000"/>
              </a:lnSpc>
            </a:pPr>
            <a:r>
              <a:rPr lang="en-US" altLang="zh-CN" sz="2400" dirty="0">
                <a:latin typeface="宋体" panose="02010600030101010101" pitchFamily="2" charset="-122"/>
              </a:rPr>
              <a:t>- </a:t>
            </a:r>
            <a:r>
              <a:rPr lang="zh-CN" altLang="en-US" sz="2400" dirty="0">
                <a:latin typeface="宋体" panose="02010600030101010101" pitchFamily="2" charset="-122"/>
              </a:rPr>
              <a:t>降低程序运行速度</a:t>
            </a:r>
          </a:p>
          <a:p>
            <a:pPr>
              <a:lnSpc>
                <a:spcPct val="150000"/>
              </a:lnSpc>
            </a:pPr>
            <a:r>
              <a:rPr lang="en-US" altLang="zh-CN" sz="2400" dirty="0">
                <a:latin typeface="宋体" panose="02010600030101010101" pitchFamily="2" charset="-122"/>
              </a:rPr>
              <a:t>- </a:t>
            </a:r>
            <a:r>
              <a:rPr lang="zh-CN" altLang="en-US" sz="2400" dirty="0">
                <a:latin typeface="宋体" panose="02010600030101010101" pitchFamily="2" charset="-122"/>
              </a:rPr>
              <a:t>异常规范不适用于模板，因为模板函数引发的异常可能随着特定的具体化而异</a:t>
            </a:r>
          </a:p>
          <a:p>
            <a:pPr>
              <a:lnSpc>
                <a:spcPct val="150000"/>
              </a:lnSpc>
            </a:pPr>
            <a:r>
              <a:rPr lang="en-US" altLang="zh-CN" sz="2400" dirty="0">
                <a:latin typeface="宋体" panose="02010600030101010101" pitchFamily="2" charset="-122"/>
              </a:rPr>
              <a:t>- </a:t>
            </a:r>
            <a:r>
              <a:rPr lang="zh-CN" altLang="en-US" sz="2400" dirty="0">
                <a:latin typeface="宋体" panose="02010600030101010101" pitchFamily="2" charset="-122"/>
              </a:rPr>
              <a:t>异常和动态内存并非能够协同工作，可能造成</a:t>
            </a:r>
            <a:r>
              <a:rPr lang="zh-CN" altLang="en-US" sz="2400" dirty="0">
                <a:solidFill>
                  <a:srgbClr val="FF0000"/>
                </a:solidFill>
                <a:latin typeface="宋体" panose="02010600030101010101" pitchFamily="2" charset="-122"/>
              </a:rPr>
              <a:t>内存泄漏</a:t>
            </a:r>
          </a:p>
        </p:txBody>
      </p:sp>
      <p:grpSp>
        <p:nvGrpSpPr>
          <p:cNvPr id="12" name="组合 11">
            <a:extLst>
              <a:ext uri="{FF2B5EF4-FFF2-40B4-BE49-F238E27FC236}">
                <a16:creationId xmlns:a16="http://schemas.microsoft.com/office/drawing/2014/main" id="{F6A38F4D-3B89-4152-B61B-A52D6B608EF5}"/>
              </a:ext>
            </a:extLst>
          </p:cNvPr>
          <p:cNvGrpSpPr/>
          <p:nvPr/>
        </p:nvGrpSpPr>
        <p:grpSpPr>
          <a:xfrm>
            <a:off x="-1618" y="-1"/>
            <a:ext cx="1212810" cy="615554"/>
            <a:chOff x="-1618" y="-1"/>
            <a:chExt cx="1212810" cy="615554"/>
          </a:xfrm>
        </p:grpSpPr>
        <p:sp>
          <p:nvSpPr>
            <p:cNvPr id="13" name="矩形 12">
              <a:extLst>
                <a:ext uri="{FF2B5EF4-FFF2-40B4-BE49-F238E27FC236}">
                  <a16:creationId xmlns:a16="http://schemas.microsoft.com/office/drawing/2014/main" id="{752E1590-EAFA-4932-855B-08C97B0B0D01}"/>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14" name="文本框 13">
              <a:extLst>
                <a:ext uri="{FF2B5EF4-FFF2-40B4-BE49-F238E27FC236}">
                  <a16:creationId xmlns:a16="http://schemas.microsoft.com/office/drawing/2014/main" id="{023A3DDE-F0FB-48B4-B5D1-2B11459DF5CD}"/>
                </a:ext>
              </a:extLst>
            </p:cNvPr>
            <p:cNvSpPr txBox="1"/>
            <p:nvPr/>
          </p:nvSpPr>
          <p:spPr>
            <a:xfrm>
              <a:off x="210918" y="0"/>
              <a:ext cx="1000274" cy="615553"/>
            </a:xfrm>
            <a:prstGeom prst="rect">
              <a:avLst/>
            </a:prstGeom>
            <a:noFill/>
          </p:spPr>
          <p:txBody>
            <a:bodyPr wrap="none" lIns="0" tIns="0" rIns="0" bIns="0" rtlCol="0">
              <a:spAutoFit/>
            </a:bodyPr>
            <a:lstStyle/>
            <a:p>
              <a:pPr defTabSz="723406"/>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应用</a:t>
              </a:r>
            </a:p>
            <a:p>
              <a:pPr defTabSz="723406"/>
              <a:r>
                <a:rPr lang="en-US" altLang="zh-CN"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Application</a:t>
              </a:r>
              <a:endPar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90CB8C0-C01B-4C14-8ECE-77D49AB200E7}"/>
              </a:ext>
            </a:extLst>
          </p:cNvPr>
          <p:cNvPicPr>
            <a:picLocks noChangeAspect="1"/>
          </p:cNvPicPr>
          <p:nvPr/>
        </p:nvPicPr>
        <p:blipFill rotWithShape="1">
          <a:blip r:embed="rId2"/>
          <a:srcRect r="13646"/>
          <a:stretch/>
        </p:blipFill>
        <p:spPr>
          <a:xfrm>
            <a:off x="321530" y="1744117"/>
            <a:ext cx="9001001" cy="4104456"/>
          </a:xfrm>
          <a:prstGeom prst="rect">
            <a:avLst/>
          </a:prstGeom>
        </p:spPr>
      </p:pic>
      <p:sp>
        <p:nvSpPr>
          <p:cNvPr id="6" name="矩形 5">
            <a:extLst>
              <a:ext uri="{FF2B5EF4-FFF2-40B4-BE49-F238E27FC236}">
                <a16:creationId xmlns:a16="http://schemas.microsoft.com/office/drawing/2014/main" id="{C25DE1ED-F20D-4DC7-850D-7CF731395DA4}"/>
              </a:ext>
            </a:extLst>
          </p:cNvPr>
          <p:cNvSpPr/>
          <p:nvPr/>
        </p:nvSpPr>
        <p:spPr>
          <a:xfrm>
            <a:off x="645567" y="5848573"/>
            <a:ext cx="7632848" cy="1015663"/>
          </a:xfrm>
          <a:prstGeom prst="rect">
            <a:avLst/>
          </a:prstGeom>
        </p:spPr>
        <p:txBody>
          <a:bodyPr wrap="square">
            <a:spAutoFit/>
          </a:bodyPr>
          <a:lstStyle/>
          <a:p>
            <a:r>
              <a:rPr lang="en-US" altLang="zh-CN" sz="2000" dirty="0">
                <a:latin typeface="新宋体" panose="02010609030101010101" pitchFamily="49" charset="-122"/>
                <a:ea typeface="新宋体" panose="02010609030101010101" pitchFamily="49" charset="-122"/>
              </a:rPr>
              <a:t>throw</a:t>
            </a:r>
            <a:r>
              <a:rPr lang="zh-CN" altLang="en-US" sz="2000" dirty="0">
                <a:latin typeface="新宋体" panose="02010609030101010101" pitchFamily="49" charset="-122"/>
                <a:ea typeface="新宋体" panose="02010609030101010101" pitchFamily="49" charset="-122"/>
              </a:rPr>
              <a:t>过早的终止函数，意味着程序无法执行</a:t>
            </a:r>
            <a:r>
              <a:rPr lang="en-US" altLang="zh-CN" sz="2000" dirty="0">
                <a:latin typeface="新宋体" panose="02010609030101010101" pitchFamily="49" charset="-122"/>
                <a:ea typeface="新宋体" panose="02010609030101010101" pitchFamily="49" charset="-122"/>
              </a:rPr>
              <a:t>delete [] msg </a:t>
            </a:r>
            <a:r>
              <a:rPr lang="zh-CN" altLang="en-US" sz="2000" dirty="0">
                <a:latin typeface="新宋体" panose="02010609030101010101" pitchFamily="49" charset="-122"/>
                <a:ea typeface="新宋体" panose="02010609030101010101" pitchFamily="49" charset="-122"/>
              </a:rPr>
              <a:t>。栈退解时，只是删除了栈中的指针变量 </a:t>
            </a:r>
            <a:r>
              <a:rPr lang="en-US" altLang="zh-CN" sz="2000" dirty="0">
                <a:latin typeface="新宋体" panose="02010609030101010101" pitchFamily="49" charset="-122"/>
                <a:ea typeface="新宋体" panose="02010609030101010101" pitchFamily="49" charset="-122"/>
              </a:rPr>
              <a:t>msg</a:t>
            </a:r>
            <a:r>
              <a:rPr lang="zh-CN" altLang="en-US" sz="2000" dirty="0">
                <a:latin typeface="新宋体" panose="02010609030101010101" pitchFamily="49" charset="-122"/>
                <a:ea typeface="新宋体" panose="02010609030101010101" pitchFamily="49" charset="-122"/>
              </a:rPr>
              <a:t>，而指向的内存并没有被释放掉，并且再也无法找到。这时发生了内存泄露。</a:t>
            </a:r>
          </a:p>
        </p:txBody>
      </p:sp>
      <p:grpSp>
        <p:nvGrpSpPr>
          <p:cNvPr id="7" name="组合 6">
            <a:extLst>
              <a:ext uri="{FF2B5EF4-FFF2-40B4-BE49-F238E27FC236}">
                <a16:creationId xmlns:a16="http://schemas.microsoft.com/office/drawing/2014/main" id="{AFCB6F3B-C9A6-4579-99B4-1C9D785AFC62}"/>
              </a:ext>
            </a:extLst>
          </p:cNvPr>
          <p:cNvGrpSpPr/>
          <p:nvPr/>
        </p:nvGrpSpPr>
        <p:grpSpPr>
          <a:xfrm>
            <a:off x="-1618" y="-1"/>
            <a:ext cx="1212810" cy="615554"/>
            <a:chOff x="-1618" y="-1"/>
            <a:chExt cx="1212810" cy="615554"/>
          </a:xfrm>
        </p:grpSpPr>
        <p:sp>
          <p:nvSpPr>
            <p:cNvPr id="8" name="矩形 7">
              <a:extLst>
                <a:ext uri="{FF2B5EF4-FFF2-40B4-BE49-F238E27FC236}">
                  <a16:creationId xmlns:a16="http://schemas.microsoft.com/office/drawing/2014/main" id="{C7E999D4-F9AD-4145-B223-959BF2B00718}"/>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35C62A2D-24BB-47B4-A687-199A933D166B}"/>
                </a:ext>
              </a:extLst>
            </p:cNvPr>
            <p:cNvSpPr txBox="1"/>
            <p:nvPr/>
          </p:nvSpPr>
          <p:spPr>
            <a:xfrm>
              <a:off x="210918" y="0"/>
              <a:ext cx="1000274" cy="615553"/>
            </a:xfrm>
            <a:prstGeom prst="rect">
              <a:avLst/>
            </a:prstGeom>
            <a:noFill/>
          </p:spPr>
          <p:txBody>
            <a:bodyPr wrap="none" lIns="0" tIns="0" rIns="0" bIns="0" rtlCol="0">
              <a:spAutoFit/>
            </a:bodyPr>
            <a:lstStyle/>
            <a:p>
              <a:pPr defTabSz="723406"/>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应用</a:t>
              </a:r>
            </a:p>
            <a:p>
              <a:pPr defTabSz="723406"/>
              <a:r>
                <a:rPr lang="en-US" altLang="zh-CN"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Application</a:t>
              </a:r>
              <a:endPar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sp>
        <p:nvSpPr>
          <p:cNvPr id="2" name="矩形 1">
            <a:extLst>
              <a:ext uri="{FF2B5EF4-FFF2-40B4-BE49-F238E27FC236}">
                <a16:creationId xmlns:a16="http://schemas.microsoft.com/office/drawing/2014/main" id="{5F281797-2C9E-4ECE-8688-09B1227C2EBF}"/>
              </a:ext>
            </a:extLst>
          </p:cNvPr>
          <p:cNvSpPr/>
          <p:nvPr/>
        </p:nvSpPr>
        <p:spPr>
          <a:xfrm>
            <a:off x="501551" y="913120"/>
            <a:ext cx="6340197" cy="830997"/>
          </a:xfrm>
          <a:prstGeom prst="rect">
            <a:avLst/>
          </a:prstGeom>
          <a:noFill/>
        </p:spPr>
        <p:txBody>
          <a:bodyPr wrap="none" lIns="91440" tIns="45720" rIns="91440" bIns="45720">
            <a:spAutoFit/>
          </a:bodyPr>
          <a:lstStyle/>
          <a:p>
            <a:pPr algn="ctr"/>
            <a:r>
              <a:rPr lang="zh-CN" altLang="en-US" sz="4800" dirty="0">
                <a:ln w="0"/>
                <a:solidFill>
                  <a:srgbClr val="C00000"/>
                </a:solidFill>
                <a:effectLst>
                  <a:outerShdw blurRad="38100" dist="25400" dir="5400000" algn="ctr" rotWithShape="0">
                    <a:srgbClr val="6E747A">
                      <a:alpha val="43000"/>
                    </a:srgbClr>
                  </a:outerShdw>
                </a:effectLst>
              </a:rPr>
              <a:t>这段代码是否有问题？</a:t>
            </a:r>
            <a:endParaRPr lang="zh-CN" altLang="en-US" sz="4800" b="0" cap="none" spc="0" dirty="0">
              <a:ln w="0"/>
              <a:solidFill>
                <a:srgbClr val="C0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046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031C37E-C228-49B2-84F4-927ECFB10610}"/>
              </a:ext>
            </a:extLst>
          </p:cNvPr>
          <p:cNvPicPr>
            <a:picLocks noChangeAspect="1"/>
          </p:cNvPicPr>
          <p:nvPr/>
        </p:nvPicPr>
        <p:blipFill>
          <a:blip r:embed="rId2"/>
          <a:stretch>
            <a:fillRect/>
          </a:stretch>
        </p:blipFill>
        <p:spPr>
          <a:xfrm>
            <a:off x="573559" y="519981"/>
            <a:ext cx="7488833" cy="5616624"/>
          </a:xfrm>
          <a:prstGeom prst="rect">
            <a:avLst/>
          </a:prstGeom>
        </p:spPr>
      </p:pic>
      <p:sp>
        <p:nvSpPr>
          <p:cNvPr id="4" name="矩形 3">
            <a:extLst>
              <a:ext uri="{FF2B5EF4-FFF2-40B4-BE49-F238E27FC236}">
                <a16:creationId xmlns:a16="http://schemas.microsoft.com/office/drawing/2014/main" id="{3983CF39-0D8C-457C-B1C4-A0459E311EDA}"/>
              </a:ext>
            </a:extLst>
          </p:cNvPr>
          <p:cNvSpPr/>
          <p:nvPr/>
        </p:nvSpPr>
        <p:spPr>
          <a:xfrm>
            <a:off x="429543" y="6280621"/>
            <a:ext cx="8784976" cy="648072"/>
          </a:xfrm>
          <a:prstGeom prst="rect">
            <a:avLst/>
          </a:prstGeom>
        </p:spPr>
        <p:txBody>
          <a:bodyPr wrap="square">
            <a:spAutoFit/>
          </a:bodyPr>
          <a:lstStyle/>
          <a:p>
            <a:r>
              <a:rPr lang="zh-CN" altLang="en-US" dirty="0"/>
              <a:t>这种泄露的解决办法之一，就是在引发异常的函数中，捕获异常，处理之后再重新引发异常</a:t>
            </a:r>
          </a:p>
        </p:txBody>
      </p:sp>
      <p:grpSp>
        <p:nvGrpSpPr>
          <p:cNvPr id="5" name="组合 4">
            <a:extLst>
              <a:ext uri="{FF2B5EF4-FFF2-40B4-BE49-F238E27FC236}">
                <a16:creationId xmlns:a16="http://schemas.microsoft.com/office/drawing/2014/main" id="{C104C44D-B10A-4CD8-B7CC-20DDFF21C532}"/>
              </a:ext>
            </a:extLst>
          </p:cNvPr>
          <p:cNvGrpSpPr/>
          <p:nvPr/>
        </p:nvGrpSpPr>
        <p:grpSpPr>
          <a:xfrm>
            <a:off x="-1618" y="-1"/>
            <a:ext cx="1212810" cy="615554"/>
            <a:chOff x="-1618" y="-1"/>
            <a:chExt cx="1212810" cy="615554"/>
          </a:xfrm>
        </p:grpSpPr>
        <p:sp>
          <p:nvSpPr>
            <p:cNvPr id="6" name="矩形 5">
              <a:extLst>
                <a:ext uri="{FF2B5EF4-FFF2-40B4-BE49-F238E27FC236}">
                  <a16:creationId xmlns:a16="http://schemas.microsoft.com/office/drawing/2014/main" id="{591667DF-6D9E-4B71-A819-4BF1FF530193}"/>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7" name="文本框 6">
              <a:extLst>
                <a:ext uri="{FF2B5EF4-FFF2-40B4-BE49-F238E27FC236}">
                  <a16:creationId xmlns:a16="http://schemas.microsoft.com/office/drawing/2014/main" id="{53DDA5FF-6418-4A71-9C85-4270877617EA}"/>
                </a:ext>
              </a:extLst>
            </p:cNvPr>
            <p:cNvSpPr txBox="1"/>
            <p:nvPr/>
          </p:nvSpPr>
          <p:spPr>
            <a:xfrm>
              <a:off x="210918" y="0"/>
              <a:ext cx="1000274" cy="615553"/>
            </a:xfrm>
            <a:prstGeom prst="rect">
              <a:avLst/>
            </a:prstGeom>
            <a:noFill/>
          </p:spPr>
          <p:txBody>
            <a:bodyPr wrap="none" lIns="0" tIns="0" rIns="0" bIns="0" rtlCol="0">
              <a:spAutoFit/>
            </a:bodyPr>
            <a:lstStyle/>
            <a:p>
              <a:pPr defTabSz="723406"/>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应用</a:t>
              </a:r>
            </a:p>
            <a:p>
              <a:pPr defTabSz="723406"/>
              <a:r>
                <a:rPr lang="en-US" altLang="zh-CN"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Application</a:t>
              </a:r>
              <a:endPar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spTree>
    <p:extLst>
      <p:ext uri="{BB962C8B-B14F-4D97-AF65-F5344CB8AC3E}">
        <p14:creationId xmlns:p14="http://schemas.microsoft.com/office/powerpoint/2010/main" val="1964306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40422DA-8012-440D-BF61-C7649E080C31}"/>
              </a:ext>
            </a:extLst>
          </p:cNvPr>
          <p:cNvPicPr>
            <a:picLocks noChangeAspect="1"/>
          </p:cNvPicPr>
          <p:nvPr/>
        </p:nvPicPr>
        <p:blipFill rotWithShape="1">
          <a:blip r:embed="rId2"/>
          <a:srcRect t="17435" r="15478"/>
          <a:stretch/>
        </p:blipFill>
        <p:spPr>
          <a:xfrm>
            <a:off x="225311" y="1143104"/>
            <a:ext cx="9193440" cy="4176464"/>
          </a:xfrm>
          <a:prstGeom prst="rect">
            <a:avLst/>
          </a:prstGeom>
        </p:spPr>
      </p:pic>
      <p:sp>
        <p:nvSpPr>
          <p:cNvPr id="5" name="矩形 4">
            <a:extLst>
              <a:ext uri="{FF2B5EF4-FFF2-40B4-BE49-F238E27FC236}">
                <a16:creationId xmlns:a16="http://schemas.microsoft.com/office/drawing/2014/main" id="{A4763813-86D5-4B1E-92E7-7BD9B32D15D8}"/>
              </a:ext>
            </a:extLst>
          </p:cNvPr>
          <p:cNvSpPr/>
          <p:nvPr/>
        </p:nvSpPr>
        <p:spPr>
          <a:xfrm>
            <a:off x="648443" y="5581714"/>
            <a:ext cx="7848872" cy="1015663"/>
          </a:xfrm>
          <a:prstGeom prst="rect">
            <a:avLst/>
          </a:prstGeom>
        </p:spPr>
        <p:txBody>
          <a:bodyPr wrap="square">
            <a:spAutoFit/>
          </a:bodyPr>
          <a:lstStyle/>
          <a:p>
            <a:r>
              <a:rPr lang="en-US" altLang="zh-CN" sz="2000" dirty="0"/>
              <a:t>string</a:t>
            </a:r>
            <a:r>
              <a:rPr lang="zh-CN" altLang="en-US" sz="2000" dirty="0"/>
              <a:t>内部采用动态内存非配，当函数结束的时候，</a:t>
            </a:r>
            <a:r>
              <a:rPr lang="en-US" altLang="zh-CN" sz="2000" dirty="0"/>
              <a:t>string</a:t>
            </a:r>
            <a:r>
              <a:rPr lang="zh-CN" altLang="en-US" sz="2000" dirty="0"/>
              <a:t>的析构函数会释放</a:t>
            </a:r>
            <a:r>
              <a:rPr lang="en-US" altLang="zh-CN" sz="2000" dirty="0"/>
              <a:t>msg</a:t>
            </a:r>
            <a:r>
              <a:rPr lang="zh-CN" altLang="en-US" sz="2000" dirty="0"/>
              <a:t>申请的内存。即使</a:t>
            </a:r>
            <a:r>
              <a:rPr lang="en-US" altLang="zh-CN" sz="2000" dirty="0"/>
              <a:t>`throw`</a:t>
            </a:r>
            <a:r>
              <a:rPr lang="zh-CN" altLang="en-US" sz="2000" dirty="0"/>
              <a:t>语句会提前终止函数，但是由于栈退解原理，析构函数仍然能够正确调用，内存会被正确管理。</a:t>
            </a:r>
          </a:p>
        </p:txBody>
      </p:sp>
      <p:grpSp>
        <p:nvGrpSpPr>
          <p:cNvPr id="6" name="组合 5">
            <a:extLst>
              <a:ext uri="{FF2B5EF4-FFF2-40B4-BE49-F238E27FC236}">
                <a16:creationId xmlns:a16="http://schemas.microsoft.com/office/drawing/2014/main" id="{E43A7E62-043A-4CFE-B818-8B4FFE966416}"/>
              </a:ext>
            </a:extLst>
          </p:cNvPr>
          <p:cNvGrpSpPr/>
          <p:nvPr/>
        </p:nvGrpSpPr>
        <p:grpSpPr>
          <a:xfrm>
            <a:off x="-1618" y="-1"/>
            <a:ext cx="1212810" cy="615554"/>
            <a:chOff x="-1618" y="-1"/>
            <a:chExt cx="1212810" cy="615554"/>
          </a:xfrm>
        </p:grpSpPr>
        <p:sp>
          <p:nvSpPr>
            <p:cNvPr id="7" name="矩形 6">
              <a:extLst>
                <a:ext uri="{FF2B5EF4-FFF2-40B4-BE49-F238E27FC236}">
                  <a16:creationId xmlns:a16="http://schemas.microsoft.com/office/drawing/2014/main" id="{6504C1F4-3571-467D-91D2-E649CA3FD33B}"/>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8" name="文本框 7">
              <a:extLst>
                <a:ext uri="{FF2B5EF4-FFF2-40B4-BE49-F238E27FC236}">
                  <a16:creationId xmlns:a16="http://schemas.microsoft.com/office/drawing/2014/main" id="{C9B50C32-F0AB-4872-92C5-622B3DEC2A71}"/>
                </a:ext>
              </a:extLst>
            </p:cNvPr>
            <p:cNvSpPr txBox="1"/>
            <p:nvPr/>
          </p:nvSpPr>
          <p:spPr>
            <a:xfrm>
              <a:off x="210918" y="0"/>
              <a:ext cx="1000274" cy="615553"/>
            </a:xfrm>
            <a:prstGeom prst="rect">
              <a:avLst/>
            </a:prstGeom>
            <a:noFill/>
          </p:spPr>
          <p:txBody>
            <a:bodyPr wrap="none" lIns="0" tIns="0" rIns="0" bIns="0" rtlCol="0">
              <a:spAutoFit/>
            </a:bodyPr>
            <a:lstStyle/>
            <a:p>
              <a:pPr defTabSz="723406"/>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应用</a:t>
              </a:r>
            </a:p>
            <a:p>
              <a:pPr defTabSz="723406"/>
              <a:r>
                <a:rPr lang="en-US" altLang="zh-CN"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rPr>
                <a:t>Application</a:t>
              </a:r>
              <a:endParaRPr lang="en-US" altLang="en-US" sz="1600" dirty="0">
                <a:solidFill>
                  <a:srgbClr val="00B0F0"/>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sp>
        <p:nvSpPr>
          <p:cNvPr id="9" name="矩形 8">
            <a:extLst>
              <a:ext uri="{FF2B5EF4-FFF2-40B4-BE49-F238E27FC236}">
                <a16:creationId xmlns:a16="http://schemas.microsoft.com/office/drawing/2014/main" id="{A42B66A4-C425-437D-A707-F745C085E180}"/>
              </a:ext>
            </a:extLst>
          </p:cNvPr>
          <p:cNvSpPr/>
          <p:nvPr/>
        </p:nvSpPr>
        <p:spPr>
          <a:xfrm>
            <a:off x="861591" y="598287"/>
            <a:ext cx="6340197" cy="830997"/>
          </a:xfrm>
          <a:prstGeom prst="rect">
            <a:avLst/>
          </a:prstGeom>
          <a:noFill/>
        </p:spPr>
        <p:txBody>
          <a:bodyPr wrap="none" lIns="91440" tIns="45720" rIns="91440" bIns="45720">
            <a:spAutoFit/>
          </a:bodyPr>
          <a:lstStyle/>
          <a:p>
            <a:pPr algn="ctr"/>
            <a:r>
              <a:rPr lang="zh-CN" altLang="en-US" sz="4800" dirty="0">
                <a:ln w="0"/>
                <a:solidFill>
                  <a:srgbClr val="C00000"/>
                </a:solidFill>
                <a:effectLst>
                  <a:outerShdw blurRad="38100" dist="25400" dir="5400000" algn="ctr" rotWithShape="0">
                    <a:srgbClr val="6E747A">
                      <a:alpha val="43000"/>
                    </a:srgbClr>
                  </a:outerShdw>
                </a:effectLst>
              </a:rPr>
              <a:t>这段代码是否有问题？</a:t>
            </a:r>
            <a:endParaRPr lang="zh-CN" altLang="en-US" sz="4800" b="0" cap="none" spc="0" dirty="0">
              <a:ln w="0"/>
              <a:solidFill>
                <a:srgbClr val="C0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84327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2269413" y="3382440"/>
            <a:ext cx="3032760" cy="96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r"/>
            <a:r>
              <a:rPr lang="zh-CN" altLang="en-US" sz="5696"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概念</a:t>
            </a:r>
          </a:p>
        </p:txBody>
      </p:sp>
      <p:sp>
        <p:nvSpPr>
          <p:cNvPr id="5124" name="矩形 10"/>
          <p:cNvSpPr>
            <a:spLocks noChangeArrowheads="1"/>
          </p:cNvSpPr>
          <p:nvPr/>
        </p:nvSpPr>
        <p:spPr bwMode="auto">
          <a:xfrm>
            <a:off x="4442644" y="2783852"/>
            <a:ext cx="8595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500" dirty="0">
                <a:solidFill>
                  <a:schemeClr val="accent1"/>
                </a:solidFill>
                <a:latin typeface="Arial" panose="020B0604020202020204" pitchFamily="34" charset="0"/>
                <a:ea typeface="微软雅黑" panose="020B0503020204020204" pitchFamily="34" charset="-122"/>
                <a:sym typeface="Arial" panose="020B0604020202020204" pitchFamily="34" charset="0"/>
              </a:rPr>
              <a:t>concept</a:t>
            </a:r>
          </a:p>
        </p:txBody>
      </p:sp>
      <p:sp>
        <p:nvSpPr>
          <p:cNvPr id="5125" name="直接连接符 11"/>
          <p:cNvSpPr>
            <a:spLocks noChangeShapeType="1"/>
          </p:cNvSpPr>
          <p:nvPr/>
        </p:nvSpPr>
        <p:spPr bwMode="auto">
          <a:xfrm>
            <a:off x="1173536" y="3111581"/>
            <a:ext cx="4128638" cy="1256"/>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50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5470105" y="2103173"/>
            <a:ext cx="2292615" cy="2850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sz="17924" dirty="0">
                <a:solidFill>
                  <a:schemeClr val="accent2"/>
                </a:solidFill>
                <a:latin typeface="Impact" panose="020B0806030902050204" pitchFamily="34" charset="0"/>
                <a:ea typeface="微软雅黑" panose="020B0503020204020204" pitchFamily="34" charset="-122"/>
                <a:sym typeface="Arial" panose="020B0604020202020204" pitchFamily="34" charset="0"/>
              </a:rPr>
              <a:t>01</a:t>
            </a:r>
            <a:endParaRPr lang="zh-CN" altLang="en-US" sz="17924" b="1" dirty="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Freeform 6"/>
          <p:cNvSpPr/>
          <p:nvPr/>
        </p:nvSpPr>
        <p:spPr bwMode="auto">
          <a:xfrm>
            <a:off x="0" y="4877015"/>
            <a:ext cx="3949121" cy="2355635"/>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p:nvPr/>
        </p:nvSpPr>
        <p:spPr bwMode="auto">
          <a:xfrm>
            <a:off x="2238621" y="5313992"/>
            <a:ext cx="7405442" cy="1943775"/>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advTm="0">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9643796" cy="7232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59"/>
          <p:cNvSpPr>
            <a:spLocks noChangeArrowheads="1"/>
          </p:cNvSpPr>
          <p:nvPr/>
        </p:nvSpPr>
        <p:spPr bwMode="auto">
          <a:xfrm>
            <a:off x="2414588" y="3702489"/>
            <a:ext cx="48148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700" cap="all" dirty="0">
                <a:solidFill>
                  <a:schemeClr val="bg1"/>
                </a:solidFill>
                <a:cs typeface="Arial" panose="020B0604020202020204" pitchFamily="34" charset="0"/>
              </a:rPr>
              <a:t>感谢聆听，批评指导</a:t>
            </a:r>
          </a:p>
        </p:txBody>
      </p:sp>
      <p:sp>
        <p:nvSpPr>
          <p:cNvPr id="7" name="矩形 259"/>
          <p:cNvSpPr>
            <a:spLocks noChangeArrowheads="1"/>
          </p:cNvSpPr>
          <p:nvPr/>
        </p:nvSpPr>
        <p:spPr bwMode="auto">
          <a:xfrm>
            <a:off x="2500313" y="4029528"/>
            <a:ext cx="4643438" cy="21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50000"/>
              </a:lnSpc>
              <a:buNone/>
            </a:pPr>
            <a:r>
              <a:rPr lang="en-US" altLang="zh-CN" sz="1050" dirty="0">
                <a:solidFill>
                  <a:schemeClr val="bg1"/>
                </a:solidFill>
                <a:latin typeface="Arial" panose="020B0604020202020204" pitchFamily="34" charset="0"/>
                <a:cs typeface="Arial" panose="020B0604020202020204" pitchFamily="34" charset="0"/>
              </a:rPr>
              <a:t>THANK YOU TO LISTEN TO CRITICISM GUIDANCE</a:t>
            </a:r>
            <a:endParaRPr lang="zh-CN" altLang="en-US" sz="1050" dirty="0">
              <a:solidFill>
                <a:schemeClr val="bg1"/>
              </a:solidFill>
              <a:latin typeface="Arial" panose="020B0604020202020204" pitchFamily="34" charset="0"/>
              <a:cs typeface="Arial" panose="020B0604020202020204" pitchFamily="34" charset="0"/>
            </a:endParaRPr>
          </a:p>
        </p:txBody>
      </p:sp>
      <p:sp>
        <p:nvSpPr>
          <p:cNvPr id="8" name="矩形 259"/>
          <p:cNvSpPr>
            <a:spLocks noChangeArrowheads="1"/>
          </p:cNvSpPr>
          <p:nvPr/>
        </p:nvSpPr>
        <p:spPr bwMode="auto">
          <a:xfrm>
            <a:off x="3943352" y="2670575"/>
            <a:ext cx="206681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7200" b="1" cap="all" dirty="0">
                <a:solidFill>
                  <a:schemeClr val="bg1"/>
                </a:solidFill>
                <a:latin typeface="Agency FB" panose="020B0503020202020204" pitchFamily="34" charset="0"/>
                <a:cs typeface="Arial" panose="020B0604020202020204" pitchFamily="34" charset="0"/>
              </a:rPr>
              <a:t>2019</a:t>
            </a:r>
            <a:endParaRPr lang="zh-CN" altLang="en-US" sz="7200" b="1" cap="all" dirty="0">
              <a:solidFill>
                <a:schemeClr val="bg1"/>
              </a:solidFill>
              <a:latin typeface="Agency FB" panose="020B0503020202020204" pitchFamily="34" charset="0"/>
              <a:cs typeface="Arial" panose="020B0604020202020204" pitchFamily="34" charset="0"/>
            </a:endParaRPr>
          </a:p>
        </p:txBody>
      </p:sp>
      <p:sp>
        <p:nvSpPr>
          <p:cNvPr id="9" name="矩形 259"/>
          <p:cNvSpPr>
            <a:spLocks noChangeArrowheads="1"/>
          </p:cNvSpPr>
          <p:nvPr/>
        </p:nvSpPr>
        <p:spPr bwMode="auto">
          <a:xfrm>
            <a:off x="2414588" y="4402578"/>
            <a:ext cx="48148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600" dirty="0">
                <a:solidFill>
                  <a:schemeClr val="bg1"/>
                </a:solidFill>
                <a:cs typeface="Arial" panose="020B0604020202020204" pitchFamily="34" charset="0"/>
              </a:rPr>
              <a:t>汇报人：高鼎力，高浩，邓禹，高文新</a:t>
            </a:r>
          </a:p>
        </p:txBody>
      </p:sp>
      <p:sp>
        <p:nvSpPr>
          <p:cNvPr id="2" name="矩形 1"/>
          <p:cNvSpPr/>
          <p:nvPr/>
        </p:nvSpPr>
        <p:spPr>
          <a:xfrm>
            <a:off x="1945229" y="2608613"/>
            <a:ext cx="5753611" cy="214117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par>
                          <p:cTn id="16" fill="hold">
                            <p:stCondLst>
                              <p:cond delay="26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8"/>
                                        </p:tgtEl>
                                      </p:cBhvr>
                                    </p:animEffect>
                                    <p:animScale>
                                      <p:cBhvr>
                                        <p:cTn id="19" dur="250" autoRev="1" fill="hold"/>
                                        <p:tgtEl>
                                          <p:spTgt spid="8"/>
                                        </p:tgtEl>
                                      </p:cBhvr>
                                      <p:by x="105000" y="105000"/>
                                    </p:animScale>
                                  </p:childTnLst>
                                </p:cTn>
                              </p:par>
                            </p:childTnLst>
                          </p:cTn>
                        </p:par>
                        <p:par>
                          <p:cTn id="20" fill="hold">
                            <p:stCondLst>
                              <p:cond delay="315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6"/>
                                        </p:tgtEl>
                                        <p:attrNameLst>
                                          <p:attrName>ppt_y</p:attrName>
                                        </p:attrNameLst>
                                      </p:cBhvr>
                                      <p:tavLst>
                                        <p:tav tm="0">
                                          <p:val>
                                            <p:strVal val="#ppt_y"/>
                                          </p:val>
                                        </p:tav>
                                        <p:tav tm="100000">
                                          <p:val>
                                            <p:strVal val="#ppt_y"/>
                                          </p:val>
                                        </p:tav>
                                      </p:tavLst>
                                    </p:anim>
                                    <p:anim calcmode="lin" valueType="num">
                                      <p:cBhvr>
                                        <p:cTn id="2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6"/>
                                        </p:tgtEl>
                                      </p:cBhvr>
                                    </p:animEffect>
                                  </p:childTnLst>
                                </p:cTn>
                              </p:par>
                            </p:childTnLst>
                          </p:cTn>
                        </p:par>
                        <p:par>
                          <p:cTn id="28" fill="hold">
                            <p:stCondLst>
                              <p:cond delay="4050"/>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6"/>
                                        </p:tgtEl>
                                      </p:cBhvr>
                                    </p:animEffect>
                                    <p:animScale>
                                      <p:cBhvr>
                                        <p:cTn id="31" dur="250" autoRev="1" fill="hold"/>
                                        <p:tgtEl>
                                          <p:spTgt spid="6"/>
                                        </p:tgtEl>
                                      </p:cBhvr>
                                      <p:by x="105000" y="105000"/>
                                    </p:animScale>
                                  </p:childTnLst>
                                </p:cTn>
                              </p:par>
                            </p:childTnLst>
                          </p:cTn>
                        </p:par>
                        <p:par>
                          <p:cTn id="32" fill="hold">
                            <p:stCondLst>
                              <p:cond delay="45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7"/>
                                        </p:tgtEl>
                                        <p:attrNameLst>
                                          <p:attrName>ppt_y</p:attrName>
                                        </p:attrNameLst>
                                      </p:cBhvr>
                                      <p:tavLst>
                                        <p:tav tm="0">
                                          <p:val>
                                            <p:strVal val="#ppt_y"/>
                                          </p:val>
                                        </p:tav>
                                        <p:tav tm="100000">
                                          <p:val>
                                            <p:strVal val="#ppt_y"/>
                                          </p:val>
                                        </p:tav>
                                      </p:tavLst>
                                    </p:anim>
                                    <p:anim calcmode="lin" valueType="num">
                                      <p:cBhvr>
                                        <p:cTn id="3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7"/>
                                        </p:tgtEl>
                                      </p:cBhvr>
                                    </p:animEffect>
                                  </p:childTnLst>
                                </p:cTn>
                              </p:par>
                            </p:childTnLst>
                          </p:cTn>
                        </p:par>
                        <p:par>
                          <p:cTn id="40" fill="hold">
                            <p:stCondLst>
                              <p:cond delay="7050"/>
                            </p:stCondLst>
                            <p:childTnLst>
                              <p:par>
                                <p:cTn id="41" presetID="26" presetClass="emph" presetSubtype="0" fill="hold" grpId="1" nodeType="afterEffect">
                                  <p:stCondLst>
                                    <p:cond delay="0"/>
                                  </p:stCondLst>
                                  <p:iterate type="lt">
                                    <p:tmPct val="0"/>
                                  </p:iterate>
                                  <p:childTnLst>
                                    <p:animEffect transition="out" filter="fade">
                                      <p:cBhvr>
                                        <p:cTn id="42" dur="500" tmFilter="0, 0; .2, .5; .8, .5; 1, 0"/>
                                        <p:tgtEl>
                                          <p:spTgt spid="7"/>
                                        </p:tgtEl>
                                      </p:cBhvr>
                                    </p:animEffect>
                                    <p:animScale>
                                      <p:cBhvr>
                                        <p:cTn id="43" dur="250" autoRev="1" fill="hold"/>
                                        <p:tgtEl>
                                          <p:spTgt spid="7"/>
                                        </p:tgtEl>
                                      </p:cBhvr>
                                      <p:by x="105000" y="105000"/>
                                    </p:animScale>
                                  </p:childTnLst>
                                </p:cTn>
                              </p:par>
                            </p:childTnLst>
                          </p:cTn>
                        </p:par>
                        <p:par>
                          <p:cTn id="44" fill="hold">
                            <p:stCondLst>
                              <p:cond delay="755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9"/>
                                        </p:tgtEl>
                                        <p:attrNameLst>
                                          <p:attrName>ppt_y</p:attrName>
                                        </p:attrNameLst>
                                      </p:cBhvr>
                                      <p:tavLst>
                                        <p:tav tm="0">
                                          <p:val>
                                            <p:strVal val="#ppt_y"/>
                                          </p:val>
                                        </p:tav>
                                        <p:tav tm="100000">
                                          <p:val>
                                            <p:strVal val="#ppt_y"/>
                                          </p:val>
                                        </p:tav>
                                      </p:tavLst>
                                    </p:anim>
                                    <p:anim calcmode="lin" valueType="num">
                                      <p:cBhvr>
                                        <p:cTn id="4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9"/>
                                        </p:tgtEl>
                                      </p:cBhvr>
                                    </p:animEffect>
                                  </p:childTnLst>
                                </p:cTn>
                              </p:par>
                            </p:childTnLst>
                          </p:cTn>
                        </p:par>
                        <p:par>
                          <p:cTn id="52" fill="hold">
                            <p:stCondLst>
                              <p:cond delay="8850"/>
                            </p:stCondLst>
                            <p:childTnLst>
                              <p:par>
                                <p:cTn id="53" presetID="26" presetClass="emph" presetSubtype="0" fill="hold" grpId="1" nodeType="afterEffect">
                                  <p:stCondLst>
                                    <p:cond delay="0"/>
                                  </p:stCondLst>
                                  <p:iterate type="lt">
                                    <p:tmPct val="0"/>
                                  </p:iterate>
                                  <p:childTnLst>
                                    <p:animEffect transition="out" filter="fade">
                                      <p:cBhvr>
                                        <p:cTn id="54" dur="500" tmFilter="0, 0; .2, .5; .8, .5; 1, 0"/>
                                        <p:tgtEl>
                                          <p:spTgt spid="9"/>
                                        </p:tgtEl>
                                      </p:cBhvr>
                                    </p:animEffect>
                                    <p:animScale>
                                      <p:cBhvr>
                                        <p:cTn id="55"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32" name="文本框 31"/>
          <p:cNvSpPr txBox="1"/>
          <p:nvPr/>
        </p:nvSpPr>
        <p:spPr>
          <a:xfrm>
            <a:off x="210918" y="0"/>
            <a:ext cx="763029" cy="615553"/>
          </a:xfrm>
          <a:prstGeom prst="rect">
            <a:avLst/>
          </a:prstGeom>
          <a:noFill/>
        </p:spPr>
        <p:txBody>
          <a:bodyPr wrap="none" lIns="0" tIns="0" rIns="0" bIns="0" rtlCol="0">
            <a:spAutoFit/>
          </a:bodyPr>
          <a:lstStyle/>
          <a:p>
            <a:pPr defTabSz="723406"/>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概念</a:t>
            </a:r>
          </a:p>
          <a:p>
            <a:pPr defTabSz="723406"/>
            <a:r>
              <a:rPr lang="en-US" sz="16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rPr>
              <a:t>Concept</a:t>
            </a:r>
            <a:endParaRPr lang="en-US" altLang="en-US" sz="16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9" name="文本框 8"/>
          <p:cNvSpPr txBox="1"/>
          <p:nvPr/>
        </p:nvSpPr>
        <p:spPr>
          <a:xfrm>
            <a:off x="210917" y="1024037"/>
            <a:ext cx="8652034" cy="5375511"/>
          </a:xfrm>
          <a:prstGeom prst="rect">
            <a:avLst/>
          </a:prstGeom>
          <a:noFill/>
        </p:spPr>
        <p:txBody>
          <a:bodyPr wrap="square" rtlCol="0">
            <a:spAutoFit/>
          </a:bodyPr>
          <a:lstStyle/>
          <a:p>
            <a:pPr marL="214308">
              <a:lnSpc>
                <a:spcPct val="150000"/>
              </a:lnSpc>
            </a:pPr>
            <a:r>
              <a:rPr lang="zh-CN" altLang="en-US" sz="2800" dirty="0">
                <a:latin typeface="黑体" panose="02010609060101010101" charset="-122"/>
                <a:ea typeface="黑体" panose="02010609060101010101" charset="-122"/>
                <a:cs typeface="黑体" panose="02010609060101010101" charset="-122"/>
              </a:rPr>
              <a:t>传统的异常处理（</a:t>
            </a:r>
            <a:r>
              <a:rPr lang="en-US" altLang="zh-CN" sz="2800" dirty="0">
                <a:latin typeface="黑体" panose="02010609060101010101" charset="-122"/>
                <a:ea typeface="黑体" panose="02010609060101010101" charset="-122"/>
                <a:cs typeface="黑体" panose="02010609060101010101" charset="-122"/>
              </a:rPr>
              <a:t>C</a:t>
            </a:r>
            <a:r>
              <a:rPr lang="zh-CN" altLang="en-US" sz="2800" dirty="0">
                <a:latin typeface="黑体" panose="02010609060101010101" charset="-122"/>
                <a:ea typeface="黑体" panose="02010609060101010101" charset="-122"/>
                <a:cs typeface="黑体" panose="02010609060101010101" charset="-122"/>
              </a:rPr>
              <a:t>语言）：</a:t>
            </a:r>
          </a:p>
          <a:p>
            <a:pPr marL="214308">
              <a:lnSpc>
                <a:spcPct val="150000"/>
              </a:lnSpc>
              <a:buFont typeface="Wingdings" panose="05000000000000000000" charset="0"/>
              <a:buChar char="l"/>
            </a:pPr>
            <a:r>
              <a:rPr lang="zh-CN" altLang="en-US" sz="2800" dirty="0">
                <a:latin typeface="黑体" panose="02010609060101010101" charset="-122"/>
                <a:ea typeface="黑体" panose="02010609060101010101" charset="-122"/>
              </a:rPr>
              <a:t>可以处理的错误在发生错误的地方就地处理。</a:t>
            </a:r>
          </a:p>
          <a:p>
            <a:pPr marL="214308">
              <a:lnSpc>
                <a:spcPct val="150000"/>
              </a:lnSpc>
              <a:buFont typeface="Wingdings" panose="05000000000000000000" charset="0"/>
              <a:buChar char="l"/>
            </a:pPr>
            <a:r>
              <a:rPr lang="zh-CN" altLang="en-US" sz="2800" dirty="0">
                <a:latin typeface="黑体" panose="02010609060101010101" charset="-122"/>
                <a:ea typeface="黑体" panose="02010609060101010101" charset="-122"/>
              </a:rPr>
              <a:t>在检查到一个在局部无法处理的问题时，一个函数可以：</a:t>
            </a:r>
            <a:endParaRPr lang="zh-CN" altLang="en-US" sz="2000" dirty="0">
              <a:latin typeface="黑体" panose="02010609060101010101" charset="-122"/>
              <a:ea typeface="黑体" panose="02010609060101010101" charset="-122"/>
            </a:endParaRPr>
          </a:p>
          <a:p>
            <a:pPr marL="471476" indent="-25716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终止程序。</a:t>
            </a:r>
          </a:p>
          <a:p>
            <a:pPr marL="214308">
              <a:lnSpc>
                <a:spcPct val="150000"/>
              </a:lnSpc>
            </a:pPr>
            <a:r>
              <a:rPr lang="zh-CN" altLang="en-US" sz="2000" dirty="0">
                <a:solidFill>
                  <a:srgbClr val="7030A0"/>
                </a:solidFill>
                <a:latin typeface="黑体" panose="02010609060101010101" charset="-122"/>
                <a:ea typeface="黑体" panose="02010609060101010101" charset="-122"/>
              </a:rPr>
              <a:t>  </a:t>
            </a:r>
            <a:r>
              <a:rPr lang="en-US" altLang="zh-CN" sz="2000" dirty="0">
                <a:solidFill>
                  <a:srgbClr val="7030A0"/>
                </a:solidFill>
                <a:latin typeface="黑体" panose="02010609060101010101" charset="-122"/>
                <a:ea typeface="黑体" panose="02010609060101010101" charset="-122"/>
              </a:rPr>
              <a:t>abort()</a:t>
            </a:r>
            <a:r>
              <a:rPr lang="zh-CN" altLang="en-US" sz="2000" dirty="0">
                <a:solidFill>
                  <a:srgbClr val="7030A0"/>
                </a:solidFill>
                <a:latin typeface="黑体" panose="02010609060101010101" charset="-122"/>
                <a:ea typeface="黑体" panose="02010609060101010101" charset="-122"/>
              </a:rPr>
              <a:t>或</a:t>
            </a:r>
            <a:r>
              <a:rPr lang="en-US" altLang="zh-CN" sz="2000" dirty="0">
                <a:solidFill>
                  <a:srgbClr val="7030A0"/>
                </a:solidFill>
                <a:latin typeface="黑体" panose="02010609060101010101" charset="-122"/>
                <a:ea typeface="黑体" panose="02010609060101010101" charset="-122"/>
              </a:rPr>
              <a:t>exit()</a:t>
            </a:r>
          </a:p>
          <a:p>
            <a:pPr marL="21430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返回一个表示</a:t>
            </a:r>
            <a:r>
              <a:rPr lang="en-US" altLang="zh-CN" sz="2000" dirty="0">
                <a:solidFill>
                  <a:srgbClr val="7030A0"/>
                </a:solidFill>
                <a:latin typeface="黑体" panose="02010609060101010101" charset="-122"/>
                <a:ea typeface="黑体" panose="02010609060101010101" charset="-122"/>
              </a:rPr>
              <a:t>“</a:t>
            </a:r>
            <a:r>
              <a:rPr lang="zh-CN" altLang="en-US" sz="2000" dirty="0">
                <a:solidFill>
                  <a:srgbClr val="7030A0"/>
                </a:solidFill>
                <a:latin typeface="黑体" panose="02010609060101010101" charset="-122"/>
                <a:ea typeface="黑体" panose="02010609060101010101" charset="-122"/>
              </a:rPr>
              <a:t>错误</a:t>
            </a:r>
            <a:r>
              <a:rPr lang="en-US" altLang="zh-CN" sz="2000" dirty="0">
                <a:solidFill>
                  <a:srgbClr val="7030A0"/>
                </a:solidFill>
                <a:latin typeface="黑体" panose="02010609060101010101" charset="-122"/>
                <a:ea typeface="黑体" panose="02010609060101010101" charset="-122"/>
              </a:rPr>
              <a:t>”</a:t>
            </a:r>
            <a:r>
              <a:rPr lang="zh-CN" altLang="en-US" sz="2000" dirty="0">
                <a:solidFill>
                  <a:srgbClr val="7030A0"/>
                </a:solidFill>
                <a:latin typeface="黑体" panose="02010609060101010101" charset="-122"/>
                <a:ea typeface="黑体" panose="02010609060101010101" charset="-122"/>
              </a:rPr>
              <a:t>的值。</a:t>
            </a:r>
            <a:endParaRPr lang="en-US" altLang="zh-CN" sz="2000" dirty="0">
              <a:solidFill>
                <a:srgbClr val="7030A0"/>
              </a:solidFill>
              <a:latin typeface="黑体" panose="02010609060101010101" charset="-122"/>
              <a:ea typeface="黑体" panose="02010609060101010101" charset="-122"/>
            </a:endParaRPr>
          </a:p>
          <a:p>
            <a:pPr marL="21430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利用错误全局变量。</a:t>
            </a:r>
            <a:r>
              <a:rPr lang="en-US" altLang="zh-CN" sz="2000" dirty="0">
                <a:solidFill>
                  <a:srgbClr val="7030A0"/>
                </a:solidFill>
                <a:latin typeface="黑体" panose="02010609060101010101" charset="-122"/>
                <a:ea typeface="黑体" panose="02010609060101010101" charset="-122"/>
              </a:rPr>
              <a:t>(C</a:t>
            </a:r>
            <a:r>
              <a:rPr lang="zh-CN" altLang="en-US" sz="2000" dirty="0">
                <a:solidFill>
                  <a:srgbClr val="7030A0"/>
                </a:solidFill>
                <a:latin typeface="黑体" panose="02010609060101010101" charset="-122"/>
                <a:ea typeface="黑体" panose="02010609060101010101" charset="-122"/>
              </a:rPr>
              <a:t>标准库中</a:t>
            </a:r>
            <a:r>
              <a:rPr lang="en-US" altLang="zh-CN" sz="2000" dirty="0" err="1">
                <a:solidFill>
                  <a:srgbClr val="7030A0"/>
                </a:solidFill>
                <a:latin typeface="黑体" panose="02010609060101010101" charset="-122"/>
                <a:ea typeface="黑体" panose="02010609060101010101" charset="-122"/>
              </a:rPr>
              <a:t>getchar</a:t>
            </a:r>
            <a:r>
              <a:rPr lang="zh-CN" altLang="en-US" sz="2000" dirty="0">
                <a:solidFill>
                  <a:srgbClr val="7030A0"/>
                </a:solidFill>
                <a:latin typeface="黑体" panose="02010609060101010101" charset="-122"/>
                <a:ea typeface="黑体" panose="02010609060101010101" charset="-122"/>
              </a:rPr>
              <a:t>到达文件末尾和返回</a:t>
            </a:r>
            <a:r>
              <a:rPr lang="en-US" altLang="zh-CN" sz="2000" dirty="0">
                <a:solidFill>
                  <a:srgbClr val="7030A0"/>
                </a:solidFill>
                <a:latin typeface="黑体" panose="02010609060101010101" charset="-122"/>
                <a:ea typeface="黑体" panose="02010609060101010101" charset="-122"/>
              </a:rPr>
              <a:t>EOF)</a:t>
            </a:r>
            <a:endParaRPr lang="zh-CN" altLang="en-US" sz="2000" dirty="0">
              <a:solidFill>
                <a:srgbClr val="7030A0"/>
              </a:solidFill>
              <a:latin typeface="黑体" panose="02010609060101010101" charset="-122"/>
              <a:ea typeface="黑体" panose="02010609060101010101" charset="-122"/>
            </a:endParaRPr>
          </a:p>
          <a:p>
            <a:pPr marL="471476" indent="-25716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调用一个预先准备好在出现</a:t>
            </a:r>
            <a:r>
              <a:rPr lang="en-US" altLang="zh-CN" sz="2000" dirty="0">
                <a:solidFill>
                  <a:srgbClr val="7030A0"/>
                </a:solidFill>
                <a:latin typeface="黑体" panose="02010609060101010101" charset="-122"/>
                <a:ea typeface="黑体" panose="02010609060101010101" charset="-122"/>
              </a:rPr>
              <a:t>“</a:t>
            </a:r>
            <a:r>
              <a:rPr lang="zh-CN" altLang="en-US" sz="2000" dirty="0">
                <a:solidFill>
                  <a:srgbClr val="7030A0"/>
                </a:solidFill>
                <a:latin typeface="黑体" panose="02010609060101010101" charset="-122"/>
                <a:ea typeface="黑体" panose="02010609060101010101" charset="-122"/>
              </a:rPr>
              <a:t>错误</a:t>
            </a:r>
            <a:r>
              <a:rPr lang="en-US" altLang="zh-CN" sz="2000" dirty="0">
                <a:solidFill>
                  <a:srgbClr val="7030A0"/>
                </a:solidFill>
                <a:latin typeface="黑体" panose="02010609060101010101" charset="-122"/>
                <a:ea typeface="黑体" panose="02010609060101010101" charset="-122"/>
              </a:rPr>
              <a:t>”</a:t>
            </a:r>
            <a:r>
              <a:rPr lang="zh-CN" altLang="en-US" sz="2000" dirty="0">
                <a:solidFill>
                  <a:srgbClr val="7030A0"/>
                </a:solidFill>
                <a:latin typeface="黑体" panose="02010609060101010101" charset="-122"/>
                <a:ea typeface="黑体" panose="02010609060101010101" charset="-122"/>
              </a:rPr>
              <a:t>的情况下用的函数。</a:t>
            </a:r>
            <a:endParaRPr lang="en-US" altLang="zh-CN" sz="2000" dirty="0">
              <a:solidFill>
                <a:srgbClr val="7030A0"/>
              </a:solidFill>
              <a:latin typeface="黑体" panose="02010609060101010101" charset="-122"/>
              <a:ea typeface="黑体" panose="02010609060101010101" charset="-122"/>
            </a:endParaRPr>
          </a:p>
          <a:p>
            <a:pPr marL="214308">
              <a:lnSpc>
                <a:spcPct val="150000"/>
              </a:lnSpc>
            </a:pPr>
            <a:endParaRPr lang="zh-CN" altLang="en-US" sz="2000" dirty="0">
              <a:solidFill>
                <a:srgbClr val="7030A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32" name="文本框 31"/>
          <p:cNvSpPr txBox="1"/>
          <p:nvPr/>
        </p:nvSpPr>
        <p:spPr>
          <a:xfrm>
            <a:off x="210918" y="0"/>
            <a:ext cx="763029" cy="615553"/>
          </a:xfrm>
          <a:prstGeom prst="rect">
            <a:avLst/>
          </a:prstGeom>
          <a:noFill/>
        </p:spPr>
        <p:txBody>
          <a:bodyPr wrap="none" lIns="0" tIns="0" rIns="0" bIns="0" rtlCol="0">
            <a:spAutoFit/>
          </a:bodyPr>
          <a:lstStyle/>
          <a:p>
            <a:pPr defTabSz="723406"/>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概念</a:t>
            </a:r>
          </a:p>
          <a:p>
            <a:pPr defTabSz="723406"/>
            <a:r>
              <a:rPr lang="en-US" sz="16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rPr>
              <a:t>Concept</a:t>
            </a:r>
            <a:endParaRPr lang="en-US" altLang="en-US" sz="16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endParaRPr>
          </a:p>
        </p:txBody>
      </p:sp>
      <p:pic>
        <p:nvPicPr>
          <p:cNvPr id="2" name="图片 1">
            <a:extLst>
              <a:ext uri="{FF2B5EF4-FFF2-40B4-BE49-F238E27FC236}">
                <a16:creationId xmlns:a16="http://schemas.microsoft.com/office/drawing/2014/main" id="{0DFC763A-F540-4451-9F8A-DB1FFAE21E18}"/>
              </a:ext>
            </a:extLst>
          </p:cNvPr>
          <p:cNvPicPr>
            <a:picLocks noChangeAspect="1"/>
          </p:cNvPicPr>
          <p:nvPr/>
        </p:nvPicPr>
        <p:blipFill rotWithShape="1">
          <a:blip r:embed="rId3"/>
          <a:srcRect t="16063" r="36447"/>
          <a:stretch/>
        </p:blipFill>
        <p:spPr>
          <a:xfrm>
            <a:off x="108158" y="880021"/>
            <a:ext cx="6541028" cy="6120680"/>
          </a:xfrm>
          <a:prstGeom prst="rect">
            <a:avLst/>
          </a:prstGeom>
        </p:spPr>
      </p:pic>
      <p:sp>
        <p:nvSpPr>
          <p:cNvPr id="6" name="文本框 5">
            <a:extLst>
              <a:ext uri="{FF2B5EF4-FFF2-40B4-BE49-F238E27FC236}">
                <a16:creationId xmlns:a16="http://schemas.microsoft.com/office/drawing/2014/main" id="{1653ACA3-1D9E-442B-8848-FC434FADD62F}"/>
              </a:ext>
            </a:extLst>
          </p:cNvPr>
          <p:cNvSpPr txBox="1"/>
          <p:nvPr/>
        </p:nvSpPr>
        <p:spPr>
          <a:xfrm>
            <a:off x="5902151" y="1600101"/>
            <a:ext cx="3824896" cy="3455882"/>
          </a:xfrm>
          <a:prstGeom prst="rect">
            <a:avLst/>
          </a:prstGeom>
          <a:noFill/>
        </p:spPr>
        <p:txBody>
          <a:bodyPr wrap="square" rtlCol="0">
            <a:spAutoFit/>
          </a:bodyPr>
          <a:lstStyle/>
          <a:p>
            <a:pPr marL="214308">
              <a:lnSpc>
                <a:spcPct val="150000"/>
              </a:lnSpc>
            </a:pPr>
            <a:r>
              <a:rPr lang="zh-CN" altLang="en-US" sz="2800" dirty="0">
                <a:solidFill>
                  <a:srgbClr val="000000"/>
                </a:solidFill>
                <a:latin typeface="仿宋" panose="02010609060101010101" pitchFamily="49" charset="-122"/>
                <a:ea typeface="仿宋" panose="02010609060101010101" pitchFamily="49" charset="-122"/>
              </a:rPr>
              <a:t>调用</a:t>
            </a:r>
            <a:r>
              <a:rPr lang="en-US" altLang="zh-CN" sz="2800" dirty="0">
                <a:solidFill>
                  <a:srgbClr val="000000"/>
                </a:solidFill>
                <a:latin typeface="仿宋" panose="02010609060101010101" pitchFamily="49" charset="-122"/>
                <a:ea typeface="仿宋" panose="02010609060101010101" pitchFamily="49" charset="-122"/>
              </a:rPr>
              <a:t>abort</a:t>
            </a:r>
            <a:r>
              <a:rPr lang="zh-CN" altLang="en-US" sz="2800" dirty="0">
                <a:solidFill>
                  <a:srgbClr val="000000"/>
                </a:solidFill>
                <a:latin typeface="仿宋" panose="02010609060101010101" pitchFamily="49" charset="-122"/>
                <a:ea typeface="仿宋" panose="02010609060101010101" pitchFamily="49" charset="-122"/>
              </a:rPr>
              <a:t>特征：</a:t>
            </a:r>
            <a:endParaRPr lang="en-US" altLang="zh-CN" sz="2800" dirty="0">
              <a:solidFill>
                <a:srgbClr val="000000"/>
              </a:solidFill>
              <a:latin typeface="仿宋" panose="02010609060101010101" pitchFamily="49" charset="-122"/>
              <a:ea typeface="仿宋" panose="02010609060101010101" pitchFamily="49" charset="-122"/>
            </a:endParaRPr>
          </a:p>
          <a:p>
            <a:pPr marL="557208" indent="-3429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终止程序</a:t>
            </a:r>
            <a:endParaRPr lang="en-US" altLang="zh-CN" sz="2400" dirty="0">
              <a:solidFill>
                <a:srgbClr val="000000"/>
              </a:solidFill>
              <a:latin typeface="华文楷体" panose="02010600040101010101" pitchFamily="2" charset="-122"/>
              <a:ea typeface="华文楷体" panose="02010600040101010101" pitchFamily="2" charset="-122"/>
            </a:endParaRPr>
          </a:p>
          <a:p>
            <a:pPr marL="557208" indent="-3429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通知操作系统或父进程</a:t>
            </a:r>
            <a:endParaRPr lang="en-US" altLang="zh-CN" sz="2400" dirty="0">
              <a:solidFill>
                <a:srgbClr val="000000"/>
              </a:solidFill>
              <a:latin typeface="华文楷体" panose="02010600040101010101" pitchFamily="2" charset="-122"/>
              <a:ea typeface="华文楷体" panose="02010600040101010101" pitchFamily="2" charset="-122"/>
            </a:endParaRPr>
          </a:p>
          <a:p>
            <a:pPr marL="557208" indent="-3429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是否刷新文件缓冲区不一定，取决于具体实现</a:t>
            </a:r>
            <a:endParaRPr lang="en-US" altLang="zh-CN" sz="2400" dirty="0">
              <a:solidFill>
                <a:srgbClr val="000000"/>
              </a:solidFill>
              <a:latin typeface="华文楷体" panose="02010600040101010101" pitchFamily="2" charset="-122"/>
              <a:ea typeface="华文楷体" panose="02010600040101010101" pitchFamily="2" charset="-122"/>
            </a:endParaRPr>
          </a:p>
          <a:p>
            <a:pPr marL="557208" indent="-342900">
              <a:lnSpc>
                <a:spcPct val="150000"/>
              </a:lnSpc>
              <a:buFont typeface="Arial" panose="020B0604020202020204" pitchFamily="34" charset="0"/>
              <a:buChar char="•"/>
            </a:pPr>
            <a:r>
              <a:rPr lang="en-US" altLang="zh-CN" sz="2400" dirty="0">
                <a:solidFill>
                  <a:srgbClr val="000000"/>
                </a:solidFill>
                <a:latin typeface="华文楷体" panose="02010600040101010101" pitchFamily="2" charset="-122"/>
                <a:ea typeface="华文楷体" panose="02010600040101010101" pitchFamily="2" charset="-122"/>
              </a:rPr>
              <a:t>exit()</a:t>
            </a:r>
            <a:r>
              <a:rPr lang="zh-CN" altLang="en-US" sz="2400" dirty="0">
                <a:solidFill>
                  <a:srgbClr val="000000"/>
                </a:solidFill>
                <a:latin typeface="华文楷体" panose="02010600040101010101" pitchFamily="2" charset="-122"/>
                <a:ea typeface="华文楷体" panose="02010600040101010101" pitchFamily="2" charset="-122"/>
              </a:rPr>
              <a:t>刷新文件缓冲区</a:t>
            </a:r>
          </a:p>
        </p:txBody>
      </p:sp>
    </p:spTree>
    <p:extLst>
      <p:ext uri="{BB962C8B-B14F-4D97-AF65-F5344CB8AC3E}">
        <p14:creationId xmlns:p14="http://schemas.microsoft.com/office/powerpoint/2010/main" val="1242926538"/>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32" name="文本框 31"/>
          <p:cNvSpPr txBox="1"/>
          <p:nvPr/>
        </p:nvSpPr>
        <p:spPr>
          <a:xfrm>
            <a:off x="210918" y="0"/>
            <a:ext cx="763029" cy="615553"/>
          </a:xfrm>
          <a:prstGeom prst="rect">
            <a:avLst/>
          </a:prstGeom>
          <a:noFill/>
        </p:spPr>
        <p:txBody>
          <a:bodyPr wrap="none" lIns="0" tIns="0" rIns="0" bIns="0" rtlCol="0">
            <a:spAutoFit/>
          </a:bodyPr>
          <a:lstStyle/>
          <a:p>
            <a:pPr defTabSz="723406"/>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概念</a:t>
            </a:r>
          </a:p>
          <a:p>
            <a:pPr defTabSz="723406"/>
            <a:r>
              <a:rPr lang="en-US" sz="16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rPr>
              <a:t>Concept</a:t>
            </a:r>
            <a:endParaRPr lang="en-US" altLang="en-US" sz="16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endParaRPr>
          </a:p>
        </p:txBody>
      </p:sp>
      <p:pic>
        <p:nvPicPr>
          <p:cNvPr id="3" name="图片 2">
            <a:extLst>
              <a:ext uri="{FF2B5EF4-FFF2-40B4-BE49-F238E27FC236}">
                <a16:creationId xmlns:a16="http://schemas.microsoft.com/office/drawing/2014/main" id="{36910CA7-CCC4-4C8D-AE17-CB5DECA2C95C}"/>
              </a:ext>
            </a:extLst>
          </p:cNvPr>
          <p:cNvPicPr>
            <a:picLocks noChangeAspect="1"/>
          </p:cNvPicPr>
          <p:nvPr/>
        </p:nvPicPr>
        <p:blipFill rotWithShape="1">
          <a:blip r:embed="rId3"/>
          <a:srcRect t="16261"/>
          <a:stretch/>
        </p:blipFill>
        <p:spPr>
          <a:xfrm>
            <a:off x="104649" y="736004"/>
            <a:ext cx="6733606" cy="6166487"/>
          </a:xfrm>
          <a:prstGeom prst="rect">
            <a:avLst/>
          </a:prstGeom>
        </p:spPr>
      </p:pic>
      <p:sp>
        <p:nvSpPr>
          <p:cNvPr id="6" name="文本框 5">
            <a:extLst>
              <a:ext uri="{FF2B5EF4-FFF2-40B4-BE49-F238E27FC236}">
                <a16:creationId xmlns:a16="http://schemas.microsoft.com/office/drawing/2014/main" id="{1653ACA3-1D9E-442B-8848-FC434FADD62F}"/>
              </a:ext>
            </a:extLst>
          </p:cNvPr>
          <p:cNvSpPr txBox="1"/>
          <p:nvPr/>
        </p:nvSpPr>
        <p:spPr>
          <a:xfrm>
            <a:off x="5326087" y="619644"/>
            <a:ext cx="3824896" cy="6225872"/>
          </a:xfrm>
          <a:prstGeom prst="rect">
            <a:avLst/>
          </a:prstGeom>
          <a:noFill/>
        </p:spPr>
        <p:txBody>
          <a:bodyPr wrap="square" rtlCol="0">
            <a:spAutoFit/>
          </a:bodyPr>
          <a:lstStyle/>
          <a:p>
            <a:pPr marL="214308">
              <a:lnSpc>
                <a:spcPct val="150000"/>
              </a:lnSpc>
            </a:pPr>
            <a:r>
              <a:rPr lang="zh-CN" altLang="en-US" sz="2800" dirty="0">
                <a:solidFill>
                  <a:srgbClr val="000000"/>
                </a:solidFill>
                <a:latin typeface="仿宋" panose="02010609060101010101" pitchFamily="49" charset="-122"/>
                <a:ea typeface="仿宋" panose="02010609060101010101" pitchFamily="49" charset="-122"/>
              </a:rPr>
              <a:t>利用返回状态：</a:t>
            </a:r>
            <a:endParaRPr lang="en-US" altLang="zh-CN" sz="2800" dirty="0">
              <a:solidFill>
                <a:srgbClr val="000000"/>
              </a:solidFill>
              <a:latin typeface="仿宋" panose="02010609060101010101" pitchFamily="49" charset="-122"/>
              <a:ea typeface="仿宋" panose="02010609060101010101" pitchFamily="49" charset="-122"/>
            </a:endParaRPr>
          </a:p>
          <a:p>
            <a:pPr marL="557208" indent="-3429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使用指针或者引用实现参数回传</a:t>
            </a:r>
            <a:endParaRPr lang="en-US" altLang="zh-CN" sz="2400" dirty="0">
              <a:solidFill>
                <a:srgbClr val="000000"/>
              </a:solidFill>
              <a:latin typeface="华文楷体" panose="02010600040101010101" pitchFamily="2" charset="-122"/>
              <a:ea typeface="华文楷体" panose="02010600040101010101" pitchFamily="2" charset="-122"/>
            </a:endParaRPr>
          </a:p>
          <a:p>
            <a:pPr marL="557208" indent="-3429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通过</a:t>
            </a:r>
            <a:r>
              <a:rPr lang="en-US" altLang="zh-CN" sz="2400" dirty="0">
                <a:solidFill>
                  <a:srgbClr val="000000"/>
                </a:solidFill>
                <a:latin typeface="华文楷体" panose="02010600040101010101" pitchFamily="2" charset="-122"/>
                <a:ea typeface="华文楷体" panose="02010600040101010101" pitchFamily="2" charset="-122"/>
              </a:rPr>
              <a:t>return</a:t>
            </a:r>
            <a:r>
              <a:rPr lang="zh-CN" altLang="en-US" sz="2400" dirty="0">
                <a:solidFill>
                  <a:srgbClr val="000000"/>
                </a:solidFill>
                <a:latin typeface="华文楷体" panose="02010600040101010101" pitchFamily="2" charset="-122"/>
                <a:ea typeface="华文楷体" panose="02010600040101010101" pitchFamily="2" charset="-122"/>
              </a:rPr>
              <a:t>的参数判断函数执行状态</a:t>
            </a:r>
            <a:endParaRPr lang="en-US" altLang="zh-CN" sz="2400" dirty="0">
              <a:solidFill>
                <a:srgbClr val="000000"/>
              </a:solidFill>
              <a:latin typeface="华文楷体" panose="02010600040101010101" pitchFamily="2" charset="-122"/>
              <a:ea typeface="华文楷体" panose="02010600040101010101" pitchFamily="2" charset="-122"/>
            </a:endParaRPr>
          </a:p>
          <a:p>
            <a:pPr marL="557208" indent="-3429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可以不中断主程序</a:t>
            </a:r>
            <a:endParaRPr lang="en-US" altLang="zh-CN" sz="2400" dirty="0">
              <a:solidFill>
                <a:srgbClr val="000000"/>
              </a:solidFill>
              <a:latin typeface="华文楷体" panose="02010600040101010101" pitchFamily="2" charset="-122"/>
              <a:ea typeface="华文楷体" panose="02010600040101010101" pitchFamily="2" charset="-122"/>
            </a:endParaRPr>
          </a:p>
          <a:p>
            <a:pPr marL="557208" indent="-3429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案例：</a:t>
            </a:r>
            <a:r>
              <a:rPr lang="en-US" altLang="zh-CN" sz="2400" dirty="0">
                <a:solidFill>
                  <a:srgbClr val="000000"/>
                </a:solidFill>
                <a:latin typeface="华文楷体" panose="02010600040101010101" pitchFamily="2" charset="-122"/>
                <a:ea typeface="华文楷体" panose="02010600040101010101" pitchFamily="2" charset="-122"/>
              </a:rPr>
              <a:t>c</a:t>
            </a:r>
            <a:r>
              <a:rPr lang="zh-CN" altLang="en-US" sz="2400" dirty="0">
                <a:solidFill>
                  <a:srgbClr val="000000"/>
                </a:solidFill>
                <a:latin typeface="华文楷体" panose="02010600040101010101" pitchFamily="2" charset="-122"/>
                <a:ea typeface="华文楷体" panose="02010600040101010101" pitchFamily="2" charset="-122"/>
              </a:rPr>
              <a:t>库中的</a:t>
            </a:r>
            <a:r>
              <a:rPr lang="en-US" altLang="zh-CN" sz="2400" dirty="0">
                <a:solidFill>
                  <a:srgbClr val="000000"/>
                </a:solidFill>
                <a:latin typeface="华文楷体" panose="02010600040101010101" pitchFamily="2" charset="-122"/>
                <a:ea typeface="华文楷体" panose="02010600040101010101" pitchFamily="2" charset="-122"/>
              </a:rPr>
              <a:t>math</a:t>
            </a:r>
            <a:r>
              <a:rPr lang="zh-CN" altLang="en-US" sz="2400" dirty="0">
                <a:solidFill>
                  <a:srgbClr val="000000"/>
                </a:solidFill>
                <a:latin typeface="华文楷体" panose="02010600040101010101" pitchFamily="2" charset="-122"/>
                <a:ea typeface="华文楷体" panose="02010600040101010101" pitchFamily="2" charset="-122"/>
              </a:rPr>
              <a:t>、</a:t>
            </a:r>
            <a:r>
              <a:rPr lang="en-US" altLang="zh-CN" sz="2400" dirty="0">
                <a:solidFill>
                  <a:srgbClr val="000000"/>
                </a:solidFill>
                <a:latin typeface="华文楷体" panose="02010600040101010101" pitchFamily="2" charset="-122"/>
                <a:ea typeface="华文楷体" panose="02010600040101010101" pitchFamily="2" charset="-122"/>
              </a:rPr>
              <a:t>socket</a:t>
            </a:r>
            <a:r>
              <a:rPr lang="zh-CN" altLang="en-US" sz="2400" dirty="0">
                <a:solidFill>
                  <a:srgbClr val="000000"/>
                </a:solidFill>
                <a:latin typeface="华文楷体" panose="02010600040101010101" pitchFamily="2" charset="-122"/>
                <a:ea typeface="华文楷体" panose="02010600040101010101" pitchFamily="2" charset="-122"/>
              </a:rPr>
              <a:t>等都是通过返回值确定。</a:t>
            </a:r>
            <a:endParaRPr lang="en-US" altLang="zh-CN" sz="2400" dirty="0">
              <a:solidFill>
                <a:srgbClr val="000000"/>
              </a:solidFill>
              <a:latin typeface="华文楷体" panose="02010600040101010101" pitchFamily="2" charset="-122"/>
              <a:ea typeface="华文楷体" panose="02010600040101010101" pitchFamily="2" charset="-122"/>
            </a:endParaRPr>
          </a:p>
          <a:p>
            <a:pPr marL="557208" indent="-342900">
              <a:lnSpc>
                <a:spcPct val="150000"/>
              </a:lnSpc>
              <a:buFont typeface="Arial" panose="020B0604020202020204" pitchFamily="34" charset="0"/>
              <a:buChar char="•"/>
            </a:pPr>
            <a:r>
              <a:rPr lang="zh-CN" altLang="en-US" sz="2400" dirty="0">
                <a:solidFill>
                  <a:srgbClr val="FF0000"/>
                </a:solidFill>
                <a:latin typeface="华文楷体" panose="02010600040101010101" pitchFamily="2" charset="-122"/>
                <a:ea typeface="华文楷体" panose="02010600040101010101" pitchFamily="2" charset="-122"/>
              </a:rPr>
              <a:t>每个函数返回状态不一样，难以记忆。</a:t>
            </a:r>
            <a:endParaRPr lang="en-US" altLang="zh-CN" sz="24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78421380"/>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683EB-939D-4624-8669-12902E90394C}"/>
              </a:ext>
            </a:extLst>
          </p:cNvPr>
          <p:cNvPicPr>
            <a:picLocks noChangeAspect="1"/>
          </p:cNvPicPr>
          <p:nvPr/>
        </p:nvPicPr>
        <p:blipFill>
          <a:blip r:embed="rId2"/>
          <a:stretch>
            <a:fillRect/>
          </a:stretch>
        </p:blipFill>
        <p:spPr>
          <a:xfrm>
            <a:off x="69503" y="542442"/>
            <a:ext cx="5903554" cy="6147766"/>
          </a:xfrm>
          <a:prstGeom prst="rect">
            <a:avLst/>
          </a:prstGeom>
        </p:spPr>
      </p:pic>
      <p:sp>
        <p:nvSpPr>
          <p:cNvPr id="4" name="文本框 3">
            <a:extLst>
              <a:ext uri="{FF2B5EF4-FFF2-40B4-BE49-F238E27FC236}">
                <a16:creationId xmlns:a16="http://schemas.microsoft.com/office/drawing/2014/main" id="{0488905A-870B-4137-9E11-9453A1EC2679}"/>
              </a:ext>
            </a:extLst>
          </p:cNvPr>
          <p:cNvSpPr txBox="1"/>
          <p:nvPr/>
        </p:nvSpPr>
        <p:spPr>
          <a:xfrm>
            <a:off x="5398095" y="1491875"/>
            <a:ext cx="3824896" cy="4563878"/>
          </a:xfrm>
          <a:prstGeom prst="rect">
            <a:avLst/>
          </a:prstGeom>
          <a:noFill/>
        </p:spPr>
        <p:txBody>
          <a:bodyPr wrap="square" rtlCol="0">
            <a:spAutoFit/>
          </a:bodyPr>
          <a:lstStyle/>
          <a:p>
            <a:pPr marL="214308">
              <a:lnSpc>
                <a:spcPct val="150000"/>
              </a:lnSpc>
            </a:pPr>
            <a:r>
              <a:rPr lang="zh-CN" altLang="en-US" sz="2800" dirty="0">
                <a:solidFill>
                  <a:srgbClr val="000000"/>
                </a:solidFill>
                <a:latin typeface="仿宋" panose="02010609060101010101" pitchFamily="49" charset="-122"/>
                <a:ea typeface="仿宋" panose="02010609060101010101" pitchFamily="49" charset="-122"/>
              </a:rPr>
              <a:t>使用异常处理：</a:t>
            </a:r>
            <a:endParaRPr lang="en-US" altLang="zh-CN" sz="2800" dirty="0">
              <a:solidFill>
                <a:srgbClr val="000000"/>
              </a:solidFill>
              <a:latin typeface="仿宋" panose="02010609060101010101" pitchFamily="49" charset="-122"/>
              <a:ea typeface="仿宋" panose="02010609060101010101" pitchFamily="49" charset="-122"/>
            </a:endParaRPr>
          </a:p>
          <a:p>
            <a:pPr marL="671508" indent="-4572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除数是</a:t>
            </a:r>
            <a:r>
              <a:rPr lang="en-US" altLang="zh-CN" sz="2400" dirty="0">
                <a:solidFill>
                  <a:srgbClr val="000000"/>
                </a:solidFill>
                <a:latin typeface="华文楷体" panose="02010600040101010101" pitchFamily="2" charset="-122"/>
                <a:ea typeface="华文楷体" panose="02010600040101010101" pitchFamily="2" charset="-122"/>
              </a:rPr>
              <a:t>0</a:t>
            </a:r>
            <a:r>
              <a:rPr lang="zh-CN" altLang="en-US" sz="2400" dirty="0">
                <a:solidFill>
                  <a:srgbClr val="000000"/>
                </a:solidFill>
                <a:latin typeface="华文楷体" panose="02010600040101010101" pitchFamily="2" charset="-122"/>
                <a:ea typeface="华文楷体" panose="02010600040101010101" pitchFamily="2" charset="-122"/>
              </a:rPr>
              <a:t>，抛出异常</a:t>
            </a:r>
            <a:endParaRPr lang="en-US" altLang="zh-CN" sz="2400" dirty="0">
              <a:solidFill>
                <a:srgbClr val="000000"/>
              </a:solidFill>
              <a:latin typeface="华文楷体" panose="02010600040101010101" pitchFamily="2" charset="-122"/>
              <a:ea typeface="华文楷体" panose="02010600040101010101" pitchFamily="2" charset="-122"/>
            </a:endParaRPr>
          </a:p>
          <a:p>
            <a:pPr marL="671508" indent="-457200">
              <a:lnSpc>
                <a:spcPct val="150000"/>
              </a:lnSpc>
              <a:buFont typeface="Arial" panose="020B0604020202020204" pitchFamily="34" charset="0"/>
              <a:buChar char="•"/>
            </a:pPr>
            <a:r>
              <a:rPr lang="en-US" altLang="zh-CN" sz="2400" dirty="0">
                <a:solidFill>
                  <a:srgbClr val="000000"/>
                </a:solidFill>
                <a:latin typeface="华文楷体" panose="02010600040101010101" pitchFamily="2" charset="-122"/>
                <a:ea typeface="华文楷体" panose="02010600040101010101" pitchFamily="2" charset="-122"/>
              </a:rPr>
              <a:t>try</a:t>
            </a:r>
            <a:r>
              <a:rPr lang="zh-CN" altLang="en-US" sz="2400" dirty="0">
                <a:solidFill>
                  <a:srgbClr val="000000"/>
                </a:solidFill>
                <a:latin typeface="华文楷体" panose="02010600040101010101" pitchFamily="2" charset="-122"/>
                <a:ea typeface="华文楷体" panose="02010600040101010101" pitchFamily="2" charset="-122"/>
              </a:rPr>
              <a:t>里面有异常抛出，使用</a:t>
            </a:r>
            <a:r>
              <a:rPr lang="en-US" altLang="zh-CN" sz="2400" dirty="0">
                <a:solidFill>
                  <a:srgbClr val="000000"/>
                </a:solidFill>
                <a:latin typeface="华文楷体" panose="02010600040101010101" pitchFamily="2" charset="-122"/>
                <a:ea typeface="华文楷体" panose="02010600040101010101" pitchFamily="2" charset="-122"/>
              </a:rPr>
              <a:t>catch</a:t>
            </a:r>
            <a:r>
              <a:rPr lang="zh-CN" altLang="en-US" sz="2400" dirty="0">
                <a:solidFill>
                  <a:srgbClr val="000000"/>
                </a:solidFill>
                <a:latin typeface="华文楷体" panose="02010600040101010101" pitchFamily="2" charset="-122"/>
                <a:ea typeface="华文楷体" panose="02010600040101010101" pitchFamily="2" charset="-122"/>
              </a:rPr>
              <a:t>捕获</a:t>
            </a:r>
            <a:r>
              <a:rPr lang="zh-CN" altLang="en-US" sz="2400" dirty="0">
                <a:solidFill>
                  <a:srgbClr val="000000"/>
                </a:solidFill>
                <a:latin typeface="仿宋" panose="02010609060101010101" pitchFamily="49" charset="-122"/>
                <a:ea typeface="仿宋" panose="02010609060101010101" pitchFamily="49" charset="-122"/>
              </a:rPr>
              <a:t>。</a:t>
            </a:r>
            <a:endParaRPr lang="en-US" altLang="zh-CN" sz="2400" dirty="0">
              <a:solidFill>
                <a:srgbClr val="000000"/>
              </a:solidFill>
              <a:latin typeface="仿宋" panose="02010609060101010101" pitchFamily="49" charset="-122"/>
              <a:ea typeface="仿宋" panose="02010609060101010101" pitchFamily="49" charset="-122"/>
            </a:endParaRPr>
          </a:p>
          <a:p>
            <a:pPr marL="671508" indent="-457200">
              <a:lnSpc>
                <a:spcPct val="150000"/>
              </a:lnSpc>
              <a:buFont typeface="Arial" panose="020B0604020202020204" pitchFamily="34" charset="0"/>
              <a:buChar char="•"/>
            </a:pPr>
            <a:r>
              <a:rPr lang="zh-CN" altLang="en-US" sz="2400" dirty="0">
                <a:solidFill>
                  <a:srgbClr val="000000"/>
                </a:solidFill>
                <a:latin typeface="华文楷体" panose="02010600040101010101" pitchFamily="2" charset="-122"/>
                <a:ea typeface="华文楷体" panose="02010600040101010101" pitchFamily="2" charset="-122"/>
              </a:rPr>
              <a:t>可以抛出</a:t>
            </a:r>
            <a:r>
              <a:rPr lang="zh-CN" altLang="en-US" sz="2400" dirty="0">
                <a:solidFill>
                  <a:srgbClr val="FF0000"/>
                </a:solidFill>
                <a:latin typeface="华文楷体" panose="02010600040101010101" pitchFamily="2" charset="-122"/>
                <a:ea typeface="华文楷体" panose="02010600040101010101" pitchFamily="2" charset="-122"/>
              </a:rPr>
              <a:t>任何类型</a:t>
            </a:r>
            <a:r>
              <a:rPr lang="zh-CN" altLang="en-US" sz="2400" dirty="0">
                <a:solidFill>
                  <a:srgbClr val="000000"/>
                </a:solidFill>
                <a:latin typeface="华文楷体" panose="02010600040101010101" pitchFamily="2" charset="-122"/>
                <a:ea typeface="华文楷体" panose="02010600040101010101" pitchFamily="2" charset="-122"/>
              </a:rPr>
              <a:t>，通常使用的是类。</a:t>
            </a:r>
            <a:endParaRPr lang="en-US" altLang="zh-CN" sz="2400" dirty="0">
              <a:solidFill>
                <a:srgbClr val="000000"/>
              </a:solidFill>
              <a:latin typeface="华文楷体" panose="02010600040101010101" pitchFamily="2" charset="-122"/>
              <a:ea typeface="华文楷体" panose="02010600040101010101" pitchFamily="2" charset="-122"/>
            </a:endParaRPr>
          </a:p>
          <a:p>
            <a:pPr marL="214308">
              <a:lnSpc>
                <a:spcPct val="150000"/>
              </a:lnSpc>
            </a:pPr>
            <a:r>
              <a:rPr lang="zh-CN" altLang="en-US" sz="2400" dirty="0">
                <a:solidFill>
                  <a:srgbClr val="000000"/>
                </a:solidFill>
                <a:latin typeface="华文楷体" panose="02010600040101010101" pitchFamily="2" charset="-122"/>
                <a:ea typeface="华文楷体" panose="02010600040101010101" pitchFamily="2" charset="-122"/>
              </a:rPr>
              <a:t>并不占用</a:t>
            </a:r>
            <a:r>
              <a:rPr lang="en-US" altLang="zh-CN" sz="2400" dirty="0">
                <a:solidFill>
                  <a:srgbClr val="000000"/>
                </a:solidFill>
                <a:latin typeface="华文楷体" panose="02010600040101010101" pitchFamily="2" charset="-122"/>
                <a:ea typeface="华文楷体" panose="02010600040101010101" pitchFamily="2" charset="-122"/>
              </a:rPr>
              <a:t>return</a:t>
            </a:r>
            <a:r>
              <a:rPr lang="zh-CN" altLang="en-US" sz="2400" dirty="0">
                <a:solidFill>
                  <a:srgbClr val="000000"/>
                </a:solidFill>
                <a:latin typeface="华文楷体" panose="02010600040101010101" pitchFamily="2" charset="-122"/>
                <a:ea typeface="华文楷体" panose="02010600040101010101" pitchFamily="2" charset="-122"/>
              </a:rPr>
              <a:t>，直接实现跳转。</a:t>
            </a:r>
            <a:endParaRPr lang="en-US" altLang="zh-CN" sz="2400"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4984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95295" y="952030"/>
            <a:ext cx="8947216" cy="5467843"/>
          </a:xfrm>
          <a:prstGeom prst="rect">
            <a:avLst/>
          </a:prstGeom>
          <a:noFill/>
        </p:spPr>
        <p:txBody>
          <a:bodyPr wrap="square" rtlCol="0">
            <a:spAutoFit/>
          </a:bodyPr>
          <a:lstStyle/>
          <a:p>
            <a:pPr marL="214308">
              <a:lnSpc>
                <a:spcPct val="150000"/>
              </a:lnSpc>
              <a:buFont typeface="Wingdings" panose="05000000000000000000" charset="0"/>
              <a:buChar char="l"/>
            </a:pPr>
            <a:r>
              <a:rPr lang="zh-CN" altLang="en-US" sz="2400" dirty="0">
                <a:latin typeface="黑体" panose="02010609060101010101" charset="-122"/>
                <a:ea typeface="黑体" panose="02010609060101010101" charset="-122"/>
                <a:cs typeface="黑体" panose="02010609060101010101" charset="-122"/>
              </a:rPr>
              <a:t>异常：指程序在执行过程中出现的意外情况，异常通常会使程序的正常流程被打断，异常通常是不可预测的。常见的错误有：</a:t>
            </a:r>
          </a:p>
          <a:p>
            <a:pPr marL="25716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用户输入错误</a:t>
            </a:r>
          </a:p>
          <a:p>
            <a:pPr marL="25716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操作系统资源不可用</a:t>
            </a:r>
          </a:p>
          <a:p>
            <a:pPr marL="25716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物理限制</a:t>
            </a:r>
          </a:p>
          <a:p>
            <a:pPr marL="25716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代码错误等</a:t>
            </a:r>
          </a:p>
          <a:p>
            <a:pPr marL="257168">
              <a:lnSpc>
                <a:spcPct val="150000"/>
              </a:lnSpc>
              <a:buFont typeface="Wingdings" panose="05000000000000000000" charset="0"/>
              <a:buChar char="l"/>
            </a:pPr>
            <a:r>
              <a:rPr lang="zh-CN" altLang="en-US" sz="2400" dirty="0">
                <a:latin typeface="黑体" panose="02010609060101010101" charset="-122"/>
                <a:ea typeface="黑体" panose="02010609060101010101" charset="-122"/>
              </a:rPr>
              <a:t>异常处理：</a:t>
            </a:r>
            <a:r>
              <a:rPr lang="zh-CN" altLang="en-US" sz="2400" dirty="0">
                <a:latin typeface="黑体" panose="02010609060101010101" charset="-122"/>
                <a:ea typeface="黑体" panose="02010609060101010101" charset="-122"/>
                <a:sym typeface="+mn-ea"/>
              </a:rPr>
              <a:t>异常处理就是指当程序出现这些错误后，给与恰当处理，为程序提供退出的安全通道</a:t>
            </a:r>
            <a:endParaRPr lang="zh-CN" altLang="en-US" sz="2400" dirty="0">
              <a:latin typeface="黑体" panose="02010609060101010101" charset="-122"/>
              <a:ea typeface="黑体" panose="02010609060101010101" charset="-122"/>
            </a:endParaRPr>
          </a:p>
          <a:p>
            <a:pPr marL="25716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C++中，异常处理是对所能预料的错误进项处理的一套实验机制</a:t>
            </a:r>
          </a:p>
          <a:p>
            <a:pPr marL="257168">
              <a:lnSpc>
                <a:spcPct val="150000"/>
              </a:lnSpc>
              <a:buFont typeface="Wingdings" panose="05000000000000000000" charset="0"/>
              <a:buChar char="u"/>
            </a:pPr>
            <a:r>
              <a:rPr lang="zh-CN" altLang="en-US" sz="2000" dirty="0">
                <a:solidFill>
                  <a:srgbClr val="7030A0"/>
                </a:solidFill>
                <a:latin typeface="黑体" panose="02010609060101010101" charset="-122"/>
                <a:ea typeface="黑体" panose="02010609060101010101" charset="-122"/>
              </a:rPr>
              <a:t>异常处理的任务就是是程序的运行过程过程能从异常错误中恢复过来继续执行</a:t>
            </a:r>
          </a:p>
        </p:txBody>
      </p:sp>
      <p:sp>
        <p:nvSpPr>
          <p:cNvPr id="6" name="矩形 5">
            <a:extLst>
              <a:ext uri="{FF2B5EF4-FFF2-40B4-BE49-F238E27FC236}">
                <a16:creationId xmlns:a16="http://schemas.microsoft.com/office/drawing/2014/main" id="{D117790F-F642-4E5A-9FE3-E341E1D737B7}"/>
              </a:ext>
            </a:extLst>
          </p:cNvPr>
          <p:cNvSpPr/>
          <p:nvPr/>
        </p:nvSpPr>
        <p:spPr>
          <a:xfrm>
            <a:off x="-1618" y="-1"/>
            <a:ext cx="212535" cy="615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406"/>
            <a:endParaRPr lang="zh-CN" altLang="en-US" sz="1478">
              <a:solidFill>
                <a:srgbClr val="E7E6E6">
                  <a:lumMod val="50000"/>
                </a:srgbClr>
              </a:solidFill>
              <a:ea typeface="微软雅黑" panose="020B0503020204020204" pitchFamily="34" charset="-122"/>
              <a:cs typeface="+mn-ea"/>
              <a:sym typeface="+mn-lt"/>
            </a:endParaRPr>
          </a:p>
        </p:txBody>
      </p:sp>
      <p:sp>
        <p:nvSpPr>
          <p:cNvPr id="7" name="文本框 6">
            <a:extLst>
              <a:ext uri="{FF2B5EF4-FFF2-40B4-BE49-F238E27FC236}">
                <a16:creationId xmlns:a16="http://schemas.microsoft.com/office/drawing/2014/main" id="{7C6F22A6-C366-4B38-931A-4AC08CEC9558}"/>
              </a:ext>
            </a:extLst>
          </p:cNvPr>
          <p:cNvSpPr txBox="1"/>
          <p:nvPr/>
        </p:nvSpPr>
        <p:spPr>
          <a:xfrm>
            <a:off x="210918" y="0"/>
            <a:ext cx="763029" cy="615553"/>
          </a:xfrm>
          <a:prstGeom prst="rect">
            <a:avLst/>
          </a:prstGeom>
          <a:noFill/>
        </p:spPr>
        <p:txBody>
          <a:bodyPr wrap="none" lIns="0" tIns="0" rIns="0" bIns="0" rtlCol="0">
            <a:spAutoFit/>
          </a:bodyPr>
          <a:lstStyle/>
          <a:p>
            <a:pPr defTabSz="723406"/>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概念</a:t>
            </a:r>
          </a:p>
          <a:p>
            <a:pPr defTabSz="723406"/>
            <a:r>
              <a:rPr lang="en-US" sz="16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rPr>
              <a:t>Concept</a:t>
            </a:r>
            <a:endParaRPr lang="en-US" altLang="en-US" sz="16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1581671" y="2944179"/>
            <a:ext cx="3720502" cy="1845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r"/>
            <a:r>
              <a:rPr lang="zh-CN" altLang="en-US" sz="5696" b="1" dirty="0">
                <a:solidFill>
                  <a:schemeClr val="accent1"/>
                </a:solidFill>
                <a:latin typeface="Arial" panose="020B0604020202020204" pitchFamily="34" charset="0"/>
                <a:ea typeface="微软雅黑" panose="020B0503020204020204" pitchFamily="34" charset="-122"/>
                <a:sym typeface="Arial" panose="020B0604020202020204" pitchFamily="34" charset="0"/>
              </a:rPr>
              <a:t>设计目的和原理</a:t>
            </a:r>
          </a:p>
        </p:txBody>
      </p:sp>
      <p:sp>
        <p:nvSpPr>
          <p:cNvPr id="5124" name="矩形 10"/>
          <p:cNvSpPr>
            <a:spLocks noChangeArrowheads="1"/>
          </p:cNvSpPr>
          <p:nvPr/>
        </p:nvSpPr>
        <p:spPr bwMode="auto">
          <a:xfrm>
            <a:off x="4442644" y="2783852"/>
            <a:ext cx="8595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500" dirty="0">
                <a:solidFill>
                  <a:schemeClr val="accent1"/>
                </a:solidFill>
                <a:latin typeface="Arial" panose="020B0604020202020204" pitchFamily="34" charset="0"/>
                <a:ea typeface="微软雅黑" panose="020B0503020204020204" pitchFamily="34" charset="-122"/>
                <a:sym typeface="Arial" panose="020B0604020202020204" pitchFamily="34" charset="0"/>
              </a:rPr>
              <a:t>concept</a:t>
            </a:r>
          </a:p>
        </p:txBody>
      </p:sp>
      <p:sp>
        <p:nvSpPr>
          <p:cNvPr id="5125" name="直接连接符 11"/>
          <p:cNvSpPr>
            <a:spLocks noChangeShapeType="1"/>
          </p:cNvSpPr>
          <p:nvPr/>
        </p:nvSpPr>
        <p:spPr bwMode="auto">
          <a:xfrm>
            <a:off x="1173536" y="3111581"/>
            <a:ext cx="4128638" cy="1256"/>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50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5470105" y="2103173"/>
            <a:ext cx="2571538" cy="2850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sz="17924" dirty="0">
                <a:solidFill>
                  <a:schemeClr val="accent2"/>
                </a:solidFill>
                <a:latin typeface="Impact" panose="020B0806030902050204" pitchFamily="34" charset="0"/>
                <a:ea typeface="微软雅黑" panose="020B0503020204020204" pitchFamily="34" charset="-122"/>
                <a:sym typeface="Arial" panose="020B0604020202020204" pitchFamily="34" charset="0"/>
              </a:rPr>
              <a:t>02</a:t>
            </a:r>
            <a:endParaRPr lang="zh-CN" altLang="en-US" sz="17924" b="1" dirty="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Freeform 6"/>
          <p:cNvSpPr/>
          <p:nvPr/>
        </p:nvSpPr>
        <p:spPr bwMode="auto">
          <a:xfrm>
            <a:off x="0" y="4877015"/>
            <a:ext cx="3949121" cy="2355635"/>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p:nvPr/>
        </p:nvSpPr>
        <p:spPr bwMode="auto">
          <a:xfrm>
            <a:off x="2238621" y="5313992"/>
            <a:ext cx="7405442" cy="1943775"/>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ln>
        </p:spPr>
        <p:txBody>
          <a:bodyPr vert="horz" wrap="square" lIns="96435" tIns="48218" rIns="96435" bIns="4821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38786597"/>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5124"/>
                                        </p:tgtEl>
                                        <p:attrNameLst>
                                          <p:attrName>style.visibility</p:attrName>
                                        </p:attrNameLst>
                                      </p:cBhvr>
                                      <p:to>
                                        <p:strVal val="visible"/>
                                      </p:to>
                                    </p:set>
                                    <p:anim by="(-#ppt_w*2)" calcmode="lin" valueType="num">
                                      <p:cBhvr rctx="PPT">
                                        <p:cTn id="36" dur="500" autoRev="1" fill="hold">
                                          <p:stCondLst>
                                            <p:cond delay="0"/>
                                          </p:stCondLst>
                                        </p:cTn>
                                        <p:tgtEl>
                                          <p:spTgt spid="5124"/>
                                        </p:tgtEl>
                                        <p:attrNameLst>
                                          <p:attrName>ppt_w</p:attrName>
                                        </p:attrNameLst>
                                      </p:cBhvr>
                                    </p:anim>
                                    <p:anim by="(#ppt_w*0.50)" calcmode="lin" valueType="num">
                                      <p:cBhvr>
                                        <p:cTn id="37" dur="500" decel="50000" autoRev="1" fill="hold">
                                          <p:stCondLst>
                                            <p:cond delay="0"/>
                                          </p:stCondLst>
                                        </p:cTn>
                                        <p:tgtEl>
                                          <p:spTgt spid="5124"/>
                                        </p:tgtEl>
                                        <p:attrNameLst>
                                          <p:attrName>ppt_x</p:attrName>
                                        </p:attrNameLst>
                                      </p:cBhvr>
                                    </p:anim>
                                    <p:anim from="(-#ppt_h/2)" to="(#ppt_y)" calcmode="lin" valueType="num">
                                      <p:cBhvr>
                                        <p:cTn id="38" dur="1000" fill="hold">
                                          <p:stCondLst>
                                            <p:cond delay="0"/>
                                          </p:stCondLst>
                                        </p:cTn>
                                        <p:tgtEl>
                                          <p:spTgt spid="5124"/>
                                        </p:tgtEl>
                                        <p:attrNameLst>
                                          <p:attrName>ppt_y</p:attrName>
                                        </p:attrNameLst>
                                      </p:cBhvr>
                                    </p:anim>
                                    <p:animRot by="21600000">
                                      <p:cBhvr>
                                        <p:cTn id="39"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animBg="1"/>
      <p:bldP spid="7" grpId="0"/>
      <p:bldP spid="8"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3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heme/theme1.xml><?xml version="1.0" encoding="utf-8"?>
<a:theme xmlns:a="http://schemas.openxmlformats.org/drawingml/2006/main" name="第一PPT，www.1ppt.com">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1556</Words>
  <Application>Microsoft Office PowerPoint</Application>
  <PresentationFormat>自定义</PresentationFormat>
  <Paragraphs>233</Paragraphs>
  <Slides>30</Slides>
  <Notes>21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30</vt:i4>
      </vt:variant>
    </vt:vector>
  </HeadingPairs>
  <TitlesOfParts>
    <vt:vector size="46" baseType="lpstr">
      <vt:lpstr>仿宋</vt:lpstr>
      <vt:lpstr>黑体</vt:lpstr>
      <vt:lpstr>华文仿宋</vt:lpstr>
      <vt:lpstr>华文楷体</vt:lpstr>
      <vt:lpstr>宋体</vt:lpstr>
      <vt:lpstr>微软雅黑</vt:lpstr>
      <vt:lpstr>新宋体</vt:lpstr>
      <vt:lpstr>Agency FB</vt:lpstr>
      <vt:lpstr>Arial</vt:lpstr>
      <vt:lpstr>Calibri</vt:lpstr>
      <vt:lpstr>Calibri Light</vt:lpstr>
      <vt:lpstr>Impact</vt:lpstr>
      <vt:lpstr>Times New Roman</vt:lpstr>
      <vt:lpstr>Wingdings</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简洁商务汇报</dc:title>
  <dc:creator/>
  <cp:keywords>第一PPT模板网：www.1ppt.com</cp:keywords>
  <cp:lastModifiedBy/>
  <cp:revision>26</cp:revision>
  <dcterms:created xsi:type="dcterms:W3CDTF">2016-09-26T19:01:00Z</dcterms:created>
  <dcterms:modified xsi:type="dcterms:W3CDTF">2019-09-14T06:46:34Z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2052-11.1.0.9022</vt:lpwstr>
  </property>
</Properties>
</file>