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erriweather" panose="020B060402020202020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omic Sans MS" panose="030F0702030302020204" pitchFamily="66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054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871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960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394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207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73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666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867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58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84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750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19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292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778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09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791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639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96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05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0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1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57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80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94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2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29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PLGyfbg9XbygQChUcRkAO0OiSub0LvhHnqDKxgZK5g/edit?pli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slideshare.net/karyleel/herramientas-digitales-de-la-educacin" TargetMode="External"/><Relationship Id="rId5" Type="http://schemas.openxmlformats.org/officeDocument/2006/relationships/hyperlink" Target="http://es.slideshare.net/nayelisoto108/herramientas-digitales-definicin-uso-clafisicacin-y-funciones" TargetMode="External"/><Relationship Id="rId4" Type="http://schemas.openxmlformats.org/officeDocument/2006/relationships/hyperlink" Target="http://herramientas-digitales-educacion.blogspot.mx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9.xml"/><Relationship Id="rId5" Type="http://schemas.openxmlformats.org/officeDocument/2006/relationships/slide" Target="slide14.xml"/><Relationship Id="rId10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516835" y="260648"/>
            <a:ext cx="8226022" cy="156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D88C"/>
              </a:buClr>
              <a:buSzPts val="725"/>
              <a:buFont typeface="Calibri"/>
              <a:buNone/>
            </a:pPr>
            <a:r>
              <a:rPr lang="es-ES" sz="32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HERRAMIENTAS DIGITALES</a:t>
            </a:r>
            <a:r>
              <a:rPr lang="es-ES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 i="0" u="none" strike="noStrike" cap="none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7" y="1391478"/>
            <a:ext cx="5784574" cy="435333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063612" y="238540"/>
            <a:ext cx="5016776" cy="89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25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Edición</a:t>
            </a: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Multimedia</a:t>
            </a:r>
            <a:endParaRPr sz="32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305655" y="1288616"/>
            <a:ext cx="4261402" cy="286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50"/>
              <a:buFont typeface="Noto Sans Symbols"/>
              <a:buNone/>
            </a:pP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Un comunicador en la actualidad requiere de herramientas digitales que permitan modificar, retocar y mejorar la calidad de los contenidos que 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elabora.</a:t>
            </a:r>
            <a:endParaRPr lang="es-ES" dirty="0">
              <a:latin typeface="Comic Sans MS" panose="030F0702030302020204" pitchFamily="66" charset="0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50"/>
              <a:buFont typeface="Noto Sans Symbols"/>
              <a:buNone/>
            </a:pPr>
            <a:endParaRPr lang="es-ES" sz="2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50"/>
              <a:buFont typeface="Noto Sans Symbols"/>
              <a:buNone/>
            </a:pP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Movie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maker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Picassa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Photoshop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online, 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</a:t>
            </a: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Soundation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</a:t>
            </a:r>
            <a:r>
              <a:rPr lang="es-ES" sz="26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Audacity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Shape 172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288616"/>
            <a:ext cx="3776869" cy="4953158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995168" y="500062"/>
            <a:ext cx="36973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125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Publicar</a:t>
            </a: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s-ES" sz="32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2.0</a:t>
            </a:r>
            <a:r>
              <a:rPr lang="es-ES" sz="32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/>
            </a:r>
            <a:br>
              <a:rPr lang="es-ES" sz="32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accent5"/>
              </a:solidFill>
              <a:latin typeface="Comic Sans MS" panose="030F0702030302020204" pitchFamily="66" charset="0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idx="1"/>
          </p:nvPr>
        </p:nvSpPr>
        <p:spPr>
          <a:xfrm>
            <a:off x="3150466" y="4622474"/>
            <a:ext cx="3386759" cy="171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Goear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Google </a:t>
            </a:r>
            <a:r>
              <a:rPr lang="es-ES" sz="26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docs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Slide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share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Shape 179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40" y="1486403"/>
            <a:ext cx="4533900" cy="300608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353858" y="278296"/>
            <a:ext cx="4539698" cy="85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FTP</a:t>
            </a:r>
            <a:r>
              <a:rPr lang="es-ES" sz="40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s-ES" sz="40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Gratuitos</a:t>
            </a:r>
            <a:endParaRPr sz="40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4393095" y="1487695"/>
            <a:ext cx="4173961" cy="272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F T P (Protocolo de Trasferencia de Archivos) es el servicio que permite transmitir archivos entre sistemas conectados. Por lo general se usa para levantar una página web hacia un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hosting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seleccionado</a:t>
            </a:r>
            <a:r>
              <a:rPr lang="es-ES" sz="2400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None/>
            </a:pPr>
            <a:endParaRPr lang="es-ES" sz="2400" dirty="0" smtClean="0">
              <a:solidFill>
                <a:schemeClr val="dk1"/>
              </a:solidFill>
              <a:latin typeface="Comic Sans MS" panose="030F0702030302020204" pitchFamily="66" charset="0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FTP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Commander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Free, 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File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zilla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Shape 186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6" y="1674820"/>
            <a:ext cx="3517666" cy="4257894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49746" y="477079"/>
            <a:ext cx="3764446" cy="5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2800" b="1" i="0" u="none" strike="noStrike" cap="none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Acortadores</a:t>
            </a:r>
            <a:r>
              <a:rPr lang="es-ES" sz="28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de URL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169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Debido al exceso de información hay cada vez mas links o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url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extensos llegando a veces a ser muy complicados y tediosos de recordar o de presentar.</a:t>
            </a:r>
            <a:endParaRPr sz="2400"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None/>
            </a:pP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Bit.ly, Ow.ly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Shape 193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8"/>
          <p:cNvSpPr txBox="1">
            <a:spLocks/>
          </p:cNvSpPr>
          <p:nvPr/>
        </p:nvSpPr>
        <p:spPr>
          <a:xfrm>
            <a:off x="5736890" y="3120368"/>
            <a:ext cx="2830167" cy="796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930696"/>
              </a:buClr>
              <a:buSzPts val="1250"/>
              <a:buFont typeface="Arial"/>
              <a:buNone/>
            </a:pPr>
            <a:r>
              <a:rPr lang="es-ES" sz="3200" b="1" smtClean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Disco Virtual</a:t>
            </a:r>
            <a:endParaRPr lang="es-ES" sz="32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hape 199"/>
          <p:cNvSpPr txBox="1">
            <a:spLocks/>
          </p:cNvSpPr>
          <p:nvPr/>
        </p:nvSpPr>
        <p:spPr>
          <a:xfrm>
            <a:off x="628650" y="4285351"/>
            <a:ext cx="7886700" cy="18518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r>
              <a:rPr lang="es-ES" sz="240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Un disco virtual es aquel servicio que proporciona es espacio limitado o ilimitado para el almacenamiento de archivos vía online.</a:t>
            </a:r>
            <a:endParaRPr lang="es-ES" sz="2400" smtClean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00000"/>
              </a:lnSpc>
              <a:spcBef>
                <a:spcPts val="520"/>
              </a:spcBef>
              <a:buClr>
                <a:schemeClr val="accent3"/>
              </a:buClr>
              <a:buSzPts val="2470"/>
              <a:buFont typeface="Arial" panose="020B0604020202020204" pitchFamily="34" charset="0"/>
              <a:buNone/>
            </a:pPr>
            <a:r>
              <a:rPr lang="es-ES" sz="240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RapidShare</a:t>
            </a:r>
            <a:r>
              <a:rPr lang="es-ES" sz="2400" smtClean="0">
                <a:latin typeface="Comic Sans MS" panose="030F0702030302020204" pitchFamily="66" charset="0"/>
                <a:sym typeface="Merriweather"/>
              </a:rPr>
              <a:t>, </a:t>
            </a:r>
            <a:r>
              <a:rPr lang="es-ES" sz="240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Megaupload</a:t>
            </a:r>
            <a:endParaRPr lang="es-ES" sz="2400" smtClean="0">
              <a:latin typeface="Comic Sans MS" panose="030F0702030302020204" pitchFamily="66" charset="0"/>
            </a:endParaRPr>
          </a:p>
          <a:p>
            <a:pPr marL="274320" indent="-117475">
              <a:lnSpc>
                <a:spcPct val="100000"/>
              </a:lnSpc>
              <a:spcBef>
                <a:spcPts val="520"/>
              </a:spcBef>
              <a:buClr>
                <a:schemeClr val="accent3"/>
              </a:buClr>
              <a:buSzPts val="2600"/>
              <a:buFont typeface="Noto Sans Symbols"/>
              <a:buNone/>
            </a:pPr>
            <a:endParaRPr lang="es-ES" sz="2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679838" y="457199"/>
            <a:ext cx="3784324" cy="8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3600" b="1" i="0" u="none" strike="noStrike" cap="none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xfrm>
            <a:off x="680357" y="1925017"/>
            <a:ext cx="7886700" cy="173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Es un tipo de tecnología que permite observar y escuchar elementos multimedia sin necesidad de descargar en la computadora.</a:t>
            </a:r>
            <a:endParaRPr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None/>
            </a:pPr>
            <a:r>
              <a:rPr lang="es-ES" sz="26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Ustream</a:t>
            </a:r>
            <a:r>
              <a:rPr lang="es-ES" sz="26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</a:t>
            </a:r>
            <a:r>
              <a:rPr lang="es-ES" sz="26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Livestream</a:t>
            </a:r>
            <a:endParaRPr dirty="0">
              <a:latin typeface="Comic Sans MS" panose="030F0702030302020204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650"/>
              <a:buFont typeface="Noto Sans Symbols"/>
              <a:buNone/>
            </a:pP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Shape 207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2074793" cy="66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</a:pPr>
            <a:r>
              <a:rPr lang="es-ES" sz="3600" b="1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SU USO</a:t>
            </a:r>
            <a:endParaRPr sz="3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357809" y="1060700"/>
            <a:ext cx="8229600" cy="516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13"/>
              <a:buFont typeface="Noto Sans Symbols"/>
              <a:buNone/>
            </a:pPr>
            <a:r>
              <a:rPr lang="es-ES" sz="1650" b="0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s-ES" sz="1650" b="0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Las herramientas digitales sin duda alguna tienen muy variados y numerosos usos entre los que encontramos los siguientes: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just" rtl="0">
              <a:lnSpc>
                <a:spcPct val="80000"/>
              </a:lnSpc>
              <a:spcBef>
                <a:spcPts val="330"/>
              </a:spcBef>
              <a:spcAft>
                <a:spcPts val="0"/>
              </a:spcAft>
              <a:buClr>
                <a:schemeClr val="accent3"/>
              </a:buClr>
              <a:buSzPts val="1521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Como medios de comunicación ya que superan las barreras del espacio y el tiempo. Permiten que dos o más personas establezcan comunicación por medio de mensajes escritos o video desde distintas partes del mundo en tiempo real. Además de la posibilidad de que la información circule de manera rápida y efectiva.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just" rtl="0">
              <a:lnSpc>
                <a:spcPct val="80000"/>
              </a:lnSpc>
              <a:spcBef>
                <a:spcPts val="330"/>
              </a:spcBef>
              <a:spcAft>
                <a:spcPts val="0"/>
              </a:spcAft>
              <a:buClr>
                <a:schemeClr val="accent3"/>
              </a:buClr>
              <a:buSzPts val="1521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En educación para que el trabajo en clase sea más entretenido y provechoso. Son un material de apoyo para enriquecer  el contenido que se aborda, los alumnos pueden buscar más datos un tema de su interés.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just" rtl="0">
              <a:lnSpc>
                <a:spcPct val="80000"/>
              </a:lnSpc>
              <a:spcBef>
                <a:spcPts val="330"/>
              </a:spcBef>
              <a:spcAft>
                <a:spcPts val="0"/>
              </a:spcAft>
              <a:buClr>
                <a:schemeClr val="accent3"/>
              </a:buClr>
              <a:buSzPts val="1521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Se usan en la investigación de cualquier tema o área, permiten a los investigadores compartir su información y hacer recopilaciones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.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4" name="Shape 214">
            <a:hlinkClick r:id="rId3" action="ppaction://hlinksldjump"/>
          </p:cNvPr>
          <p:cNvSpPr/>
          <p:nvPr/>
        </p:nvSpPr>
        <p:spPr>
          <a:xfrm>
            <a:off x="7783286" y="6226628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88285" y="2183434"/>
            <a:ext cx="7886700" cy="356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Noto Sans Symbols"/>
              <a:buChar char="●"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Las herramientas tecnológicas proporcionan al alumno una mayor facilidad del dominio de un tema.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Noto Sans Symbols"/>
              <a:buChar char="●"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Así como un mejor entendimiento del mismo.</a:t>
            </a:r>
            <a:endParaRPr sz="36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ea typeface="Arial"/>
              <a:cs typeface="Arial"/>
              <a:sym typeface="Arial"/>
            </a:endParaRPr>
          </a:p>
          <a:p>
            <a:pPr marL="274320" marR="0" lvl="0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Noto Sans Symbols"/>
              <a:buChar char="●"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Información de distintas fuentes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121229" y="783771"/>
            <a:ext cx="66402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s-ES" sz="32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sym typeface="Arial"/>
              </a:rPr>
              <a:t>Efecto de las herramientas digitales en el alumno</a:t>
            </a:r>
            <a:endParaRPr sz="3200" b="0" i="0" u="none" strike="noStrike" cap="none" dirty="0">
              <a:solidFill>
                <a:schemeClr val="accent5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221" name="Shape 221">
            <a:hlinkClick r:id="rId3" action="ppaction://hlinksldjump"/>
          </p:cNvPr>
          <p:cNvSpPr/>
          <p:nvPr/>
        </p:nvSpPr>
        <p:spPr>
          <a:xfrm>
            <a:off x="7805057" y="5932714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s-ES" sz="36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Objetivo de aprendizaje de las herramientas digitales</a:t>
            </a:r>
            <a:r>
              <a:rPr lang="es-ES" sz="14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/>
            </a:r>
            <a:br>
              <a:rPr lang="es-ES" sz="1400" b="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chemeClr val="accent5"/>
              </a:solidFill>
              <a:latin typeface="Comic Sans MS" panose="030F0702030302020204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xfrm>
            <a:off x="2417695" y="2027583"/>
            <a:ext cx="4480062" cy="19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Noto Sans Symbols"/>
              <a:buChar char="●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Entender conceptos</a:t>
            </a:r>
            <a:endParaRPr sz="2000" dirty="0">
              <a:latin typeface="Comic Sans MS" panose="030F0702030302020204" pitchFamily="66" charset="0"/>
            </a:endParaRPr>
          </a:p>
          <a:p>
            <a:pPr marL="274320" marR="0" lvl="0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Noto Sans Symbols"/>
              <a:buChar char="●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Almacenar información</a:t>
            </a:r>
            <a:endParaRPr sz="2000" dirty="0">
              <a:latin typeface="Comic Sans MS" panose="030F0702030302020204" pitchFamily="66" charset="0"/>
            </a:endParaRPr>
          </a:p>
          <a:p>
            <a:pPr marL="274320" marR="0" lvl="0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Noto Sans Symbols"/>
              <a:buChar char="●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Presentar productos de clase</a:t>
            </a:r>
            <a:endParaRPr sz="2000" dirty="0">
              <a:latin typeface="Comic Sans MS" panose="030F0702030302020204" pitchFamily="66" charset="0"/>
            </a:endParaRPr>
          </a:p>
          <a:p>
            <a:pPr marL="274320" marR="0" lvl="0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Noto Sans Symbols"/>
              <a:buChar char="●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Utilizar bases de datos</a:t>
            </a:r>
            <a:endParaRPr sz="2000" dirty="0">
              <a:latin typeface="Comic Sans MS" panose="030F0702030302020204" pitchFamily="66" charset="0"/>
            </a:endParaRPr>
          </a:p>
          <a:p>
            <a:pPr marL="274320" marR="0" lvl="0" indent="-2794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Noto Sans Symbols"/>
              <a:buChar char="●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Usar archivos audiovisuales</a:t>
            </a:r>
            <a:endParaRPr sz="20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228" name="Shape 228">
            <a:hlinkClick r:id="rId3" action="ppaction://hlinksldjump"/>
          </p:cNvPr>
          <p:cNvSpPr/>
          <p:nvPr/>
        </p:nvSpPr>
        <p:spPr>
          <a:xfrm>
            <a:off x="7805057" y="5932714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</a:pPr>
            <a:r>
              <a:rPr lang="es-ES"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sng" strike="noStrike" cap="none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https://docs.google.com/document/d/1HPLGyfbg9XbygQChUcRkAO0OiSub0LvhHnqDKxgZK5g/edit?pli=1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sng" strike="noStrike" cap="none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http://herramientas-digitales-educacion.blogspot.mx/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sng" strike="noStrike" cap="none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http://es.slideshare.net/nayelisoto108/herramientas-digitales-definicin-uso-clafisicacin-y-funciones</a:t>
            </a:r>
            <a:r>
              <a:rPr lang="es-E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600" b="0" i="0" u="sng" strike="noStrike" cap="none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http://es.slideshare.net/karyleel/herramientas-digitales-de-la-educacin</a:t>
            </a:r>
            <a:r>
              <a:rPr lang="es-E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>
            <a:hlinkClick r:id="rId3" action="ppaction://hlinksldjump"/>
          </p:cNvPr>
          <p:cNvSpPr/>
          <p:nvPr/>
        </p:nvSpPr>
        <p:spPr>
          <a:xfrm>
            <a:off x="1486813" y="972207"/>
            <a:ext cx="2592288" cy="1502128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son las Herramientas digitales?</a:t>
            </a:r>
            <a:endParaRPr dirty="0"/>
          </a:p>
        </p:txBody>
      </p:sp>
      <p:sp>
        <p:nvSpPr>
          <p:cNvPr id="102" name="Shape 102">
            <a:hlinkClick r:id="rId4" action="ppaction://hlinksldjump"/>
          </p:cNvPr>
          <p:cNvSpPr/>
          <p:nvPr/>
        </p:nvSpPr>
        <p:spPr>
          <a:xfrm>
            <a:off x="1416220" y="2402835"/>
            <a:ext cx="2592288" cy="1488943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¿Cuáles son las herramientas digitales?</a:t>
            </a:r>
            <a:endParaRPr dirty="0"/>
          </a:p>
        </p:txBody>
      </p:sp>
      <p:sp>
        <p:nvSpPr>
          <p:cNvPr id="103" name="Shape 103">
            <a:hlinkClick r:id="rId5" action="ppaction://hlinksldjump"/>
          </p:cNvPr>
          <p:cNvSpPr/>
          <p:nvPr/>
        </p:nvSpPr>
        <p:spPr>
          <a:xfrm>
            <a:off x="1486813" y="3811756"/>
            <a:ext cx="2592287" cy="1488943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¿Cómo se clasifican?</a:t>
            </a:r>
            <a:endParaRPr dirty="0"/>
          </a:p>
        </p:txBody>
      </p:sp>
      <p:sp>
        <p:nvSpPr>
          <p:cNvPr id="104" name="Shape 104">
            <a:hlinkClick r:id="rId6" action="ppaction://hlinksldjump"/>
          </p:cNvPr>
          <p:cNvSpPr/>
          <p:nvPr/>
        </p:nvSpPr>
        <p:spPr>
          <a:xfrm>
            <a:off x="2711557" y="5300699"/>
            <a:ext cx="3228594" cy="1296144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 uso</a:t>
            </a:r>
            <a:endParaRPr/>
          </a:p>
        </p:txBody>
      </p:sp>
      <p:sp>
        <p:nvSpPr>
          <p:cNvPr id="105" name="Shape 105">
            <a:hlinkClick r:id="rId7" action="ppaction://hlinksldjump"/>
          </p:cNvPr>
          <p:cNvSpPr/>
          <p:nvPr/>
        </p:nvSpPr>
        <p:spPr>
          <a:xfrm>
            <a:off x="4644007" y="993912"/>
            <a:ext cx="2592288" cy="1408923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Efecto de las herramientas digitales</a:t>
            </a:r>
            <a:endParaRPr sz="1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Shape 106">
            <a:hlinkClick r:id="rId8" action="ppaction://hlinksldjump"/>
          </p:cNvPr>
          <p:cNvSpPr/>
          <p:nvPr/>
        </p:nvSpPr>
        <p:spPr>
          <a:xfrm>
            <a:off x="4644007" y="2276872"/>
            <a:ext cx="2592288" cy="1556590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objetivo de las herramientas digitales</a:t>
            </a:r>
            <a:endParaRPr sz="1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Shape 107">
            <a:hlinkClick r:id="rId9" action="ppaction://hlinksldjump"/>
          </p:cNvPr>
          <p:cNvSpPr/>
          <p:nvPr/>
        </p:nvSpPr>
        <p:spPr>
          <a:xfrm>
            <a:off x="4644007" y="3672609"/>
            <a:ext cx="2592288" cy="1498275"/>
          </a:xfrm>
          <a:prstGeom prst="flowChartPunchedTape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Merriweather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bibliografia</a:t>
            </a: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82957" y="277488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Tabla de Contenido</a:t>
            </a:r>
            <a:endParaRPr lang="es-ES" sz="28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89502" y="27240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Calibri"/>
              <a:buNone/>
            </a:pPr>
            <a:r>
              <a:rPr lang="es-ES" sz="45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ES" sz="3200" b="0" i="0" u="none" strike="noStrike" cap="none" dirty="0">
                <a:solidFill>
                  <a:schemeClr val="dk2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Que son las herramientas digitales?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767798" y="1931836"/>
            <a:ext cx="4996898" cy="30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None/>
            </a:pPr>
            <a:r>
              <a:rPr lang="es-ES" sz="2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Son todos aquellos software o programas que se encuentran en las computadoras o dispositivos, donde le damos uso y realizamos todo tipo de actividades y una de las grandes ventajas que tiene el manejo de estas herramientas, es que ayudan  a interactuar más con la tecnología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4" name="Shape 114">
            <a:hlinkClick r:id="rId3" action="ppaction://hlinksldjump"/>
          </p:cNvPr>
          <p:cNvSpPr/>
          <p:nvPr/>
        </p:nvSpPr>
        <p:spPr>
          <a:xfrm>
            <a:off x="7805057" y="5932714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2" y="1849220"/>
            <a:ext cx="3081130" cy="3832244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67189" y="357809"/>
            <a:ext cx="7886700" cy="7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None/>
            </a:pPr>
            <a:r>
              <a:rPr lang="es-ES" sz="4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ES" sz="3200" b="0" i="0" u="none" strike="noStrike" cap="none" dirty="0">
                <a:solidFill>
                  <a:schemeClr val="dk2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Cuáles son las herramientas digitales?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78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Existen muchas herramientas digitales y estos son algunos ejemplos.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Redes sociales 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Paquetería office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Paquetería de adobe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s-ES" sz="2400" b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Hotmail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Noto Sans Symbols"/>
              <a:buNone/>
            </a:pPr>
            <a:endParaRPr sz="2600" b="0" i="1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Shape 121">
            <a:hlinkClick r:id="rId3" action="ppaction://hlinksldjump"/>
          </p:cNvPr>
          <p:cNvSpPr/>
          <p:nvPr/>
        </p:nvSpPr>
        <p:spPr>
          <a:xfrm>
            <a:off x="7805057" y="5932714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91" y="2288989"/>
            <a:ext cx="4380459" cy="364372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hlinkClick r:id="rId3" action="ppaction://hlinksldjump"/>
          </p:cNvPr>
          <p:cNvSpPr/>
          <p:nvPr/>
        </p:nvSpPr>
        <p:spPr>
          <a:xfrm>
            <a:off x="457199" y="1351722"/>
            <a:ext cx="1888436" cy="1849318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59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CMS(Content Management </a:t>
            </a:r>
            <a:r>
              <a:rPr lang="es-ES" sz="1800" b="0" i="0" u="none" strike="noStrike" cap="none" dirty="0" err="1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</a:t>
            </a:r>
            <a:r>
              <a:rPr lang="es-ES" sz="18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7" name="Shape 127">
            <a:hlinkClick r:id="rId4" action="ppaction://hlinksldjump"/>
          </p:cNvPr>
          <p:cNvSpPr/>
          <p:nvPr/>
        </p:nvSpPr>
        <p:spPr>
          <a:xfrm>
            <a:off x="6162113" y="1351721"/>
            <a:ext cx="1953664" cy="1849317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6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Edición Multimedia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8" name="Shape 128">
            <a:hlinkClick r:id="rId5" action="ppaction://hlinksldjump"/>
          </p:cNvPr>
          <p:cNvSpPr/>
          <p:nvPr/>
        </p:nvSpPr>
        <p:spPr>
          <a:xfrm>
            <a:off x="2262180" y="4909930"/>
            <a:ext cx="1906118" cy="1654156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"/>
              <a:buNone/>
            </a:pPr>
            <a:r>
              <a:rPr lang="es-ES" sz="1800" b="0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 Disco Virtual</a:t>
            </a:r>
            <a:endParaRPr sz="1800" b="0" i="0" u="none" strike="noStrike" cap="none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Shape 129">
            <a:hlinkClick r:id="rId6" action="ppaction://hlinksldjump"/>
          </p:cNvPr>
          <p:cNvSpPr/>
          <p:nvPr/>
        </p:nvSpPr>
        <p:spPr>
          <a:xfrm>
            <a:off x="2345635" y="3201038"/>
            <a:ext cx="1888435" cy="1708892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"/>
              <a:buNone/>
            </a:pPr>
            <a:r>
              <a:rPr lang="es-ES" sz="16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FTP Gratuitos</a:t>
            </a:r>
            <a:endParaRPr sz="1600" b="0" i="0" u="none" strike="noStrike" cap="none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Shape 130">
            <a:hlinkClick r:id="rId7" action="ppaction://hlinksldjump"/>
          </p:cNvPr>
          <p:cNvSpPr/>
          <p:nvPr/>
        </p:nvSpPr>
        <p:spPr>
          <a:xfrm>
            <a:off x="501046" y="3201038"/>
            <a:ext cx="1844589" cy="1708892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6"/>
              <a:buFont typeface="Merriweather"/>
              <a:buNone/>
            </a:pPr>
            <a:r>
              <a:rPr lang="es-ES" sz="16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Publicar 2.0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1" name="Shape 131">
            <a:hlinkClick r:id="rId8" action="ppaction://hlinksldjump"/>
          </p:cNvPr>
          <p:cNvSpPr/>
          <p:nvPr/>
        </p:nvSpPr>
        <p:spPr>
          <a:xfrm>
            <a:off x="4234070" y="1351722"/>
            <a:ext cx="2015195" cy="1849317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"/>
              <a:buNone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Lector de RSS</a:t>
            </a:r>
            <a:endParaRPr sz="2000" b="0" i="0" u="none" strike="noStrike" cap="none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Shape 132">
            <a:hlinkClick r:id="rId9" action="ppaction://hlinksldjump"/>
          </p:cNvPr>
          <p:cNvSpPr/>
          <p:nvPr/>
        </p:nvSpPr>
        <p:spPr>
          <a:xfrm>
            <a:off x="2367558" y="1365078"/>
            <a:ext cx="1866512" cy="1835961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6"/>
              <a:buFont typeface="Merriweather"/>
              <a:buNone/>
            </a:pPr>
            <a:r>
              <a:rPr lang="es-ES" sz="1800" b="0" i="0" u="none" strike="noStrike" cap="none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Redes Sociales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33" name="Shape 133">
            <a:hlinkClick r:id="rId5" action="ppaction://hlinksldjump"/>
          </p:cNvPr>
          <p:cNvSpPr/>
          <p:nvPr/>
        </p:nvSpPr>
        <p:spPr>
          <a:xfrm>
            <a:off x="4168299" y="4909930"/>
            <a:ext cx="2080964" cy="1654156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</a:pPr>
            <a:r>
              <a:rPr lang="es-ES" sz="1600" b="0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Streaming</a:t>
            </a:r>
            <a:endParaRPr sz="1600" b="0" i="0" u="none" strike="noStrike" cap="none">
              <a:solidFill>
                <a:schemeClr val="bg1"/>
              </a:solidFill>
              <a:sym typeface="Arial"/>
            </a:endParaRPr>
          </a:p>
        </p:txBody>
      </p:sp>
      <p:sp>
        <p:nvSpPr>
          <p:cNvPr id="134" name="Shape 134">
            <a:hlinkClick r:id="rId10" action="ppaction://hlinksldjump"/>
          </p:cNvPr>
          <p:cNvSpPr/>
          <p:nvPr/>
        </p:nvSpPr>
        <p:spPr>
          <a:xfrm>
            <a:off x="6249264" y="3201036"/>
            <a:ext cx="1844588" cy="1708894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"/>
              <a:buNone/>
            </a:pPr>
            <a:r>
              <a:rPr lang="es-ES" b="0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Acortadores de URL</a:t>
            </a:r>
            <a:endParaRPr b="0" i="0" u="none" strike="noStrike" cap="none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Shape 135">
            <a:hlinkClick r:id="rId11" action="ppaction://hlinksldjump"/>
          </p:cNvPr>
          <p:cNvSpPr/>
          <p:nvPr/>
        </p:nvSpPr>
        <p:spPr>
          <a:xfrm>
            <a:off x="4190223" y="3201037"/>
            <a:ext cx="2059041" cy="1708893"/>
          </a:xfrm>
          <a:prstGeom prst="flowChartPreparation">
            <a:avLst/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erriweather"/>
              <a:buNone/>
            </a:pPr>
            <a:r>
              <a:rPr lang="es-ES" b="0" i="0" u="none" strike="noStrike" cap="none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Marcadores Sociales</a:t>
            </a:r>
            <a:endParaRPr b="0" i="0" u="none" strike="noStrike" cap="none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199" y="-5281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</a:pPr>
            <a:r>
              <a:rPr lang="es-ES" sz="3200" b="0" i="0" u="none" strike="noStrike" cap="none" dirty="0">
                <a:solidFill>
                  <a:schemeClr val="dk2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¿Cómo se clasifican?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37" name="Shape 137">
            <a:hlinkClick r:id="rId12" action="ppaction://hlinksldjump"/>
          </p:cNvPr>
          <p:cNvSpPr/>
          <p:nvPr/>
        </p:nvSpPr>
        <p:spPr>
          <a:xfrm>
            <a:off x="7805057" y="5932714"/>
            <a:ext cx="1143000" cy="6313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194707" y="230571"/>
            <a:ext cx="6806293" cy="67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320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CMS(Content Management </a:t>
            </a:r>
            <a:r>
              <a:rPr lang="es-ES" sz="3200" i="0" u="none" strike="noStrike" cap="none" dirty="0" err="1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System</a:t>
            </a:r>
            <a:r>
              <a:rPr lang="es-ES" sz="3200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)</a:t>
            </a:r>
            <a:endParaRPr sz="32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654503" y="1157001"/>
            <a:ext cx="7886700" cy="29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Es un sistema de gestión de contenido es una plataforma ideal para crear y administrar contenido digital. Debido a que los CMS se especializan en el contenido muchos de estos gestos permiten crear documentos, modificarlos y colgarlos en la web sin necesidad que el usuario requiera conocimientos sobre programación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.</a:t>
            </a:r>
          </a:p>
          <a:p>
            <a:pPr marL="274320" marR="0" lvl="0" indent="-27432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endParaRPr sz="2400" dirty="0">
              <a:latin typeface="Comic Sans MS" panose="030F0702030302020204" pitchFamily="66" charset="0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Blogs</a:t>
            </a:r>
            <a:r>
              <a:rPr lang="es-ES" sz="2400" dirty="0" smtClean="0">
                <a:latin typeface="Comic Sans MS" panose="030F0702030302020204" pitchFamily="66" charset="0"/>
                <a:sym typeface="Merriweather"/>
              </a:rPr>
              <a:t>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Wordpress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Blogger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Wikis, Pb Works,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Wikia</a:t>
            </a:r>
            <a:endParaRPr sz="2400" dirty="0">
              <a:latin typeface="Comic Sans MS" panose="030F0702030302020204" pitchFamily="66" charset="0"/>
            </a:endParaRPr>
          </a:p>
          <a:p>
            <a:pPr marL="274320" marR="0" lvl="0" indent="-129238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Shape 144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22" y="4114800"/>
            <a:ext cx="5476461" cy="2466457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560569" y="159026"/>
            <a:ext cx="4416702" cy="99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Redes sociales</a:t>
            </a:r>
            <a:endParaRPr sz="3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680357" y="1760281"/>
            <a:ext cx="7886700" cy="32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Son plataformas web que permiten a los usuarios generar contenido, interactuar y crear comunidades sobre intereses similares.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27432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Poseen una interfaz dinámica para compartir datos y fomentar la comunicación. Los datos que se comparten varían desde textos simples, fotos, audio , hasta videos en HD (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high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definition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).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Facebook</a:t>
            </a:r>
            <a:r>
              <a:rPr lang="es-ES" dirty="0" smtClean="0">
                <a:latin typeface="Comic Sans MS" panose="030F0702030302020204" pitchFamily="66" charset="0"/>
                <a:sym typeface="Merriweather"/>
              </a:rPr>
              <a:t>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Twitter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Yahoo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Respuestas</a:t>
            </a:r>
            <a:r>
              <a:rPr lang="es-ES" dirty="0" smtClean="0">
                <a:latin typeface="Comic Sans MS" panose="030F0702030302020204" pitchFamily="66" charset="0"/>
                <a:sym typeface="Merriweather"/>
              </a:rPr>
              <a:t>, 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YouTube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129238" algn="just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Shape 151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0696"/>
              </a:buClr>
              <a:buSzPts val="125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Lector de RSS</a:t>
            </a:r>
            <a:endParaRPr sz="3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●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RSS son las siglas de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Really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Simple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Syndication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un formato XML para sindicar o compartir contenido en la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web.Se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utiliza para difundir información actualizada frecuentemente a usuarios que se han suscrito a la fuente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decontenidos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. El formato permite distribuir contenidos sin necesidad de un navegador, utilizando un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softwarediseñado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para leer estos contenidos RSS (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agregador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). A pesar de eso, es posible utilizar el mismo navegador para ver los contenidos 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RSS.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endParaRPr lang="es-ES" sz="2400" dirty="0">
              <a:solidFill>
                <a:schemeClr val="dk1"/>
              </a:solidFill>
              <a:latin typeface="Comic Sans MS" panose="030F0702030302020204" pitchFamily="66" charset="0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 Google 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Reader, RSS Reader,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BlogLines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, </a:t>
            </a:r>
            <a:r>
              <a:rPr lang="es-ES" sz="2400" b="0" i="0" u="none" strike="noStrike" cap="none" dirty="0" err="1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Feed</a:t>
            </a:r>
            <a:r>
              <a:rPr lang="es-ES" sz="24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 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Merriweather"/>
                <a:cs typeface="Merriweather"/>
                <a:sym typeface="Merriweather"/>
              </a:rPr>
              <a:t>Reader</a:t>
            </a:r>
            <a:endParaRPr dirty="0">
              <a:latin typeface="Comic Sans MS" panose="030F0702030302020204" pitchFamily="66" charset="0"/>
            </a:endParaRPr>
          </a:p>
          <a:p>
            <a:pPr marL="274320" marR="0" lvl="0" indent="-129238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Shape 158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13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accent5"/>
                </a:solidFill>
                <a:latin typeface="Comic Sans MS" panose="030F0702030302020204" pitchFamily="66" charset="0"/>
                <a:ea typeface="Arial"/>
                <a:cs typeface="Arial"/>
                <a:sym typeface="Arial"/>
              </a:rPr>
              <a:t>Marcadores Sociales</a:t>
            </a:r>
            <a:r>
              <a:rPr lang="es-ES" sz="2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1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xfrm>
            <a:off x="628650" y="2393984"/>
            <a:ext cx="8136903" cy="2138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1523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Debido a la gran información que se encuentra en internet se hace muy tedioso encontrar páginas 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deinterés.Es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por eso que para solucionar este problema se ha desarrollado los 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marcadoressocialesUna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innovadora forma de almacenar, clasificar y compartir elementos de interés</a:t>
            </a:r>
            <a:endParaRPr sz="2400"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         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Digg</a:t>
            </a:r>
            <a:endParaRPr sz="2400"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ea typeface="Times New Roman"/>
                <a:cs typeface="Times New Roman"/>
                <a:sym typeface="Times New Roman"/>
              </a:rPr>
              <a:t>         </a:t>
            </a:r>
            <a:r>
              <a:rPr lang="es-ES" sz="2400" b="0" i="0" u="none" strike="noStrike" cap="none" dirty="0" err="1">
                <a:solidFill>
                  <a:srgbClr val="000000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Delicious</a:t>
            </a:r>
            <a:endParaRPr sz="2400" dirty="0">
              <a:latin typeface="Comic Sans MS" panose="030F0702030302020204" pitchFamily="66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>
            <a:hlinkClick r:id="rId3" action="ppaction://hlinksldjump"/>
          </p:cNvPr>
          <p:cNvSpPr/>
          <p:nvPr/>
        </p:nvSpPr>
        <p:spPr>
          <a:xfrm>
            <a:off x="7434943" y="5932714"/>
            <a:ext cx="1132114" cy="631372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clasificacion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602</Words>
  <Application>Microsoft Office PowerPoint</Application>
  <PresentationFormat>Presentación en pantalla (4:3)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Calibri</vt:lpstr>
      <vt:lpstr>Merriweather</vt:lpstr>
      <vt:lpstr>Times New Roman</vt:lpstr>
      <vt:lpstr>Calibri Light</vt:lpstr>
      <vt:lpstr>Comic Sans MS</vt:lpstr>
      <vt:lpstr>Arial</vt:lpstr>
      <vt:lpstr>Noto Sans Symbols</vt:lpstr>
      <vt:lpstr>Tema de Office</vt:lpstr>
      <vt:lpstr>HERRAMIENTAS DIGITALES </vt:lpstr>
      <vt:lpstr>Presentación de PowerPoint</vt:lpstr>
      <vt:lpstr>¿Que son las herramientas digitales?</vt:lpstr>
      <vt:lpstr>¿Cuáles son las herramientas digitales?</vt:lpstr>
      <vt:lpstr>¿Cómo se clasifican?</vt:lpstr>
      <vt:lpstr>CMS(Content Management System)</vt:lpstr>
      <vt:lpstr>Redes sociales</vt:lpstr>
      <vt:lpstr>Lector de RSS</vt:lpstr>
      <vt:lpstr>Marcadores Sociales </vt:lpstr>
      <vt:lpstr>Edición Multimedia</vt:lpstr>
      <vt:lpstr>Publicar 2.0 </vt:lpstr>
      <vt:lpstr>FTP Gratuitos</vt:lpstr>
      <vt:lpstr>Acortadores de URL</vt:lpstr>
      <vt:lpstr>Streaming</vt:lpstr>
      <vt:lpstr>SU USO</vt:lpstr>
      <vt:lpstr>Presentación de PowerPoint</vt:lpstr>
      <vt:lpstr>Objetivo de aprendizaje de las herramientas digitales 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Normal de Coatepec Harinas curso:  la tecnología informática aplicada a los centros escolares herramientas digitales alumno: José Alberto Vázquez González titular: Homero Bustos Mejía Coatepec Harinas, México Febrero 2015</dc:title>
  <dc:creator>DIGITED</dc:creator>
  <cp:lastModifiedBy>ED</cp:lastModifiedBy>
  <cp:revision>11</cp:revision>
  <dcterms:modified xsi:type="dcterms:W3CDTF">2019-05-21T17:36:41Z</dcterms:modified>
</cp:coreProperties>
</file>