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68" r:id="rId2"/>
    <p:sldId id="257" r:id="rId3"/>
    <p:sldId id="258" r:id="rId4"/>
    <p:sldId id="259" r:id="rId5"/>
    <p:sldId id="260" r:id="rId6"/>
    <p:sldId id="261" r:id="rId7"/>
    <p:sldId id="262" r:id="rId8"/>
    <p:sldId id="265" r:id="rId9"/>
    <p:sldId id="266"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32DFD30-2122-4F4A-97B4-D0A849E36C5F}" type="datetime1">
              <a:rPr lang="en-US" smtClean="0"/>
              <a:t>12/13/2020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Sample Footer Text</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FA5D71E-5CDF-4C93-8A75-5B916FDC5BEA}"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386462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2DFD30-2122-4F4A-97B4-D0A849E36C5F}" type="datetime1">
              <a:rPr lang="en-US" smtClean="0"/>
              <a:t>12/13/2020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‹Nº›</a:t>
            </a:fld>
            <a:endParaRPr lang="en-US" dirty="0"/>
          </a:p>
        </p:txBody>
      </p:sp>
    </p:spTree>
    <p:extLst>
      <p:ext uri="{BB962C8B-B14F-4D97-AF65-F5344CB8AC3E}">
        <p14:creationId xmlns:p14="http://schemas.microsoft.com/office/powerpoint/2010/main" val="24205677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2DFD30-2122-4F4A-97B4-D0A849E36C5F}" type="datetime1">
              <a:rPr lang="en-US" smtClean="0"/>
              <a:t>12/13/2020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‹Nº›</a:t>
            </a:fld>
            <a:endParaRPr lang="en-US" dirty="0"/>
          </a:p>
        </p:txBody>
      </p:sp>
    </p:spTree>
    <p:extLst>
      <p:ext uri="{BB962C8B-B14F-4D97-AF65-F5344CB8AC3E}">
        <p14:creationId xmlns:p14="http://schemas.microsoft.com/office/powerpoint/2010/main" val="10148171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2DFD30-2122-4F4A-97B4-D0A849E36C5F}" type="datetime1">
              <a:rPr lang="en-US" smtClean="0"/>
              <a:t>12/13/2020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‹Nº›</a:t>
            </a:fld>
            <a:endParaRPr lang="en-US" dirty="0"/>
          </a:p>
        </p:txBody>
      </p:sp>
    </p:spTree>
    <p:extLst>
      <p:ext uri="{BB962C8B-B14F-4D97-AF65-F5344CB8AC3E}">
        <p14:creationId xmlns:p14="http://schemas.microsoft.com/office/powerpoint/2010/main" val="4422196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32DFD30-2122-4F4A-97B4-D0A849E36C5F}" type="datetime1">
              <a:rPr lang="en-US" smtClean="0"/>
              <a:t>12/13/2020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Sample Footer Text</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FA5D71E-5CDF-4C93-8A75-5B916FDC5BEA}"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493935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32DFD30-2122-4F4A-97B4-D0A849E36C5F}" type="datetime1">
              <a:rPr lang="en-US" smtClean="0"/>
              <a:t>12/13/2020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‹Nº›</a:t>
            </a:fld>
            <a:endParaRPr lang="en-US" dirty="0"/>
          </a:p>
        </p:txBody>
      </p:sp>
    </p:spTree>
    <p:extLst>
      <p:ext uri="{BB962C8B-B14F-4D97-AF65-F5344CB8AC3E}">
        <p14:creationId xmlns:p14="http://schemas.microsoft.com/office/powerpoint/2010/main" val="27566979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32DFD30-2122-4F4A-97B4-D0A849E36C5F}" type="datetime1">
              <a:rPr lang="en-US" smtClean="0"/>
              <a:t>12/13/2020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FA5D71E-5CDF-4C93-8A75-5B916FDC5BEA}" type="slidenum">
              <a:rPr lang="en-US" smtClean="0"/>
              <a:pPr/>
              <a:t>‹Nº›</a:t>
            </a:fld>
            <a:endParaRPr lang="en-US" dirty="0"/>
          </a:p>
        </p:txBody>
      </p:sp>
    </p:spTree>
    <p:extLst>
      <p:ext uri="{BB962C8B-B14F-4D97-AF65-F5344CB8AC3E}">
        <p14:creationId xmlns:p14="http://schemas.microsoft.com/office/powerpoint/2010/main" val="37563769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32DFD30-2122-4F4A-97B4-D0A849E36C5F}" type="datetime1">
              <a:rPr lang="en-US" smtClean="0"/>
              <a:t>12/13/2020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FA5D71E-5CDF-4C93-8A75-5B916FDC5BEA}" type="slidenum">
              <a:rPr lang="en-US" smtClean="0"/>
              <a:pPr/>
              <a:t>‹Nº›</a:t>
            </a:fld>
            <a:endParaRPr lang="en-US" dirty="0"/>
          </a:p>
        </p:txBody>
      </p:sp>
    </p:spTree>
    <p:extLst>
      <p:ext uri="{BB962C8B-B14F-4D97-AF65-F5344CB8AC3E}">
        <p14:creationId xmlns:p14="http://schemas.microsoft.com/office/powerpoint/2010/main" val="17420589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DFD30-2122-4F4A-97B4-D0A849E36C5F}" type="datetime1">
              <a:rPr lang="en-US" smtClean="0"/>
              <a:t>12/13/2020</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DFA5D71E-5CDF-4C93-8A75-5B916FDC5BEA}" type="slidenum">
              <a:rPr lang="en-US" smtClean="0"/>
              <a:pPr/>
              <a:t>‹Nº›</a:t>
            </a:fld>
            <a:endParaRPr lang="en-US" dirty="0"/>
          </a:p>
        </p:txBody>
      </p:sp>
    </p:spTree>
    <p:extLst>
      <p:ext uri="{BB962C8B-B14F-4D97-AF65-F5344CB8AC3E}">
        <p14:creationId xmlns:p14="http://schemas.microsoft.com/office/powerpoint/2010/main" val="16410534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32DFD30-2122-4F4A-97B4-D0A849E36C5F}" type="datetime1">
              <a:rPr lang="en-US" smtClean="0"/>
              <a:t>12/13/2020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Sample Footer Text</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A5D71E-5CDF-4C93-8A75-5B916FDC5BEA}"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74765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32DFD30-2122-4F4A-97B4-D0A849E36C5F}" type="datetime1">
              <a:rPr lang="en-US" smtClean="0"/>
              <a:t>12/13/2020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Sample Footer Text</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A5D71E-5CDF-4C93-8A75-5B916FDC5BEA}"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81334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32DFD30-2122-4F4A-97B4-D0A849E36C5F}" type="datetime1">
              <a:rPr lang="en-US" smtClean="0"/>
              <a:t>12/13/2020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FA5D71E-5CDF-4C93-8A75-5B916FDC5BEA}"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186897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360D5-65F1-4B24-B3A6-90369F95D7B9}"/>
              </a:ext>
            </a:extLst>
          </p:cNvPr>
          <p:cNvSpPr>
            <a:spLocks noGrp="1"/>
          </p:cNvSpPr>
          <p:nvPr>
            <p:ph type="ctrTitle"/>
          </p:nvPr>
        </p:nvSpPr>
        <p:spPr/>
        <p:txBody>
          <a:bodyPr/>
          <a:lstStyle/>
          <a:p>
            <a:r>
              <a:rPr lang="en-US" sz="7200" dirty="0">
                <a:latin typeface="Bahnschrift Light SemiCondensed" panose="020B0502040204020203" pitchFamily="34" charset="0"/>
                <a:cs typeface="Calibri" panose="020F0502020204030204" pitchFamily="34" charset="0"/>
              </a:rPr>
              <a:t>BUILT YOUR OWN SHELL</a:t>
            </a:r>
            <a:endParaRPr lang="es-ES" dirty="0"/>
          </a:p>
        </p:txBody>
      </p:sp>
      <p:sp>
        <p:nvSpPr>
          <p:cNvPr id="3" name="Subtítulo 2">
            <a:extLst>
              <a:ext uri="{FF2B5EF4-FFF2-40B4-BE49-F238E27FC236}">
                <a16:creationId xmlns:a16="http://schemas.microsoft.com/office/drawing/2014/main" id="{97DA6FCE-8317-478C-91E9-7B445F294491}"/>
              </a:ext>
            </a:extLst>
          </p:cNvPr>
          <p:cNvSpPr>
            <a:spLocks noGrp="1"/>
          </p:cNvSpPr>
          <p:nvPr>
            <p:ph type="subTitle" idx="1"/>
          </p:nvPr>
        </p:nvSpPr>
        <p:spPr/>
        <p:txBody>
          <a:bodyPr/>
          <a:lstStyle/>
          <a:p>
            <a:r>
              <a:rPr lang="en-US" sz="2400" dirty="0">
                <a:latin typeface="Bahnschrift Light SemiCondensed" panose="020B0502040204020203" pitchFamily="34" charset="0"/>
              </a:rPr>
              <a:t>By: Ivan Chamero de la Rosa</a:t>
            </a:r>
            <a:endParaRPr lang="es-ES" sz="2400" dirty="0">
              <a:latin typeface="Bahnschrift Light SemiCondensed" panose="020B0502040204020203" pitchFamily="34" charset="0"/>
            </a:endParaRPr>
          </a:p>
          <a:p>
            <a:endParaRPr lang="es-ES" dirty="0"/>
          </a:p>
        </p:txBody>
      </p:sp>
      <p:pic>
        <p:nvPicPr>
          <p:cNvPr id="7" name="Imagen 6">
            <a:extLst>
              <a:ext uri="{FF2B5EF4-FFF2-40B4-BE49-F238E27FC236}">
                <a16:creationId xmlns:a16="http://schemas.microsoft.com/office/drawing/2014/main" id="{9085A279-05C8-4508-919E-E2089F6E5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623" y="5042516"/>
            <a:ext cx="1086237" cy="1086237"/>
          </a:xfrm>
          <a:prstGeom prst="rect">
            <a:avLst/>
          </a:prstGeom>
        </p:spPr>
      </p:pic>
    </p:spTree>
    <p:extLst>
      <p:ext uri="{BB962C8B-B14F-4D97-AF65-F5344CB8AC3E}">
        <p14:creationId xmlns:p14="http://schemas.microsoft.com/office/powerpoint/2010/main" val="322050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0D2BEE-4DC3-4DA8-BA33-96FA2DF40AAA}"/>
              </a:ext>
            </a:extLst>
          </p:cNvPr>
          <p:cNvSpPr>
            <a:spLocks noGrp="1"/>
          </p:cNvSpPr>
          <p:nvPr>
            <p:ph type="title"/>
          </p:nvPr>
        </p:nvSpPr>
        <p:spPr/>
        <p:txBody>
          <a:bodyPr/>
          <a:lstStyle/>
          <a:p>
            <a:r>
              <a:rPr lang="es-ES" dirty="0" err="1">
                <a:latin typeface="Bahnschrift Light SemiCondensed" panose="020B0502040204020203" pitchFamily="34" charset="0"/>
              </a:rPr>
              <a:t>How</a:t>
            </a:r>
            <a:r>
              <a:rPr lang="es-ES" dirty="0">
                <a:latin typeface="Bahnschrift Light SemiCondensed" panose="020B0502040204020203" pitchFamily="34" charset="0"/>
              </a:rPr>
              <a:t> </a:t>
            </a:r>
            <a:r>
              <a:rPr lang="es-ES" dirty="0" err="1">
                <a:latin typeface="Bahnschrift Light SemiCondensed" panose="020B0502040204020203" pitchFamily="34" charset="0"/>
              </a:rPr>
              <a:t>the</a:t>
            </a:r>
            <a:r>
              <a:rPr lang="es-ES" dirty="0">
                <a:latin typeface="Bahnschrift Light SemiCondensed" panose="020B0502040204020203" pitchFamily="34" charset="0"/>
              </a:rPr>
              <a:t> </a:t>
            </a:r>
            <a:r>
              <a:rPr lang="es-ES" dirty="0" err="1">
                <a:latin typeface="Bahnschrift Light SemiCondensed" panose="020B0502040204020203" pitchFamily="34" charset="0"/>
              </a:rPr>
              <a:t>shell</a:t>
            </a:r>
            <a:r>
              <a:rPr lang="es-ES" dirty="0">
                <a:latin typeface="Bahnschrift Light SemiCondensed" panose="020B0502040204020203" pitchFamily="34" charset="0"/>
              </a:rPr>
              <a:t> Works (2)</a:t>
            </a:r>
            <a:endParaRPr lang="es-ES" dirty="0"/>
          </a:p>
        </p:txBody>
      </p:sp>
      <p:pic>
        <p:nvPicPr>
          <p:cNvPr id="6" name="Marcador de contenido 5">
            <a:extLst>
              <a:ext uri="{FF2B5EF4-FFF2-40B4-BE49-F238E27FC236}">
                <a16:creationId xmlns:a16="http://schemas.microsoft.com/office/drawing/2014/main" id="{5AC9F445-2089-4571-B44E-4E40C997E29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2595918"/>
            <a:ext cx="4448175" cy="2961563"/>
          </a:xfrm>
        </p:spPr>
      </p:pic>
      <p:sp>
        <p:nvSpPr>
          <p:cNvPr id="4" name="Marcador de contenido 3">
            <a:extLst>
              <a:ext uri="{FF2B5EF4-FFF2-40B4-BE49-F238E27FC236}">
                <a16:creationId xmlns:a16="http://schemas.microsoft.com/office/drawing/2014/main" id="{FCC5BB58-0350-404E-9686-42157F953E1F}"/>
              </a:ext>
            </a:extLst>
          </p:cNvPr>
          <p:cNvSpPr>
            <a:spLocks noGrp="1"/>
          </p:cNvSpPr>
          <p:nvPr>
            <p:ph sz="half" idx="2"/>
          </p:nvPr>
        </p:nvSpPr>
        <p:spPr/>
        <p:txBody>
          <a:bodyPr>
            <a:normAutofit/>
          </a:bodyPr>
          <a:lstStyle/>
          <a:p>
            <a:pPr algn="just"/>
            <a:r>
              <a:rPr lang="en-US" sz="1600" dirty="0">
                <a:latin typeface="Bahnschrift Light SemiCondensed" panose="020B0502040204020203" pitchFamily="34" charset="0"/>
              </a:rPr>
              <a:t>In these three images you can clearly see all the functions that I am being asked to implement.</a:t>
            </a:r>
          </a:p>
          <a:p>
            <a:pPr algn="just"/>
            <a:endParaRPr lang="en-US" sz="1600" dirty="0">
              <a:latin typeface="Bahnschrift Light SemiCondensed" panose="020B0502040204020203" pitchFamily="34" charset="0"/>
            </a:endParaRPr>
          </a:p>
          <a:p>
            <a:pPr algn="just"/>
            <a:r>
              <a:rPr lang="en-US" sz="1600" dirty="0">
                <a:latin typeface="Bahnschrift Light SemiCondensed" panose="020B0502040204020203" pitchFamily="34" charset="0"/>
              </a:rPr>
              <a:t>In the first one you can see how the built-in commands work, in the second how the not built-in commands also work and finally in the last one you can see how emacs is executed in the background.</a:t>
            </a:r>
            <a:endParaRPr lang="es-ES" sz="1600" dirty="0">
              <a:latin typeface="Bahnschrift Light SemiCondensed" panose="020B0502040204020203" pitchFamily="34" charset="0"/>
            </a:endParaRPr>
          </a:p>
        </p:txBody>
      </p:sp>
    </p:spTree>
    <p:extLst>
      <p:ext uri="{BB962C8B-B14F-4D97-AF65-F5344CB8AC3E}">
        <p14:creationId xmlns:p14="http://schemas.microsoft.com/office/powerpoint/2010/main" val="69119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56CB7-B062-48BF-A01C-3652D4659D52}"/>
              </a:ext>
            </a:extLst>
          </p:cNvPr>
          <p:cNvSpPr>
            <a:spLocks noGrp="1"/>
          </p:cNvSpPr>
          <p:nvPr>
            <p:ph type="title"/>
          </p:nvPr>
        </p:nvSpPr>
        <p:spPr/>
        <p:txBody>
          <a:bodyPr/>
          <a:lstStyle/>
          <a:p>
            <a:r>
              <a:rPr lang="en-US" dirty="0">
                <a:latin typeface="Bahnschrift Light SemiCondensed" panose="020B0502040204020203" pitchFamily="34" charset="0"/>
              </a:rPr>
              <a:t>Conclusions</a:t>
            </a:r>
            <a:endParaRPr lang="es-ES" dirty="0">
              <a:latin typeface="Bahnschrift Light SemiCondensed" panose="020B0502040204020203" pitchFamily="34" charset="0"/>
            </a:endParaRPr>
          </a:p>
        </p:txBody>
      </p:sp>
      <p:sp>
        <p:nvSpPr>
          <p:cNvPr id="3" name="Marcador de contenido 2">
            <a:extLst>
              <a:ext uri="{FF2B5EF4-FFF2-40B4-BE49-F238E27FC236}">
                <a16:creationId xmlns:a16="http://schemas.microsoft.com/office/drawing/2014/main" id="{EB61DCAB-761E-4370-B854-FA5F996DACDF}"/>
              </a:ext>
            </a:extLst>
          </p:cNvPr>
          <p:cNvSpPr>
            <a:spLocks noGrp="1"/>
          </p:cNvSpPr>
          <p:nvPr>
            <p:ph idx="1"/>
          </p:nvPr>
        </p:nvSpPr>
        <p:spPr/>
        <p:txBody>
          <a:bodyPr>
            <a:normAutofit/>
          </a:bodyPr>
          <a:lstStyle/>
          <a:p>
            <a:pPr algn="just"/>
            <a:r>
              <a:rPr lang="en-US" sz="1600" dirty="0"/>
              <a:t>This has been my first solo project and the truth is that in general it has been a very good experience.</a:t>
            </a:r>
          </a:p>
          <a:p>
            <a:pPr algn="just"/>
            <a:r>
              <a:rPr lang="en-US" sz="1600" dirty="0"/>
              <a:t>I have had a lot of problems especially when it comes to being able to read the input from the shell and when separating the input.</a:t>
            </a:r>
          </a:p>
          <a:p>
            <a:pPr algn="just"/>
            <a:r>
              <a:rPr lang="en-US" sz="1600" dirty="0"/>
              <a:t>I have had to learn many things about the C language that I did not know, and I have also learned many new things about C that I did not know. I have had to ask in forums about certain things that I did not understand and I have even looked for shells made by other people to be able to guide me when considering how to program the shell. All this has made it possible for me to make a shell with the characteristics that were asked of me.</a:t>
            </a:r>
          </a:p>
          <a:p>
            <a:pPr algn="just"/>
            <a:r>
              <a:rPr lang="en-US" sz="1600" dirty="0"/>
              <a:t>It has also come in handy to be able to review many of the concepts that we deal with in theory and in the laboratories but that we could not make real use of. </a:t>
            </a:r>
          </a:p>
          <a:p>
            <a:pPr algn="just"/>
            <a:r>
              <a:rPr lang="en-US" sz="1600" dirty="0"/>
              <a:t>Truly, this has been a very good project to illustrate everything we do in the subject and that also collects things from other subjects such as having to program in C.</a:t>
            </a:r>
            <a:endParaRPr lang="es-ES" sz="1600" dirty="0"/>
          </a:p>
        </p:txBody>
      </p:sp>
    </p:spTree>
    <p:extLst>
      <p:ext uri="{BB962C8B-B14F-4D97-AF65-F5344CB8AC3E}">
        <p14:creationId xmlns:p14="http://schemas.microsoft.com/office/powerpoint/2010/main" val="265323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FDDD7-2DE3-45A6-BBCE-FBE6E5DE98D0}"/>
              </a:ext>
            </a:extLst>
          </p:cNvPr>
          <p:cNvSpPr>
            <a:spLocks noGrp="1"/>
          </p:cNvSpPr>
          <p:nvPr>
            <p:ph type="title"/>
          </p:nvPr>
        </p:nvSpPr>
        <p:spPr/>
        <p:txBody>
          <a:bodyPr/>
          <a:lstStyle/>
          <a:p>
            <a:r>
              <a:rPr lang="en-US" dirty="0">
                <a:latin typeface="Bahnschrift Light SemiCondensed" panose="020B0502040204020203" pitchFamily="34" charset="0"/>
              </a:rPr>
              <a:t>Introduction</a:t>
            </a:r>
            <a:endParaRPr lang="es-ES" dirty="0">
              <a:latin typeface="Bahnschrift Light SemiCondensed" panose="020B0502040204020203" pitchFamily="34" charset="0"/>
            </a:endParaRPr>
          </a:p>
        </p:txBody>
      </p:sp>
      <p:sp>
        <p:nvSpPr>
          <p:cNvPr id="3" name="Marcador de contenido 2">
            <a:extLst>
              <a:ext uri="{FF2B5EF4-FFF2-40B4-BE49-F238E27FC236}">
                <a16:creationId xmlns:a16="http://schemas.microsoft.com/office/drawing/2014/main" id="{50213CE2-1B80-429C-B252-AFE916DDB8B2}"/>
              </a:ext>
            </a:extLst>
          </p:cNvPr>
          <p:cNvSpPr>
            <a:spLocks noGrp="1"/>
          </p:cNvSpPr>
          <p:nvPr>
            <p:ph idx="1"/>
          </p:nvPr>
        </p:nvSpPr>
        <p:spPr/>
        <p:txBody>
          <a:bodyPr/>
          <a:lstStyle/>
          <a:p>
            <a:pPr marL="0" indent="0" algn="just">
              <a:lnSpc>
                <a:spcPct val="100000"/>
              </a:lnSpc>
              <a:buNone/>
            </a:pPr>
            <a:r>
              <a:rPr lang="en-US" b="0" i="0" dirty="0">
                <a:solidFill>
                  <a:srgbClr val="202124"/>
                </a:solidFill>
                <a:effectLst/>
                <a:latin typeface="Bahnschrift Light SemiCondensed" panose="020B0502040204020203" pitchFamily="34" charset="0"/>
              </a:rPr>
              <a:t>This has been the first project that we do of the subject and also the first project that we have to do individually. The objective of the project is to make, using C code, a shell similar to the one we already have implemented in Ubuntu.</a:t>
            </a:r>
            <a:endParaRPr lang="es-ES" dirty="0">
              <a:latin typeface="Bahnschrift Light SemiCondensed" panose="020B0502040204020203" pitchFamily="34" charset="0"/>
            </a:endParaRPr>
          </a:p>
        </p:txBody>
      </p:sp>
    </p:spTree>
    <p:extLst>
      <p:ext uri="{BB962C8B-B14F-4D97-AF65-F5344CB8AC3E}">
        <p14:creationId xmlns:p14="http://schemas.microsoft.com/office/powerpoint/2010/main" val="216260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EDD60-C091-4079-9C2B-511EB06FD198}"/>
              </a:ext>
            </a:extLst>
          </p:cNvPr>
          <p:cNvSpPr>
            <a:spLocks noGrp="1"/>
          </p:cNvSpPr>
          <p:nvPr>
            <p:ph type="title"/>
          </p:nvPr>
        </p:nvSpPr>
        <p:spPr/>
        <p:txBody>
          <a:bodyPr/>
          <a:lstStyle/>
          <a:p>
            <a:r>
              <a:rPr lang="en-US" b="0" i="0" dirty="0">
                <a:solidFill>
                  <a:srgbClr val="202124"/>
                </a:solidFill>
                <a:effectLst/>
                <a:latin typeface="Bahnschrift Light SemiCondensed" panose="020B0502040204020203" pitchFamily="34" charset="0"/>
              </a:rPr>
              <a:t>Analyzing the code: main function</a:t>
            </a:r>
            <a:endParaRPr lang="es-ES" dirty="0">
              <a:latin typeface="Bahnschrift Light SemiCondensed" panose="020B0502040204020203" pitchFamily="34" charset="0"/>
            </a:endParaRPr>
          </a:p>
        </p:txBody>
      </p:sp>
      <p:sp>
        <p:nvSpPr>
          <p:cNvPr id="3" name="Marcador de contenido 2">
            <a:extLst>
              <a:ext uri="{FF2B5EF4-FFF2-40B4-BE49-F238E27FC236}">
                <a16:creationId xmlns:a16="http://schemas.microsoft.com/office/drawing/2014/main" id="{EF4BCA4A-2E08-484A-A83D-2AA2FA265FE8}"/>
              </a:ext>
            </a:extLst>
          </p:cNvPr>
          <p:cNvSpPr>
            <a:spLocks noGrp="1"/>
          </p:cNvSpPr>
          <p:nvPr>
            <p:ph sz="half" idx="1"/>
          </p:nvPr>
        </p:nvSpPr>
        <p:spPr>
          <a:xfrm>
            <a:off x="838200" y="1825625"/>
            <a:ext cx="10515600" cy="4351338"/>
          </a:xfrm>
        </p:spPr>
        <p:txBody>
          <a:bodyPr>
            <a:normAutofit/>
          </a:bodyPr>
          <a:lstStyle/>
          <a:p>
            <a:pPr algn="just"/>
            <a:r>
              <a:rPr lang="en-US" sz="1600" dirty="0">
                <a:latin typeface="Bahnschrift Light SemiCondensed" panose="020B0502040204020203" pitchFamily="34" charset="0"/>
              </a:rPr>
              <a:t>The first thing I do is read the current directory using the </a:t>
            </a:r>
            <a:r>
              <a:rPr lang="en-US" sz="1600" dirty="0" err="1">
                <a:latin typeface="Bahnschrift Light SemiCondensed" panose="020B0502040204020203" pitchFamily="34" charset="0"/>
              </a:rPr>
              <a:t>getcw</a:t>
            </a:r>
            <a:r>
              <a:rPr lang="en-US" sz="1600" dirty="0">
                <a:latin typeface="Bahnschrift Light SemiCondensed" panose="020B0502040204020203" pitchFamily="34" charset="0"/>
              </a:rPr>
              <a:t>() function, in which I determine the char[] where it will be saved and the length of the char. After that, I simply printed the directory.</a:t>
            </a:r>
          </a:p>
          <a:p>
            <a:pPr algn="just"/>
            <a:r>
              <a:rPr lang="en-US" sz="1600" dirty="0">
                <a:latin typeface="Bahnschrift Light SemiCondensed" panose="020B0502040204020203" pitchFamily="34" charset="0"/>
              </a:rPr>
              <a:t>Next, I read the input from the shell with </a:t>
            </a:r>
            <a:r>
              <a:rPr lang="en-US" sz="1600" dirty="0" err="1">
                <a:latin typeface="Bahnschrift Light SemiCondensed" panose="020B0502040204020203" pitchFamily="34" charset="0"/>
              </a:rPr>
              <a:t>fgets</a:t>
            </a:r>
            <a:r>
              <a:rPr lang="en-US" sz="1600" dirty="0">
                <a:latin typeface="Bahnschrift Light SemiCondensed" panose="020B0502040204020203" pitchFamily="34" charset="0"/>
              </a:rPr>
              <a:t>(), I use this function and not another, because I can determine the maximum number of characters that can be read and that is determined by the statement. In this function I determine the char[] where I will save the input, the maximum input I can have and finally from where I read, in this case, from the stdin. The function returns the char*[] where it has saved the input as a target.</a:t>
            </a:r>
          </a:p>
          <a:p>
            <a:pPr algn="just"/>
            <a:r>
              <a:rPr lang="en-US" sz="1600" dirty="0">
                <a:latin typeface="Bahnschrift Light SemiCondensed" panose="020B0502040204020203" pitchFamily="34" charset="0"/>
              </a:rPr>
              <a:t>After reading, I separate the input by spaces (function separate()), and then I see if the function is </a:t>
            </a:r>
            <a:r>
              <a:rPr lang="en-US" sz="1600" dirty="0" err="1">
                <a:latin typeface="Bahnschrift Light SemiCondensed" panose="020B0502040204020203" pitchFamily="34" charset="0"/>
              </a:rPr>
              <a:t>builtin</a:t>
            </a:r>
            <a:r>
              <a:rPr lang="en-US" sz="1600" dirty="0">
                <a:latin typeface="Bahnschrift Light SemiCondensed" panose="020B0502040204020203" pitchFamily="34" charset="0"/>
              </a:rPr>
              <a:t>, in that case I call the function </a:t>
            </a:r>
            <a:r>
              <a:rPr lang="en-US" sz="1600" dirty="0" err="1">
                <a:latin typeface="Bahnschrift Light SemiCondensed" panose="020B0502040204020203" pitchFamily="34" charset="0"/>
              </a:rPr>
              <a:t>builtIn</a:t>
            </a:r>
            <a:r>
              <a:rPr lang="en-US" sz="1600" dirty="0">
                <a:latin typeface="Bahnschrift Light SemiCondensed" panose="020B0502040204020203" pitchFamily="34" charset="0"/>
              </a:rPr>
              <a:t>() or if it is not, then I call </a:t>
            </a:r>
            <a:r>
              <a:rPr lang="en-US" sz="1600" dirty="0" err="1">
                <a:latin typeface="Bahnschrift Light SemiCondensed" panose="020B0502040204020203" pitchFamily="34" charset="0"/>
              </a:rPr>
              <a:t>notBuiltIn</a:t>
            </a:r>
            <a:r>
              <a:rPr lang="en-US" sz="1600" dirty="0">
                <a:latin typeface="Bahnschrift Light SemiCondensed" panose="020B0502040204020203" pitchFamily="34" charset="0"/>
              </a:rPr>
              <a:t>().</a:t>
            </a:r>
          </a:p>
          <a:p>
            <a:pPr algn="just"/>
            <a:r>
              <a:rPr lang="en-US" sz="1600" dirty="0">
                <a:latin typeface="Bahnschrift Light SemiCondensed" panose="020B0502040204020203" pitchFamily="34" charset="0"/>
              </a:rPr>
              <a:t>Note that the first thing I do when I enter the loop is clean the structure in which I save the input, so that there are no previous inputs.</a:t>
            </a:r>
          </a:p>
          <a:p>
            <a:pPr algn="just"/>
            <a:r>
              <a:rPr lang="en-US" sz="1600" dirty="0">
                <a:latin typeface="Bahnschrift Light SemiCondensed" panose="020B0502040204020203" pitchFamily="34" charset="0"/>
              </a:rPr>
              <a:t>The variables </a:t>
            </a:r>
            <a:r>
              <a:rPr lang="en-US" sz="1600" dirty="0" err="1">
                <a:latin typeface="Bahnschrift Light SemiCondensed" panose="020B0502040204020203" pitchFamily="34" charset="0"/>
              </a:rPr>
              <a:t>addr</a:t>
            </a:r>
            <a:r>
              <a:rPr lang="en-US" sz="1600" dirty="0">
                <a:latin typeface="Bahnschrift Light SemiCondensed" panose="020B0502040204020203" pitchFamily="34" charset="0"/>
              </a:rPr>
              <a:t>, </a:t>
            </a:r>
            <a:r>
              <a:rPr lang="en-US" sz="1600" dirty="0" err="1">
                <a:latin typeface="Bahnschrift Light SemiCondensed" panose="020B0502040204020203" pitchFamily="34" charset="0"/>
              </a:rPr>
              <a:t>bc</a:t>
            </a:r>
            <a:r>
              <a:rPr lang="en-US" sz="1600" dirty="0">
                <a:latin typeface="Bahnschrift Light SemiCondensed" panose="020B0502040204020203" pitchFamily="34" charset="0"/>
              </a:rPr>
              <a:t> and </a:t>
            </a:r>
            <a:r>
              <a:rPr lang="en-US" sz="1600" dirty="0" err="1">
                <a:latin typeface="Bahnschrift Light SemiCondensed" panose="020B0502040204020203" pitchFamily="34" charset="0"/>
              </a:rPr>
              <a:t>should_run</a:t>
            </a:r>
            <a:r>
              <a:rPr lang="en-US" sz="1600" dirty="0">
                <a:latin typeface="Bahnschrift Light SemiCondensed" panose="020B0502040204020203" pitchFamily="34" charset="0"/>
              </a:rPr>
              <a:t> are global, this is because there are functions that modify them directly, and otherwise they could not or would have to pass them as parameters and then return them in the return.</a:t>
            </a:r>
            <a:endParaRPr lang="es-ES" sz="1600" dirty="0">
              <a:latin typeface="Bahnschrift Light SemiCondensed" panose="020B0502040204020203" pitchFamily="34" charset="0"/>
            </a:endParaRPr>
          </a:p>
        </p:txBody>
      </p:sp>
    </p:spTree>
    <p:extLst>
      <p:ext uri="{BB962C8B-B14F-4D97-AF65-F5344CB8AC3E}">
        <p14:creationId xmlns:p14="http://schemas.microsoft.com/office/powerpoint/2010/main" val="3485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CD9D7-80D9-4E37-BCC0-EA8A226398E5}"/>
              </a:ext>
            </a:extLst>
          </p:cNvPr>
          <p:cNvSpPr>
            <a:spLocks noGrp="1"/>
          </p:cNvSpPr>
          <p:nvPr>
            <p:ph type="title"/>
          </p:nvPr>
        </p:nvSpPr>
        <p:spPr/>
        <p:txBody>
          <a:bodyPr/>
          <a:lstStyle/>
          <a:p>
            <a:r>
              <a:rPr lang="en-US" b="0" i="0" dirty="0">
                <a:solidFill>
                  <a:srgbClr val="202124"/>
                </a:solidFill>
                <a:effectLst/>
                <a:latin typeface="Bahnschrift Light SemiCondensed" panose="020B0502040204020203" pitchFamily="34" charset="0"/>
              </a:rPr>
              <a:t>Analyzing the code: separate function</a:t>
            </a:r>
            <a:endParaRPr lang="es-ES" dirty="0"/>
          </a:p>
        </p:txBody>
      </p:sp>
      <p:sp>
        <p:nvSpPr>
          <p:cNvPr id="3" name="Marcador de contenido 2">
            <a:extLst>
              <a:ext uri="{FF2B5EF4-FFF2-40B4-BE49-F238E27FC236}">
                <a16:creationId xmlns:a16="http://schemas.microsoft.com/office/drawing/2014/main" id="{E4021137-6B15-42E5-8D84-E46DEA1382E9}"/>
              </a:ext>
            </a:extLst>
          </p:cNvPr>
          <p:cNvSpPr>
            <a:spLocks noGrp="1"/>
          </p:cNvSpPr>
          <p:nvPr>
            <p:ph idx="1"/>
          </p:nvPr>
        </p:nvSpPr>
        <p:spPr/>
        <p:txBody>
          <a:bodyPr>
            <a:normAutofit/>
          </a:bodyPr>
          <a:lstStyle/>
          <a:p>
            <a:pPr algn="just"/>
            <a:r>
              <a:rPr lang="en-US" sz="1600" dirty="0">
                <a:latin typeface="Bahnschrift Light SemiCondensed" panose="020B0502040204020203" pitchFamily="34" charset="0"/>
              </a:rPr>
              <a:t>In this function what I do is separate the input that I get through spaces, and save each element of the input separately in the </a:t>
            </a:r>
            <a:r>
              <a:rPr lang="en-US" sz="1600" dirty="0" err="1">
                <a:latin typeface="Bahnschrift Light SemiCondensed" panose="020B0502040204020203" pitchFamily="34" charset="0"/>
              </a:rPr>
              <a:t>inp_s</a:t>
            </a:r>
            <a:r>
              <a:rPr lang="en-US" sz="1600" dirty="0">
                <a:latin typeface="Bahnschrift Light SemiCondensed" panose="020B0502040204020203" pitchFamily="34" charset="0"/>
              </a:rPr>
              <a:t> structure.</a:t>
            </a:r>
          </a:p>
          <a:p>
            <a:pPr algn="just"/>
            <a:r>
              <a:rPr lang="en-US" sz="1600" dirty="0">
                <a:latin typeface="Bahnschrift Light SemiCondensed" panose="020B0502040204020203" pitchFamily="34" charset="0"/>
              </a:rPr>
              <a:t>In the function I create a two-dimensional matrix that is stored by columns each element of the input.</a:t>
            </a:r>
          </a:p>
          <a:p>
            <a:pPr algn="just"/>
            <a:r>
              <a:rPr lang="en-US" sz="1600" dirty="0">
                <a:latin typeface="Bahnschrift Light SemiCondensed" panose="020B0502040204020203" pitchFamily="34" charset="0"/>
              </a:rPr>
              <a:t>The structure has two parameters, one that keeps the number of inputs that enter me, and the second that is a char*[] that points to each of the elements separately. I have decided to make a global structure, because in this way I always have the input stored in a place that all functions can access without having to pass the structure as a parameter.</a:t>
            </a:r>
          </a:p>
          <a:p>
            <a:pPr algn="just"/>
            <a:r>
              <a:rPr lang="en-US" sz="1600" dirty="0">
                <a:latin typeface="Bahnschrift Light SemiCondensed" panose="020B0502040204020203" pitchFamily="34" charset="0"/>
              </a:rPr>
              <a:t>It is this same function where I see if the program has an "&amp;", in this case, I set the global variable </a:t>
            </a:r>
            <a:r>
              <a:rPr lang="en-US" sz="1600" dirty="0" err="1">
                <a:latin typeface="Bahnschrift Light SemiCondensed" panose="020B0502040204020203" pitchFamily="34" charset="0"/>
              </a:rPr>
              <a:t>bc</a:t>
            </a:r>
            <a:r>
              <a:rPr lang="en-US" sz="1600" dirty="0">
                <a:latin typeface="Bahnschrift Light SemiCondensed" panose="020B0502040204020203" pitchFamily="34" charset="0"/>
              </a:rPr>
              <a:t> to 1, which will serve me further to do other things.</a:t>
            </a:r>
            <a:endParaRPr lang="es-ES" sz="1600" dirty="0">
              <a:latin typeface="Bahnschrift Light SemiCondensed" panose="020B0502040204020203" pitchFamily="34" charset="0"/>
            </a:endParaRPr>
          </a:p>
        </p:txBody>
      </p:sp>
    </p:spTree>
    <p:extLst>
      <p:ext uri="{BB962C8B-B14F-4D97-AF65-F5344CB8AC3E}">
        <p14:creationId xmlns:p14="http://schemas.microsoft.com/office/powerpoint/2010/main" val="158277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335D0-22E2-4853-BE57-0267BD008980}"/>
              </a:ext>
            </a:extLst>
          </p:cNvPr>
          <p:cNvSpPr>
            <a:spLocks noGrp="1"/>
          </p:cNvSpPr>
          <p:nvPr>
            <p:ph type="title"/>
          </p:nvPr>
        </p:nvSpPr>
        <p:spPr/>
        <p:txBody>
          <a:bodyPr/>
          <a:lstStyle/>
          <a:p>
            <a:r>
              <a:rPr lang="en-US" b="0" i="0" dirty="0">
                <a:solidFill>
                  <a:srgbClr val="202124"/>
                </a:solidFill>
                <a:effectLst/>
                <a:latin typeface="Bahnschrift Light SemiCondensed" panose="020B0502040204020203" pitchFamily="34" charset="0"/>
              </a:rPr>
              <a:t>Analyzing the code: </a:t>
            </a:r>
            <a:r>
              <a:rPr lang="en-US" b="0" i="0" dirty="0" err="1">
                <a:solidFill>
                  <a:srgbClr val="202124"/>
                </a:solidFill>
                <a:effectLst/>
                <a:latin typeface="Bahnschrift Light SemiCondensed" panose="020B0502040204020203" pitchFamily="34" charset="0"/>
              </a:rPr>
              <a:t>builtIn</a:t>
            </a:r>
            <a:r>
              <a:rPr lang="en-US" b="0" i="0" dirty="0">
                <a:solidFill>
                  <a:srgbClr val="202124"/>
                </a:solidFill>
                <a:effectLst/>
                <a:latin typeface="Bahnschrift Light SemiCondensed" panose="020B0502040204020203" pitchFamily="34" charset="0"/>
              </a:rPr>
              <a:t> function</a:t>
            </a:r>
            <a:endParaRPr lang="es-ES" dirty="0"/>
          </a:p>
        </p:txBody>
      </p:sp>
      <p:sp>
        <p:nvSpPr>
          <p:cNvPr id="3" name="Marcador de contenido 2">
            <a:extLst>
              <a:ext uri="{FF2B5EF4-FFF2-40B4-BE49-F238E27FC236}">
                <a16:creationId xmlns:a16="http://schemas.microsoft.com/office/drawing/2014/main" id="{0A138C46-7CCE-462B-8E14-54C8CDEC7CD7}"/>
              </a:ext>
            </a:extLst>
          </p:cNvPr>
          <p:cNvSpPr>
            <a:spLocks noGrp="1"/>
          </p:cNvSpPr>
          <p:nvPr>
            <p:ph idx="1"/>
          </p:nvPr>
        </p:nvSpPr>
        <p:spPr/>
        <p:txBody>
          <a:bodyPr>
            <a:normAutofit/>
          </a:bodyPr>
          <a:lstStyle/>
          <a:p>
            <a:pPr algn="just"/>
            <a:r>
              <a:rPr lang="en-US" sz="1600" dirty="0">
                <a:latin typeface="Bahnschrift Light SemiCondensed" panose="020B0502040204020203" pitchFamily="34" charset="0"/>
              </a:rPr>
              <a:t>This is the function that the program accesses in case the input is a built-in function.</a:t>
            </a:r>
          </a:p>
          <a:p>
            <a:pPr algn="just"/>
            <a:r>
              <a:rPr lang="en-US" sz="1600" dirty="0">
                <a:latin typeface="Bahnschrift Light SemiCondensed" panose="020B0502040204020203" pitchFamily="34" charset="0"/>
              </a:rPr>
              <a:t>What I do in this function is, first of all I look at what command it is, for this I use </a:t>
            </a:r>
            <a:r>
              <a:rPr lang="en-US" sz="1600" dirty="0" err="1">
                <a:latin typeface="Bahnschrift Light SemiCondensed" panose="020B0502040204020203" pitchFamily="34" charset="0"/>
              </a:rPr>
              <a:t>strcmp</a:t>
            </a:r>
            <a:r>
              <a:rPr lang="en-US" sz="1600" dirty="0">
                <a:latin typeface="Bahnschrift Light SemiCondensed" panose="020B0502040204020203" pitchFamily="34" charset="0"/>
              </a:rPr>
              <a:t>(), as it is the best way to directly compare strings.</a:t>
            </a:r>
          </a:p>
          <a:p>
            <a:pPr algn="just"/>
            <a:r>
              <a:rPr lang="en-US" sz="1600" dirty="0">
                <a:latin typeface="Bahnschrift Light SemiCondensed" panose="020B0502040204020203" pitchFamily="34" charset="0"/>
              </a:rPr>
              <a:t>After verifying what command it is, I do what is necessary so that each function works as requested.</a:t>
            </a:r>
            <a:endParaRPr lang="es-ES" sz="1600" dirty="0">
              <a:latin typeface="Bahnschrift Light SemiCondensed" panose="020B0502040204020203" pitchFamily="34" charset="0"/>
            </a:endParaRPr>
          </a:p>
        </p:txBody>
      </p:sp>
    </p:spTree>
    <p:extLst>
      <p:ext uri="{BB962C8B-B14F-4D97-AF65-F5344CB8AC3E}">
        <p14:creationId xmlns:p14="http://schemas.microsoft.com/office/powerpoint/2010/main" val="263510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D3AB6-385B-4355-843E-5A18BBE7D9AD}"/>
              </a:ext>
            </a:extLst>
          </p:cNvPr>
          <p:cNvSpPr>
            <a:spLocks noGrp="1"/>
          </p:cNvSpPr>
          <p:nvPr>
            <p:ph type="title"/>
          </p:nvPr>
        </p:nvSpPr>
        <p:spPr/>
        <p:txBody>
          <a:bodyPr/>
          <a:lstStyle/>
          <a:p>
            <a:r>
              <a:rPr lang="en-US" b="0" i="0" dirty="0">
                <a:solidFill>
                  <a:srgbClr val="202124"/>
                </a:solidFill>
                <a:effectLst/>
                <a:latin typeface="Bahnschrift Light SemiCondensed" panose="020B0502040204020203" pitchFamily="34" charset="0"/>
              </a:rPr>
              <a:t>Analyzing the code: </a:t>
            </a:r>
            <a:r>
              <a:rPr lang="en-US" b="0" i="0" dirty="0" err="1">
                <a:solidFill>
                  <a:srgbClr val="202124"/>
                </a:solidFill>
                <a:effectLst/>
                <a:latin typeface="Bahnschrift Light SemiCondensed" panose="020B0502040204020203" pitchFamily="34" charset="0"/>
              </a:rPr>
              <a:t>notBuiltIn</a:t>
            </a:r>
            <a:r>
              <a:rPr lang="en-US" b="0" i="0" dirty="0">
                <a:solidFill>
                  <a:srgbClr val="202124"/>
                </a:solidFill>
                <a:effectLst/>
                <a:latin typeface="Bahnschrift Light SemiCondensed" panose="020B0502040204020203" pitchFamily="34" charset="0"/>
              </a:rPr>
              <a:t> function</a:t>
            </a:r>
            <a:endParaRPr lang="es-ES" dirty="0"/>
          </a:p>
        </p:txBody>
      </p:sp>
      <p:sp>
        <p:nvSpPr>
          <p:cNvPr id="3" name="Marcador de contenido 2">
            <a:extLst>
              <a:ext uri="{FF2B5EF4-FFF2-40B4-BE49-F238E27FC236}">
                <a16:creationId xmlns:a16="http://schemas.microsoft.com/office/drawing/2014/main" id="{975682E0-75FF-437B-B961-1A2ECC0E585C}"/>
              </a:ext>
            </a:extLst>
          </p:cNvPr>
          <p:cNvSpPr>
            <a:spLocks noGrp="1"/>
          </p:cNvSpPr>
          <p:nvPr>
            <p:ph idx="1"/>
          </p:nvPr>
        </p:nvSpPr>
        <p:spPr/>
        <p:txBody>
          <a:bodyPr>
            <a:normAutofit/>
          </a:bodyPr>
          <a:lstStyle/>
          <a:p>
            <a:pPr algn="just"/>
            <a:r>
              <a:rPr lang="en-US" sz="1600" dirty="0">
                <a:latin typeface="Bahnschrift Light SemiCondensed" panose="020B0502040204020203" pitchFamily="34" charset="0"/>
              </a:rPr>
              <a:t>I will access this function in case the command we enter is not recognized as a built-in command.</a:t>
            </a:r>
          </a:p>
          <a:p>
            <a:pPr algn="just"/>
            <a:r>
              <a:rPr lang="en-US" sz="1600" dirty="0">
                <a:latin typeface="Bahnschrift Light SemiCondensed" panose="020B0502040204020203" pitchFamily="34" charset="0"/>
              </a:rPr>
              <a:t>To do this function, I use the base that we have used so many times in theory classes to talk about the parent and child processes and that we have also used in some practice. But in this case, I use </a:t>
            </a:r>
            <a:r>
              <a:rPr lang="en-US" sz="1600" dirty="0" err="1">
                <a:latin typeface="Bahnschrift Light SemiCondensed" panose="020B0502040204020203" pitchFamily="34" charset="0"/>
              </a:rPr>
              <a:t>execvp</a:t>
            </a:r>
            <a:r>
              <a:rPr lang="en-US" sz="1600" dirty="0">
                <a:latin typeface="Bahnschrift Light SemiCondensed" panose="020B0502040204020203" pitchFamily="34" charset="0"/>
              </a:rPr>
              <a:t>() instead of </a:t>
            </a:r>
            <a:r>
              <a:rPr lang="en-US" sz="1600" dirty="0" err="1">
                <a:latin typeface="Bahnschrift Light SemiCondensed" panose="020B0502040204020203" pitchFamily="34" charset="0"/>
              </a:rPr>
              <a:t>execlp</a:t>
            </a:r>
            <a:r>
              <a:rPr lang="en-US" sz="1600" dirty="0">
                <a:latin typeface="Bahnschrift Light SemiCondensed" panose="020B0502040204020203" pitchFamily="34" charset="0"/>
              </a:rPr>
              <a:t>() to create the child process.</a:t>
            </a:r>
          </a:p>
          <a:p>
            <a:pPr algn="just"/>
            <a:r>
              <a:rPr lang="en-US" sz="1600" dirty="0">
                <a:latin typeface="Bahnschrift Light SemiCondensed" panose="020B0502040204020203" pitchFamily="34" charset="0"/>
              </a:rPr>
              <a:t>I have made this change because </a:t>
            </a:r>
            <a:r>
              <a:rPr lang="en-US" sz="1600" dirty="0" err="1">
                <a:latin typeface="Bahnschrift Light SemiCondensed" panose="020B0502040204020203" pitchFamily="34" charset="0"/>
              </a:rPr>
              <a:t>execvp</a:t>
            </a:r>
            <a:r>
              <a:rPr lang="en-US" sz="1600" dirty="0">
                <a:latin typeface="Bahnschrift Light SemiCondensed" panose="020B0502040204020203" pitchFamily="34" charset="0"/>
              </a:rPr>
              <a:t>() allows me to pass an array of char*[] and because it looks for the path of the command directly and makes things easier because of how I handle the inputs.</a:t>
            </a:r>
          </a:p>
          <a:p>
            <a:pPr algn="just"/>
            <a:r>
              <a:rPr lang="en-US" sz="1600" dirty="0">
                <a:latin typeface="Bahnschrift Light SemiCondensed" panose="020B0502040204020203" pitchFamily="34" charset="0"/>
              </a:rPr>
              <a:t>The last difference is when managing the parent process, here I use the global variable </a:t>
            </a:r>
            <a:r>
              <a:rPr lang="en-US" sz="1600" dirty="0" err="1">
                <a:latin typeface="Bahnschrift Light SemiCondensed" panose="020B0502040204020203" pitchFamily="34" charset="0"/>
              </a:rPr>
              <a:t>bc</a:t>
            </a:r>
            <a:r>
              <a:rPr lang="en-US" sz="1600" dirty="0">
                <a:latin typeface="Bahnschrift Light SemiCondensed" panose="020B0502040204020203" pitchFamily="34" charset="0"/>
              </a:rPr>
              <a:t> to know if I have the process in the background or not. If the process has to run in the background, I simply change the third parameter of the </a:t>
            </a:r>
            <a:r>
              <a:rPr lang="en-US" sz="1600" dirty="0" err="1">
                <a:latin typeface="Bahnschrift Light SemiCondensed" panose="020B0502040204020203" pitchFamily="34" charset="0"/>
              </a:rPr>
              <a:t>waitpid</a:t>
            </a:r>
            <a:r>
              <a:rPr lang="en-US" sz="1600" dirty="0">
                <a:latin typeface="Bahnschrift Light SemiCondensed" panose="020B0502040204020203" pitchFamily="34" charset="0"/>
              </a:rPr>
              <a:t>() to a WNOHANG and this way the process will run in the background and I can continue using the shell.</a:t>
            </a:r>
            <a:endParaRPr lang="es-ES" sz="1600" dirty="0">
              <a:latin typeface="Bahnschrift Light SemiCondensed" panose="020B0502040204020203" pitchFamily="34" charset="0"/>
            </a:endParaRPr>
          </a:p>
        </p:txBody>
      </p:sp>
    </p:spTree>
    <p:extLst>
      <p:ext uri="{BB962C8B-B14F-4D97-AF65-F5344CB8AC3E}">
        <p14:creationId xmlns:p14="http://schemas.microsoft.com/office/powerpoint/2010/main" val="3685637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D5C10-C83F-471C-8EA7-D7E72C265803}"/>
              </a:ext>
            </a:extLst>
          </p:cNvPr>
          <p:cNvSpPr>
            <a:spLocks noGrp="1"/>
          </p:cNvSpPr>
          <p:nvPr>
            <p:ph type="title"/>
          </p:nvPr>
        </p:nvSpPr>
        <p:spPr/>
        <p:txBody>
          <a:bodyPr/>
          <a:lstStyle/>
          <a:p>
            <a:r>
              <a:rPr lang="en-US" b="0" i="0" dirty="0">
                <a:solidFill>
                  <a:srgbClr val="202124"/>
                </a:solidFill>
                <a:effectLst/>
                <a:latin typeface="Bahnschrift Light SemiCondensed" panose="020B0502040204020203" pitchFamily="34" charset="0"/>
              </a:rPr>
              <a:t>Analyzing the code: auxiliary functions</a:t>
            </a:r>
            <a:endParaRPr lang="es-ES" dirty="0">
              <a:latin typeface="Bahnschrift Light SemiCondensed" panose="020B0502040204020203" pitchFamily="34" charset="0"/>
            </a:endParaRPr>
          </a:p>
        </p:txBody>
      </p:sp>
      <p:sp>
        <p:nvSpPr>
          <p:cNvPr id="3" name="Marcador de contenido 2">
            <a:extLst>
              <a:ext uri="{FF2B5EF4-FFF2-40B4-BE49-F238E27FC236}">
                <a16:creationId xmlns:a16="http://schemas.microsoft.com/office/drawing/2014/main" id="{F0C0BC6E-FC74-47E2-A030-4D77A44746FE}"/>
              </a:ext>
            </a:extLst>
          </p:cNvPr>
          <p:cNvSpPr>
            <a:spLocks noGrp="1"/>
          </p:cNvSpPr>
          <p:nvPr>
            <p:ph idx="1"/>
          </p:nvPr>
        </p:nvSpPr>
        <p:spPr/>
        <p:txBody>
          <a:bodyPr>
            <a:normAutofit/>
          </a:bodyPr>
          <a:lstStyle/>
          <a:p>
            <a:pPr algn="just"/>
            <a:r>
              <a:rPr lang="en-US" sz="1600" dirty="0">
                <a:latin typeface="Bahnschrift Light SemiCondensed" panose="020B0502040204020203" pitchFamily="34" charset="0"/>
              </a:rPr>
              <a:t>For shell programming, I make use of helper functions.</a:t>
            </a:r>
          </a:p>
          <a:p>
            <a:pPr algn="just"/>
            <a:r>
              <a:rPr lang="en-US" sz="1600" dirty="0">
                <a:latin typeface="Bahnschrift Light SemiCondensed" panose="020B0502040204020203" pitchFamily="34" charset="0"/>
              </a:rPr>
              <a:t>The first one in </a:t>
            </a:r>
            <a:r>
              <a:rPr lang="en-US" sz="1600" dirty="0" err="1">
                <a:latin typeface="Bahnschrift Light SemiCondensed" panose="020B0502040204020203" pitchFamily="34" charset="0"/>
              </a:rPr>
              <a:t>isBuiltIn</a:t>
            </a:r>
            <a:r>
              <a:rPr lang="en-US" sz="1600" dirty="0">
                <a:latin typeface="Bahnschrift Light SemiCondensed" panose="020B0502040204020203" pitchFamily="34" charset="0"/>
              </a:rPr>
              <a:t>(), in which I check if the command that they enter is in the built-in command list, in that case I return true or if it is not in the list, it returns false.</a:t>
            </a:r>
          </a:p>
          <a:p>
            <a:pPr algn="just"/>
            <a:r>
              <a:rPr lang="en-US" sz="1600" dirty="0">
                <a:latin typeface="Bahnschrift Light SemiCondensed" panose="020B0502040204020203" pitchFamily="34" charset="0"/>
              </a:rPr>
              <a:t>The second auxiliary function is to </a:t>
            </a:r>
            <a:r>
              <a:rPr lang="en-US" sz="1600" dirty="0" err="1">
                <a:latin typeface="Bahnschrift Light SemiCondensed" panose="020B0502040204020203" pitchFamily="34" charset="0"/>
              </a:rPr>
              <a:t>cleanStruct</a:t>
            </a:r>
            <a:r>
              <a:rPr lang="en-US" sz="1600" dirty="0">
                <a:latin typeface="Bahnschrift Light SemiCondensed" panose="020B0502040204020203" pitchFamily="34" charset="0"/>
              </a:rPr>
              <a:t>(), which is used to clean up the structure after each input so that nothing residual remains. In the function I simply set the </a:t>
            </a:r>
            <a:r>
              <a:rPr lang="en-US" sz="1600" dirty="0" err="1">
                <a:latin typeface="Bahnschrift Light SemiCondensed" panose="020B0502040204020203" pitchFamily="34" charset="0"/>
              </a:rPr>
              <a:t>num_args</a:t>
            </a:r>
            <a:r>
              <a:rPr lang="en-US" sz="1600" dirty="0">
                <a:latin typeface="Bahnschrift Light SemiCondensed" panose="020B0502040204020203" pitchFamily="34" charset="0"/>
              </a:rPr>
              <a:t> to 0 and loop through the *</a:t>
            </a:r>
            <a:r>
              <a:rPr lang="en-US" sz="1600" dirty="0" err="1">
                <a:latin typeface="Bahnschrift Light SemiCondensed" panose="020B0502040204020203" pitchFamily="34" charset="0"/>
              </a:rPr>
              <a:t>arg</a:t>
            </a:r>
            <a:r>
              <a:rPr lang="en-US" sz="1600" dirty="0">
                <a:latin typeface="Bahnschrift Light SemiCondensed" panose="020B0502040204020203" pitchFamily="34" charset="0"/>
              </a:rPr>
              <a:t>[] putting '\ 0' in each position.</a:t>
            </a:r>
            <a:endParaRPr lang="es-ES" sz="1600" dirty="0">
              <a:latin typeface="Bahnschrift Light SemiCondensed" panose="020B0502040204020203" pitchFamily="34" charset="0"/>
            </a:endParaRPr>
          </a:p>
        </p:txBody>
      </p:sp>
    </p:spTree>
    <p:extLst>
      <p:ext uri="{BB962C8B-B14F-4D97-AF65-F5344CB8AC3E}">
        <p14:creationId xmlns:p14="http://schemas.microsoft.com/office/powerpoint/2010/main" val="213737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885F7-BF27-4566-A1FF-87108736A0AE}"/>
              </a:ext>
            </a:extLst>
          </p:cNvPr>
          <p:cNvSpPr>
            <a:spLocks noGrp="1"/>
          </p:cNvSpPr>
          <p:nvPr>
            <p:ph type="title"/>
          </p:nvPr>
        </p:nvSpPr>
        <p:spPr/>
        <p:txBody>
          <a:bodyPr/>
          <a:lstStyle/>
          <a:p>
            <a:r>
              <a:rPr lang="en-US" dirty="0">
                <a:latin typeface="Bahnschrift Light SemiCondensed" panose="020B0502040204020203" pitchFamily="34" charset="0"/>
              </a:rPr>
              <a:t>Deploy the shell to a new user</a:t>
            </a:r>
            <a:endParaRPr lang="es-ES" dirty="0">
              <a:latin typeface="Bahnschrift Light SemiCondensed" panose="020B0502040204020203" pitchFamily="34" charset="0"/>
            </a:endParaRPr>
          </a:p>
        </p:txBody>
      </p:sp>
      <p:sp>
        <p:nvSpPr>
          <p:cNvPr id="3" name="Marcador de contenido 2">
            <a:extLst>
              <a:ext uri="{FF2B5EF4-FFF2-40B4-BE49-F238E27FC236}">
                <a16:creationId xmlns:a16="http://schemas.microsoft.com/office/drawing/2014/main" id="{931F355E-20CC-4AD5-905D-FB25EDBAC840}"/>
              </a:ext>
            </a:extLst>
          </p:cNvPr>
          <p:cNvSpPr>
            <a:spLocks noGrp="1"/>
          </p:cNvSpPr>
          <p:nvPr>
            <p:ph idx="1"/>
          </p:nvPr>
        </p:nvSpPr>
        <p:spPr/>
        <p:txBody>
          <a:bodyPr>
            <a:normAutofit/>
          </a:bodyPr>
          <a:lstStyle/>
          <a:p>
            <a:pPr algn="just"/>
            <a:r>
              <a:rPr lang="en-US" sz="1600" dirty="0">
                <a:latin typeface="Bahnschrift Light SemiCondensed" panose="020B0502040204020203" pitchFamily="34" charset="0"/>
              </a:rPr>
              <a:t>The last thing we have to do is assign the new shell to the new user, which was already created in one of the labs.</a:t>
            </a:r>
          </a:p>
          <a:p>
            <a:pPr algn="just"/>
            <a:r>
              <a:rPr lang="en-US" sz="1600" dirty="0">
                <a:latin typeface="Bahnschrift Light SemiCondensed" panose="020B0502040204020203" pitchFamily="34" charset="0"/>
              </a:rPr>
              <a:t>To do this, the first thing we have to do is copy the executable of our shell in the / bin directory. When I already have it in the directory what I do is add the name of my shell as a viable shell in the /</a:t>
            </a:r>
            <a:r>
              <a:rPr lang="en-US" sz="1600" dirty="0" err="1">
                <a:latin typeface="Bahnschrift Light SemiCondensed" panose="020B0502040204020203" pitchFamily="34" charset="0"/>
              </a:rPr>
              <a:t>etc</a:t>
            </a:r>
            <a:r>
              <a:rPr lang="en-US" sz="1600" dirty="0">
                <a:latin typeface="Bahnschrift Light SemiCondensed" panose="020B0502040204020203" pitchFamily="34" charset="0"/>
              </a:rPr>
              <a:t>/shells, for this I do: command -v </a:t>
            </a:r>
            <a:r>
              <a:rPr lang="en-US" sz="1600" dirty="0" err="1">
                <a:latin typeface="Bahnschrift Light SemiCondensed" panose="020B0502040204020203" pitchFamily="34" charset="0"/>
              </a:rPr>
              <a:t>ish</a:t>
            </a:r>
            <a:r>
              <a:rPr lang="en-US" sz="1600" dirty="0">
                <a:latin typeface="Bahnschrift Light SemiCondensed" panose="020B0502040204020203" pitchFamily="34" charset="0"/>
              </a:rPr>
              <a:t> | </a:t>
            </a:r>
            <a:r>
              <a:rPr lang="en-US" sz="1600" dirty="0" err="1">
                <a:latin typeface="Bahnschrift Light SemiCondensed" panose="020B0502040204020203" pitchFamily="34" charset="0"/>
              </a:rPr>
              <a:t>sudo</a:t>
            </a:r>
            <a:r>
              <a:rPr lang="en-US" sz="1600" dirty="0">
                <a:latin typeface="Bahnschrift Light SemiCondensed" panose="020B0502040204020203" pitchFamily="34" charset="0"/>
              </a:rPr>
              <a:t> tee -a /</a:t>
            </a:r>
            <a:r>
              <a:rPr lang="en-US" sz="1600" dirty="0" err="1">
                <a:latin typeface="Bahnschrift Light SemiCondensed" panose="020B0502040204020203" pitchFamily="34" charset="0"/>
              </a:rPr>
              <a:t>etc</a:t>
            </a:r>
            <a:r>
              <a:rPr lang="en-US" sz="1600" dirty="0">
                <a:latin typeface="Bahnschrift Light SemiCondensed" panose="020B0502040204020203" pitchFamily="34" charset="0"/>
              </a:rPr>
              <a:t>/shells. To check that it is already added I do: cat /</a:t>
            </a:r>
            <a:r>
              <a:rPr lang="en-US" sz="1600" dirty="0" err="1">
                <a:latin typeface="Bahnschrift Light SemiCondensed" panose="020B0502040204020203" pitchFamily="34" charset="0"/>
              </a:rPr>
              <a:t>etc</a:t>
            </a:r>
            <a:r>
              <a:rPr lang="en-US" sz="1600" dirty="0">
                <a:latin typeface="Bahnschrift Light SemiCondensed" panose="020B0502040204020203" pitchFamily="34" charset="0"/>
              </a:rPr>
              <a:t>/shells and I see how now /bin/</a:t>
            </a:r>
            <a:r>
              <a:rPr lang="en-US" sz="1600" dirty="0" err="1">
                <a:latin typeface="Bahnschrift Light SemiCondensed" panose="020B0502040204020203" pitchFamily="34" charset="0"/>
              </a:rPr>
              <a:t>ish</a:t>
            </a:r>
            <a:r>
              <a:rPr lang="en-US" sz="1600" dirty="0">
                <a:latin typeface="Bahnschrift Light SemiCondensed" panose="020B0502040204020203" pitchFamily="34" charset="0"/>
              </a:rPr>
              <a:t> is inside the file.</a:t>
            </a:r>
          </a:p>
          <a:p>
            <a:pPr algn="just"/>
            <a:r>
              <a:rPr lang="en-US" sz="1600" dirty="0">
                <a:latin typeface="Bahnschrift Light SemiCondensed" panose="020B0502040204020203" pitchFamily="34" charset="0"/>
              </a:rPr>
              <a:t>Finally to assign it to the new user, what I do is: </a:t>
            </a:r>
            <a:r>
              <a:rPr lang="en-US" sz="1600" dirty="0" err="1">
                <a:latin typeface="Bahnschrift Light SemiCondensed" panose="020B0502040204020203" pitchFamily="34" charset="0"/>
              </a:rPr>
              <a:t>sudo</a:t>
            </a:r>
            <a:r>
              <a:rPr lang="en-US" sz="1600" dirty="0">
                <a:latin typeface="Bahnschrift Light SemiCondensed" panose="020B0502040204020203" pitchFamily="34" charset="0"/>
              </a:rPr>
              <a:t> </a:t>
            </a:r>
            <a:r>
              <a:rPr lang="en-US" sz="1600" dirty="0" err="1">
                <a:latin typeface="Bahnschrift Light SemiCondensed" panose="020B0502040204020203" pitchFamily="34" charset="0"/>
              </a:rPr>
              <a:t>chsh</a:t>
            </a:r>
            <a:r>
              <a:rPr lang="en-US" sz="1600" dirty="0">
                <a:latin typeface="Bahnschrift Light SemiCondensed" panose="020B0502040204020203" pitchFamily="34" charset="0"/>
              </a:rPr>
              <a:t> -s /bin/</a:t>
            </a:r>
            <a:r>
              <a:rPr lang="en-US" sz="1600" dirty="0" err="1">
                <a:latin typeface="Bahnschrift Light SemiCondensed" panose="020B0502040204020203" pitchFamily="34" charset="0"/>
              </a:rPr>
              <a:t>ish</a:t>
            </a:r>
            <a:r>
              <a:rPr lang="en-US" sz="1600" dirty="0">
                <a:latin typeface="Bahnschrift Light SemiCondensed" panose="020B0502040204020203" pitchFamily="34" charset="0"/>
              </a:rPr>
              <a:t> </a:t>
            </a:r>
            <a:r>
              <a:rPr lang="en-US" sz="1600" dirty="0" err="1">
                <a:latin typeface="Bahnschrift Light SemiCondensed" panose="020B0502040204020203" pitchFamily="34" charset="0"/>
              </a:rPr>
              <a:t>newuser</a:t>
            </a:r>
            <a:r>
              <a:rPr lang="en-US" sz="1600" dirty="0">
                <a:latin typeface="Bahnschrift Light SemiCondensed" panose="020B0502040204020203" pitchFamily="34" charset="0"/>
              </a:rPr>
              <a:t>.</a:t>
            </a:r>
            <a:endParaRPr lang="es-ES" sz="1600" dirty="0">
              <a:latin typeface="Bahnschrift Light SemiCondensed" panose="020B0502040204020203" pitchFamily="34" charset="0"/>
            </a:endParaRPr>
          </a:p>
        </p:txBody>
      </p:sp>
    </p:spTree>
    <p:extLst>
      <p:ext uri="{BB962C8B-B14F-4D97-AF65-F5344CB8AC3E}">
        <p14:creationId xmlns:p14="http://schemas.microsoft.com/office/powerpoint/2010/main" val="179974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0C72B-63C3-40B7-A255-7CEC8EE6A5DE}"/>
              </a:ext>
            </a:extLst>
          </p:cNvPr>
          <p:cNvSpPr>
            <a:spLocks noGrp="1"/>
          </p:cNvSpPr>
          <p:nvPr>
            <p:ph type="title"/>
          </p:nvPr>
        </p:nvSpPr>
        <p:spPr/>
        <p:txBody>
          <a:bodyPr/>
          <a:lstStyle/>
          <a:p>
            <a:r>
              <a:rPr lang="es-ES" dirty="0" err="1">
                <a:latin typeface="Bahnschrift Light SemiCondensed" panose="020B0502040204020203" pitchFamily="34" charset="0"/>
              </a:rPr>
              <a:t>How</a:t>
            </a:r>
            <a:r>
              <a:rPr lang="es-ES" dirty="0">
                <a:latin typeface="Bahnschrift Light SemiCondensed" panose="020B0502040204020203" pitchFamily="34" charset="0"/>
              </a:rPr>
              <a:t> </a:t>
            </a:r>
            <a:r>
              <a:rPr lang="es-ES" dirty="0" err="1">
                <a:latin typeface="Bahnschrift Light SemiCondensed" panose="020B0502040204020203" pitchFamily="34" charset="0"/>
              </a:rPr>
              <a:t>the</a:t>
            </a:r>
            <a:r>
              <a:rPr lang="es-ES" dirty="0">
                <a:latin typeface="Bahnschrift Light SemiCondensed" panose="020B0502040204020203" pitchFamily="34" charset="0"/>
              </a:rPr>
              <a:t> </a:t>
            </a:r>
            <a:r>
              <a:rPr lang="es-ES" dirty="0" err="1">
                <a:latin typeface="Bahnschrift Light SemiCondensed" panose="020B0502040204020203" pitchFamily="34" charset="0"/>
              </a:rPr>
              <a:t>shell</a:t>
            </a:r>
            <a:r>
              <a:rPr lang="es-ES" dirty="0">
                <a:latin typeface="Bahnschrift Light SemiCondensed" panose="020B0502040204020203" pitchFamily="34" charset="0"/>
              </a:rPr>
              <a:t> Works (1)</a:t>
            </a:r>
          </a:p>
        </p:txBody>
      </p:sp>
      <p:pic>
        <p:nvPicPr>
          <p:cNvPr id="10" name="Marcador de contenido 9">
            <a:extLst>
              <a:ext uri="{FF2B5EF4-FFF2-40B4-BE49-F238E27FC236}">
                <a16:creationId xmlns:a16="http://schemas.microsoft.com/office/drawing/2014/main" id="{39887BA7-D073-4B13-A0AC-2C9EF11E9D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2578032"/>
            <a:ext cx="4448175" cy="2997336"/>
          </a:xfrm>
        </p:spPr>
      </p:pic>
      <p:pic>
        <p:nvPicPr>
          <p:cNvPr id="12" name="Marcador de contenido 11">
            <a:extLst>
              <a:ext uri="{FF2B5EF4-FFF2-40B4-BE49-F238E27FC236}">
                <a16:creationId xmlns:a16="http://schemas.microsoft.com/office/drawing/2014/main" id="{3A5248C2-7745-4D7F-9D50-2822C1B904E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4625" y="2603312"/>
            <a:ext cx="4448175" cy="2946775"/>
          </a:xfrm>
        </p:spPr>
      </p:pic>
    </p:spTree>
    <p:extLst>
      <p:ext uri="{BB962C8B-B14F-4D97-AF65-F5344CB8AC3E}">
        <p14:creationId xmlns:p14="http://schemas.microsoft.com/office/powerpoint/2010/main" val="832354645"/>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103</TotalTime>
  <Words>1313</Words>
  <Application>Microsoft Office PowerPoint</Application>
  <PresentationFormat>Panorámica</PresentationFormat>
  <Paragraphs>43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Bahnschrift Light SemiCondensed</vt:lpstr>
      <vt:lpstr>Franklin Gothic Book</vt:lpstr>
      <vt:lpstr>Recorte</vt:lpstr>
      <vt:lpstr>BUILT YOUR OWN SHELL</vt:lpstr>
      <vt:lpstr>Introduction</vt:lpstr>
      <vt:lpstr>Analyzing the code: main function</vt:lpstr>
      <vt:lpstr>Analyzing the code: separate function</vt:lpstr>
      <vt:lpstr>Analyzing the code: builtIn function</vt:lpstr>
      <vt:lpstr>Analyzing the code: notBuiltIn function</vt:lpstr>
      <vt:lpstr>Analyzing the code: auxiliary functions</vt:lpstr>
      <vt:lpstr>Deploy the shell to a new user</vt:lpstr>
      <vt:lpstr>How the shell Works (1)</vt:lpstr>
      <vt:lpstr>How the shell Works (2)</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 YOUR OWN SHELL</dc:title>
  <dc:creator>Ivan Chamero de la Rosa</dc:creator>
  <cp:lastModifiedBy>Ivan Chamero de la Rosa</cp:lastModifiedBy>
  <cp:revision>15</cp:revision>
  <dcterms:created xsi:type="dcterms:W3CDTF">2020-12-13T17:47:08Z</dcterms:created>
  <dcterms:modified xsi:type="dcterms:W3CDTF">2020-12-13T19:31:31Z</dcterms:modified>
</cp:coreProperties>
</file>