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 VIJ" initials="IV" lastIdx="1" clrIdx="0">
    <p:extLst>
      <p:ext uri="{19B8F6BF-5375-455C-9EA6-DF929625EA0E}">
        <p15:presenceInfo xmlns:p15="http://schemas.microsoft.com/office/powerpoint/2012/main" userId="ISHAN VI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9/28/2021</a:t>
            </a:fld>
            <a:endParaRPr lang="en-US"/>
          </a:p>
        </p:txBody>
      </p:sp>
      <p:sp>
        <p:nvSpPr>
          <p:cNvPr id="5" name="Footer Placeholder 4"/>
          <p:cNvSpPr>
            <a:spLocks noGrp="1"/>
          </p:cNvSpPr>
          <p:nvPr>
            <p:ph type="ftr" sz="quarter" idx="11"/>
          </p:nvPr>
        </p:nvSpPr>
        <p:spPr>
          <a:xfrm>
            <a:off x="2416500" y="329307"/>
            <a:ext cx="4973915" cy="309201"/>
          </a:xfrm>
        </p:spPr>
        <p:txBody>
          <a:bodyPr/>
          <a:lstStyle/>
          <a:p>
            <a:pPr algn="l"/>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14DFC975-2FD7-44A5-9E78-ECBA461560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47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36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86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727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24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154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330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62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97772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80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49AA12-8195-4182-A7AC-2E7E59DFBDAF}" type="datetimeFigureOut">
              <a:rPr lang="en-US" smtClean="0"/>
              <a:t>9/28/2021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0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49AA12-8195-4182-A7AC-2E7E59DFBDAF}" type="datetimeFigureOut">
              <a:rPr lang="en-US" smtClean="0"/>
              <a:pPr/>
              <a:t>9/28/2021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DFC975-2FD7-44A5-9E78-ECBA4615607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7885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1.jp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video" Target="../media/media5.mp4"/><Relationship Id="rId1" Type="http://schemas.microsoft.com/office/2007/relationships/media" Target="../media/media5.mp4"/><Relationship Id="rId6" Type="http://schemas.openxmlformats.org/officeDocument/2006/relationships/image" Target="../media/image1.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youtu.be/HnCtPuAE4a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1" name="Rectangle 79">
            <a:extLst>
              <a:ext uri="{FF2B5EF4-FFF2-40B4-BE49-F238E27FC236}">
                <a16:creationId xmlns:a16="http://schemas.microsoft.com/office/drawing/2014/main" id="{B0013D77-6314-4D7E-B3AE-F64340434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81">
            <a:extLst>
              <a:ext uri="{FF2B5EF4-FFF2-40B4-BE49-F238E27FC236}">
                <a16:creationId xmlns:a16="http://schemas.microsoft.com/office/drawing/2014/main" id="{4F504834-5C3B-4268-AA97-192F1C8B3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4" name="Title 1">
            <a:extLst>
              <a:ext uri="{FF2B5EF4-FFF2-40B4-BE49-F238E27FC236}">
                <a16:creationId xmlns:a16="http://schemas.microsoft.com/office/drawing/2014/main" id="{1A524417-FECA-4996-A2E9-67808C9D2E7C}"/>
              </a:ext>
            </a:extLst>
          </p:cNvPr>
          <p:cNvSpPr>
            <a:spLocks noGrp="1"/>
          </p:cNvSpPr>
          <p:nvPr>
            <p:ph type="ctrTitle"/>
          </p:nvPr>
        </p:nvSpPr>
        <p:spPr>
          <a:xfrm>
            <a:off x="1452617" y="976508"/>
            <a:ext cx="5525305" cy="2367221"/>
          </a:xfrm>
        </p:spPr>
        <p:txBody>
          <a:bodyPr>
            <a:normAutofit/>
          </a:bodyPr>
          <a:lstStyle/>
          <a:p>
            <a:r>
              <a:rPr lang="en-IN" sz="4200" dirty="0"/>
              <a:t>SIT314: Software Architecture and Scalability for Internet-of-Things</a:t>
            </a:r>
          </a:p>
        </p:txBody>
      </p:sp>
      <p:sp>
        <p:nvSpPr>
          <p:cNvPr id="3" name="Subtitle 2">
            <a:extLst>
              <a:ext uri="{FF2B5EF4-FFF2-40B4-BE49-F238E27FC236}">
                <a16:creationId xmlns:a16="http://schemas.microsoft.com/office/drawing/2014/main" id="{7A66341D-26EB-4D3A-BF7C-F5A7F6949C55}"/>
              </a:ext>
            </a:extLst>
          </p:cNvPr>
          <p:cNvSpPr>
            <a:spLocks noGrp="1"/>
          </p:cNvSpPr>
          <p:nvPr>
            <p:ph type="subTitle" idx="1"/>
          </p:nvPr>
        </p:nvSpPr>
        <p:spPr>
          <a:xfrm>
            <a:off x="1452617" y="3531204"/>
            <a:ext cx="5530919" cy="1606576"/>
          </a:xfrm>
        </p:spPr>
        <p:txBody>
          <a:bodyPr>
            <a:normAutofit/>
          </a:bodyPr>
          <a:lstStyle/>
          <a:p>
            <a:r>
              <a:rPr lang="en-IN"/>
              <a:t>Name: Ishan Vij</a:t>
            </a:r>
          </a:p>
          <a:p>
            <a:r>
              <a:rPr lang="en-IN"/>
              <a:t>Student Id: 219056862</a:t>
            </a:r>
          </a:p>
        </p:txBody>
      </p:sp>
      <p:cxnSp>
        <p:nvCxnSpPr>
          <p:cNvPr id="84" name="Straight Connector 83">
            <a:extLst>
              <a:ext uri="{FF2B5EF4-FFF2-40B4-BE49-F238E27FC236}">
                <a16:creationId xmlns:a16="http://schemas.microsoft.com/office/drawing/2014/main" id="{08499C1D-827E-4262-9D7E-C9C5D41F74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6" name="Group 85">
            <a:extLst>
              <a:ext uri="{FF2B5EF4-FFF2-40B4-BE49-F238E27FC236}">
                <a16:creationId xmlns:a16="http://schemas.microsoft.com/office/drawing/2014/main" id="{14769521-3FF2-4900-8E88-FE324129CB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87" name="Rectangle 86">
              <a:extLst>
                <a:ext uri="{FF2B5EF4-FFF2-40B4-BE49-F238E27FC236}">
                  <a16:creationId xmlns:a16="http://schemas.microsoft.com/office/drawing/2014/main" id="{81FA2858-515C-4B19-957E-E33BE2525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C120D3D-6DFE-4D3F-821A-5DEB60B85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Graphical user interface&#10;&#10;Description automatically generated">
            <a:extLst>
              <a:ext uri="{FF2B5EF4-FFF2-40B4-BE49-F238E27FC236}">
                <a16:creationId xmlns:a16="http://schemas.microsoft.com/office/drawing/2014/main" id="{94074891-DBAF-4C72-BF51-22E8498F2596}"/>
              </a:ext>
            </a:extLst>
          </p:cNvPr>
          <p:cNvPicPr>
            <a:picLocks noChangeAspect="1"/>
          </p:cNvPicPr>
          <p:nvPr/>
        </p:nvPicPr>
        <p:blipFill rotWithShape="1">
          <a:blip r:embed="rId4">
            <a:extLst>
              <a:ext uri="{28A0092B-C50C-407E-A947-70E740481C1C}">
                <a14:useLocalDpi xmlns:a14="http://schemas.microsoft.com/office/drawing/2010/main" val="0"/>
              </a:ext>
            </a:extLst>
          </a:blip>
          <a:srcRect r="3463" b="-4"/>
          <a:stretch/>
        </p:blipFill>
        <p:spPr>
          <a:xfrm>
            <a:off x="8116373" y="1116345"/>
            <a:ext cx="2799103" cy="3866172"/>
          </a:xfrm>
          <a:prstGeom prst="rect">
            <a:avLst/>
          </a:prstGeom>
        </p:spPr>
      </p:pic>
      <p:pic>
        <p:nvPicPr>
          <p:cNvPr id="90" name="Picture 89">
            <a:extLst>
              <a:ext uri="{FF2B5EF4-FFF2-40B4-BE49-F238E27FC236}">
                <a16:creationId xmlns:a16="http://schemas.microsoft.com/office/drawing/2014/main" id="{734D3980-B8F4-49E4-BADC-88E2D3517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2" name="Straight Connector 91">
            <a:extLst>
              <a:ext uri="{FF2B5EF4-FFF2-40B4-BE49-F238E27FC236}">
                <a16:creationId xmlns:a16="http://schemas.microsoft.com/office/drawing/2014/main" id="{90E57DF2-FA2B-4494-B47E-8180C6326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WhatsApp Audio 2021-09-28 at 4.42.40 PM">
            <a:hlinkClick r:id="" action="ppaction://media"/>
            <a:extLst>
              <a:ext uri="{FF2B5EF4-FFF2-40B4-BE49-F238E27FC236}">
                <a16:creationId xmlns:a16="http://schemas.microsoft.com/office/drawing/2014/main" id="{34352265-92A7-4DBA-9FF3-AB431BBE1A7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96397" y="325144"/>
            <a:ext cx="487363" cy="487363"/>
          </a:xfrm>
          <a:prstGeom prst="rect">
            <a:avLst/>
          </a:prstGeom>
        </p:spPr>
      </p:pic>
    </p:spTree>
    <p:extLst>
      <p:ext uri="{BB962C8B-B14F-4D97-AF65-F5344CB8AC3E}">
        <p14:creationId xmlns:p14="http://schemas.microsoft.com/office/powerpoint/2010/main" val="3043657301"/>
      </p:ext>
    </p:extLst>
  </p:cSld>
  <p:clrMapOvr>
    <a:masterClrMapping/>
  </p:clrMapOvr>
  <mc:AlternateContent xmlns:mc="http://schemas.openxmlformats.org/markup-compatibility/2006" xmlns:p14="http://schemas.microsoft.com/office/powerpoint/2010/main">
    <mc:Choice Requires="p14">
      <p:transition spd="slow" p14:dur="2000" advClick="0" advTm="13730"/>
    </mc:Choice>
    <mc:Fallback xmlns="">
      <p:transition spd="slow" advClick="0" advTm="137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4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par>
                          <p:cTn id="16" fill="hold">
                            <p:stCondLst>
                              <p:cond delay="3120"/>
                            </p:stCondLst>
                            <p:childTnLst>
                              <p:par>
                                <p:cTn id="17" presetID="1" presetClass="mediacall" presetSubtype="0" fill="hold" nodeType="afterEffect">
                                  <p:stCondLst>
                                    <p:cond delay="0"/>
                                  </p:stCondLst>
                                  <p:childTnLst>
                                    <p:cmd type="call" cmd="playFrom(0.0)">
                                      <p:cBhvr>
                                        <p:cTn id="18" dur="138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9" fill="hold" display="0">
                  <p:stCondLst>
                    <p:cond delay="indefinite"/>
                  </p:stCondLst>
                  <p:endCondLst>
                    <p:cond evt="onStopAudio" delay="0">
                      <p:tgtEl>
                        <p:sldTgt/>
                      </p:tgtEl>
                    </p:cond>
                  </p:endCondLst>
                </p:cTn>
                <p:tgtEl>
                  <p:spTgt spid="6"/>
                </p:tgtEl>
              </p:cMediaNode>
            </p:video>
          </p:childTnLst>
        </p:cTn>
      </p:par>
    </p:tnLst>
    <p:bldLst>
      <p:bldP spid="54"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1D9E87-1BFA-4E81-937C-157621BF7AC8}"/>
              </a:ext>
            </a:extLst>
          </p:cNvPr>
          <p:cNvSpPr/>
          <p:nvPr/>
        </p:nvSpPr>
        <p:spPr>
          <a:xfrm>
            <a:off x="1580225" y="832070"/>
            <a:ext cx="9554500" cy="923330"/>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Problem Description:</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E5094453-50AD-4338-8EC1-F8977BF5474A}"/>
              </a:ext>
            </a:extLst>
          </p:cNvPr>
          <p:cNvSpPr txBox="1"/>
          <p:nvPr/>
        </p:nvSpPr>
        <p:spPr>
          <a:xfrm>
            <a:off x="1580225" y="2459114"/>
            <a:ext cx="8691239" cy="2246769"/>
          </a:xfrm>
          <a:prstGeom prst="rect">
            <a:avLst/>
          </a:prstGeom>
          <a:noFill/>
        </p:spPr>
        <p:txBody>
          <a:bodyPr wrap="square" rtlCol="0">
            <a:sp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Basically, the aim of this project is to develop a Smart Lighting System which could be maintained for large buildings with many thousands of buildings and switches. The report concentrates on developing a system that implements the smart light system for large building without affecting any other attributes of the building and maintain the scalability to control the intensity of lights and also provide alerts for faulted lights in the building.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2" name="WhatsApp Audio 2021-09-28 at 4.42.49 PM">
            <a:hlinkClick r:id="" action="ppaction://media"/>
            <a:extLst>
              <a:ext uri="{FF2B5EF4-FFF2-40B4-BE49-F238E27FC236}">
                <a16:creationId xmlns:a16="http://schemas.microsoft.com/office/drawing/2014/main" id="{744FD8CA-AE2A-4CD9-B894-39B49C14074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39875" y="996950"/>
            <a:ext cx="487363" cy="487363"/>
          </a:xfrm>
          <a:prstGeom prst="rect">
            <a:avLst/>
          </a:prstGeom>
        </p:spPr>
      </p:pic>
    </p:spTree>
    <p:extLst>
      <p:ext uri="{BB962C8B-B14F-4D97-AF65-F5344CB8AC3E}">
        <p14:creationId xmlns:p14="http://schemas.microsoft.com/office/powerpoint/2010/main" val="2168716754"/>
      </p:ext>
    </p:extLst>
  </p:cSld>
  <p:clrMapOvr>
    <a:masterClrMapping/>
  </p:clrMapOvr>
  <mc:AlternateContent xmlns:mc="http://schemas.openxmlformats.org/markup-compatibility/2006" xmlns:p14="http://schemas.microsoft.com/office/powerpoint/2010/main">
    <mc:Choice Requires="p14">
      <p:transition spd="slow" p14:dur="2000" advClick="0" advTm="31090"/>
    </mc:Choice>
    <mc:Fallback xmlns="">
      <p:transition spd="slow" advClick="0" advTm="31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2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2"/>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64D2-FDF5-47A0-8C8D-0DA6D88ACBCA}"/>
              </a:ext>
            </a:extLst>
          </p:cNvPr>
          <p:cNvSpPr>
            <a:spLocks noGrp="1"/>
          </p:cNvSpPr>
          <p:nvPr>
            <p:ph type="title"/>
          </p:nvPr>
        </p:nvSpPr>
        <p:spPr/>
        <p:txBody>
          <a:bodyPr>
            <a:normAutofit/>
          </a:bodyPr>
          <a:lstStyle/>
          <a:p>
            <a:pPr algn="ctr"/>
            <a:r>
              <a:rPr lang="en-IN" sz="5400" b="1"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Requirements of the System</a:t>
            </a: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84C3D12B-5CFF-49E2-BD49-4F9E11D3C335}"/>
              </a:ext>
            </a:extLst>
          </p:cNvPr>
          <p:cNvSpPr txBox="1"/>
          <p:nvPr/>
        </p:nvSpPr>
        <p:spPr>
          <a:xfrm>
            <a:off x="1551650" y="2306714"/>
            <a:ext cx="8691239" cy="333918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The smart lighting system should be scalable for large building which uses thousands of lights and switches which means the reliability and performance of the system should not be affected with increase in lights and switches.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The system should change the intensity of light or turn off and on with respect to the lighting conditions of the environment.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The system should create alert when some of the LEDs stop working or show unusual behaviour. For example, the system can use MQTT with Complex Event Processing to report faulted LEDs and create alert so that those lights could be repaired or replaced.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The data stored for all the room and their LEDs and switches must be stored securely in online databases which could be only accessed by authorised people of the company and should provide good secure protocols to avoid hacking of the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WhatsApp Audio 2021-09-28 at 4.42.58 PM">
            <a:hlinkClick r:id="" action="ppaction://media"/>
            <a:extLst>
              <a:ext uri="{FF2B5EF4-FFF2-40B4-BE49-F238E27FC236}">
                <a16:creationId xmlns:a16="http://schemas.microsoft.com/office/drawing/2014/main" id="{D8BFAFC8-7F8A-4DBF-8F8E-2CFD018A213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14772" y="317156"/>
            <a:ext cx="487363" cy="487363"/>
          </a:xfrm>
          <a:prstGeom prst="rect">
            <a:avLst/>
          </a:prstGeom>
        </p:spPr>
      </p:pic>
    </p:spTree>
    <p:extLst>
      <p:ext uri="{BB962C8B-B14F-4D97-AF65-F5344CB8AC3E}">
        <p14:creationId xmlns:p14="http://schemas.microsoft.com/office/powerpoint/2010/main" val="1451191217"/>
      </p:ext>
    </p:extLst>
  </p:cSld>
  <p:clrMapOvr>
    <a:masterClrMapping/>
  </p:clrMapOvr>
  <mc:AlternateContent xmlns:mc="http://schemas.openxmlformats.org/markup-compatibility/2006" xmlns:p14="http://schemas.microsoft.com/office/powerpoint/2010/main">
    <mc:Choice Requires="p14">
      <p:transition spd="slow" p14:dur="2000" advClick="0" advTm="58870"/>
    </mc:Choice>
    <mc:Fallback xmlns="">
      <p:transition spd="slow" advClick="0" advTm="588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2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7"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88491726-83B1-4795-903A-3098453DDBC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ln w="9525">
                  <a:solidFill>
                    <a:schemeClr val="bg1"/>
                  </a:solidFill>
                  <a:prstDash val="solid"/>
                </a:ln>
              </a:rPr>
              <a:t>System Design</a:t>
            </a:r>
            <a:endParaRPr lang="en-US" sz="3600" spc="0">
              <a:ln w="9525">
                <a:solidFill>
                  <a:schemeClr val="bg1"/>
                </a:solidFill>
                <a:prstDash val="solid"/>
              </a:ln>
            </a:endParaRPr>
          </a:p>
        </p:txBody>
      </p:sp>
      <p:cxnSp>
        <p:nvCxnSpPr>
          <p:cNvPr id="53"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4"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88121EDC-EDE1-453B-9C82-E33D97B12A38}"/>
              </a:ext>
            </a:extLst>
          </p:cNvPr>
          <p:cNvPicPr/>
          <p:nvPr/>
        </p:nvPicPr>
        <p:blipFill>
          <a:blip r:embed="rId5"/>
          <a:stretch>
            <a:fillRect/>
          </a:stretch>
        </p:blipFill>
        <p:spPr>
          <a:xfrm>
            <a:off x="5777181" y="1116345"/>
            <a:ext cx="3965305" cy="3866172"/>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WhatsApp Audio 2021-09-28 at 4.43.06 PM">
            <a:hlinkClick r:id="" action="ppaction://media"/>
            <a:extLst>
              <a:ext uri="{FF2B5EF4-FFF2-40B4-BE49-F238E27FC236}">
                <a16:creationId xmlns:a16="http://schemas.microsoft.com/office/drawing/2014/main" id="{F0CE114C-5ABB-4DF9-9ED0-7D1E3C0E996F}"/>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77249" y="4141558"/>
            <a:ext cx="487363" cy="487363"/>
          </a:xfrm>
          <a:prstGeom prst="rect">
            <a:avLst/>
          </a:prstGeom>
        </p:spPr>
      </p:pic>
    </p:spTree>
    <p:extLst>
      <p:ext uri="{BB962C8B-B14F-4D97-AF65-F5344CB8AC3E}">
        <p14:creationId xmlns:p14="http://schemas.microsoft.com/office/powerpoint/2010/main" val="2916688167"/>
      </p:ext>
    </p:extLst>
  </p:cSld>
  <p:clrMapOvr>
    <a:masterClrMapping/>
  </p:clrMapOvr>
  <mc:AlternateContent xmlns:mc="http://schemas.openxmlformats.org/markup-compatibility/2006" xmlns:p14="http://schemas.microsoft.com/office/powerpoint/2010/main">
    <mc:Choice Requires="p14">
      <p:transition spd="slow" p14:dur="2000" advClick="0" advTm="29630"/>
    </mc:Choice>
    <mc:Fallback xmlns="">
      <p:transition spd="slow" advClick="0" advTm="296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82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1">
            <a:extLst>
              <a:ext uri="{FF2B5EF4-FFF2-40B4-BE49-F238E27FC236}">
                <a16:creationId xmlns:a16="http://schemas.microsoft.com/office/drawing/2014/main" id="{68DD1F87-0F52-454E-B19B-6D564A8147D6}"/>
              </a:ext>
            </a:extLst>
          </p:cNvPr>
          <p:cNvSpPr>
            <a:spLocks noGrp="1"/>
          </p:cNvSpPr>
          <p:nvPr>
            <p:ph type="title"/>
          </p:nvPr>
        </p:nvSpPr>
        <p:spPr>
          <a:xfrm>
            <a:off x="1451580" y="990601"/>
            <a:ext cx="3525184" cy="863153"/>
          </a:xfrm>
        </p:spPr>
        <p:txBody>
          <a:bodyPr>
            <a:normAutofit/>
          </a:bodyPr>
          <a:lstStyle/>
          <a:p>
            <a:r>
              <a:rPr lang="en-IN" sz="4400" b="1"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Data Formats</a:t>
            </a:r>
            <a:endParaRPr lang="en-IN" sz="4400" b="1"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7C9E865-687E-463F-8247-01009903B15A}"/>
              </a:ext>
            </a:extLst>
          </p:cNvPr>
          <p:cNvSpPr>
            <a:spLocks noGrp="1"/>
          </p:cNvSpPr>
          <p:nvPr>
            <p:ph idx="1"/>
          </p:nvPr>
        </p:nvSpPr>
        <p:spPr>
          <a:xfrm>
            <a:off x="1451580" y="2015732"/>
            <a:ext cx="3525184" cy="3450613"/>
          </a:xfrm>
        </p:spPr>
        <p:txBody>
          <a:bodyPr>
            <a:normAutofit fontScale="92500" lnSpcReduction="20000"/>
          </a:bodyPr>
          <a:lstStyle/>
          <a:p>
            <a:pPr>
              <a:lnSpc>
                <a:spcPct val="110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For this task the data is collected in the csv format while collecting from Arduino in an excel file and the same is being used to visualise the data in real time using Plot.ly can be also converted to a JSON format. The advantage of csv file is that it systematically arranges the values from sensors under appropriate columns with time stamps and CSV file is usually smaller in size in comparison to JSON file. Moreover, excel file can make it easy for the user to visualize the data and also allow APIs to post the data easily. Aldo the JSON format is used to upload data to mongo DB.</a:t>
            </a:r>
          </a:p>
          <a:p>
            <a:pPr>
              <a:lnSpc>
                <a:spcPct val="110000"/>
              </a:lnSpc>
            </a:pPr>
            <a:endParaRPr lang="en-IN" sz="1600" dirty="0"/>
          </a:p>
        </p:txBody>
      </p:sp>
      <p:pic>
        <p:nvPicPr>
          <p:cNvPr id="6" name="Picture 5" descr="Text&#10;&#10;Description automatically generated">
            <a:extLst>
              <a:ext uri="{FF2B5EF4-FFF2-40B4-BE49-F238E27FC236}">
                <a16:creationId xmlns:a16="http://schemas.microsoft.com/office/drawing/2014/main" id="{5DCFEA4D-D749-4D0C-8809-CE646D0DDA38}"/>
              </a:ext>
            </a:extLst>
          </p:cNvPr>
          <p:cNvPicPr/>
          <p:nvPr/>
        </p:nvPicPr>
        <p:blipFill>
          <a:blip r:embed="rId4"/>
          <a:stretch>
            <a:fillRect/>
          </a:stretch>
        </p:blipFill>
        <p:spPr>
          <a:xfrm>
            <a:off x="5456640" y="2214707"/>
            <a:ext cx="2964032" cy="1682088"/>
          </a:xfrm>
          <a:prstGeom prst="rect">
            <a:avLst/>
          </a:prstGeom>
        </p:spPr>
      </p:pic>
      <p:pic>
        <p:nvPicPr>
          <p:cNvPr id="5" name="Picture 4">
            <a:extLst>
              <a:ext uri="{FF2B5EF4-FFF2-40B4-BE49-F238E27FC236}">
                <a16:creationId xmlns:a16="http://schemas.microsoft.com/office/drawing/2014/main" id="{06718D8F-3A31-49C4-82B9-97FE33A8FCDE}"/>
              </a:ext>
            </a:extLst>
          </p:cNvPr>
          <p:cNvPicPr/>
          <p:nvPr/>
        </p:nvPicPr>
        <p:blipFill>
          <a:blip r:embed="rId5"/>
          <a:stretch>
            <a:fillRect/>
          </a:stretch>
        </p:blipFill>
        <p:spPr>
          <a:xfrm>
            <a:off x="8584396" y="598091"/>
            <a:ext cx="2964033" cy="4914258"/>
          </a:xfrm>
          <a:prstGeom prst="rect">
            <a:avLst/>
          </a:prstGeom>
        </p:spPr>
      </p:pic>
      <p:pic>
        <p:nvPicPr>
          <p:cNvPr id="17" name="Picture 16">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2" name="WhatsApp Audio 2021-09-28 at 4.43.14 PM">
            <a:hlinkClick r:id="" action="ppaction://media"/>
            <a:extLst>
              <a:ext uri="{FF2B5EF4-FFF2-40B4-BE49-F238E27FC236}">
                <a16:creationId xmlns:a16="http://schemas.microsoft.com/office/drawing/2014/main" id="{09992BCA-E5C1-49AA-AF8F-764D47849A4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502332" y="278702"/>
            <a:ext cx="487363" cy="487363"/>
          </a:xfrm>
          <a:prstGeom prst="rect">
            <a:avLst/>
          </a:prstGeom>
        </p:spPr>
      </p:pic>
    </p:spTree>
    <p:extLst>
      <p:ext uri="{BB962C8B-B14F-4D97-AF65-F5344CB8AC3E}">
        <p14:creationId xmlns:p14="http://schemas.microsoft.com/office/powerpoint/2010/main" val="2867312099"/>
      </p:ext>
    </p:extLst>
  </p:cSld>
  <p:clrMapOvr>
    <a:masterClrMapping/>
  </p:clrMapOvr>
  <mc:AlternateContent xmlns:mc="http://schemas.openxmlformats.org/markup-compatibility/2006" xmlns:p14="http://schemas.microsoft.com/office/powerpoint/2010/main">
    <mc:Choice Requires="p14">
      <p:transition spd="slow" p14:dur="2000" advClick="0" advTm="29430"/>
    </mc:Choice>
    <mc:Fallback xmlns="">
      <p:transition spd="slow" advClick="0" advTm="29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632"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1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3"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17">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9">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D14B3865-8B9E-4D75-9442-EAC0A7CF8B59}"/>
              </a:ext>
            </a:extLst>
          </p:cNvPr>
          <p:cNvSpPr>
            <a:spLocks noGrp="1"/>
          </p:cNvSpPr>
          <p:nvPr>
            <p:ph type="title"/>
          </p:nvPr>
        </p:nvSpPr>
        <p:spPr>
          <a:xfrm>
            <a:off x="1776729" y="4459039"/>
            <a:ext cx="8643011" cy="551528"/>
          </a:xfrm>
        </p:spPr>
        <p:txBody>
          <a:bodyPr vert="horz" lIns="91440" tIns="45720" rIns="91440" bIns="0" rtlCol="0" anchor="b">
            <a:normAutofit/>
          </a:bodyPr>
          <a:lstStyle/>
          <a:p>
            <a:pPr algn="ctr"/>
            <a:r>
              <a:rPr lang="en-US" sz="3600" dirty="0">
                <a:ln w="9525">
                  <a:solidFill>
                    <a:schemeClr val="bg1"/>
                  </a:solidFill>
                  <a:prstDash val="solid"/>
                </a:ln>
              </a:rPr>
              <a:t>Demonstration</a:t>
            </a:r>
            <a:endParaRPr lang="en-US" sz="3600" spc="0" dirty="0">
              <a:ln w="9525">
                <a:solidFill>
                  <a:schemeClr val="bg1"/>
                </a:solidFill>
                <a:prstDash val="solid"/>
              </a:ln>
            </a:endParaRPr>
          </a:p>
        </p:txBody>
      </p:sp>
      <p:cxnSp>
        <p:nvCxnSpPr>
          <p:cNvPr id="49" name="Straight Connector 21">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0" name="Picture 23">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25">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EC101B3-9F4C-47B2-B3B5-921DFFE65834}"/>
              </a:ext>
            </a:extLst>
          </p:cNvPr>
          <p:cNvSpPr txBox="1"/>
          <p:nvPr/>
        </p:nvSpPr>
        <p:spPr>
          <a:xfrm>
            <a:off x="2592280" y="1260629"/>
            <a:ext cx="5965794" cy="369332"/>
          </a:xfrm>
          <a:prstGeom prst="rect">
            <a:avLst/>
          </a:prstGeom>
          <a:noFill/>
        </p:spPr>
        <p:txBody>
          <a:bodyPr wrap="square" rtlCol="0">
            <a:spAutoFit/>
          </a:bodyPr>
          <a:lstStyle/>
          <a:p>
            <a:r>
              <a:rPr lang="en-IN"/>
              <a:t>Link: </a:t>
            </a:r>
            <a:r>
              <a:rPr lang="en-IN">
                <a:hlinkClick r:id="rId3"/>
              </a:rPr>
              <a:t>https://youtu.be/HnCtPuAE4a8</a:t>
            </a:r>
            <a:r>
              <a:rPr lang="en-IN"/>
              <a:t> </a:t>
            </a:r>
          </a:p>
        </p:txBody>
      </p:sp>
    </p:spTree>
    <p:extLst>
      <p:ext uri="{BB962C8B-B14F-4D97-AF65-F5344CB8AC3E}">
        <p14:creationId xmlns:p14="http://schemas.microsoft.com/office/powerpoint/2010/main" val="1266173205"/>
      </p:ext>
    </p:extLst>
  </p:cSld>
  <p:clrMapOvr>
    <a:masterClrMapping/>
  </p:clrMapOvr>
  <mc:AlternateContent xmlns:mc="http://schemas.openxmlformats.org/markup-compatibility/2006" xmlns:p14="http://schemas.microsoft.com/office/powerpoint/2010/main">
    <mc:Choice Requires="p14">
      <p:transition spd="slow" p14:dur="2000" advTm="212430"/>
    </mc:Choice>
    <mc:Fallback xmlns="">
      <p:transition spd="slow" advTm="2124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5" descr="Tying a bow in an arrangment of presents">
            <a:extLst>
              <a:ext uri="{FF2B5EF4-FFF2-40B4-BE49-F238E27FC236}">
                <a16:creationId xmlns:a16="http://schemas.microsoft.com/office/drawing/2014/main" id="{C363E5A3-C490-458F-A16C-2A3F72C006F2}"/>
              </a:ext>
            </a:extLst>
          </p:cNvPr>
          <p:cNvPicPr>
            <a:picLocks noChangeAspect="1"/>
          </p:cNvPicPr>
          <p:nvPr/>
        </p:nvPicPr>
        <p:blipFill rotWithShape="1">
          <a:blip r:embed="rId5"/>
          <a:srcRect t="7893" r="-1" b="7835"/>
          <a:stretch/>
        </p:blipFill>
        <p:spPr>
          <a:xfrm>
            <a:off x="2" y="10"/>
            <a:ext cx="12191695" cy="6857990"/>
          </a:xfrm>
          <a:prstGeom prst="rect">
            <a:avLst/>
          </a:prstGeom>
        </p:spPr>
      </p:pic>
      <p:sp>
        <p:nvSpPr>
          <p:cNvPr id="27" name="Rectangle 17">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258EF88-4B77-4010-8DB3-994F71DA3F7B}"/>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ln w="9525">
                  <a:solidFill>
                    <a:schemeClr val="bg1"/>
                  </a:solidFill>
                  <a:prstDash val="solid"/>
                </a:ln>
                <a:solidFill>
                  <a:srgbClr val="FFFFFE"/>
                </a:solidFill>
              </a:rPr>
              <a:t>Thank You</a:t>
            </a:r>
            <a:endParaRPr lang="en-US" sz="4400" spc="0">
              <a:ln w="9525">
                <a:solidFill>
                  <a:schemeClr val="bg1"/>
                </a:solidFill>
                <a:prstDash val="solid"/>
              </a:ln>
              <a:solidFill>
                <a:srgbClr val="FFFFFE"/>
              </a:solidFill>
            </a:endParaRPr>
          </a:p>
        </p:txBody>
      </p:sp>
      <p:cxnSp>
        <p:nvCxnSpPr>
          <p:cNvPr id="28" name="Straight Connector 19">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FF2672"/>
            </a:solidFill>
          </a:ln>
        </p:spPr>
        <p:style>
          <a:lnRef idx="3">
            <a:schemeClr val="accent1"/>
          </a:lnRef>
          <a:fillRef idx="0">
            <a:schemeClr val="accent1"/>
          </a:fillRef>
          <a:effectRef idx="2">
            <a:schemeClr val="accent1"/>
          </a:effectRef>
          <a:fontRef idx="minor">
            <a:schemeClr val="tx1"/>
          </a:fontRef>
        </p:style>
      </p:cxnSp>
      <p:pic>
        <p:nvPicPr>
          <p:cNvPr id="10" name="WhatsApp Audio 2021-09-28 at 4.43.22 PM">
            <a:hlinkClick r:id="" action="ppaction://media"/>
            <a:extLst>
              <a:ext uri="{FF2B5EF4-FFF2-40B4-BE49-F238E27FC236}">
                <a16:creationId xmlns:a16="http://schemas.microsoft.com/office/drawing/2014/main" id="{28F45538-DBCC-44D5-A003-1906EB50F2F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597517" y="4245389"/>
            <a:ext cx="487363" cy="487363"/>
          </a:xfrm>
          <a:prstGeom prst="rect">
            <a:avLst/>
          </a:prstGeom>
        </p:spPr>
      </p:pic>
    </p:spTree>
    <p:extLst>
      <p:ext uri="{BB962C8B-B14F-4D97-AF65-F5344CB8AC3E}">
        <p14:creationId xmlns:p14="http://schemas.microsoft.com/office/powerpoint/2010/main" val="2762717193"/>
      </p:ext>
    </p:extLst>
  </p:cSld>
  <p:clrMapOvr>
    <a:masterClrMapping/>
  </p:clrMapOvr>
  <mc:AlternateContent xmlns:mc="http://schemas.openxmlformats.org/markup-compatibility/2006" xmlns:p14="http://schemas.microsoft.com/office/powerpoint/2010/main">
    <mc:Choice Requires="p14">
      <p:transition spd="slow" p14:dur="2000" advClick="0" advTm="2610"/>
    </mc:Choice>
    <mc:Fallback xmlns="">
      <p:transition spd="slow" advClick="0" advTm="26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24"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10"/>
                </p:tgtEl>
              </p:cMediaNode>
            </p:video>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150</TotalTime>
  <Words>380</Words>
  <Application>Microsoft Office PowerPoint</Application>
  <PresentationFormat>Widescreen</PresentationFormat>
  <Paragraphs>16</Paragraphs>
  <Slides>7</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Symbol</vt:lpstr>
      <vt:lpstr>Gallery</vt:lpstr>
      <vt:lpstr>SIT314: Software Architecture and Scalability for Internet-of-Things</vt:lpstr>
      <vt:lpstr>PowerPoint Presentation</vt:lpstr>
      <vt:lpstr>Requirements of the System:</vt:lpstr>
      <vt:lpstr>System Design</vt:lpstr>
      <vt:lpstr>Data Formats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SIT314: Software Architecture and Scalability for Internet-of-Things</dc:title>
  <dc:creator>ISHAN VIJ</dc:creator>
  <cp:lastModifiedBy>ISHAN VIJ</cp:lastModifiedBy>
  <cp:revision>3</cp:revision>
  <dcterms:created xsi:type="dcterms:W3CDTF">2021-09-28T03:26:19Z</dcterms:created>
  <dcterms:modified xsi:type="dcterms:W3CDTF">2021-09-28T08:47:26Z</dcterms:modified>
</cp:coreProperties>
</file>