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FD8"/>
    <a:srgbClr val="9FE6FF"/>
    <a:srgbClr val="C5DC8F"/>
    <a:srgbClr val="C02E2E"/>
    <a:srgbClr val="FFEE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5337036-8BC4-4A42-8BB4-3CC5F9382AF4}" type="datetimeFigureOut">
              <a:rPr lang="ru-RU" smtClean="0"/>
              <a:t>25.12.2023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32285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24479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327120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6077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603998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337036-8BC4-4A42-8BB4-3CC5F9382AF4}" type="datetimeFigureOut">
              <a:rPr lang="ru-RU" smtClean="0"/>
              <a:t>25.12.2023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2076215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337036-8BC4-4A42-8BB4-3CC5F9382AF4}" type="datetimeFigureOut">
              <a:rPr lang="ru-RU" smtClean="0"/>
              <a:t>25.12.2023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103344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37036-8BC4-4A42-8BB4-3CC5F9382AF4}" type="datetimeFigureOut">
              <a:rPr lang="ru-RU" smtClean="0"/>
              <a:t>25.12.2023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2772776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37036-8BC4-4A42-8BB4-3CC5F9382AF4}" type="datetimeFigureOut">
              <a:rPr lang="ru-RU" smtClean="0"/>
              <a:t>25.12.2023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124408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37036-8BC4-4A42-8BB4-3CC5F9382AF4}" type="datetimeFigureOut">
              <a:rPr lang="ru-RU" smtClean="0"/>
              <a:t>25.12.2023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162395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337036-8BC4-4A42-8BB4-3CC5F9382AF4}" type="datetimeFigureOut">
              <a:rPr lang="ru-RU" smtClean="0"/>
              <a:t>25.12.2023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93810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26400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37036-8BC4-4A42-8BB4-3CC5F9382AF4}" type="datetimeFigureOut">
              <a:rPr lang="ru-RU" smtClean="0"/>
              <a:t>25.12.2023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305541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37036-8BC4-4A42-8BB4-3CC5F9382AF4}" type="datetimeFigureOut">
              <a:rPr lang="ru-RU" smtClean="0"/>
              <a:t>25.12.2023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417021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37036-8BC4-4A42-8BB4-3CC5F9382AF4}" type="datetimeFigureOut">
              <a:rPr lang="ru-RU" smtClean="0"/>
              <a:t>25.12.2023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98120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8515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37036-8BC4-4A42-8BB4-3CC5F9382AF4}" type="datetimeFigureOut">
              <a:rPr lang="ru-RU" smtClean="0"/>
              <a:t>25.12.2023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6828C-CA1A-4344-9329-316BE1216018}" type="slidenum">
              <a:rPr lang="ru-RU" smtClean="0"/>
              <a:t>‹#›</a:t>
            </a:fld>
            <a:endParaRPr lang="ru-RU"/>
          </a:p>
        </p:txBody>
      </p:sp>
    </p:spTree>
    <p:extLst>
      <p:ext uri="{BB962C8B-B14F-4D97-AF65-F5344CB8AC3E}">
        <p14:creationId xmlns:p14="http://schemas.microsoft.com/office/powerpoint/2010/main" val="30550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5337036-8BC4-4A42-8BB4-3CC5F9382AF4}" type="datetimeFigureOut">
              <a:rPr lang="ru-RU" smtClean="0"/>
              <a:t>25.12.2023</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ED6828C-CA1A-4344-9329-316BE1216018}" type="slidenum">
              <a:rPr lang="ru-RU" smtClean="0"/>
              <a:t>‹#›</a:t>
            </a:fld>
            <a:endParaRPr lang="ru-RU"/>
          </a:p>
        </p:txBody>
      </p:sp>
    </p:spTree>
    <p:extLst>
      <p:ext uri="{BB962C8B-B14F-4D97-AF65-F5344CB8AC3E}">
        <p14:creationId xmlns:p14="http://schemas.microsoft.com/office/powerpoint/2010/main" val="1425676101"/>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Russia" TargetMode="External"/><Relationship Id="rId13" Type="http://schemas.openxmlformats.org/officeDocument/2006/relationships/hyperlink" Target="https://en.wikipedia.org/wiki/Armenia%E2%80%93Georgia_border" TargetMode="External"/><Relationship Id="rId18" Type="http://schemas.openxmlformats.org/officeDocument/2006/relationships/hyperlink" Target="https://en.wikipedia.org/wiki/Demographics_of_Georgia_(country)" TargetMode="External"/><Relationship Id="rId3" Type="http://schemas.openxmlformats.org/officeDocument/2006/relationships/hyperlink" Target="https://en.wikipedia.org/wiki/Eastern_Europe" TargetMode="External"/><Relationship Id="rId7" Type="http://schemas.openxmlformats.org/officeDocument/2006/relationships/hyperlink" Target="https://en.wikipedia.org/wiki/Black_Sea" TargetMode="External"/><Relationship Id="rId12" Type="http://schemas.openxmlformats.org/officeDocument/2006/relationships/hyperlink" Target="https://en.wikipedia.org/wiki/Armenia" TargetMode="External"/><Relationship Id="rId17" Type="http://schemas.openxmlformats.org/officeDocument/2006/relationships/hyperlink" Target="https://en.wikipedia.org/wiki/List_of_cities_and_towns_in_Georgia_(country)" TargetMode="External"/><Relationship Id="rId2" Type="http://schemas.openxmlformats.org/officeDocument/2006/relationships/hyperlink" Target="https://en.wikipedia.org/wiki/Boundaries_between_the_continents#Modern_definition" TargetMode="External"/><Relationship Id="rId16" Type="http://schemas.openxmlformats.org/officeDocument/2006/relationships/hyperlink" Target="https://en.wikipedia.org/wiki/Tbilisi" TargetMode="External"/><Relationship Id="rId1" Type="http://schemas.openxmlformats.org/officeDocument/2006/relationships/slideLayout" Target="../slideLayouts/slideLayout7.xml"/><Relationship Id="rId6" Type="http://schemas.openxmlformats.org/officeDocument/2006/relationships/hyperlink" Target="https://en.wikipedia.org/wiki/Caucasus" TargetMode="External"/><Relationship Id="rId11" Type="http://schemas.openxmlformats.org/officeDocument/2006/relationships/hyperlink" Target="https://en.wikipedia.org/wiki/Georgia%E2%80%93Turkey_border" TargetMode="External"/><Relationship Id="rId5" Type="http://schemas.openxmlformats.org/officeDocument/2006/relationships/hyperlink" Target="https://en.wikipedia.org/wiki/West_Asia" TargetMode="External"/><Relationship Id="rId15" Type="http://schemas.openxmlformats.org/officeDocument/2006/relationships/hyperlink" Target="https://en.wikipedia.org/wiki/Azerbaijan%E2%80%93Georgia_border" TargetMode="External"/><Relationship Id="rId10" Type="http://schemas.openxmlformats.org/officeDocument/2006/relationships/hyperlink" Target="https://en.wikipedia.org/wiki/Turkey" TargetMode="External"/><Relationship Id="rId19" Type="http://schemas.openxmlformats.org/officeDocument/2006/relationships/image" Target="../media/image4.png"/><Relationship Id="rId4" Type="http://schemas.openxmlformats.org/officeDocument/2006/relationships/hyperlink" Target="https://en.wikipedia.org/wiki/Georgia_(country)#cite_note-11" TargetMode="External"/><Relationship Id="rId9" Type="http://schemas.openxmlformats.org/officeDocument/2006/relationships/hyperlink" Target="https://en.wikipedia.org/wiki/Georgia%E2%80%93Russia_border" TargetMode="External"/><Relationship Id="rId14" Type="http://schemas.openxmlformats.org/officeDocument/2006/relationships/hyperlink" Target="https://en.wikipedia.org/wiki/Azerbaija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aucasus_Mountains" TargetMode="External"/><Relationship Id="rId3" Type="http://schemas.openxmlformats.org/officeDocument/2006/relationships/hyperlink" Target="https://en.wikipedia.org/wiki/List_of_cities_and_towns_in_Georgia_(country)" TargetMode="External"/><Relationship Id="rId7" Type="http://schemas.openxmlformats.org/officeDocument/2006/relationships/hyperlink" Target="https://en.wikipedia.org/wiki/Georgia-Turkey_border" TargetMode="External"/><Relationship Id="rId12" Type="http://schemas.openxmlformats.org/officeDocument/2006/relationships/hyperlink" Target="https://en.wikipedia.org/wiki/Light_manufacturing"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hyperlink" Target="https://en.wikipedia.org/wiki/Black_Sea" TargetMode="External"/><Relationship Id="rId11" Type="http://schemas.openxmlformats.org/officeDocument/2006/relationships/hyperlink" Target="https://en.wikipedia.org/wiki/Food_processing" TargetMode="External"/><Relationship Id="rId5" Type="http://schemas.openxmlformats.org/officeDocument/2006/relationships/hyperlink" Target="https://en.wikipedia.org/wiki/Autonomous_Republic_of_Adjara" TargetMode="External"/><Relationship Id="rId10" Type="http://schemas.openxmlformats.org/officeDocument/2006/relationships/hyperlink" Target="https://en.wikipedia.org/wiki/Shipbuilding" TargetMode="External"/><Relationship Id="rId4" Type="http://schemas.openxmlformats.org/officeDocument/2006/relationships/hyperlink" Target="https://en.wikipedia.org/wiki/Georgia_(country)" TargetMode="External"/><Relationship Id="rId9" Type="http://schemas.openxmlformats.org/officeDocument/2006/relationships/hyperlink" Target="https://en.wikipedia.org/wiki/Batumi_Sea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public Georgia Flag Stock Illustrations – 1,616 Republic Georgia Flag  Stock Illustrations, Vectors &amp; Clipart - Dreamstim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6000" contrast="100000"/>
                    </a14:imgEffect>
                  </a14:imgLayer>
                </a14:imgProps>
              </a:ext>
              <a:ext uri="{28A0092B-C50C-407E-A947-70E740481C1C}">
                <a14:useLocalDpi xmlns:a14="http://schemas.microsoft.com/office/drawing/2010/main" val="0"/>
              </a:ext>
            </a:extLst>
          </a:blip>
          <a:srcRect/>
          <a:stretch>
            <a:fillRect/>
          </a:stretch>
        </p:blipFill>
        <p:spPr bwMode="auto">
          <a:xfrm>
            <a:off x="0" y="-153775"/>
            <a:ext cx="12192000" cy="7249259"/>
          </a:xfrm>
          <a:prstGeom prst="rect">
            <a:avLst/>
          </a:prstGeom>
          <a:blipFill dpi="0" rotWithShape="1">
            <a:blip r:embed="rId4">
              <a:alphaModFix amt="0"/>
            </a:blip>
            <a:srcRect/>
            <a:tile tx="0" ty="0" sx="100000" sy="100000" flip="none" algn="tl"/>
          </a:blipFill>
          <a:effectLst>
            <a:outerShdw blurRad="50800" dist="50800" sx="1000" sy="1000" algn="ctr" rotWithShape="0">
              <a:srgbClr val="000000"/>
            </a:outerShdw>
            <a:reflection endPos="0" dist="50800" dir="5400000" sy="-100000" algn="bl" rotWithShape="0"/>
          </a:effectLst>
        </p:spPr>
      </p:pic>
      <p:sp>
        <p:nvSpPr>
          <p:cNvPr id="4" name="TextBox 3"/>
          <p:cNvSpPr txBox="1"/>
          <p:nvPr/>
        </p:nvSpPr>
        <p:spPr>
          <a:xfrm>
            <a:off x="2554605" y="2813265"/>
            <a:ext cx="8048625" cy="1611001"/>
          </a:xfrm>
          <a:prstGeom prst="rect">
            <a:avLst/>
          </a:prstGeom>
          <a:solidFill>
            <a:schemeClr val="bg1">
              <a:lumMod val="95000"/>
              <a:lumOff val="5000"/>
            </a:schemeClr>
          </a:solidFill>
          <a:effectLst>
            <a:glow rad="50800">
              <a:srgbClr val="FFFF00"/>
            </a:glow>
            <a:outerShdw blurRad="50800" dist="50800" dir="5400000" algn="ctr" rotWithShape="0">
              <a:srgbClr val="000000"/>
            </a:outerShdw>
            <a:reflection endPos="66000" dir="5400000" sy="-100000" algn="bl" rotWithShape="0"/>
          </a:effectLst>
        </p:spPr>
        <p:txBody>
          <a:bodyPr wrap="square" rtlCol="0">
            <a:spAutoFit/>
          </a:bodyPr>
          <a:lstStyle/>
          <a:p>
            <a:r>
              <a:rPr lang="en-US" sz="9600" dirty="0" smtClean="0">
                <a:solidFill>
                  <a:srgbClr val="FF0000"/>
                </a:solidFill>
                <a:latin typeface="911 Porscha" pitchFamily="2" charset="0"/>
              </a:rPr>
              <a:t>georgia</a:t>
            </a:r>
            <a:endParaRPr lang="ru-RU" sz="9600" dirty="0">
              <a:solidFill>
                <a:srgbClr val="FF0000"/>
              </a:solidFill>
            </a:endParaRPr>
          </a:p>
        </p:txBody>
      </p:sp>
    </p:spTree>
    <p:extLst>
      <p:ext uri="{BB962C8B-B14F-4D97-AF65-F5344CB8AC3E}">
        <p14:creationId xmlns:p14="http://schemas.microsoft.com/office/powerpoint/2010/main" val="1844134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657" y="370114"/>
            <a:ext cx="7630886" cy="1446550"/>
          </a:xfrm>
          <a:prstGeom prst="rect">
            <a:avLst/>
          </a:prstGeom>
          <a:noFill/>
        </p:spPr>
        <p:txBody>
          <a:bodyPr wrap="square" rtlCol="0">
            <a:spAutoFit/>
          </a:bodyPr>
          <a:lstStyle/>
          <a:p>
            <a:r>
              <a:rPr lang="en-US" sz="8800" dirty="0" smtClean="0">
                <a:solidFill>
                  <a:srgbClr val="FFFF00"/>
                </a:solidFill>
                <a:latin typeface="911 Porscha" pitchFamily="2" charset="0"/>
              </a:rPr>
              <a:t>georgia</a:t>
            </a:r>
            <a:endParaRPr lang="ru-RU" sz="8800" dirty="0">
              <a:solidFill>
                <a:srgbClr val="FFFF00"/>
              </a:solidFill>
            </a:endParaRPr>
          </a:p>
        </p:txBody>
      </p:sp>
      <p:sp>
        <p:nvSpPr>
          <p:cNvPr id="4" name="Rectangle 3"/>
          <p:cNvSpPr/>
          <p:nvPr/>
        </p:nvSpPr>
        <p:spPr>
          <a:xfrm>
            <a:off x="315686" y="1714810"/>
            <a:ext cx="3450771" cy="4801314"/>
          </a:xfrm>
          <a:prstGeom prst="rect">
            <a:avLst/>
          </a:prstGeom>
        </p:spPr>
        <p:txBody>
          <a:bodyPr wrap="square">
            <a:spAutoFit/>
          </a:bodyPr>
          <a:lstStyle/>
          <a:p>
            <a:r>
              <a:rPr lang="en-US" b="1" dirty="0">
                <a:latin typeface="Arial" panose="020B0604020202020204" pitchFamily="34" charset="0"/>
              </a:rPr>
              <a:t>Georgia</a:t>
            </a:r>
            <a:r>
              <a:rPr lang="en-US" dirty="0">
                <a:latin typeface="Arial" panose="020B0604020202020204" pitchFamily="34" charset="0"/>
              </a:rPr>
              <a:t> </a:t>
            </a:r>
            <a:r>
              <a:rPr lang="en-US" dirty="0" smtClean="0">
                <a:latin typeface="Arial" panose="020B0604020202020204" pitchFamily="34" charset="0"/>
              </a:rPr>
              <a:t>is </a:t>
            </a:r>
            <a:r>
              <a:rPr lang="en-US" dirty="0">
                <a:latin typeface="Arial" panose="020B0604020202020204" pitchFamily="34" charset="0"/>
              </a:rPr>
              <a:t>a </a:t>
            </a:r>
            <a:r>
              <a:rPr lang="en-US" dirty="0">
                <a:latin typeface="Arial" panose="020B0604020202020204" pitchFamily="34" charset="0"/>
                <a:hlinkClick r:id="rId2" tooltip="Boundaries between the continents"/>
              </a:rPr>
              <a:t>transcontinental</a:t>
            </a:r>
            <a:r>
              <a:rPr lang="en-US" dirty="0">
                <a:latin typeface="Arial" panose="020B0604020202020204" pitchFamily="34" charset="0"/>
              </a:rPr>
              <a:t> country located in </a:t>
            </a:r>
            <a:r>
              <a:rPr lang="en-US" dirty="0">
                <a:latin typeface="Arial" panose="020B0604020202020204" pitchFamily="34" charset="0"/>
                <a:hlinkClick r:id="rId3" tooltip="Eastern Europe"/>
              </a:rPr>
              <a:t>Eastern </a:t>
            </a:r>
            <a:r>
              <a:rPr lang="en-US" dirty="0" smtClean="0">
                <a:latin typeface="Arial" panose="020B0604020202020204" pitchFamily="34" charset="0"/>
                <a:hlinkClick r:id="rId3" tooltip="Eastern Europe"/>
              </a:rPr>
              <a:t>Europe</a:t>
            </a:r>
            <a:r>
              <a:rPr lang="en-US" baseline="30000" dirty="0" smtClean="0">
                <a:latin typeface="Arial" panose="020B0604020202020204" pitchFamily="34" charset="0"/>
                <a:hlinkClick r:id="rId4"/>
              </a:rPr>
              <a:t>[</a:t>
            </a:r>
            <a:r>
              <a:rPr lang="en-US" dirty="0" smtClean="0">
                <a:latin typeface="Arial" panose="020B0604020202020204" pitchFamily="34" charset="0"/>
              </a:rPr>
              <a:t> and</a:t>
            </a:r>
            <a:r>
              <a:rPr lang="en-US" dirty="0">
                <a:latin typeface="Arial" panose="020B0604020202020204" pitchFamily="34" charset="0"/>
              </a:rPr>
              <a:t> </a:t>
            </a:r>
            <a:r>
              <a:rPr lang="en-US" dirty="0">
                <a:latin typeface="Arial" panose="020B0604020202020204" pitchFamily="34" charset="0"/>
                <a:hlinkClick r:id="rId5" tooltip="West Asia"/>
              </a:rPr>
              <a:t>West Asia</a:t>
            </a:r>
            <a:r>
              <a:rPr lang="en-US" dirty="0">
                <a:latin typeface="Arial" panose="020B0604020202020204" pitchFamily="34" charset="0"/>
              </a:rPr>
              <a:t>. It is part of the </a:t>
            </a:r>
            <a:r>
              <a:rPr lang="en-US" dirty="0">
                <a:latin typeface="Arial" panose="020B0604020202020204" pitchFamily="34" charset="0"/>
                <a:hlinkClick r:id="rId6" tooltip="Caucasus"/>
              </a:rPr>
              <a:t>Caucasus</a:t>
            </a:r>
            <a:r>
              <a:rPr lang="en-US" dirty="0">
                <a:latin typeface="Arial" panose="020B0604020202020204" pitchFamily="34" charset="0"/>
              </a:rPr>
              <a:t> region, bounded by the </a:t>
            </a:r>
            <a:r>
              <a:rPr lang="en-US" dirty="0">
                <a:latin typeface="Arial" panose="020B0604020202020204" pitchFamily="34" charset="0"/>
                <a:hlinkClick r:id="rId7" tooltip="Black Sea"/>
              </a:rPr>
              <a:t>Black Sea</a:t>
            </a:r>
            <a:r>
              <a:rPr lang="en-US" dirty="0">
                <a:latin typeface="Arial" panose="020B0604020202020204" pitchFamily="34" charset="0"/>
              </a:rPr>
              <a:t> to the west, </a:t>
            </a:r>
            <a:r>
              <a:rPr lang="en-US" dirty="0">
                <a:latin typeface="Arial" panose="020B0604020202020204" pitchFamily="34" charset="0"/>
                <a:hlinkClick r:id="rId8" tooltip="Russia"/>
              </a:rPr>
              <a:t>Russia</a:t>
            </a:r>
            <a:r>
              <a:rPr lang="en-US" dirty="0">
                <a:latin typeface="Arial" panose="020B0604020202020204" pitchFamily="34" charset="0"/>
              </a:rPr>
              <a:t> to </a:t>
            </a:r>
            <a:r>
              <a:rPr lang="en-US" dirty="0">
                <a:latin typeface="Arial" panose="020B0604020202020204" pitchFamily="34" charset="0"/>
                <a:hlinkClick r:id="rId9" tooltip="Georgia–Russia border"/>
              </a:rPr>
              <a:t>the north and northeast</a:t>
            </a:r>
            <a:r>
              <a:rPr lang="en-US" dirty="0">
                <a:latin typeface="Arial" panose="020B0604020202020204" pitchFamily="34" charset="0"/>
              </a:rPr>
              <a:t>, </a:t>
            </a:r>
            <a:r>
              <a:rPr lang="en-US" dirty="0">
                <a:latin typeface="Arial" panose="020B0604020202020204" pitchFamily="34" charset="0"/>
                <a:hlinkClick r:id="rId10" tooltip="Turkey"/>
              </a:rPr>
              <a:t>Turkey</a:t>
            </a:r>
            <a:r>
              <a:rPr lang="en-US" dirty="0">
                <a:latin typeface="Arial" panose="020B0604020202020204" pitchFamily="34" charset="0"/>
              </a:rPr>
              <a:t> to </a:t>
            </a:r>
            <a:r>
              <a:rPr lang="en-US" dirty="0">
                <a:latin typeface="Arial" panose="020B0604020202020204" pitchFamily="34" charset="0"/>
                <a:hlinkClick r:id="rId11" tooltip="Georgia–Turkey border"/>
              </a:rPr>
              <a:t>the southwest</a:t>
            </a:r>
            <a:r>
              <a:rPr lang="en-US" dirty="0">
                <a:latin typeface="Arial" panose="020B0604020202020204" pitchFamily="34" charset="0"/>
              </a:rPr>
              <a:t>, </a:t>
            </a:r>
            <a:r>
              <a:rPr lang="en-US" dirty="0">
                <a:latin typeface="Arial" panose="020B0604020202020204" pitchFamily="34" charset="0"/>
                <a:hlinkClick r:id="rId12" tooltip="Armenia"/>
              </a:rPr>
              <a:t>Armenia</a:t>
            </a:r>
            <a:r>
              <a:rPr lang="en-US" dirty="0">
                <a:latin typeface="Arial" panose="020B0604020202020204" pitchFamily="34" charset="0"/>
              </a:rPr>
              <a:t> to </a:t>
            </a:r>
            <a:r>
              <a:rPr lang="en-US" dirty="0">
                <a:latin typeface="Arial" panose="020B0604020202020204" pitchFamily="34" charset="0"/>
                <a:hlinkClick r:id="rId13" tooltip="Armenia–Georgia border"/>
              </a:rPr>
              <a:t>the south</a:t>
            </a:r>
            <a:r>
              <a:rPr lang="en-US" dirty="0">
                <a:latin typeface="Arial" panose="020B0604020202020204" pitchFamily="34" charset="0"/>
              </a:rPr>
              <a:t>, and by </a:t>
            </a:r>
            <a:r>
              <a:rPr lang="en-US" dirty="0">
                <a:latin typeface="Arial" panose="020B0604020202020204" pitchFamily="34" charset="0"/>
                <a:hlinkClick r:id="rId14" tooltip="Azerbaijan"/>
              </a:rPr>
              <a:t>Azerbaijan</a:t>
            </a:r>
            <a:r>
              <a:rPr lang="en-US" dirty="0">
                <a:latin typeface="Arial" panose="020B0604020202020204" pitchFamily="34" charset="0"/>
              </a:rPr>
              <a:t> to </a:t>
            </a:r>
            <a:r>
              <a:rPr lang="en-US" dirty="0">
                <a:latin typeface="Arial" panose="020B0604020202020204" pitchFamily="34" charset="0"/>
                <a:hlinkClick r:id="rId15" tooltip="Azerbaijan–Georgia border"/>
              </a:rPr>
              <a:t>the southeast</a:t>
            </a:r>
            <a:r>
              <a:rPr lang="en-US" dirty="0">
                <a:latin typeface="Arial" panose="020B0604020202020204" pitchFamily="34" charset="0"/>
              </a:rPr>
              <a:t>. The country covers an area of 69,700 square </a:t>
            </a:r>
            <a:r>
              <a:rPr lang="en-US" dirty="0" err="1">
                <a:latin typeface="Arial" panose="020B0604020202020204" pitchFamily="34" charset="0"/>
              </a:rPr>
              <a:t>kilometres</a:t>
            </a:r>
            <a:r>
              <a:rPr lang="en-US" dirty="0">
                <a:latin typeface="Arial" panose="020B0604020202020204" pitchFamily="34" charset="0"/>
              </a:rPr>
              <a:t> </a:t>
            </a:r>
            <a:r>
              <a:rPr lang="en-US" dirty="0" smtClean="0">
                <a:latin typeface="Arial" panose="020B0604020202020204" pitchFamily="34" charset="0"/>
              </a:rPr>
              <a:t>and </a:t>
            </a:r>
            <a:r>
              <a:rPr lang="en-US" dirty="0">
                <a:latin typeface="Arial" panose="020B0604020202020204" pitchFamily="34" charset="0"/>
              </a:rPr>
              <a:t>has a population of 3.7 million </a:t>
            </a:r>
            <a:r>
              <a:rPr lang="en-US" dirty="0" err="1" smtClean="0">
                <a:latin typeface="Arial" panose="020B0604020202020204" pitchFamily="34" charset="0"/>
              </a:rPr>
              <a:t>people.</a:t>
            </a:r>
            <a:r>
              <a:rPr lang="en-US" dirty="0" err="1" smtClean="0">
                <a:latin typeface="Arial" panose="020B0604020202020204" pitchFamily="34" charset="0"/>
                <a:hlinkClick r:id="rId16" tooltip="Tbilisi"/>
              </a:rPr>
              <a:t>Tbilisi</a:t>
            </a:r>
            <a:r>
              <a:rPr lang="en-US" dirty="0">
                <a:latin typeface="Arial" panose="020B0604020202020204" pitchFamily="34" charset="0"/>
              </a:rPr>
              <a:t> is its capital and </a:t>
            </a:r>
            <a:r>
              <a:rPr lang="en-US" dirty="0">
                <a:latin typeface="Arial" panose="020B0604020202020204" pitchFamily="34" charset="0"/>
                <a:hlinkClick r:id="rId17" tooltip="List of cities and towns in Georgia (country)"/>
              </a:rPr>
              <a:t>largest city</a:t>
            </a:r>
            <a:r>
              <a:rPr lang="en-US" dirty="0">
                <a:latin typeface="Arial" panose="020B0604020202020204" pitchFamily="34" charset="0"/>
              </a:rPr>
              <a:t>, home to roughly a third of the </a:t>
            </a:r>
            <a:r>
              <a:rPr lang="en-US" dirty="0">
                <a:latin typeface="Arial" panose="020B0604020202020204" pitchFamily="34" charset="0"/>
                <a:hlinkClick r:id="rId18" tooltip="Demographics of Georgia (country)"/>
              </a:rPr>
              <a:t>Georgian population</a:t>
            </a:r>
            <a:r>
              <a:rPr lang="en-US" dirty="0">
                <a:latin typeface="Arial" panose="020B0604020202020204" pitchFamily="34" charset="0"/>
              </a:rPr>
              <a:t>.</a:t>
            </a:r>
            <a:endParaRPr lang="ru-RU" dirty="0"/>
          </a:p>
        </p:txBody>
      </p:sp>
      <p:pic>
        <p:nvPicPr>
          <p:cNvPr id="5" name="Picture 4"/>
          <p:cNvPicPr>
            <a:picLocks noChangeAspect="1"/>
          </p:cNvPicPr>
          <p:nvPr/>
        </p:nvPicPr>
        <p:blipFill>
          <a:blip r:embed="rId19"/>
          <a:stretch>
            <a:fillRect/>
          </a:stretch>
        </p:blipFill>
        <p:spPr>
          <a:xfrm>
            <a:off x="5859235" y="1816664"/>
            <a:ext cx="4961165" cy="4961165"/>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50800" dir="5400000" sx="99000" sy="99000" algn="ctr" rotWithShape="0">
              <a:srgbClr val="000000">
                <a:alpha val="21000"/>
              </a:srgbClr>
            </a:outerShdw>
          </a:effectLst>
          <a:scene3d>
            <a:camera prst="orthographicFront">
              <a:rot lat="0" lon="10200000" rev="0"/>
            </a:camera>
            <a:lightRig rig="threePt" dir="t"/>
          </a:scene3d>
        </p:spPr>
      </p:pic>
    </p:spTree>
    <p:extLst>
      <p:ext uri="{BB962C8B-B14F-4D97-AF65-F5344CB8AC3E}">
        <p14:creationId xmlns:p14="http://schemas.microsoft.com/office/powerpoint/2010/main" val="844220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707572" y="1926772"/>
            <a:ext cx="10967357" cy="4430486"/>
            <a:chOff x="794658" y="729343"/>
            <a:chExt cx="10967357" cy="4430486"/>
          </a:xfrm>
          <a:blipFill>
            <a:blip r:embed="rId2"/>
            <a:stretch>
              <a:fillRect/>
            </a:stretch>
          </a:blipFill>
        </p:grpSpPr>
        <p:sp>
          <p:nvSpPr>
            <p:cNvPr id="2" name="Rectangle 1"/>
            <p:cNvSpPr/>
            <p:nvPr/>
          </p:nvSpPr>
          <p:spPr>
            <a:xfrm>
              <a:off x="794658"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Rectangle 2"/>
            <p:cNvSpPr/>
            <p:nvPr/>
          </p:nvSpPr>
          <p:spPr>
            <a:xfrm>
              <a:off x="1638302"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p:nvSpPr>
          <p:spPr>
            <a:xfrm>
              <a:off x="3080659"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2389415"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3733801"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4425045"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5268689"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6787245"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6066067"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7554687"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8322130"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9165774"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10608131"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9916887"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11261273"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8" name="TextBox 17"/>
          <p:cNvSpPr txBox="1"/>
          <p:nvPr/>
        </p:nvSpPr>
        <p:spPr>
          <a:xfrm>
            <a:off x="1632857" y="283029"/>
            <a:ext cx="9927772" cy="1323439"/>
          </a:xfrm>
          <a:prstGeom prst="rect">
            <a:avLst/>
          </a:prstGeom>
          <a:noFill/>
        </p:spPr>
        <p:txBody>
          <a:bodyPr wrap="square" rtlCol="0">
            <a:spAutoFit/>
          </a:bodyPr>
          <a:lstStyle/>
          <a:p>
            <a:r>
              <a:rPr lang="en-US" sz="4000" dirty="0" smtClean="0">
                <a:solidFill>
                  <a:schemeClr val="accent1">
                    <a:lumMod val="60000"/>
                    <a:lumOff val="40000"/>
                  </a:schemeClr>
                </a:solidFill>
                <a:latin typeface="911 Porscha" pitchFamily="2" charset="0"/>
              </a:rPr>
              <a:t>The capital of georgia, </a:t>
            </a:r>
          </a:p>
          <a:p>
            <a:r>
              <a:rPr lang="en-US" sz="4000" dirty="0" smtClean="0">
                <a:solidFill>
                  <a:srgbClr val="8DCFD8"/>
                </a:solidFill>
                <a:latin typeface="911 Porscha" pitchFamily="2" charset="0"/>
              </a:rPr>
              <a:t>           </a:t>
            </a:r>
            <a:r>
              <a:rPr lang="en-US" sz="4000" dirty="0" err="1" smtClean="0">
                <a:solidFill>
                  <a:srgbClr val="8DCFD8"/>
                </a:solidFill>
                <a:latin typeface="911 Porscha" pitchFamily="2" charset="0"/>
              </a:rPr>
              <a:t>tbilisi</a:t>
            </a:r>
            <a:endParaRPr lang="ru-RU" sz="4000" dirty="0">
              <a:solidFill>
                <a:srgbClr val="8DCFD8"/>
              </a:solidFill>
            </a:endParaRPr>
          </a:p>
        </p:txBody>
      </p:sp>
    </p:spTree>
    <p:extLst>
      <p:ext uri="{BB962C8B-B14F-4D97-AF65-F5344CB8AC3E}">
        <p14:creationId xmlns:p14="http://schemas.microsoft.com/office/powerpoint/2010/main" val="100212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762250" y="224571"/>
            <a:ext cx="5484724" cy="629433"/>
            <a:chOff x="2675165" y="812400"/>
            <a:chExt cx="5484724" cy="629433"/>
          </a:xfrm>
        </p:grpSpPr>
        <p:sp>
          <p:nvSpPr>
            <p:cNvPr id="16" name="Freeform 15"/>
            <p:cNvSpPr/>
            <p:nvPr/>
          </p:nvSpPr>
          <p:spPr>
            <a:xfrm>
              <a:off x="2675165" y="812400"/>
              <a:ext cx="1085088" cy="591312"/>
            </a:xfrm>
            <a:custGeom>
              <a:avLst/>
              <a:gdLst/>
              <a:ahLst/>
              <a:cxnLst/>
              <a:rect l="l" t="t" r="r" b="b"/>
              <a:pathLst>
                <a:path w="1085088" h="591312">
                  <a:moveTo>
                    <a:pt x="0" y="0"/>
                  </a:moveTo>
                  <a:lnTo>
                    <a:pt x="1085088" y="0"/>
                  </a:lnTo>
                  <a:lnTo>
                    <a:pt x="1085088" y="129235"/>
                  </a:lnTo>
                  <a:lnTo>
                    <a:pt x="607162" y="129235"/>
                  </a:lnTo>
                  <a:lnTo>
                    <a:pt x="607162" y="591312"/>
                  </a:lnTo>
                  <a:lnTo>
                    <a:pt x="476707" y="591312"/>
                  </a:lnTo>
                  <a:lnTo>
                    <a:pt x="476707" y="129235"/>
                  </a:lnTo>
                  <a:lnTo>
                    <a:pt x="0" y="129235"/>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Freeform 14"/>
            <p:cNvSpPr/>
            <p:nvPr/>
          </p:nvSpPr>
          <p:spPr>
            <a:xfrm>
              <a:off x="3884840" y="812400"/>
              <a:ext cx="1085088" cy="591312"/>
            </a:xfrm>
            <a:custGeom>
              <a:avLst/>
              <a:gdLst/>
              <a:ahLst/>
              <a:cxnLst/>
              <a:rect l="l" t="t" r="r" b="b"/>
              <a:pathLst>
                <a:path w="1085088" h="591312">
                  <a:moveTo>
                    <a:pt x="0" y="0"/>
                  </a:moveTo>
                  <a:lnTo>
                    <a:pt x="961949" y="0"/>
                  </a:lnTo>
                  <a:cubicBezTo>
                    <a:pt x="977392" y="0"/>
                    <a:pt x="992632" y="3048"/>
                    <a:pt x="1007669" y="9144"/>
                  </a:cubicBezTo>
                  <a:cubicBezTo>
                    <a:pt x="1022706" y="15240"/>
                    <a:pt x="1035914" y="23774"/>
                    <a:pt x="1047293" y="34747"/>
                  </a:cubicBezTo>
                  <a:cubicBezTo>
                    <a:pt x="1058672" y="45720"/>
                    <a:pt x="1067816" y="59334"/>
                    <a:pt x="1074725" y="75590"/>
                  </a:cubicBezTo>
                  <a:cubicBezTo>
                    <a:pt x="1081634" y="91846"/>
                    <a:pt x="1085088" y="109728"/>
                    <a:pt x="1085088" y="129235"/>
                  </a:cubicBezTo>
                  <a:lnTo>
                    <a:pt x="1085088" y="213360"/>
                  </a:lnTo>
                  <a:cubicBezTo>
                    <a:pt x="1085088" y="232054"/>
                    <a:pt x="1080212" y="248717"/>
                    <a:pt x="1070458" y="263347"/>
                  </a:cubicBezTo>
                  <a:cubicBezTo>
                    <a:pt x="1060704" y="277978"/>
                    <a:pt x="1050951" y="288950"/>
                    <a:pt x="1041197" y="296266"/>
                  </a:cubicBezTo>
                  <a:cubicBezTo>
                    <a:pt x="1050951" y="301955"/>
                    <a:pt x="1060704" y="310896"/>
                    <a:pt x="1070458" y="323088"/>
                  </a:cubicBezTo>
                  <a:cubicBezTo>
                    <a:pt x="1080212" y="335280"/>
                    <a:pt x="1085088" y="351536"/>
                    <a:pt x="1085088" y="371856"/>
                  </a:cubicBezTo>
                  <a:lnTo>
                    <a:pt x="1085088" y="462077"/>
                  </a:lnTo>
                  <a:cubicBezTo>
                    <a:pt x="1085088" y="481584"/>
                    <a:pt x="1081634" y="499466"/>
                    <a:pt x="1074725" y="515722"/>
                  </a:cubicBezTo>
                  <a:cubicBezTo>
                    <a:pt x="1067816" y="531978"/>
                    <a:pt x="1058672" y="545592"/>
                    <a:pt x="1047293" y="556565"/>
                  </a:cubicBezTo>
                  <a:cubicBezTo>
                    <a:pt x="1035914" y="567538"/>
                    <a:pt x="1022706" y="576072"/>
                    <a:pt x="1007669" y="582168"/>
                  </a:cubicBezTo>
                  <a:cubicBezTo>
                    <a:pt x="992632" y="588264"/>
                    <a:pt x="977392" y="591312"/>
                    <a:pt x="961949" y="591312"/>
                  </a:cubicBezTo>
                  <a:lnTo>
                    <a:pt x="0" y="591312"/>
                  </a:lnTo>
                  <a:lnTo>
                    <a:pt x="0" y="0"/>
                  </a:lnTo>
                  <a:close/>
                  <a:moveTo>
                    <a:pt x="130455" y="129235"/>
                  </a:moveTo>
                  <a:lnTo>
                    <a:pt x="130455" y="230429"/>
                  </a:lnTo>
                  <a:lnTo>
                    <a:pt x="908304" y="230429"/>
                  </a:lnTo>
                  <a:cubicBezTo>
                    <a:pt x="920496" y="230429"/>
                    <a:pt x="931266" y="227584"/>
                    <a:pt x="940613" y="221894"/>
                  </a:cubicBezTo>
                  <a:cubicBezTo>
                    <a:pt x="949960" y="216205"/>
                    <a:pt x="954634" y="205232"/>
                    <a:pt x="954634" y="188976"/>
                  </a:cubicBezTo>
                  <a:lnTo>
                    <a:pt x="954634" y="175565"/>
                  </a:lnTo>
                  <a:cubicBezTo>
                    <a:pt x="954634" y="158496"/>
                    <a:pt x="950367" y="146507"/>
                    <a:pt x="941832" y="139598"/>
                  </a:cubicBezTo>
                  <a:cubicBezTo>
                    <a:pt x="933298" y="132690"/>
                    <a:pt x="921715" y="129235"/>
                    <a:pt x="907085" y="129235"/>
                  </a:cubicBezTo>
                  <a:lnTo>
                    <a:pt x="130455" y="129235"/>
                  </a:lnTo>
                  <a:close/>
                  <a:moveTo>
                    <a:pt x="130455" y="359664"/>
                  </a:moveTo>
                  <a:lnTo>
                    <a:pt x="130455" y="462077"/>
                  </a:lnTo>
                  <a:lnTo>
                    <a:pt x="909523" y="462077"/>
                  </a:lnTo>
                  <a:cubicBezTo>
                    <a:pt x="924154" y="462077"/>
                    <a:pt x="935330" y="459842"/>
                    <a:pt x="943051" y="455371"/>
                  </a:cubicBezTo>
                  <a:cubicBezTo>
                    <a:pt x="950773" y="450901"/>
                    <a:pt x="954634" y="440131"/>
                    <a:pt x="954634" y="423063"/>
                  </a:cubicBezTo>
                  <a:lnTo>
                    <a:pt x="954634" y="408432"/>
                  </a:lnTo>
                  <a:cubicBezTo>
                    <a:pt x="954634" y="392176"/>
                    <a:pt x="949554" y="379984"/>
                    <a:pt x="939394" y="371856"/>
                  </a:cubicBezTo>
                  <a:cubicBezTo>
                    <a:pt x="929234" y="363728"/>
                    <a:pt x="918058" y="359664"/>
                    <a:pt x="905866" y="359664"/>
                  </a:cubicBezTo>
                  <a:lnTo>
                    <a:pt x="130455" y="359664"/>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Freeform 13"/>
            <p:cNvSpPr/>
            <p:nvPr/>
          </p:nvSpPr>
          <p:spPr>
            <a:xfrm>
              <a:off x="5094515" y="812400"/>
              <a:ext cx="131674" cy="591312"/>
            </a:xfrm>
            <a:custGeom>
              <a:avLst/>
              <a:gdLst/>
              <a:ahLst/>
              <a:cxnLst/>
              <a:rect l="l" t="t" r="r" b="b"/>
              <a:pathLst>
                <a:path w="131674" h="591312">
                  <a:moveTo>
                    <a:pt x="0" y="0"/>
                  </a:moveTo>
                  <a:lnTo>
                    <a:pt x="131674" y="0"/>
                  </a:lnTo>
                  <a:lnTo>
                    <a:pt x="131674" y="591312"/>
                  </a:lnTo>
                  <a:lnTo>
                    <a:pt x="0" y="59131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Freeform 12"/>
            <p:cNvSpPr/>
            <p:nvPr/>
          </p:nvSpPr>
          <p:spPr>
            <a:xfrm>
              <a:off x="5351690" y="812400"/>
              <a:ext cx="1085088" cy="591312"/>
            </a:xfrm>
            <a:custGeom>
              <a:avLst/>
              <a:gdLst/>
              <a:ahLst/>
              <a:cxnLst/>
              <a:rect l="l" t="t" r="r" b="b"/>
              <a:pathLst>
                <a:path w="1085088" h="591312">
                  <a:moveTo>
                    <a:pt x="0" y="0"/>
                  </a:moveTo>
                  <a:lnTo>
                    <a:pt x="130455" y="0"/>
                  </a:lnTo>
                  <a:lnTo>
                    <a:pt x="130455" y="462077"/>
                  </a:lnTo>
                  <a:lnTo>
                    <a:pt x="1085088" y="462077"/>
                  </a:lnTo>
                  <a:lnTo>
                    <a:pt x="1085088" y="591312"/>
                  </a:lnTo>
                  <a:lnTo>
                    <a:pt x="0" y="59131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Freeform 11"/>
            <p:cNvSpPr/>
            <p:nvPr/>
          </p:nvSpPr>
          <p:spPr>
            <a:xfrm>
              <a:off x="6561365" y="812400"/>
              <a:ext cx="131674" cy="591312"/>
            </a:xfrm>
            <a:custGeom>
              <a:avLst/>
              <a:gdLst/>
              <a:ahLst/>
              <a:cxnLst/>
              <a:rect l="l" t="t" r="r" b="b"/>
              <a:pathLst>
                <a:path w="131674" h="591312">
                  <a:moveTo>
                    <a:pt x="0" y="0"/>
                  </a:moveTo>
                  <a:lnTo>
                    <a:pt x="131674" y="0"/>
                  </a:lnTo>
                  <a:lnTo>
                    <a:pt x="131674" y="591312"/>
                  </a:lnTo>
                  <a:lnTo>
                    <a:pt x="0" y="59131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Freeform 10"/>
            <p:cNvSpPr/>
            <p:nvPr/>
          </p:nvSpPr>
          <p:spPr>
            <a:xfrm>
              <a:off x="6817626" y="850521"/>
              <a:ext cx="1085088" cy="591312"/>
            </a:xfrm>
            <a:custGeom>
              <a:avLst/>
              <a:gdLst/>
              <a:ahLst/>
              <a:cxnLst/>
              <a:rect l="l" t="t" r="r" b="b"/>
              <a:pathLst>
                <a:path w="1085088" h="591312">
                  <a:moveTo>
                    <a:pt x="121920" y="0"/>
                  </a:moveTo>
                  <a:lnTo>
                    <a:pt x="1085088" y="0"/>
                  </a:lnTo>
                  <a:lnTo>
                    <a:pt x="1085088" y="129235"/>
                  </a:lnTo>
                  <a:lnTo>
                    <a:pt x="175565" y="129235"/>
                  </a:lnTo>
                  <a:cubicBezTo>
                    <a:pt x="160935" y="129235"/>
                    <a:pt x="149759" y="132283"/>
                    <a:pt x="142037" y="138379"/>
                  </a:cubicBezTo>
                  <a:cubicBezTo>
                    <a:pt x="134315" y="144475"/>
                    <a:pt x="130454" y="156058"/>
                    <a:pt x="130454" y="173126"/>
                  </a:cubicBezTo>
                  <a:lnTo>
                    <a:pt x="130454" y="184099"/>
                  </a:lnTo>
                  <a:cubicBezTo>
                    <a:pt x="130454" y="200355"/>
                    <a:pt x="135128" y="212141"/>
                    <a:pt x="144475" y="219456"/>
                  </a:cubicBezTo>
                  <a:cubicBezTo>
                    <a:pt x="153823" y="226771"/>
                    <a:pt x="164592" y="230429"/>
                    <a:pt x="176784" y="230429"/>
                  </a:cubicBezTo>
                  <a:lnTo>
                    <a:pt x="963168" y="230429"/>
                  </a:lnTo>
                  <a:cubicBezTo>
                    <a:pt x="995680" y="230429"/>
                    <a:pt x="1024128" y="242214"/>
                    <a:pt x="1048512" y="265786"/>
                  </a:cubicBezTo>
                  <a:cubicBezTo>
                    <a:pt x="1072896" y="289357"/>
                    <a:pt x="1085088" y="321056"/>
                    <a:pt x="1085088" y="360883"/>
                  </a:cubicBezTo>
                  <a:lnTo>
                    <a:pt x="1085088" y="462077"/>
                  </a:lnTo>
                  <a:cubicBezTo>
                    <a:pt x="1085088" y="503530"/>
                    <a:pt x="1072896" y="535432"/>
                    <a:pt x="1048512" y="557784"/>
                  </a:cubicBezTo>
                  <a:cubicBezTo>
                    <a:pt x="1024128" y="580136"/>
                    <a:pt x="995680" y="591312"/>
                    <a:pt x="963168" y="591312"/>
                  </a:cubicBezTo>
                  <a:lnTo>
                    <a:pt x="0" y="591312"/>
                  </a:lnTo>
                  <a:lnTo>
                    <a:pt x="0" y="462077"/>
                  </a:lnTo>
                  <a:lnTo>
                    <a:pt x="908304" y="462077"/>
                  </a:lnTo>
                  <a:cubicBezTo>
                    <a:pt x="920496" y="462077"/>
                    <a:pt x="931266" y="458419"/>
                    <a:pt x="940613" y="451104"/>
                  </a:cubicBezTo>
                  <a:cubicBezTo>
                    <a:pt x="949960" y="443789"/>
                    <a:pt x="954634" y="432003"/>
                    <a:pt x="954634" y="415747"/>
                  </a:cubicBezTo>
                  <a:lnTo>
                    <a:pt x="954634" y="404775"/>
                  </a:lnTo>
                  <a:cubicBezTo>
                    <a:pt x="954634" y="387706"/>
                    <a:pt x="950773" y="375920"/>
                    <a:pt x="943051" y="369418"/>
                  </a:cubicBezTo>
                  <a:cubicBezTo>
                    <a:pt x="935329" y="362915"/>
                    <a:pt x="924154" y="359664"/>
                    <a:pt x="909523" y="359664"/>
                  </a:cubicBezTo>
                  <a:lnTo>
                    <a:pt x="121920" y="359664"/>
                  </a:lnTo>
                  <a:cubicBezTo>
                    <a:pt x="89408" y="359664"/>
                    <a:pt x="60960" y="348488"/>
                    <a:pt x="36576" y="326136"/>
                  </a:cubicBezTo>
                  <a:cubicBezTo>
                    <a:pt x="12192" y="303784"/>
                    <a:pt x="0" y="271882"/>
                    <a:pt x="0" y="230429"/>
                  </a:cubicBezTo>
                  <a:lnTo>
                    <a:pt x="0" y="129235"/>
                  </a:lnTo>
                  <a:cubicBezTo>
                    <a:pt x="0" y="87782"/>
                    <a:pt x="12192" y="55880"/>
                    <a:pt x="36576" y="33528"/>
                  </a:cubicBezTo>
                  <a:cubicBezTo>
                    <a:pt x="60960" y="11176"/>
                    <a:pt x="89408" y="0"/>
                    <a:pt x="121920" y="0"/>
                  </a:cubicBez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Freeform 9"/>
            <p:cNvSpPr/>
            <p:nvPr/>
          </p:nvSpPr>
          <p:spPr>
            <a:xfrm>
              <a:off x="8028215" y="812400"/>
              <a:ext cx="131674" cy="591312"/>
            </a:xfrm>
            <a:custGeom>
              <a:avLst/>
              <a:gdLst/>
              <a:ahLst/>
              <a:cxnLst/>
              <a:rect l="l" t="t" r="r" b="b"/>
              <a:pathLst>
                <a:path w="131674" h="591312">
                  <a:moveTo>
                    <a:pt x="0" y="0"/>
                  </a:moveTo>
                  <a:lnTo>
                    <a:pt x="131674" y="0"/>
                  </a:lnTo>
                  <a:lnTo>
                    <a:pt x="131674" y="591312"/>
                  </a:lnTo>
                  <a:lnTo>
                    <a:pt x="0" y="59131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Freeform 7"/>
            <p:cNvSpPr/>
            <p:nvPr/>
          </p:nvSpPr>
          <p:spPr>
            <a:xfrm>
              <a:off x="4015295" y="941635"/>
              <a:ext cx="824179" cy="101194"/>
            </a:xfrm>
            <a:custGeom>
              <a:avLst/>
              <a:gdLst/>
              <a:ahLst/>
              <a:cxnLst/>
              <a:rect l="l" t="t" r="r" b="b"/>
              <a:pathLst>
                <a:path w="824179" h="101194">
                  <a:moveTo>
                    <a:pt x="0" y="0"/>
                  </a:moveTo>
                  <a:lnTo>
                    <a:pt x="776630" y="0"/>
                  </a:lnTo>
                  <a:cubicBezTo>
                    <a:pt x="791260" y="0"/>
                    <a:pt x="802843" y="3455"/>
                    <a:pt x="811377" y="10363"/>
                  </a:cubicBezTo>
                  <a:cubicBezTo>
                    <a:pt x="819912" y="17272"/>
                    <a:pt x="824179" y="29261"/>
                    <a:pt x="824179" y="46330"/>
                  </a:cubicBezTo>
                  <a:lnTo>
                    <a:pt x="824179" y="59741"/>
                  </a:lnTo>
                  <a:cubicBezTo>
                    <a:pt x="824179" y="75997"/>
                    <a:pt x="819505" y="86970"/>
                    <a:pt x="810158" y="92659"/>
                  </a:cubicBezTo>
                  <a:cubicBezTo>
                    <a:pt x="800811" y="98349"/>
                    <a:pt x="790041" y="101194"/>
                    <a:pt x="777849" y="101194"/>
                  </a:cubicBezTo>
                  <a:lnTo>
                    <a:pt x="0" y="101194"/>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Freeform 6"/>
            <p:cNvSpPr/>
            <p:nvPr/>
          </p:nvSpPr>
          <p:spPr>
            <a:xfrm>
              <a:off x="4015295" y="1172064"/>
              <a:ext cx="824179" cy="102413"/>
            </a:xfrm>
            <a:custGeom>
              <a:avLst/>
              <a:gdLst/>
              <a:ahLst/>
              <a:cxnLst/>
              <a:rect l="l" t="t" r="r" b="b"/>
              <a:pathLst>
                <a:path w="824179" h="102413">
                  <a:moveTo>
                    <a:pt x="0" y="0"/>
                  </a:moveTo>
                  <a:lnTo>
                    <a:pt x="775411" y="0"/>
                  </a:lnTo>
                  <a:cubicBezTo>
                    <a:pt x="787603" y="0"/>
                    <a:pt x="798779" y="4064"/>
                    <a:pt x="808939" y="12192"/>
                  </a:cubicBezTo>
                  <a:cubicBezTo>
                    <a:pt x="819099" y="20320"/>
                    <a:pt x="824179" y="32512"/>
                    <a:pt x="824179" y="48768"/>
                  </a:cubicBezTo>
                  <a:lnTo>
                    <a:pt x="824179" y="63399"/>
                  </a:lnTo>
                  <a:cubicBezTo>
                    <a:pt x="824179" y="80467"/>
                    <a:pt x="820318" y="91237"/>
                    <a:pt x="812596" y="95707"/>
                  </a:cubicBezTo>
                  <a:cubicBezTo>
                    <a:pt x="804875" y="100178"/>
                    <a:pt x="793699" y="102413"/>
                    <a:pt x="779068" y="102413"/>
                  </a:cubicBezTo>
                  <a:lnTo>
                    <a:pt x="0" y="102413"/>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8" name="TextBox 17"/>
          <p:cNvSpPr txBox="1"/>
          <p:nvPr/>
        </p:nvSpPr>
        <p:spPr>
          <a:xfrm>
            <a:off x="706906" y="1124754"/>
            <a:ext cx="3265019" cy="5632311"/>
          </a:xfrm>
          <a:prstGeom prst="rect">
            <a:avLst/>
          </a:prstGeom>
          <a:noFill/>
        </p:spPr>
        <p:txBody>
          <a:bodyPr wrap="square" rtlCol="0">
            <a:spAutoFit/>
          </a:bodyPr>
          <a:lstStyle/>
          <a:p>
            <a:r>
              <a:rPr lang="en-US" dirty="0">
                <a:solidFill>
                  <a:schemeClr val="tx2">
                    <a:lumMod val="75000"/>
                  </a:schemeClr>
                </a:solidFill>
              </a:rPr>
              <a:t>Tbilisi </a:t>
            </a:r>
            <a:r>
              <a:rPr lang="en-US" dirty="0" smtClean="0">
                <a:solidFill>
                  <a:schemeClr val="tx2">
                    <a:lumMod val="75000"/>
                  </a:schemeClr>
                </a:solidFill>
              </a:rPr>
              <a:t>in </a:t>
            </a:r>
            <a:r>
              <a:rPr lang="en-US" dirty="0">
                <a:solidFill>
                  <a:schemeClr val="tx2">
                    <a:lumMod val="75000"/>
                  </a:schemeClr>
                </a:solidFill>
              </a:rPr>
              <a:t>some languages still known by its pre-1936 name </a:t>
            </a:r>
            <a:r>
              <a:rPr lang="en-US" dirty="0" smtClean="0">
                <a:solidFill>
                  <a:schemeClr val="tx2">
                    <a:lumMod val="75000"/>
                  </a:schemeClr>
                </a:solidFill>
              </a:rPr>
              <a:t>Tiflis is </a:t>
            </a:r>
            <a:r>
              <a:rPr lang="en-US" dirty="0">
                <a:solidFill>
                  <a:schemeClr val="tx2">
                    <a:lumMod val="75000"/>
                  </a:schemeClr>
                </a:solidFill>
              </a:rPr>
              <a:t>the capital and largest city of Georgia, lying on the banks of the Kura River with a population of around 1.2 million people. Tbilisi was founded in the fifth century AD by </a:t>
            </a:r>
            <a:r>
              <a:rPr lang="en-US" dirty="0" err="1">
                <a:solidFill>
                  <a:schemeClr val="tx2">
                    <a:lumMod val="75000"/>
                  </a:schemeClr>
                </a:solidFill>
              </a:rPr>
              <a:t>Vakhtang</a:t>
            </a:r>
            <a:r>
              <a:rPr lang="en-US" dirty="0">
                <a:solidFill>
                  <a:schemeClr val="tx2">
                    <a:lumMod val="75000"/>
                  </a:schemeClr>
                </a:solidFill>
              </a:rPr>
              <a:t> I of Iberia, and since then has served as the capital of various Georgian kingdoms and republics. Between 1801 and 1917, then part of the Russian Empire, Tiflis was the seat of the Caucasus Viceroyalty, governing both the northern and the southern parts of the Caucasus</a:t>
            </a:r>
            <a:r>
              <a:rPr lang="en-US" dirty="0" smtClean="0">
                <a:solidFill>
                  <a:schemeClr val="tx2">
                    <a:lumMod val="75000"/>
                  </a:schemeClr>
                </a:solidFill>
              </a:rPr>
              <a:t>.</a:t>
            </a:r>
            <a:endParaRPr lang="ru-RU" dirty="0">
              <a:solidFill>
                <a:schemeClr val="tx2">
                  <a:lumMod val="75000"/>
                </a:schemeClr>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775" y="1691215"/>
            <a:ext cx="5623986" cy="4132642"/>
          </a:xfrm>
          <a:prstGeom prst="rect">
            <a:avLst/>
          </a:prstGeom>
          <a:effectLst>
            <a:glow rad="317500">
              <a:schemeClr val="accent1">
                <a:alpha val="39000"/>
              </a:schemeClr>
            </a:glow>
            <a:outerShdw blurRad="50800" dist="50800" dir="5400000" algn="ctr" rotWithShape="0">
              <a:schemeClr val="bg1">
                <a:lumMod val="65000"/>
                <a:lumOff val="35000"/>
                <a:alpha val="0"/>
              </a:schemeClr>
            </a:outerShdw>
            <a:reflection stA="99000" endPos="0" dist="50800" dir="5400000" sy="-100000" algn="bl" rotWithShape="0"/>
          </a:effectLst>
          <a:scene3d>
            <a:camera prst="isometricOffAxis2Left"/>
            <a:lightRig rig="threePt" dir="t"/>
          </a:scene3d>
          <a:sp3d>
            <a:bevelT w="114300" prst="hardEdge"/>
          </a:sp3d>
        </p:spPr>
      </p:pic>
    </p:spTree>
    <p:extLst>
      <p:ext uri="{BB962C8B-B14F-4D97-AF65-F5344CB8AC3E}">
        <p14:creationId xmlns:p14="http://schemas.microsoft.com/office/powerpoint/2010/main" val="409545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707572" y="1926772"/>
            <a:ext cx="10967357" cy="4430486"/>
            <a:chOff x="794658" y="729343"/>
            <a:chExt cx="10967357" cy="4430486"/>
          </a:xfrm>
          <a:blipFill>
            <a:blip r:embed="rId2"/>
            <a:stretch>
              <a:fillRect/>
            </a:stretch>
          </a:blipFill>
        </p:grpSpPr>
        <p:sp>
          <p:nvSpPr>
            <p:cNvPr id="2" name="Rectangle 1"/>
            <p:cNvSpPr/>
            <p:nvPr/>
          </p:nvSpPr>
          <p:spPr>
            <a:xfrm>
              <a:off x="794658"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Rectangle 2"/>
            <p:cNvSpPr/>
            <p:nvPr/>
          </p:nvSpPr>
          <p:spPr>
            <a:xfrm>
              <a:off x="1638302"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p:nvSpPr>
          <p:spPr>
            <a:xfrm>
              <a:off x="3080659"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2389415"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3733801"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4425045"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5268689"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6787245"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6066067"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7554687"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8322130"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9165774"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10608131" y="11865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9916887"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11261273" y="729343"/>
              <a:ext cx="500742" cy="39732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8" name="TextBox 17"/>
          <p:cNvSpPr txBox="1"/>
          <p:nvPr/>
        </p:nvSpPr>
        <p:spPr>
          <a:xfrm>
            <a:off x="340180" y="172446"/>
            <a:ext cx="9927772" cy="1754326"/>
          </a:xfrm>
          <a:prstGeom prst="rect">
            <a:avLst/>
          </a:prstGeom>
          <a:noFill/>
        </p:spPr>
        <p:txBody>
          <a:bodyPr wrap="square" rtlCol="0">
            <a:spAutoFit/>
          </a:bodyPr>
          <a:lstStyle/>
          <a:p>
            <a:r>
              <a:rPr lang="en-US" sz="5400" dirty="0" smtClean="0">
                <a:solidFill>
                  <a:schemeClr val="bg2">
                    <a:lumMod val="60000"/>
                    <a:lumOff val="40000"/>
                  </a:schemeClr>
                </a:solidFill>
              </a:rPr>
              <a:t>                    Sea </a:t>
            </a:r>
            <a:r>
              <a:rPr lang="en-US" sz="5400" dirty="0">
                <a:solidFill>
                  <a:schemeClr val="bg2">
                    <a:lumMod val="60000"/>
                    <a:lumOff val="40000"/>
                  </a:schemeClr>
                </a:solidFill>
              </a:rPr>
              <a:t>resort of </a:t>
            </a:r>
            <a:r>
              <a:rPr lang="en-US" sz="5400" dirty="0" smtClean="0">
                <a:solidFill>
                  <a:schemeClr val="bg2">
                    <a:lumMod val="60000"/>
                    <a:lumOff val="40000"/>
                  </a:schemeClr>
                </a:solidFill>
              </a:rPr>
              <a:t>Georgia</a:t>
            </a:r>
            <a:endParaRPr lang="ka-GE" sz="5400" dirty="0" smtClean="0">
              <a:solidFill>
                <a:schemeClr val="bg2">
                  <a:lumMod val="60000"/>
                  <a:lumOff val="40000"/>
                </a:schemeClr>
              </a:solidFill>
            </a:endParaRPr>
          </a:p>
          <a:p>
            <a:r>
              <a:rPr lang="en-US" sz="5400" dirty="0" smtClean="0">
                <a:solidFill>
                  <a:schemeClr val="bg2">
                    <a:lumMod val="60000"/>
                    <a:lumOff val="40000"/>
                  </a:schemeClr>
                </a:solidFill>
              </a:rPr>
              <a:t>                                Batumi</a:t>
            </a:r>
            <a:endParaRPr lang="ru-RU" sz="5400" dirty="0">
              <a:solidFill>
                <a:schemeClr val="bg2">
                  <a:lumMod val="60000"/>
                  <a:lumOff val="40000"/>
                </a:schemeClr>
              </a:solidFill>
            </a:endParaRPr>
          </a:p>
        </p:txBody>
      </p:sp>
    </p:spTree>
    <p:extLst>
      <p:ext uri="{BB962C8B-B14F-4D97-AF65-F5344CB8AC3E}">
        <p14:creationId xmlns:p14="http://schemas.microsoft.com/office/powerpoint/2010/main" val="213345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lack Sea HD Wallpapers - Top Free Black Sea HD Background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370114" y="704837"/>
            <a:ext cx="7380514" cy="1846659"/>
          </a:xfrm>
          <a:prstGeom prst="rect">
            <a:avLst/>
          </a:prstGeom>
          <a:noFill/>
        </p:spPr>
        <p:txBody>
          <a:bodyPr wrap="square" rtlCol="0">
            <a:spAutoFit/>
          </a:bodyPr>
          <a:lstStyle/>
          <a:p>
            <a:r>
              <a:rPr lang="en-US" sz="9600" dirty="0" err="1">
                <a:solidFill>
                  <a:schemeClr val="accent5">
                    <a:lumMod val="60000"/>
                    <a:lumOff val="40000"/>
                  </a:schemeClr>
                </a:solidFill>
                <a:latin typeface="Algerian" panose="04020705040A02060702" pitchFamily="82" charset="0"/>
              </a:rPr>
              <a:t>batumi</a:t>
            </a:r>
            <a:endParaRPr lang="ru-RU" sz="9600" dirty="0">
              <a:solidFill>
                <a:schemeClr val="accent5">
                  <a:lumMod val="60000"/>
                  <a:lumOff val="40000"/>
                </a:schemeClr>
              </a:solidFill>
            </a:endParaRPr>
          </a:p>
          <a:p>
            <a:endParaRPr lang="ru-RU" dirty="0"/>
          </a:p>
        </p:txBody>
      </p:sp>
      <p:sp>
        <p:nvSpPr>
          <p:cNvPr id="10" name="TextBox 9"/>
          <p:cNvSpPr txBox="1"/>
          <p:nvPr/>
        </p:nvSpPr>
        <p:spPr>
          <a:xfrm>
            <a:off x="152399" y="3135087"/>
            <a:ext cx="6281057" cy="3139321"/>
          </a:xfrm>
          <a:prstGeom prst="rect">
            <a:avLst/>
          </a:prstGeom>
          <a:noFill/>
        </p:spPr>
        <p:txBody>
          <a:bodyPr wrap="square" rtlCol="0">
            <a:spAutoFit/>
          </a:bodyPr>
          <a:lstStyle/>
          <a:p>
            <a:r>
              <a:rPr lang="en-US" b="1" dirty="0">
                <a:solidFill>
                  <a:srgbClr val="9FE6FF"/>
                </a:solidFill>
              </a:rPr>
              <a:t>Batumi</a:t>
            </a:r>
            <a:r>
              <a:rPr lang="en-US" dirty="0">
                <a:solidFill>
                  <a:srgbClr val="9FE6FF"/>
                </a:solidFill>
              </a:rPr>
              <a:t> </a:t>
            </a:r>
            <a:r>
              <a:rPr lang="en-US" dirty="0" smtClean="0">
                <a:solidFill>
                  <a:srgbClr val="9FE6FF"/>
                </a:solidFill>
              </a:rPr>
              <a:t>is </a:t>
            </a:r>
            <a:r>
              <a:rPr lang="en-US" dirty="0">
                <a:solidFill>
                  <a:srgbClr val="9FE6FF"/>
                </a:solidFill>
              </a:rPr>
              <a:t>the </a:t>
            </a:r>
            <a:r>
              <a:rPr lang="en-US" dirty="0">
                <a:solidFill>
                  <a:srgbClr val="9FE6FF"/>
                </a:solidFill>
                <a:hlinkClick r:id="rId3" tooltip="List of cities and towns in Georgia (country)"/>
              </a:rPr>
              <a:t>second-largest city</a:t>
            </a:r>
            <a:r>
              <a:rPr lang="en-US" dirty="0">
                <a:solidFill>
                  <a:srgbClr val="9FE6FF"/>
                </a:solidFill>
              </a:rPr>
              <a:t> of </a:t>
            </a:r>
            <a:r>
              <a:rPr lang="en-US" dirty="0">
                <a:solidFill>
                  <a:srgbClr val="9FE6FF"/>
                </a:solidFill>
                <a:hlinkClick r:id="rId4" tooltip="Georgia (country)"/>
              </a:rPr>
              <a:t>Georgia</a:t>
            </a:r>
            <a:r>
              <a:rPr lang="en-US" dirty="0">
                <a:solidFill>
                  <a:srgbClr val="9FE6FF"/>
                </a:solidFill>
              </a:rPr>
              <a:t> and the capital of the </a:t>
            </a:r>
            <a:r>
              <a:rPr lang="en-US" dirty="0">
                <a:solidFill>
                  <a:srgbClr val="9FE6FF"/>
                </a:solidFill>
                <a:hlinkClick r:id="rId5" tooltip="Autonomous Republic of Adjara"/>
              </a:rPr>
              <a:t>Autonomous Republic of Adjara</a:t>
            </a:r>
            <a:r>
              <a:rPr lang="en-US" dirty="0">
                <a:solidFill>
                  <a:srgbClr val="9FE6FF"/>
                </a:solidFill>
              </a:rPr>
              <a:t>, located on the coast of the </a:t>
            </a:r>
            <a:r>
              <a:rPr lang="en-US" dirty="0">
                <a:solidFill>
                  <a:srgbClr val="9FE6FF"/>
                </a:solidFill>
                <a:hlinkClick r:id="rId6" tooltip="Black Sea"/>
              </a:rPr>
              <a:t>Black Sea</a:t>
            </a:r>
            <a:r>
              <a:rPr lang="en-US" dirty="0">
                <a:solidFill>
                  <a:srgbClr val="9FE6FF"/>
                </a:solidFill>
              </a:rPr>
              <a:t> in Georgia's southwest, 20 kilometers north of the </a:t>
            </a:r>
            <a:r>
              <a:rPr lang="en-US" dirty="0">
                <a:solidFill>
                  <a:srgbClr val="9FE6FF"/>
                </a:solidFill>
                <a:hlinkClick r:id="rId7" tooltip="Georgia-Turkey border"/>
              </a:rPr>
              <a:t>border with Turkey</a:t>
            </a:r>
            <a:r>
              <a:rPr lang="en-US" dirty="0">
                <a:solidFill>
                  <a:srgbClr val="9FE6FF"/>
                </a:solidFill>
              </a:rPr>
              <a:t>. It is situated in a subtropical zone at the foot of the </a:t>
            </a:r>
            <a:r>
              <a:rPr lang="en-US" dirty="0">
                <a:solidFill>
                  <a:srgbClr val="9FE6FF"/>
                </a:solidFill>
                <a:hlinkClick r:id="rId8" tooltip="Caucasus Mountains"/>
              </a:rPr>
              <a:t>Caucasus</a:t>
            </a:r>
            <a:r>
              <a:rPr lang="en-US" dirty="0">
                <a:solidFill>
                  <a:srgbClr val="9FE6FF"/>
                </a:solidFill>
              </a:rPr>
              <a:t>. Much of Batumi's economy revolves around tourism </a:t>
            </a:r>
            <a:r>
              <a:rPr lang="en-US" dirty="0" smtClean="0">
                <a:solidFill>
                  <a:srgbClr val="9FE6FF"/>
                </a:solidFill>
              </a:rPr>
              <a:t>but </a:t>
            </a:r>
            <a:r>
              <a:rPr lang="en-US" dirty="0">
                <a:solidFill>
                  <a:srgbClr val="9FE6FF"/>
                </a:solidFill>
              </a:rPr>
              <a:t>the city is also an </a:t>
            </a:r>
            <a:r>
              <a:rPr lang="en-US" dirty="0">
                <a:solidFill>
                  <a:srgbClr val="9FE6FF"/>
                </a:solidFill>
                <a:hlinkClick r:id="rId9" tooltip="Batumi Seaport"/>
              </a:rPr>
              <a:t>important seaport</a:t>
            </a:r>
            <a:r>
              <a:rPr lang="en-US" dirty="0">
                <a:solidFill>
                  <a:srgbClr val="9FE6FF"/>
                </a:solidFill>
              </a:rPr>
              <a:t> and includes industries like </a:t>
            </a:r>
            <a:r>
              <a:rPr lang="en-US" dirty="0">
                <a:solidFill>
                  <a:srgbClr val="9FE6FF"/>
                </a:solidFill>
                <a:hlinkClick r:id="rId10" tooltip="Shipbuilding"/>
              </a:rPr>
              <a:t>shipbuilding</a:t>
            </a:r>
            <a:r>
              <a:rPr lang="en-US" dirty="0">
                <a:solidFill>
                  <a:srgbClr val="9FE6FF"/>
                </a:solidFill>
              </a:rPr>
              <a:t>, </a:t>
            </a:r>
            <a:r>
              <a:rPr lang="en-US" dirty="0">
                <a:solidFill>
                  <a:srgbClr val="9FE6FF"/>
                </a:solidFill>
                <a:hlinkClick r:id="rId11" tooltip="Food processing"/>
              </a:rPr>
              <a:t>food processing</a:t>
            </a:r>
            <a:r>
              <a:rPr lang="en-US" dirty="0">
                <a:solidFill>
                  <a:srgbClr val="9FE6FF"/>
                </a:solidFill>
              </a:rPr>
              <a:t> and </a:t>
            </a:r>
            <a:r>
              <a:rPr lang="en-US" dirty="0">
                <a:solidFill>
                  <a:srgbClr val="9FE6FF"/>
                </a:solidFill>
                <a:hlinkClick r:id="rId12" tooltip="Light manufacturing"/>
              </a:rPr>
              <a:t>light manufacturing</a:t>
            </a:r>
            <a:r>
              <a:rPr lang="en-US" dirty="0">
                <a:solidFill>
                  <a:srgbClr val="9FE6FF"/>
                </a:solidFill>
              </a:rPr>
              <a:t>. Since 2010, Batumi has been transformed by the construction of modern high-rise buildings, as well as the restoration of classical 19th-century edifices lining its historic Old Town</a:t>
            </a:r>
            <a:r>
              <a:rPr lang="en-US" dirty="0" smtClean="0">
                <a:solidFill>
                  <a:srgbClr val="9FE6FF"/>
                </a:solidFill>
              </a:rPr>
              <a:t>.</a:t>
            </a:r>
            <a:endParaRPr lang="ru-RU" dirty="0">
              <a:solidFill>
                <a:srgbClr val="9FE6FF"/>
              </a:solidFill>
            </a:endParaRPr>
          </a:p>
        </p:txBody>
      </p:sp>
    </p:spTree>
    <p:extLst>
      <p:ext uri="{BB962C8B-B14F-4D97-AF65-F5344CB8AC3E}">
        <p14:creationId xmlns:p14="http://schemas.microsoft.com/office/powerpoint/2010/main" val="4288660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65</TotalTime>
  <Words>354</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911 Porscha</vt:lpstr>
      <vt:lpstr>Algerian</vt:lpstr>
      <vt:lpstr>Arial</vt:lpstr>
      <vt:lpstr>Corbel</vt:lpstr>
      <vt:lpstr>Sylfaen</vt:lpstr>
      <vt:lpstr>Depth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2023-12-25T14:03:26Z</dcterms:created>
  <dcterms:modified xsi:type="dcterms:W3CDTF">2023-12-25T15:08:56Z</dcterms:modified>
</cp:coreProperties>
</file>