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Lucida Sans" panose="020B0602030504020204" pitchFamily="34" charset="0"/>
              </a:rPr>
              <a:t>Lending Club Case Study</a:t>
            </a:r>
            <a:endParaRPr lang="en-IN" dirty="0">
              <a:latin typeface="Lucida Sans" panose="020B0602030504020204" pitchFamily="34" charset="0"/>
            </a:endParaRPr>
          </a:p>
        </p:txBody>
      </p:sp>
      <p:sp>
        <p:nvSpPr>
          <p:cNvPr id="3" name="Subtitle 2"/>
          <p:cNvSpPr>
            <a:spLocks noGrp="1"/>
          </p:cNvSpPr>
          <p:nvPr>
            <p:ph type="subTitle" idx="1"/>
          </p:nvPr>
        </p:nvSpPr>
        <p:spPr/>
        <p:txBody>
          <a:bodyPr/>
          <a:lstStyle/>
          <a:p>
            <a:r>
              <a:rPr lang="en-IN" dirty="0" err="1" smtClean="0"/>
              <a:t>Vineet</a:t>
            </a:r>
            <a:r>
              <a:rPr lang="en-IN" dirty="0" smtClean="0"/>
              <a:t> Tiwari</a:t>
            </a:r>
          </a:p>
          <a:p>
            <a:endParaRPr lang="en-IN" dirty="0"/>
          </a:p>
        </p:txBody>
      </p:sp>
    </p:spTree>
    <p:extLst>
      <p:ext uri="{BB962C8B-B14F-4D97-AF65-F5344CB8AC3E}">
        <p14:creationId xmlns:p14="http://schemas.microsoft.com/office/powerpoint/2010/main" val="11577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 vs loan amount</a:t>
            </a:r>
            <a:endParaRPr lang="en-IN" dirty="0"/>
          </a:p>
        </p:txBody>
      </p:sp>
      <p:sp>
        <p:nvSpPr>
          <p:cNvPr id="3" name="Content Placeholder 2"/>
          <p:cNvSpPr>
            <a:spLocks noGrp="1"/>
          </p:cNvSpPr>
          <p:nvPr>
            <p:ph idx="1"/>
          </p:nvPr>
        </p:nvSpPr>
        <p:spPr>
          <a:xfrm>
            <a:off x="913795" y="2096064"/>
            <a:ext cx="3882649" cy="3695136"/>
          </a:xfrm>
        </p:spPr>
        <p:txBody>
          <a:bodyPr/>
          <a:lstStyle/>
          <a:p>
            <a:r>
              <a:rPr lang="en-IN" dirty="0" smtClean="0"/>
              <a:t>More loan amount with more term </a:t>
            </a:r>
            <a:endParaRPr lang="en-IN" dirty="0"/>
          </a:p>
        </p:txBody>
      </p:sp>
      <p:pic>
        <p:nvPicPr>
          <p:cNvPr id="4" name="Picture 3"/>
          <p:cNvPicPr>
            <a:picLocks noChangeAspect="1"/>
          </p:cNvPicPr>
          <p:nvPr/>
        </p:nvPicPr>
        <p:blipFill>
          <a:blip r:embed="rId2"/>
          <a:stretch>
            <a:fillRect/>
          </a:stretch>
        </p:blipFill>
        <p:spPr>
          <a:xfrm>
            <a:off x="6090675" y="2096064"/>
            <a:ext cx="4823201" cy="3879186"/>
          </a:xfrm>
          <a:prstGeom prst="rect">
            <a:avLst/>
          </a:prstGeom>
        </p:spPr>
      </p:pic>
    </p:spTree>
    <p:extLst>
      <p:ext uri="{BB962C8B-B14F-4D97-AF65-F5344CB8AC3E}">
        <p14:creationId xmlns:p14="http://schemas.microsoft.com/office/powerpoint/2010/main" val="59587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Conclusion </a:t>
            </a:r>
            <a:r>
              <a:rPr lang="en-IN" dirty="0" smtClean="0">
                <a:effectLst/>
              </a:rPr>
              <a:t>Analysis</a:t>
            </a:r>
            <a:endParaRPr lang="en-IN" dirty="0"/>
          </a:p>
        </p:txBody>
      </p:sp>
      <p:sp>
        <p:nvSpPr>
          <p:cNvPr id="3" name="Content Placeholder 2"/>
          <p:cNvSpPr>
            <a:spLocks noGrp="1"/>
          </p:cNvSpPr>
          <p:nvPr>
            <p:ph idx="1"/>
          </p:nvPr>
        </p:nvSpPr>
        <p:spPr/>
        <p:txBody>
          <a:bodyPr>
            <a:normAutofit fontScale="92500" lnSpcReduction="20000"/>
          </a:bodyPr>
          <a:lstStyle/>
          <a:p>
            <a:r>
              <a:rPr lang="en-US" dirty="0">
                <a:effectLst/>
              </a:rPr>
              <a:t>Highest amount of loan have small business</a:t>
            </a:r>
          </a:p>
          <a:p>
            <a:r>
              <a:rPr lang="en-US" dirty="0">
                <a:effectLst/>
              </a:rPr>
              <a:t>2011 Year was with highest loan amount and with projection seen it will keep increasing yearly</a:t>
            </a:r>
          </a:p>
          <a:p>
            <a:r>
              <a:rPr lang="en-US" dirty="0" smtClean="0">
                <a:effectLst/>
              </a:rPr>
              <a:t>Charged </a:t>
            </a:r>
            <a:r>
              <a:rPr lang="en-US" dirty="0">
                <a:effectLst/>
              </a:rPr>
              <a:t>off and Fully paid loan are same for terms of loan period</a:t>
            </a:r>
          </a:p>
          <a:p>
            <a:r>
              <a:rPr lang="en-US" dirty="0">
                <a:effectLst/>
              </a:rPr>
              <a:t>Highest amount of </a:t>
            </a:r>
            <a:r>
              <a:rPr lang="en-US" dirty="0" smtClean="0">
                <a:effectLst/>
              </a:rPr>
              <a:t>interest </a:t>
            </a:r>
            <a:r>
              <a:rPr lang="en-US" dirty="0">
                <a:effectLst/>
              </a:rPr>
              <a:t>rates is for loan amount to 30-35k</a:t>
            </a:r>
          </a:p>
          <a:p>
            <a:r>
              <a:rPr lang="en-US" smtClean="0">
                <a:effectLst/>
              </a:rPr>
              <a:t>Grade </a:t>
            </a:r>
            <a:r>
              <a:rPr lang="en-US" dirty="0">
                <a:effectLst/>
              </a:rPr>
              <a:t>G has highest fully paid loan amount</a:t>
            </a:r>
          </a:p>
          <a:p>
            <a:r>
              <a:rPr lang="en-US" dirty="0">
                <a:effectLst/>
              </a:rPr>
              <a:t>Rent has the lowest projection for the loan amount</a:t>
            </a:r>
          </a:p>
          <a:p>
            <a:r>
              <a:rPr lang="en-US" dirty="0">
                <a:effectLst/>
              </a:rPr>
              <a:t>Loan amount on house has highest annual income</a:t>
            </a:r>
          </a:p>
          <a:p>
            <a:r>
              <a:rPr lang="en-US" dirty="0">
                <a:effectLst/>
              </a:rPr>
              <a:t>Loan for 'home improvement' and have income of 60k -70k</a:t>
            </a:r>
          </a:p>
          <a:p>
            <a:endParaRPr lang="en-IN" dirty="0"/>
          </a:p>
        </p:txBody>
      </p:sp>
    </p:spTree>
    <p:extLst>
      <p:ext uri="{BB962C8B-B14F-4D97-AF65-F5344CB8AC3E}">
        <p14:creationId xmlns:p14="http://schemas.microsoft.com/office/powerpoint/2010/main" val="238587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CASE UNDERSTANDING</a:t>
            </a:r>
            <a:endParaRPr lang="en-IN" dirty="0"/>
          </a:p>
        </p:txBody>
      </p:sp>
      <p:sp>
        <p:nvSpPr>
          <p:cNvPr id="3" name="Content Placeholder 2"/>
          <p:cNvSpPr>
            <a:spLocks noGrp="1"/>
          </p:cNvSpPr>
          <p:nvPr>
            <p:ph idx="1"/>
          </p:nvPr>
        </p:nvSpPr>
        <p:spPr/>
        <p:txBody>
          <a:bodyPr/>
          <a:lstStyle/>
          <a:p>
            <a:r>
              <a:rPr lang="en-US" dirty="0">
                <a:effectLst/>
              </a:rPr>
              <a:t>A business case for loan data analysis involves presenting a compelling argument for utilizing data analysis techniques to make informed decisions about lending practices. </a:t>
            </a:r>
            <a:endParaRPr lang="en-US" dirty="0" smtClean="0">
              <a:effectLst/>
            </a:endParaRPr>
          </a:p>
          <a:p>
            <a:r>
              <a:rPr lang="en-US" dirty="0" smtClean="0">
                <a:effectLst/>
              </a:rPr>
              <a:t>Every</a:t>
            </a:r>
            <a:r>
              <a:rPr lang="en-US" dirty="0">
                <a:effectLst/>
              </a:rPr>
              <a:t> time they receive a loan application, the company's goal is to decide whether to approve or deny it based on a number of factors</a:t>
            </a:r>
            <a:r>
              <a:rPr lang="en-US" dirty="0" smtClean="0">
                <a:effectLst/>
              </a:rPr>
              <a:t>.</a:t>
            </a:r>
          </a:p>
          <a:p>
            <a:r>
              <a:rPr lang="en-US" dirty="0">
                <a:effectLst/>
              </a:rPr>
              <a:t>Identify the specific challenges or opportunities in the lending process that necessitate data analysis.</a:t>
            </a:r>
            <a:endParaRPr lang="en-US" dirty="0" smtClean="0">
              <a:effectLst/>
            </a:endParaRPr>
          </a:p>
          <a:p>
            <a:endParaRPr lang="en-IN" dirty="0"/>
          </a:p>
        </p:txBody>
      </p:sp>
    </p:spTree>
    <p:extLst>
      <p:ext uri="{BB962C8B-B14F-4D97-AF65-F5344CB8AC3E}">
        <p14:creationId xmlns:p14="http://schemas.microsoft.com/office/powerpoint/2010/main" val="193021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Loan Status and terms count</a:t>
            </a:r>
            <a:endParaRPr lang="en-IN" dirty="0"/>
          </a:p>
        </p:txBody>
      </p:sp>
      <p:pic>
        <p:nvPicPr>
          <p:cNvPr id="4" name="Content Placeholder 3"/>
          <p:cNvPicPr>
            <a:picLocks noGrp="1" noChangeAspect="1"/>
          </p:cNvPicPr>
          <p:nvPr>
            <p:ph idx="1"/>
          </p:nvPr>
        </p:nvPicPr>
        <p:blipFill>
          <a:blip r:embed="rId2"/>
          <a:stretch>
            <a:fillRect/>
          </a:stretch>
        </p:blipFill>
        <p:spPr>
          <a:xfrm>
            <a:off x="913795" y="2178627"/>
            <a:ext cx="5027176" cy="3695700"/>
          </a:xfrm>
          <a:prstGeom prst="rect">
            <a:avLst/>
          </a:prstGeom>
        </p:spPr>
      </p:pic>
      <p:pic>
        <p:nvPicPr>
          <p:cNvPr id="6" name="Picture 5"/>
          <p:cNvPicPr>
            <a:picLocks noChangeAspect="1"/>
          </p:cNvPicPr>
          <p:nvPr/>
        </p:nvPicPr>
        <p:blipFill>
          <a:blip r:embed="rId3"/>
          <a:stretch>
            <a:fillRect/>
          </a:stretch>
        </p:blipFill>
        <p:spPr>
          <a:xfrm>
            <a:off x="6284768" y="2178627"/>
            <a:ext cx="4912475" cy="3658947"/>
          </a:xfrm>
          <a:prstGeom prst="rect">
            <a:avLst/>
          </a:prstGeom>
        </p:spPr>
      </p:pic>
    </p:spTree>
    <p:extLst>
      <p:ext uri="{BB962C8B-B14F-4D97-AF65-F5344CB8AC3E}">
        <p14:creationId xmlns:p14="http://schemas.microsoft.com/office/powerpoint/2010/main" val="154653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 rate distributions</a:t>
            </a:r>
            <a:endParaRPr lang="en-IN" dirty="0"/>
          </a:p>
        </p:txBody>
      </p:sp>
      <p:sp>
        <p:nvSpPr>
          <p:cNvPr id="3" name="Content Placeholder 2"/>
          <p:cNvSpPr>
            <a:spLocks noGrp="1"/>
          </p:cNvSpPr>
          <p:nvPr>
            <p:ph idx="1"/>
          </p:nvPr>
        </p:nvSpPr>
        <p:spPr>
          <a:xfrm>
            <a:off x="913795" y="2096064"/>
            <a:ext cx="4273347" cy="3695136"/>
          </a:xfrm>
        </p:spPr>
        <p:txBody>
          <a:bodyPr/>
          <a:lstStyle/>
          <a:p>
            <a:r>
              <a:rPr lang="en-IN" b="1" dirty="0"/>
              <a:t>Interest Rate: </a:t>
            </a:r>
            <a:r>
              <a:rPr lang="en-IN" dirty="0"/>
              <a:t>The count of loan taken varies with interest rate showing peak around in 5-15 bracket and decreasing slowly where as the chance of defaulting increases with interest rate.</a:t>
            </a:r>
          </a:p>
          <a:p>
            <a:endParaRPr lang="en-IN" dirty="0"/>
          </a:p>
        </p:txBody>
      </p:sp>
      <p:pic>
        <p:nvPicPr>
          <p:cNvPr id="4" name="Picture 3"/>
          <p:cNvPicPr>
            <a:picLocks noChangeAspect="1"/>
          </p:cNvPicPr>
          <p:nvPr/>
        </p:nvPicPr>
        <p:blipFill>
          <a:blip r:embed="rId2"/>
          <a:stretch>
            <a:fillRect/>
          </a:stretch>
        </p:blipFill>
        <p:spPr>
          <a:xfrm>
            <a:off x="5357467" y="2096064"/>
            <a:ext cx="5756650" cy="3431900"/>
          </a:xfrm>
          <a:prstGeom prst="rect">
            <a:avLst/>
          </a:prstGeom>
        </p:spPr>
      </p:pic>
    </p:spTree>
    <p:extLst>
      <p:ext uri="{BB962C8B-B14F-4D97-AF65-F5344CB8AC3E}">
        <p14:creationId xmlns:p14="http://schemas.microsoft.com/office/powerpoint/2010/main" val="362019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GRADE STATUS</a:t>
            </a:r>
            <a:endParaRPr lang="en-IN" dirty="0"/>
          </a:p>
        </p:txBody>
      </p:sp>
      <p:sp>
        <p:nvSpPr>
          <p:cNvPr id="3" name="Content Placeholder 2"/>
          <p:cNvSpPr>
            <a:spLocks noGrp="1"/>
          </p:cNvSpPr>
          <p:nvPr>
            <p:ph idx="1"/>
          </p:nvPr>
        </p:nvSpPr>
        <p:spPr>
          <a:xfrm>
            <a:off x="913795" y="2096064"/>
            <a:ext cx="4963303" cy="3695136"/>
          </a:xfrm>
        </p:spPr>
        <p:txBody>
          <a:bodyPr/>
          <a:lstStyle/>
          <a:p>
            <a:r>
              <a:rPr lang="en-US" b="1" dirty="0">
                <a:effectLst/>
              </a:rPr>
              <a:t>Grade</a:t>
            </a:r>
            <a:r>
              <a:rPr lang="en-US" dirty="0">
                <a:effectLst/>
              </a:rPr>
              <a:t>: Due to their low risk and thus low default likelihood, the majority of the granted loans get higher grades. 60 month term loans have larger number of lower grade loans with high risk</a:t>
            </a:r>
            <a:r>
              <a:rPr lang="en-US" dirty="0" smtClean="0">
                <a:effectLst/>
              </a:rPr>
              <a:t>.</a:t>
            </a:r>
          </a:p>
          <a:p>
            <a:r>
              <a:rPr lang="en-US" b="1" dirty="0">
                <a:effectLst/>
              </a:rPr>
              <a:t>Sub Grade</a:t>
            </a:r>
            <a:r>
              <a:rPr lang="en-US" dirty="0">
                <a:effectLst/>
              </a:rPr>
              <a:t>: This gives more information on how the loans within a grade are more heavily weighted toward lower sub grades.</a:t>
            </a:r>
            <a:endParaRPr lang="en-US" dirty="0" smtClean="0">
              <a:effectLst/>
            </a:endParaRPr>
          </a:p>
          <a:p>
            <a:endParaRPr lang="en-IN" dirty="0"/>
          </a:p>
        </p:txBody>
      </p:sp>
      <p:pic>
        <p:nvPicPr>
          <p:cNvPr id="6" name="Picture 5"/>
          <p:cNvPicPr>
            <a:picLocks noChangeAspect="1"/>
          </p:cNvPicPr>
          <p:nvPr/>
        </p:nvPicPr>
        <p:blipFill>
          <a:blip r:embed="rId2"/>
          <a:stretch>
            <a:fillRect/>
          </a:stretch>
        </p:blipFill>
        <p:spPr>
          <a:xfrm>
            <a:off x="6204014" y="2096064"/>
            <a:ext cx="5063542" cy="3830911"/>
          </a:xfrm>
          <a:prstGeom prst="rect">
            <a:avLst/>
          </a:prstGeom>
        </p:spPr>
      </p:pic>
    </p:spTree>
    <p:extLst>
      <p:ext uri="{BB962C8B-B14F-4D97-AF65-F5344CB8AC3E}">
        <p14:creationId xmlns:p14="http://schemas.microsoft.com/office/powerpoint/2010/main" val="415870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 rate section</a:t>
            </a:r>
            <a:endParaRPr lang="en-IN" dirty="0"/>
          </a:p>
        </p:txBody>
      </p:sp>
      <p:sp>
        <p:nvSpPr>
          <p:cNvPr id="3" name="Content Placeholder 2"/>
          <p:cNvSpPr>
            <a:spLocks noGrp="1"/>
          </p:cNvSpPr>
          <p:nvPr>
            <p:ph idx="1"/>
          </p:nvPr>
        </p:nvSpPr>
        <p:spPr>
          <a:xfrm>
            <a:off x="913795" y="2096064"/>
            <a:ext cx="3724707" cy="3695136"/>
          </a:xfrm>
        </p:spPr>
        <p:txBody>
          <a:bodyPr/>
          <a:lstStyle/>
          <a:p>
            <a:r>
              <a:rPr lang="en-IN" dirty="0" smtClean="0"/>
              <a:t>Interest rates are higher between 13% - 17%</a:t>
            </a:r>
            <a:endParaRPr lang="en-IN" dirty="0"/>
          </a:p>
        </p:txBody>
      </p:sp>
      <p:pic>
        <p:nvPicPr>
          <p:cNvPr id="5" name="Picture 4"/>
          <p:cNvPicPr>
            <a:picLocks noChangeAspect="1"/>
          </p:cNvPicPr>
          <p:nvPr/>
        </p:nvPicPr>
        <p:blipFill>
          <a:blip r:embed="rId2"/>
          <a:stretch>
            <a:fillRect/>
          </a:stretch>
        </p:blipFill>
        <p:spPr>
          <a:xfrm>
            <a:off x="5532120" y="2221431"/>
            <a:ext cx="4737908" cy="3569769"/>
          </a:xfrm>
          <a:prstGeom prst="rect">
            <a:avLst/>
          </a:prstGeom>
        </p:spPr>
      </p:pic>
    </p:spTree>
    <p:extLst>
      <p:ext uri="{BB962C8B-B14F-4D97-AF65-F5344CB8AC3E}">
        <p14:creationId xmlns:p14="http://schemas.microsoft.com/office/powerpoint/2010/main" val="214051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55" y="102524"/>
            <a:ext cx="10353761" cy="662247"/>
          </a:xfrm>
        </p:spPr>
        <p:txBody>
          <a:bodyPr/>
          <a:lstStyle/>
          <a:p>
            <a:r>
              <a:rPr lang="en-IN" dirty="0" smtClean="0"/>
              <a:t>Loan status month and yearly</a:t>
            </a:r>
            <a:endParaRPr lang="en-IN" dirty="0"/>
          </a:p>
        </p:txBody>
      </p:sp>
      <p:sp>
        <p:nvSpPr>
          <p:cNvPr id="3" name="Content Placeholder 2"/>
          <p:cNvSpPr>
            <a:spLocks noGrp="1"/>
          </p:cNvSpPr>
          <p:nvPr>
            <p:ph idx="1"/>
          </p:nvPr>
        </p:nvSpPr>
        <p:spPr>
          <a:xfrm>
            <a:off x="913795" y="5768955"/>
            <a:ext cx="10541143" cy="581968"/>
          </a:xfrm>
        </p:spPr>
        <p:txBody>
          <a:bodyPr/>
          <a:lstStyle/>
          <a:p>
            <a:r>
              <a:rPr lang="en-IN" dirty="0" smtClean="0"/>
              <a:t>Most loan are paid off in December and year 2011 was most loans paid off</a:t>
            </a:r>
            <a:endParaRPr lang="en-IN" dirty="0"/>
          </a:p>
        </p:txBody>
      </p:sp>
      <p:pic>
        <p:nvPicPr>
          <p:cNvPr id="5" name="Picture 4"/>
          <p:cNvPicPr>
            <a:picLocks noChangeAspect="1"/>
          </p:cNvPicPr>
          <p:nvPr/>
        </p:nvPicPr>
        <p:blipFill>
          <a:blip r:embed="rId2"/>
          <a:stretch>
            <a:fillRect/>
          </a:stretch>
        </p:blipFill>
        <p:spPr>
          <a:xfrm>
            <a:off x="822354" y="874093"/>
            <a:ext cx="10192009" cy="4785540"/>
          </a:xfrm>
          <a:prstGeom prst="rect">
            <a:avLst/>
          </a:prstGeom>
        </p:spPr>
      </p:pic>
    </p:spTree>
    <p:extLst>
      <p:ext uri="{BB962C8B-B14F-4D97-AF65-F5344CB8AC3E}">
        <p14:creationId xmlns:p14="http://schemas.microsoft.com/office/powerpoint/2010/main" val="163159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668" y="124691"/>
            <a:ext cx="10353761" cy="781396"/>
          </a:xfrm>
        </p:spPr>
        <p:txBody>
          <a:bodyPr/>
          <a:lstStyle/>
          <a:p>
            <a:r>
              <a:rPr lang="en-IN" dirty="0" smtClean="0"/>
              <a:t>Annual income vs purpose</a:t>
            </a:r>
            <a:endParaRPr lang="en-IN" dirty="0"/>
          </a:p>
        </p:txBody>
      </p:sp>
      <p:sp>
        <p:nvSpPr>
          <p:cNvPr id="3" name="Content Placeholder 2"/>
          <p:cNvSpPr>
            <a:spLocks noGrp="1"/>
          </p:cNvSpPr>
          <p:nvPr>
            <p:ph idx="1"/>
          </p:nvPr>
        </p:nvSpPr>
        <p:spPr>
          <a:xfrm>
            <a:off x="913795" y="2096064"/>
            <a:ext cx="4464540" cy="3695136"/>
          </a:xfrm>
        </p:spPr>
        <p:txBody>
          <a:bodyPr/>
          <a:lstStyle/>
          <a:p>
            <a:r>
              <a:rPr lang="en-IN" dirty="0" smtClean="0"/>
              <a:t>Home improvement has highest annual income and the loan is fully paid off</a:t>
            </a:r>
            <a:endParaRPr lang="en-IN" dirty="0"/>
          </a:p>
        </p:txBody>
      </p:sp>
      <p:pic>
        <p:nvPicPr>
          <p:cNvPr id="4" name="Picture 3"/>
          <p:cNvPicPr>
            <a:picLocks noChangeAspect="1"/>
          </p:cNvPicPr>
          <p:nvPr/>
        </p:nvPicPr>
        <p:blipFill>
          <a:blip r:embed="rId2"/>
          <a:stretch>
            <a:fillRect/>
          </a:stretch>
        </p:blipFill>
        <p:spPr>
          <a:xfrm>
            <a:off x="6007548" y="1064029"/>
            <a:ext cx="6150420" cy="5320145"/>
          </a:xfrm>
          <a:prstGeom prst="rect">
            <a:avLst/>
          </a:prstGeom>
        </p:spPr>
      </p:pic>
    </p:spTree>
    <p:extLst>
      <p:ext uri="{BB962C8B-B14F-4D97-AF65-F5344CB8AC3E}">
        <p14:creationId xmlns:p14="http://schemas.microsoft.com/office/powerpoint/2010/main" val="59031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Loan status for home ownership</a:t>
            </a:r>
            <a:endParaRPr lang="en-IN" dirty="0"/>
          </a:p>
        </p:txBody>
      </p:sp>
      <p:sp>
        <p:nvSpPr>
          <p:cNvPr id="3" name="Content Placeholder 2"/>
          <p:cNvSpPr>
            <a:spLocks noGrp="1"/>
          </p:cNvSpPr>
          <p:nvPr>
            <p:ph idx="1"/>
          </p:nvPr>
        </p:nvSpPr>
        <p:spPr>
          <a:xfrm>
            <a:off x="913795" y="2096064"/>
            <a:ext cx="3392198" cy="3695136"/>
          </a:xfrm>
        </p:spPr>
        <p:txBody>
          <a:bodyPr/>
          <a:lstStyle/>
          <a:p>
            <a:r>
              <a:rPr lang="en-IN" dirty="0" smtClean="0"/>
              <a:t>Mortgage is highest with highest </a:t>
            </a:r>
            <a:r>
              <a:rPr lang="en-IN" dirty="0" err="1" smtClean="0"/>
              <a:t>icome</a:t>
            </a:r>
            <a:r>
              <a:rPr lang="en-IN" dirty="0" smtClean="0"/>
              <a:t> </a:t>
            </a:r>
            <a:endParaRPr lang="en-IN" dirty="0"/>
          </a:p>
        </p:txBody>
      </p:sp>
      <p:pic>
        <p:nvPicPr>
          <p:cNvPr id="4" name="Picture 3"/>
          <p:cNvPicPr>
            <a:picLocks noChangeAspect="1"/>
          </p:cNvPicPr>
          <p:nvPr/>
        </p:nvPicPr>
        <p:blipFill>
          <a:blip r:embed="rId2"/>
          <a:stretch>
            <a:fillRect/>
          </a:stretch>
        </p:blipFill>
        <p:spPr>
          <a:xfrm>
            <a:off x="5656823" y="2019992"/>
            <a:ext cx="4634334" cy="4447466"/>
          </a:xfrm>
          <a:prstGeom prst="rect">
            <a:avLst/>
          </a:prstGeom>
        </p:spPr>
      </p:pic>
    </p:spTree>
    <p:extLst>
      <p:ext uri="{BB962C8B-B14F-4D97-AF65-F5344CB8AC3E}">
        <p14:creationId xmlns:p14="http://schemas.microsoft.com/office/powerpoint/2010/main" val="2136196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23</TotalTime>
  <Words>236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Lucida Sans</vt:lpstr>
      <vt:lpstr>Rockwell</vt:lpstr>
      <vt:lpstr>Damask</vt:lpstr>
      <vt:lpstr>Lending Club Case Study</vt:lpstr>
      <vt:lpstr>Business CASE UNDERSTANDING</vt:lpstr>
      <vt:lpstr>Loan Status and terms count</vt:lpstr>
      <vt:lpstr>Interest rate distributions</vt:lpstr>
      <vt:lpstr>GRADE STATUS</vt:lpstr>
      <vt:lpstr>Interest rate section</vt:lpstr>
      <vt:lpstr>Loan status month and yearly</vt:lpstr>
      <vt:lpstr>Annual income vs purpose</vt:lpstr>
      <vt:lpstr>Loan status for home ownership</vt:lpstr>
      <vt:lpstr>Terms vs loan amount</vt:lpstr>
      <vt:lpstr>Conclusion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Admin</dc:creator>
  <cp:lastModifiedBy>Admin</cp:lastModifiedBy>
  <cp:revision>7</cp:revision>
  <dcterms:created xsi:type="dcterms:W3CDTF">2023-12-06T16:44:40Z</dcterms:created>
  <dcterms:modified xsi:type="dcterms:W3CDTF">2023-12-06T17:07:51Z</dcterms:modified>
</cp:coreProperties>
</file>