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72" r:id="rId3"/>
    <p:sldId id="258" r:id="rId4"/>
    <p:sldId id="260" r:id="rId5"/>
    <p:sldId id="261" r:id="rId6"/>
    <p:sldId id="264" r:id="rId7"/>
    <p:sldId id="263" r:id="rId8"/>
    <p:sldId id="265" r:id="rId9"/>
    <p:sldId id="262" r:id="rId10"/>
    <p:sldId id="269" r:id="rId11"/>
    <p:sldId id="270" r:id="rId12"/>
    <p:sldId id="271" r:id="rId13"/>
    <p:sldId id="267" r:id="rId14"/>
    <p:sldId id="268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F37C"/>
    <a:srgbClr val="7F7F7F"/>
    <a:srgbClr val="17B4E8"/>
    <a:srgbClr val="1397C1"/>
    <a:srgbClr val="3083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Темный стиль 2 — акцент 1/акцент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46F890A9-2807-4EBB-B81D-B2AA78EC7F39}" styleName="Темный стиль 2 — акцент 5/акцент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458" autoAdjust="0"/>
  </p:normalViewPr>
  <p:slideViewPr>
    <p:cSldViewPr snapToGrid="0">
      <p:cViewPr varScale="1">
        <p:scale>
          <a:sx n="68" d="100"/>
          <a:sy n="68" d="100"/>
        </p:scale>
        <p:origin x="91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D1B34B-B6FF-428F-B086-7DC5EC82488F}" type="datetimeFigureOut">
              <a:rPr lang="ru-RU" smtClean="0"/>
              <a:t>21.06.2021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B107D2-576B-4B51-9756-F40C5B8E55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6219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B107D2-576B-4B51-9756-F40C5B8E55C5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30372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413B68-655A-4B76-8F44-2B0D56B477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636EB38-DFD1-4C0E-BF3A-7B6637BB30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9B23C6C-E049-458C-918E-BD4BB3974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EF051-67D9-4DB3-8A97-A1843ECB4C65}" type="datetimeFigureOut">
              <a:rPr lang="ru-RU" smtClean="0"/>
              <a:t>21.06.2021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0D06BFD-00FB-4681-A489-29F5B9F84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8BB317B-F189-484A-A0D5-EEAB29D68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EAE2D-32D6-4C9E-8D65-9C8600193E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2408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A54334-4148-4A2C-B9FE-BBB5832D3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85EC205-A3A7-4AED-A97E-73936451D7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14D75F6-1C49-4771-BC3F-DE576D8C3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EF051-67D9-4DB3-8A97-A1843ECB4C65}" type="datetimeFigureOut">
              <a:rPr lang="ru-RU" smtClean="0"/>
              <a:t>21.06.2021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D999CA6-D4C5-41B2-BEE2-E9F61A7BD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B0DED92-40C6-4DDD-9CB9-206B1F3E3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EAE2D-32D6-4C9E-8D65-9C8600193E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950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808BDA2-E6CD-487C-9C3D-4397C10A82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74BE88A-DFE7-4C33-BC4F-A96DA576B9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CFA9085-5E4F-4BE2-9F8D-D3F491189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EF051-67D9-4DB3-8A97-A1843ECB4C65}" type="datetimeFigureOut">
              <a:rPr lang="ru-RU" smtClean="0"/>
              <a:t>21.06.2021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671A940-150A-4A5C-90D7-B48BA1C7A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83D5C01-813A-43BB-8E15-6ADCBECEF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EAE2D-32D6-4C9E-8D65-9C8600193E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3249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A739AF-0ED0-4BD7-B36F-260192E52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16737A5-1CA8-45B2-8484-B73803652D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669A9B6-A192-4523-82C3-270B477E7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EF051-67D9-4DB3-8A97-A1843ECB4C65}" type="datetimeFigureOut">
              <a:rPr lang="ru-RU" smtClean="0"/>
              <a:t>21.06.2021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0A9EFE5-B6E2-441F-8A0C-EEDC91B4E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7CE8FE9-E3FE-41AD-8FA0-1D9DAC819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EAE2D-32D6-4C9E-8D65-9C8600193E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7673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F9F329-6D4A-46D5-BAC1-F24C8D071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4FE0849-820C-429F-AB67-AB44CBDBA4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DFF4DA9-9036-4CF7-974E-26EC56069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EF051-67D9-4DB3-8A97-A1843ECB4C65}" type="datetimeFigureOut">
              <a:rPr lang="ru-RU" smtClean="0"/>
              <a:t>21.06.2021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7A775D8-CA3D-4FDC-A239-0644FE54D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E45FC2F-1E4F-4714-996E-6FD3BD6D2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EAE2D-32D6-4C9E-8D65-9C8600193E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3257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38E4E0-1A30-417C-8420-AD9667A88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32DF018-E654-44C4-B53B-DB582E8A41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E6F1D4C-4CCE-4CEE-88BC-D8B84FC018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43DBD66-EC97-4491-AEF3-E06D58FFA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EF051-67D9-4DB3-8A97-A1843ECB4C65}" type="datetimeFigureOut">
              <a:rPr lang="ru-RU" smtClean="0"/>
              <a:t>21.06.2021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1D09614-FDB8-4924-AECD-C661A7024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3018648-A9E4-420C-BC63-6726EDC40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EAE2D-32D6-4C9E-8D65-9C8600193E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6927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E67076-DF06-4313-8262-E1032BAB4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B96FC1E-8721-45EA-B326-54637EFE44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6B8DDDF-D76C-474D-BA3A-8D4BA7D071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CD55F00-D998-4E70-AC23-57B1F6497A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586CEEA-FDE6-4B63-9729-5224B6EDF9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ADBA5B5-13DE-4130-B10B-D090E104A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EF051-67D9-4DB3-8A97-A1843ECB4C65}" type="datetimeFigureOut">
              <a:rPr lang="ru-RU" smtClean="0"/>
              <a:t>21.06.2021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4858FA0-4DAD-41EA-9BBA-8466729C8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D4ADDD80-4B8B-4EDB-876E-3730ACB88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EAE2D-32D6-4C9E-8D65-9C8600193E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8687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F1217C-D73C-4E58-BC54-78EA788EB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EFA2F12-F854-4711-A914-3E54FB0E6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EF051-67D9-4DB3-8A97-A1843ECB4C65}" type="datetimeFigureOut">
              <a:rPr lang="ru-RU" smtClean="0"/>
              <a:t>21.06.2021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DE9EE00-89C4-4F83-B4C2-F46426BD7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6717CDA-0F63-45F5-884A-9CCFF271D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EAE2D-32D6-4C9E-8D65-9C8600193E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9183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A4AAAC9-95D1-45B5-8528-556625476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EF051-67D9-4DB3-8A97-A1843ECB4C65}" type="datetimeFigureOut">
              <a:rPr lang="ru-RU" smtClean="0"/>
              <a:t>21.06.2021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98C9218-4EB1-468D-9E1B-150397031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F2B298D-E483-48D0-A0A0-A6496BD93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EAE2D-32D6-4C9E-8D65-9C8600193E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5394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B4C4A8-5C13-4691-B18C-FF09A6825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B5A232F-ACE8-4C05-A4DC-86A4184BF6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9AAF86A-9404-4AF7-90A4-B164699032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405B16C-C5D4-4888-BC46-60BC84B38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EF051-67D9-4DB3-8A97-A1843ECB4C65}" type="datetimeFigureOut">
              <a:rPr lang="ru-RU" smtClean="0"/>
              <a:t>21.06.2021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6A1CFAA-5B3E-4ADB-895D-889DA032C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FF71536-5ED1-4C66-820B-B10FA6B9C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EAE2D-32D6-4C9E-8D65-9C8600193E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3495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06412D-8DC8-4595-A4D9-A0E67EE2D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B2DEC5E-A8EB-4E8E-AF5B-DAD96795A4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2203545-0A23-4D5F-8A0C-79FB484BE6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877792C-0BD5-4126-BCA5-B434871D5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EF051-67D9-4DB3-8A97-A1843ECB4C65}" type="datetimeFigureOut">
              <a:rPr lang="ru-RU" smtClean="0"/>
              <a:t>21.06.2021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DDC7159-E340-4EDE-8C0D-E9848934F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1BAEE1C-7D8B-47B8-9AF1-D716DEAFE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EAE2D-32D6-4C9E-8D65-9C8600193E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1472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23AFC0-E96D-4E19-BDD3-50CD11C37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7CF79EE-5479-421D-B1A7-1A372AD29C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8119856-B8C3-444C-AFA9-35E451FC01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9EF051-67D9-4DB3-8A97-A1843ECB4C65}" type="datetimeFigureOut">
              <a:rPr lang="ru-RU" smtClean="0"/>
              <a:t>21.06.2021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ABC2992-F891-4558-93D9-F31DA74EFD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5C7A239-1D9E-4F36-96CF-E92ACFFDE5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E2D-32D6-4C9E-8D65-9C8600193E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9073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11.png"/><Relationship Id="rId10" Type="http://schemas.openxmlformats.org/officeDocument/2006/relationships/image" Target="../media/image15.png"/><Relationship Id="rId4" Type="http://schemas.openxmlformats.org/officeDocument/2006/relationships/image" Target="../media/image6.png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9AF3CEC-114A-4507-87CC-36C6A9D034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7048" y="2252175"/>
            <a:ext cx="2096090" cy="20960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B2EE138-37AD-405E-B316-C6216C65362B}"/>
              </a:ext>
            </a:extLst>
          </p:cNvPr>
          <p:cNvSpPr txBox="1"/>
          <p:nvPr/>
        </p:nvSpPr>
        <p:spPr>
          <a:xfrm>
            <a:off x="1943100" y="743779"/>
            <a:ext cx="65414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Бюджетное профессиональное образовательное учреждение Вологодской области</a:t>
            </a:r>
          </a:p>
          <a:p>
            <a:r>
              <a:rPr lang="ru-RU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«Череповецкий </a:t>
            </a:r>
            <a:r>
              <a:rPr lang="ru-RU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лесомеханический</a:t>
            </a:r>
            <a:r>
              <a:rPr lang="ru-RU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техникум им. В.П. Чкалова»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7976936-7CDB-4DAB-A558-29E92FAD14A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986" y="740239"/>
            <a:ext cx="1104534" cy="83453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B9BDDE5-B96A-4263-948E-B94EF1F220A2}"/>
              </a:ext>
            </a:extLst>
          </p:cNvPr>
          <p:cNvSpPr txBox="1"/>
          <p:nvPr/>
        </p:nvSpPr>
        <p:spPr>
          <a:xfrm>
            <a:off x="760845" y="2727235"/>
            <a:ext cx="1076676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b="1" kern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БАНК</a:t>
            </a:r>
          </a:p>
          <a:p>
            <a:r>
              <a:rPr lang="ru-RU" sz="3600" b="1" kern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«Внутренняя безопасность»</a:t>
            </a:r>
            <a:endParaRPr lang="en-US" sz="3600" b="1" kern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6BE471-1B16-4070-876D-AFD9D92B83EA}"/>
              </a:ext>
            </a:extLst>
          </p:cNvPr>
          <p:cNvSpPr txBox="1"/>
          <p:nvPr/>
        </p:nvSpPr>
        <p:spPr>
          <a:xfrm>
            <a:off x="1493942" y="579221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b="1" kern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Система «</a:t>
            </a:r>
            <a:r>
              <a:rPr lang="en-US" sz="1800" b="1" kern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BankAssistanceSystem</a:t>
            </a:r>
            <a:r>
              <a:rPr lang="ru-RU" sz="1800" b="1" kern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»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3DEB2C0E-DDC2-4B0D-9D56-E3223C419DD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324" y="5635867"/>
            <a:ext cx="682032" cy="68203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50E4C69-FA5A-46BD-8289-69A0363EC03E}"/>
              </a:ext>
            </a:extLst>
          </p:cNvPr>
          <p:cNvSpPr txBox="1"/>
          <p:nvPr/>
        </p:nvSpPr>
        <p:spPr>
          <a:xfrm>
            <a:off x="8312858" y="5486902"/>
            <a:ext cx="37262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Выполнил</a:t>
            </a: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r>
              <a:rPr lang="ru-RU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студент группы ИС-31</a:t>
            </a:r>
          </a:p>
          <a:p>
            <a:r>
              <a:rPr lang="ru-RU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Станкевич Даниил</a:t>
            </a: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Дмитриевич</a:t>
            </a:r>
          </a:p>
        </p:txBody>
      </p:sp>
    </p:spTree>
    <p:extLst>
      <p:ext uri="{BB962C8B-B14F-4D97-AF65-F5344CB8AC3E}">
        <p14:creationId xmlns:p14="http://schemas.microsoft.com/office/powerpoint/2010/main" val="22015370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0000">
              <a:srgbClr val="FBF37C"/>
            </a:gs>
            <a:gs pos="100000">
              <a:schemeClr val="bg1"/>
            </a:gs>
          </a:gsLst>
          <a:lin ang="1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1A33AF8-8336-4729-BB52-944E1B6DF7C9}"/>
              </a:ext>
            </a:extLst>
          </p:cNvPr>
          <p:cNvSpPr txBox="1"/>
          <p:nvPr/>
        </p:nvSpPr>
        <p:spPr>
          <a:xfrm>
            <a:off x="496109" y="564203"/>
            <a:ext cx="111509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3200" dirty="0">
                <a:latin typeface="Arial Black" panose="020B0A04020102020204" pitchFamily="34" charset="0"/>
              </a:rPr>
              <a:t>Проектирование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0931B2-2FFD-4542-AEA8-818020DF616C}"/>
              </a:ext>
            </a:extLst>
          </p:cNvPr>
          <p:cNvSpPr txBox="1"/>
          <p:nvPr/>
        </p:nvSpPr>
        <p:spPr>
          <a:xfrm>
            <a:off x="496109" y="1169175"/>
            <a:ext cx="111509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Пользовательский интерфейс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E4A117F-1329-437A-B269-DF12DCFC01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556" y="304171"/>
            <a:ext cx="6206773" cy="3575101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77017D1-7B5A-4DAF-A044-ED952F5243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9605" y="3109987"/>
            <a:ext cx="6257839" cy="3249779"/>
          </a:xfrm>
          <a:prstGeom prst="rect">
            <a:avLst/>
          </a:prstGeom>
        </p:spPr>
      </p:pic>
      <p:sp>
        <p:nvSpPr>
          <p:cNvPr id="12" name="Стрелка: изогнутая вверх 11">
            <a:extLst>
              <a:ext uri="{FF2B5EF4-FFF2-40B4-BE49-F238E27FC236}">
                <a16:creationId xmlns:a16="http://schemas.microsoft.com/office/drawing/2014/main" id="{71BD1139-A6EA-4D4F-8041-096504FDEC4E}"/>
              </a:ext>
            </a:extLst>
          </p:cNvPr>
          <p:cNvSpPr/>
          <p:nvPr/>
        </p:nvSpPr>
        <p:spPr>
          <a:xfrm rot="5400000">
            <a:off x="3001797" y="3193846"/>
            <a:ext cx="1321575" cy="3212491"/>
          </a:xfrm>
          <a:prstGeom prst="bentUpArrow">
            <a:avLst/>
          </a:prstGeom>
          <a:solidFill>
            <a:srgbClr val="7F7F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5E92B2F-299E-4844-93C8-A33DAD34EE28}"/>
              </a:ext>
            </a:extLst>
          </p:cNvPr>
          <p:cNvSpPr txBox="1"/>
          <p:nvPr/>
        </p:nvSpPr>
        <p:spPr>
          <a:xfrm>
            <a:off x="9926840" y="1944817"/>
            <a:ext cx="1720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Главное меню</a:t>
            </a:r>
          </a:p>
        </p:txBody>
      </p:sp>
    </p:spTree>
    <p:extLst>
      <p:ext uri="{BB962C8B-B14F-4D97-AF65-F5344CB8AC3E}">
        <p14:creationId xmlns:p14="http://schemas.microsoft.com/office/powerpoint/2010/main" val="40488922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0000">
              <a:srgbClr val="FBF37C"/>
            </a:gs>
            <a:gs pos="100000">
              <a:schemeClr val="bg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6750269-F7D5-47C2-AC87-77BB97D602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268" y="676207"/>
            <a:ext cx="4347465" cy="2938341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A84312E-05FD-443D-8781-B0E52E6EA8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6299" y="680115"/>
            <a:ext cx="4123450" cy="2934433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7E32717-CC21-431B-92B6-7BFFA68A4D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6299" y="3775007"/>
            <a:ext cx="4123450" cy="2597624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3F8CCC3F-D806-490E-9988-A55027DDE6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9236" y="3775007"/>
            <a:ext cx="4378497" cy="293834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9EB71E8-F093-41A1-8662-AB3E5F4CBC64}"/>
              </a:ext>
            </a:extLst>
          </p:cNvPr>
          <p:cNvSpPr txBox="1"/>
          <p:nvPr/>
        </p:nvSpPr>
        <p:spPr>
          <a:xfrm>
            <a:off x="2379927" y="131260"/>
            <a:ext cx="1188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Профили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61458EB-CBFD-4EDB-99C8-785F2E5441FA}"/>
              </a:ext>
            </a:extLst>
          </p:cNvPr>
          <p:cNvSpPr txBox="1"/>
          <p:nvPr/>
        </p:nvSpPr>
        <p:spPr>
          <a:xfrm>
            <a:off x="8303951" y="150324"/>
            <a:ext cx="110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Доступы</a:t>
            </a:r>
          </a:p>
        </p:txBody>
      </p:sp>
    </p:spTree>
    <p:extLst>
      <p:ext uri="{BB962C8B-B14F-4D97-AF65-F5344CB8AC3E}">
        <p14:creationId xmlns:p14="http://schemas.microsoft.com/office/powerpoint/2010/main" val="39543387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BF37C">
                <a:lumMod val="100000"/>
              </a:srgbClr>
            </a:gs>
            <a:gs pos="100000">
              <a:schemeClr val="bg1"/>
            </a:gs>
          </a:gsLst>
          <a:lin ang="7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128EC65-56C6-4A00-9E6C-034615D04626}"/>
              </a:ext>
            </a:extLst>
          </p:cNvPr>
          <p:cNvSpPr txBox="1"/>
          <p:nvPr/>
        </p:nvSpPr>
        <p:spPr>
          <a:xfrm>
            <a:off x="496109" y="564203"/>
            <a:ext cx="75393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Arial Black" panose="020B0A04020102020204" pitchFamily="34" charset="0"/>
              </a:rPr>
              <a:t>Итоги разработки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F3697E-8A86-4DF4-81D0-406C12BFB089}"/>
              </a:ext>
            </a:extLst>
          </p:cNvPr>
          <p:cNvSpPr txBox="1"/>
          <p:nvPr/>
        </p:nvSpPr>
        <p:spPr>
          <a:xfrm>
            <a:off x="496108" y="1715744"/>
            <a:ext cx="1113144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 ходе разработки автоматизирующей системы была выполнена главная цель и сделаны поставленные задачи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Выполнен анализ предметной области;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Составлена проектная документация;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Создана система;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Проведено тестирование.</a:t>
            </a:r>
          </a:p>
        </p:txBody>
      </p:sp>
    </p:spTree>
    <p:extLst>
      <p:ext uri="{BB962C8B-B14F-4D97-AF65-F5344CB8AC3E}">
        <p14:creationId xmlns:p14="http://schemas.microsoft.com/office/powerpoint/2010/main" val="37535438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C39E05B-0516-4BC1-8E81-A243CB1256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7375" y="235693"/>
            <a:ext cx="7197249" cy="6386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9934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D25E00F-B661-4001-B028-A3EA7B974D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186" y="102314"/>
            <a:ext cx="9350294" cy="6653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732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BF37C">
                <a:lumMod val="100000"/>
              </a:srgbClr>
            </a:gs>
            <a:gs pos="100000">
              <a:schemeClr val="bg1"/>
            </a:gs>
          </a:gsLst>
          <a:lin ang="3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A2C34D5-AFE2-44AC-A80B-81D43C1548FD}"/>
              </a:ext>
            </a:extLst>
          </p:cNvPr>
          <p:cNvSpPr txBox="1"/>
          <p:nvPr/>
        </p:nvSpPr>
        <p:spPr>
          <a:xfrm>
            <a:off x="496109" y="564203"/>
            <a:ext cx="75393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Arial Black" panose="020B0A04020102020204" pitchFamily="34" charset="0"/>
              </a:rPr>
              <a:t>Цели и задачи разработки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F031383B-66AC-43E1-88E6-1779903E3D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9495" y="1715744"/>
            <a:ext cx="3201757" cy="320175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10A0ABA-205E-4383-ADD3-4D1DDDD8C953}"/>
              </a:ext>
            </a:extLst>
          </p:cNvPr>
          <p:cNvSpPr txBox="1"/>
          <p:nvPr/>
        </p:nvSpPr>
        <p:spPr>
          <a:xfrm>
            <a:off x="496109" y="1715744"/>
            <a:ext cx="644655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Цель разработки - автоматизировать процессы по защите хранимой информации от внутренних угроз в банке.</a:t>
            </a:r>
          </a:p>
          <a:p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Поставленные задачи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Произвести анализ предметной области внутренней безопасности банка;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Составить проектную документацию для разрабатываемой системы;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Сконструировать автоматизированную систему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Провести тестирование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AE6F367-9233-41D6-BEB0-8DAD751184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0313" y="2433091"/>
            <a:ext cx="2082971" cy="2082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11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5000">
              <a:srgbClr val="FBF37C">
                <a:lumMod val="100000"/>
              </a:srgbClr>
            </a:gs>
            <a:gs pos="100000">
              <a:schemeClr val="bg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8D400D6-09E3-4C90-8EF7-EC4135E35AD9}"/>
              </a:ext>
            </a:extLst>
          </p:cNvPr>
          <p:cNvSpPr txBox="1"/>
          <p:nvPr/>
        </p:nvSpPr>
        <p:spPr>
          <a:xfrm>
            <a:off x="496109" y="564203"/>
            <a:ext cx="75393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Arial Black" panose="020B0A04020102020204" pitchFamily="34" charset="0"/>
              </a:rPr>
              <a:t>Предметная область системы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E01C415-DDF8-41EE-9508-02DE27201C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5314" y="2964855"/>
            <a:ext cx="921336" cy="921336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012DD86B-2959-41A7-A3A6-AAC38B40C6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9090" y="4150749"/>
            <a:ext cx="753783" cy="753783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31A7710-714D-4887-BE39-C3B1659FE8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2442" y="1904348"/>
            <a:ext cx="795949" cy="79594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F20CC7B-A6E9-4B1A-BF39-DAAB8F53671F}"/>
              </a:ext>
            </a:extLst>
          </p:cNvPr>
          <p:cNvSpPr txBox="1"/>
          <p:nvPr/>
        </p:nvSpPr>
        <p:spPr>
          <a:xfrm>
            <a:off x="10142772" y="5113593"/>
            <a:ext cx="1702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Данные банка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8EC8543E-2E7E-4E93-AB81-800A4DB82E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7411" y="2019839"/>
            <a:ext cx="1071658" cy="1071658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5A3BC0F7-FF4C-4309-A084-356A5E955DA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3846" y="3832873"/>
            <a:ext cx="1071659" cy="107165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519811FC-1751-4156-A2BD-C4ED16D4DD4A}"/>
              </a:ext>
            </a:extLst>
          </p:cNvPr>
          <p:cNvSpPr txBox="1"/>
          <p:nvPr/>
        </p:nvSpPr>
        <p:spPr>
          <a:xfrm>
            <a:off x="6592109" y="5101489"/>
            <a:ext cx="2115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Сотрудники банка</a:t>
            </a:r>
          </a:p>
        </p:txBody>
      </p:sp>
      <p:cxnSp>
        <p:nvCxnSpPr>
          <p:cNvPr id="41" name="Прямая со стрелкой 40">
            <a:extLst>
              <a:ext uri="{FF2B5EF4-FFF2-40B4-BE49-F238E27FC236}">
                <a16:creationId xmlns:a16="http://schemas.microsoft.com/office/drawing/2014/main" id="{84D6BE62-7D50-4D1B-B995-DDFA8A848018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8185505" y="4368703"/>
            <a:ext cx="2379809" cy="29297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 стрелкой 43">
            <a:extLst>
              <a:ext uri="{FF2B5EF4-FFF2-40B4-BE49-F238E27FC236}">
                <a16:creationId xmlns:a16="http://schemas.microsoft.com/office/drawing/2014/main" id="{CFFA1292-D60F-4959-9869-5E60A21AC990}"/>
              </a:ext>
            </a:extLst>
          </p:cNvPr>
          <p:cNvCxnSpPr>
            <a:cxnSpLocks/>
            <a:stCxn id="17" idx="3"/>
          </p:cNvCxnSpPr>
          <p:nvPr/>
        </p:nvCxnSpPr>
        <p:spPr>
          <a:xfrm flipV="1">
            <a:off x="8185505" y="3655857"/>
            <a:ext cx="2422844" cy="712846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 стрелкой 46">
            <a:extLst>
              <a:ext uri="{FF2B5EF4-FFF2-40B4-BE49-F238E27FC236}">
                <a16:creationId xmlns:a16="http://schemas.microsoft.com/office/drawing/2014/main" id="{74545D77-F19F-4C8B-9F1F-B8A49B642641}"/>
              </a:ext>
            </a:extLst>
          </p:cNvPr>
          <p:cNvCxnSpPr>
            <a:cxnSpLocks/>
            <a:stCxn id="17" idx="3"/>
          </p:cNvCxnSpPr>
          <p:nvPr/>
        </p:nvCxnSpPr>
        <p:spPr>
          <a:xfrm flipV="1">
            <a:off x="8185505" y="2459507"/>
            <a:ext cx="2366937" cy="190919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 стрелкой 52">
            <a:extLst>
              <a:ext uri="{FF2B5EF4-FFF2-40B4-BE49-F238E27FC236}">
                <a16:creationId xmlns:a16="http://schemas.microsoft.com/office/drawing/2014/main" id="{E8FCAC60-A42B-453E-B773-DB6CBD7CEB7A}"/>
              </a:ext>
            </a:extLst>
          </p:cNvPr>
          <p:cNvCxnSpPr>
            <a:cxnSpLocks/>
            <a:stCxn id="13" idx="3"/>
            <a:endCxn id="8" idx="1"/>
          </p:cNvCxnSpPr>
          <p:nvPr/>
        </p:nvCxnSpPr>
        <p:spPr>
          <a:xfrm flipV="1">
            <a:off x="8179069" y="2302323"/>
            <a:ext cx="2373373" cy="253345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 стрелкой 55">
            <a:extLst>
              <a:ext uri="{FF2B5EF4-FFF2-40B4-BE49-F238E27FC236}">
                <a16:creationId xmlns:a16="http://schemas.microsoft.com/office/drawing/2014/main" id="{27D1AF5A-8F49-4B7D-AD39-C57445653AAE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8179069" y="2555668"/>
            <a:ext cx="2429280" cy="65132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 стрелкой 58">
            <a:extLst>
              <a:ext uri="{FF2B5EF4-FFF2-40B4-BE49-F238E27FC236}">
                <a16:creationId xmlns:a16="http://schemas.microsoft.com/office/drawing/2014/main" id="{93E3BE19-DADD-4830-A59E-31811E09FD6E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8179069" y="2555668"/>
            <a:ext cx="2429280" cy="1763231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B1FB18F6-9EB8-46F6-8F22-2974AE11DDC1}"/>
              </a:ext>
            </a:extLst>
          </p:cNvPr>
          <p:cNvSpPr txBox="1"/>
          <p:nvPr/>
        </p:nvSpPr>
        <p:spPr>
          <a:xfrm>
            <a:off x="8796430" y="4622048"/>
            <a:ext cx="11945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Доступ </a:t>
            </a:r>
          </a:p>
          <a:p>
            <a:pPr algn="ctr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к данным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E1D2C11-8191-4573-AF46-4667A067C19B}"/>
              </a:ext>
            </a:extLst>
          </p:cNvPr>
          <p:cNvSpPr txBox="1"/>
          <p:nvPr/>
        </p:nvSpPr>
        <p:spPr>
          <a:xfrm>
            <a:off x="496108" y="1169175"/>
            <a:ext cx="109905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«Безопасность банковской деятельности – Внутренняя безопасность»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A01F250B-CC6C-48BD-A72C-B06F123DDE39}"/>
              </a:ext>
            </a:extLst>
          </p:cNvPr>
          <p:cNvSpPr txBox="1"/>
          <p:nvPr/>
        </p:nvSpPr>
        <p:spPr>
          <a:xfrm>
            <a:off x="496109" y="1815506"/>
            <a:ext cx="5959635" cy="46115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49580" algn="just">
              <a:lnSpc>
                <a:spcPct val="150000"/>
              </a:lnSpc>
            </a:pPr>
            <a:r>
              <a:rPr lang="ru-RU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«Внутренняя защита» - совокупность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ru-RU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мер защиты данных банка от угроз, порождаемых внутренними </a:t>
            </a:r>
            <a:r>
              <a:rPr lang="ru-RU" sz="1800" u="sng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противоречиями</a:t>
            </a:r>
            <a:r>
              <a:rPr lang="ru-RU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или иными факторами, которые могут исходить непосредственно от работников (сотрудников) банка, при выполнении работы с данными.</a:t>
            </a:r>
            <a:endParaRPr lang="ru-RU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indent="449580" algn="just">
              <a:lnSpc>
                <a:spcPct val="150000"/>
              </a:lnSpc>
            </a:pPr>
            <a:r>
              <a:rPr lang="ru-RU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Под </a:t>
            </a:r>
            <a:r>
              <a:rPr lang="ru-RU" sz="1800" u="sng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противоречиями</a:t>
            </a:r>
            <a:r>
              <a:rPr lang="ru-RU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понимаются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Нежелательный доступ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ru-RU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к некоторым данным, определенных должностных лиц;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Угроза целостности данных, путем затрагивания данных (удаление, изменение) сотрудников банка.</a:t>
            </a:r>
            <a:endParaRPr lang="ru-RU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3596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982D301-C864-4474-910F-13AD928BBB55}"/>
              </a:ext>
            </a:extLst>
          </p:cNvPr>
          <p:cNvSpPr txBox="1"/>
          <p:nvPr/>
        </p:nvSpPr>
        <p:spPr>
          <a:xfrm>
            <a:off x="496109" y="564203"/>
            <a:ext cx="75393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Arial Black" panose="020B0A04020102020204" pitchFamily="34" charset="0"/>
              </a:rPr>
              <a:t>Решаемые бизнес-процессы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9C1FE38-E277-421B-B3C3-8B93A27FD1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334" y="3315011"/>
            <a:ext cx="2025272" cy="202527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1AACB5A-3DC5-44A7-8CF0-4CEE428B1D20}"/>
              </a:ext>
            </a:extLst>
          </p:cNvPr>
          <p:cNvSpPr txBox="1"/>
          <p:nvPr/>
        </p:nvSpPr>
        <p:spPr>
          <a:xfrm>
            <a:off x="387736" y="1532966"/>
            <a:ext cx="334897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Обеспечение </a:t>
            </a:r>
            <a:r>
              <a:rPr lang="ru-RU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б</a:t>
            </a:r>
            <a:r>
              <a:rPr lang="ru-RU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езопасного и упорядоченного</a:t>
            </a:r>
          </a:p>
          <a:p>
            <a:pPr algn="ctr"/>
            <a:r>
              <a:rPr lang="ru-RU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Хранения данных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318F32-AE9F-4135-A05A-DC7AE43311F1}"/>
              </a:ext>
            </a:extLst>
          </p:cNvPr>
          <p:cNvSpPr txBox="1"/>
          <p:nvPr/>
        </p:nvSpPr>
        <p:spPr>
          <a:xfrm>
            <a:off x="4185006" y="1532966"/>
            <a:ext cx="27835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Ограничения данных по должностям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DCF7336-E067-4BA9-9D71-4675991A30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9754" y="4777881"/>
            <a:ext cx="1363233" cy="1363233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78F7AAF-B4F3-4917-BC71-7CEFED081C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5935" y="2300832"/>
            <a:ext cx="1522049" cy="1522049"/>
          </a:xfrm>
          <a:prstGeom prst="rect">
            <a:avLst/>
          </a:prstGeom>
        </p:spPr>
      </p:pic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D487F428-4912-4DD1-89B9-3D1332500D50}"/>
              </a:ext>
            </a:extLst>
          </p:cNvPr>
          <p:cNvCxnSpPr>
            <a:cxnSpLocks/>
            <a:stCxn id="9" idx="2"/>
            <a:endCxn id="8" idx="0"/>
          </p:cNvCxnSpPr>
          <p:nvPr/>
        </p:nvCxnSpPr>
        <p:spPr>
          <a:xfrm flipH="1">
            <a:off x="4981371" y="3822881"/>
            <a:ext cx="635589" cy="95500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08B63D16-AF27-4A28-BE08-2DBDD1D840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291" y="4627747"/>
            <a:ext cx="1055137" cy="1055137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8DE70015-152D-470C-B18B-2F3928DC403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4464" y="4062254"/>
            <a:ext cx="476254" cy="47625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F6056DD-8D9D-4D59-80DB-D853427CD066}"/>
              </a:ext>
            </a:extLst>
          </p:cNvPr>
          <p:cNvSpPr txBox="1"/>
          <p:nvPr/>
        </p:nvSpPr>
        <p:spPr>
          <a:xfrm>
            <a:off x="7897942" y="1538346"/>
            <a:ext cx="403351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Работа с данными </a:t>
            </a:r>
          </a:p>
          <a:p>
            <a:pPr algn="ctr"/>
            <a:r>
              <a:rPr lang="ru-RU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в соответствии с должностными </a:t>
            </a:r>
          </a:p>
          <a:p>
            <a:pPr algn="ctr"/>
            <a:r>
              <a:rPr lang="ru-RU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обязанностями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BEE711C8-4E6C-47C2-ABB9-F5E57AB528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5309" y="2851044"/>
            <a:ext cx="1363232" cy="1363232"/>
          </a:xfrm>
          <a:prstGeom prst="rect">
            <a:avLst/>
          </a:prstGeom>
        </p:spPr>
      </p:pic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229598A9-3861-4E0E-A9A8-955FCDB3ACC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8394" y="4622329"/>
            <a:ext cx="795949" cy="795949"/>
          </a:xfrm>
          <a:prstGeom prst="rect">
            <a:avLst/>
          </a:prstGeom>
        </p:spPr>
      </p:pic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2A45F989-2032-4353-BAA8-E74F4C08157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1418" y="4781577"/>
            <a:ext cx="1135326" cy="1135326"/>
          </a:xfrm>
          <a:prstGeom prst="rect">
            <a:avLst/>
          </a:prstGeom>
        </p:spPr>
      </p:pic>
      <p:pic>
        <p:nvPicPr>
          <p:cNvPr id="38" name="Рисунок 37">
            <a:extLst>
              <a:ext uri="{FF2B5EF4-FFF2-40B4-BE49-F238E27FC236}">
                <a16:creationId xmlns:a16="http://schemas.microsoft.com/office/drawing/2014/main" id="{B5B8CB4C-6A84-4413-90B0-51C0960DA35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0293" y="3542284"/>
            <a:ext cx="795949" cy="795949"/>
          </a:xfrm>
          <a:prstGeom prst="rect">
            <a:avLst/>
          </a:prstGeom>
        </p:spPr>
      </p:pic>
      <p:cxnSp>
        <p:nvCxnSpPr>
          <p:cNvPr id="41" name="Прямая со стрелкой 40">
            <a:extLst>
              <a:ext uri="{FF2B5EF4-FFF2-40B4-BE49-F238E27FC236}">
                <a16:creationId xmlns:a16="http://schemas.microsoft.com/office/drawing/2014/main" id="{E472E682-DD25-4E55-9696-D8D34C52E958}"/>
              </a:ext>
            </a:extLst>
          </p:cNvPr>
          <p:cNvCxnSpPr>
            <a:cxnSpLocks/>
            <a:stCxn id="9" idx="2"/>
            <a:endCxn id="37" idx="0"/>
          </p:cNvCxnSpPr>
          <p:nvPr/>
        </p:nvCxnSpPr>
        <p:spPr>
          <a:xfrm>
            <a:off x="5616960" y="3822881"/>
            <a:ext cx="722121" cy="958696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Рисунок 46">
            <a:extLst>
              <a:ext uri="{FF2B5EF4-FFF2-40B4-BE49-F238E27FC236}">
                <a16:creationId xmlns:a16="http://schemas.microsoft.com/office/drawing/2014/main" id="{70CC63DA-B9B1-4500-BE4A-95E5318F377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7532" y="4062254"/>
            <a:ext cx="476254" cy="476254"/>
          </a:xfrm>
          <a:prstGeom prst="rect">
            <a:avLst/>
          </a:prstGeom>
        </p:spPr>
      </p:pic>
      <p:pic>
        <p:nvPicPr>
          <p:cNvPr id="50" name="Рисунок 49">
            <a:extLst>
              <a:ext uri="{FF2B5EF4-FFF2-40B4-BE49-F238E27FC236}">
                <a16:creationId xmlns:a16="http://schemas.microsoft.com/office/drawing/2014/main" id="{136B5AB6-ECDE-41F7-8986-908A569C73D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7825" y="3304041"/>
            <a:ext cx="552386" cy="552386"/>
          </a:xfrm>
          <a:prstGeom prst="rect">
            <a:avLst/>
          </a:prstGeom>
        </p:spPr>
      </p:pic>
      <p:pic>
        <p:nvPicPr>
          <p:cNvPr id="52" name="Рисунок 51">
            <a:extLst>
              <a:ext uri="{FF2B5EF4-FFF2-40B4-BE49-F238E27FC236}">
                <a16:creationId xmlns:a16="http://schemas.microsoft.com/office/drawing/2014/main" id="{3E1D91D3-F7B2-4ABA-9577-E41DFFDF17A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2946" y="3947599"/>
            <a:ext cx="552386" cy="552386"/>
          </a:xfrm>
          <a:prstGeom prst="rect">
            <a:avLst/>
          </a:prstGeom>
        </p:spPr>
      </p:pic>
      <p:pic>
        <p:nvPicPr>
          <p:cNvPr id="54" name="Рисунок 53">
            <a:extLst>
              <a:ext uri="{FF2B5EF4-FFF2-40B4-BE49-F238E27FC236}">
                <a16:creationId xmlns:a16="http://schemas.microsoft.com/office/drawing/2014/main" id="{B927F527-BE1E-4BF1-9D0F-AE75EF282A0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7825" y="2696595"/>
            <a:ext cx="552386" cy="552386"/>
          </a:xfrm>
          <a:prstGeom prst="rect">
            <a:avLst/>
          </a:prstGeom>
        </p:spPr>
      </p:pic>
      <p:cxnSp>
        <p:nvCxnSpPr>
          <p:cNvPr id="56" name="Прямая соединительная линия 55">
            <a:extLst>
              <a:ext uri="{FF2B5EF4-FFF2-40B4-BE49-F238E27FC236}">
                <a16:creationId xmlns:a16="http://schemas.microsoft.com/office/drawing/2014/main" id="{DFFCCB56-3871-4580-969C-198625C0D6AF}"/>
              </a:ext>
            </a:extLst>
          </p:cNvPr>
          <p:cNvCxnSpPr/>
          <p:nvPr/>
        </p:nvCxnSpPr>
        <p:spPr>
          <a:xfrm>
            <a:off x="3926542" y="1707392"/>
            <a:ext cx="0" cy="4443378"/>
          </a:xfrm>
          <a:prstGeom prst="line">
            <a:avLst/>
          </a:prstGeom>
          <a:ln w="25400">
            <a:solidFill>
              <a:srgbClr val="FBF3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B5B99AF3-5598-4D48-B877-D9641086045B}"/>
              </a:ext>
            </a:extLst>
          </p:cNvPr>
          <p:cNvCxnSpPr/>
          <p:nvPr/>
        </p:nvCxnSpPr>
        <p:spPr>
          <a:xfrm>
            <a:off x="7542904" y="1601192"/>
            <a:ext cx="0" cy="4443378"/>
          </a:xfrm>
          <a:prstGeom prst="line">
            <a:avLst/>
          </a:prstGeom>
          <a:ln w="25400">
            <a:solidFill>
              <a:srgbClr val="FBF3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AA47ECA1-1A9A-4103-96F5-5525C9D44BAA}"/>
              </a:ext>
            </a:extLst>
          </p:cNvPr>
          <p:cNvSpPr txBox="1"/>
          <p:nvPr/>
        </p:nvSpPr>
        <p:spPr>
          <a:xfrm>
            <a:off x="6364889" y="3892177"/>
            <a:ext cx="9117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Есть </a:t>
            </a:r>
          </a:p>
          <a:p>
            <a:pPr algn="ctr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доступ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715253C-C011-46A1-B5C1-078B4BAE3E10}"/>
              </a:ext>
            </a:extLst>
          </p:cNvPr>
          <p:cNvSpPr txBox="1"/>
          <p:nvPr/>
        </p:nvSpPr>
        <p:spPr>
          <a:xfrm>
            <a:off x="4022504" y="3929081"/>
            <a:ext cx="10400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Нет </a:t>
            </a:r>
          </a:p>
          <a:p>
            <a:pPr algn="ctr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доступа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4BE6645-A1D2-433F-9FBB-B920E9585211}"/>
              </a:ext>
            </a:extLst>
          </p:cNvPr>
          <p:cNvSpPr txBox="1"/>
          <p:nvPr/>
        </p:nvSpPr>
        <p:spPr>
          <a:xfrm>
            <a:off x="7809132" y="4993573"/>
            <a:ext cx="22309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Редактирование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Добавление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Удаление</a:t>
            </a:r>
          </a:p>
        </p:txBody>
      </p:sp>
    </p:spTree>
    <p:extLst>
      <p:ext uri="{BB962C8B-B14F-4D97-AF65-F5344CB8AC3E}">
        <p14:creationId xmlns:p14="http://schemas.microsoft.com/office/powerpoint/2010/main" val="876027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5000">
              <a:srgbClr val="FBF37C">
                <a:lumMod val="100000"/>
              </a:srgbClr>
            </a:gs>
            <a:gs pos="100000">
              <a:schemeClr val="bg1"/>
            </a:gs>
          </a:gsLst>
          <a:lin ang="15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49EBD17-B5B2-47A3-B04F-7026E497A800}"/>
              </a:ext>
            </a:extLst>
          </p:cNvPr>
          <p:cNvSpPr txBox="1"/>
          <p:nvPr/>
        </p:nvSpPr>
        <p:spPr>
          <a:xfrm>
            <a:off x="496109" y="564203"/>
            <a:ext cx="75393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Arial Black" panose="020B0A04020102020204" pitchFamily="34" charset="0"/>
              </a:rPr>
              <a:t>Проектирование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F252F62-5347-4E99-9021-D4604FB359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5920" y="564203"/>
            <a:ext cx="1159971" cy="115997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4AFCDBC-3D0D-445A-9FE0-A023FE65D7EB}"/>
              </a:ext>
            </a:extLst>
          </p:cNvPr>
          <p:cNvSpPr txBox="1"/>
          <p:nvPr/>
        </p:nvSpPr>
        <p:spPr>
          <a:xfrm>
            <a:off x="496109" y="1169175"/>
            <a:ext cx="97756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Выбранные средства и инструменты для проектирования и разработки системы</a:t>
            </a:r>
          </a:p>
        </p:txBody>
      </p:sp>
      <p:graphicFrame>
        <p:nvGraphicFramePr>
          <p:cNvPr id="8" name="Таблица 8">
            <a:extLst>
              <a:ext uri="{FF2B5EF4-FFF2-40B4-BE49-F238E27FC236}">
                <a16:creationId xmlns:a16="http://schemas.microsoft.com/office/drawing/2014/main" id="{52728F1A-2C7C-40E4-B68F-7ED456F888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3675158"/>
              </p:ext>
            </p:extLst>
          </p:nvPr>
        </p:nvGraphicFramePr>
        <p:xfrm>
          <a:off x="496109" y="1724174"/>
          <a:ext cx="11199783" cy="4851400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3049731">
                  <a:extLst>
                    <a:ext uri="{9D8B030D-6E8A-4147-A177-3AD203B41FA5}">
                      <a16:colId xmlns:a16="http://schemas.microsoft.com/office/drawing/2014/main" val="2013228237"/>
                    </a:ext>
                  </a:extLst>
                </a:gridCol>
                <a:gridCol w="3769360">
                  <a:extLst>
                    <a:ext uri="{9D8B030D-6E8A-4147-A177-3AD203B41FA5}">
                      <a16:colId xmlns:a16="http://schemas.microsoft.com/office/drawing/2014/main" val="992988253"/>
                    </a:ext>
                  </a:extLst>
                </a:gridCol>
                <a:gridCol w="4380692">
                  <a:extLst>
                    <a:ext uri="{9D8B030D-6E8A-4147-A177-3AD203B41FA5}">
                      <a16:colId xmlns:a16="http://schemas.microsoft.com/office/drawing/2014/main" val="18034281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Наименование средства</a:t>
                      </a:r>
                    </a:p>
                  </a:txBody>
                  <a:tcPr>
                    <a:solidFill>
                      <a:srgbClr val="3083C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Инструмент</a:t>
                      </a:r>
                    </a:p>
                  </a:txBody>
                  <a:tcPr>
                    <a:solidFill>
                      <a:srgbClr val="3083C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Описание</a:t>
                      </a:r>
                    </a:p>
                  </a:txBody>
                  <a:tcPr>
                    <a:solidFill>
                      <a:srgbClr val="3083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3814041"/>
                  </a:ext>
                </a:extLst>
              </a:tr>
              <a:tr h="409426">
                <a:tc>
                  <a:txBody>
                    <a:bodyPr/>
                    <a:lstStyle/>
                    <a:p>
                      <a:r>
                        <a:rPr lang="ru-RU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Язык моделирования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UML</a:t>
                      </a:r>
                      <a:r>
                        <a:rPr lang="ru-RU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(Unified Modeling Language)</a:t>
                      </a:r>
                      <a:endParaRPr lang="ru-RU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Преимуществом является Объектно-ориентированный подход к построению системы.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718966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Платформа для разработки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Microsoft .NET</a:t>
                      </a:r>
                      <a:r>
                        <a:rPr lang="ru-RU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CORE 5.0</a:t>
                      </a:r>
                      <a:r>
                        <a:rPr lang="ru-RU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 </a:t>
                      </a:r>
                    </a:p>
                    <a:p>
                      <a:r>
                        <a:rPr lang="ru-RU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Языки</a:t>
                      </a: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</a:t>
                      </a: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#(</a:t>
                      </a:r>
                      <a:r>
                        <a:rPr lang="ru-RU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СиШарп</a:t>
                      </a: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XAML</a:t>
                      </a:r>
                      <a:endParaRPr lang="ru-RU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Преимуществом данной платформы является его ориентированность на разработку компьютерных приложений в среде </a:t>
                      </a: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Windows/Linux.</a:t>
                      </a:r>
                      <a:endParaRPr lang="ru-RU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25563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Хранения данных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Microsoft </a:t>
                      </a:r>
                      <a:r>
                        <a:rPr lang="en-U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SQLServer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ru-RU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Языки</a:t>
                      </a: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TSQL</a:t>
                      </a:r>
                      <a:endParaRPr lang="ru-RU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Преимуществом выступает высокая производительность, безопасность. Удобство в использовании и развитии базы данных. Интегрируемость с </a:t>
                      </a: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.NET </a:t>
                      </a:r>
                      <a:r>
                        <a:rPr lang="ru-RU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платформой.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3672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Среда разработки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Microsoft Visual Studio 19 Community </a:t>
                      </a:r>
                      <a:endParaRPr lang="ru-RU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Подходит для разработки программных продуктов на платформе </a:t>
                      </a: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.NET.</a:t>
                      </a:r>
                      <a:endParaRPr lang="ru-RU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79538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875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rgbClr val="FBF37C"/>
            </a:gs>
            <a:gs pos="100000">
              <a:schemeClr val="bg1"/>
            </a:gs>
          </a:gsLst>
          <a:lin ang="1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F7676D-7287-4E50-9838-B49BF4406D0E}"/>
              </a:ext>
            </a:extLst>
          </p:cNvPr>
          <p:cNvSpPr txBox="1"/>
          <p:nvPr/>
        </p:nvSpPr>
        <p:spPr>
          <a:xfrm>
            <a:off x="496110" y="564203"/>
            <a:ext cx="52211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Arial Black" panose="020B0A04020102020204" pitchFamily="34" charset="0"/>
              </a:rPr>
              <a:t>Проектирование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6E942C-59F5-43F9-9535-1BAEB71F124C}"/>
              </a:ext>
            </a:extLst>
          </p:cNvPr>
          <p:cNvSpPr txBox="1"/>
          <p:nvPr/>
        </p:nvSpPr>
        <p:spPr>
          <a:xfrm>
            <a:off x="496109" y="1169175"/>
            <a:ext cx="52211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База данных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F4CB2D-59A7-477F-B2B3-ED28AFB68C63}"/>
              </a:ext>
            </a:extLst>
          </p:cNvPr>
          <p:cNvSpPr txBox="1"/>
          <p:nvPr/>
        </p:nvSpPr>
        <p:spPr>
          <a:xfrm>
            <a:off x="508058" y="1715471"/>
            <a:ext cx="5209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22 таблицы, включающие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C38D02F-F284-41A7-9E73-368C084237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4693" y="1014083"/>
            <a:ext cx="4836317" cy="4829833"/>
          </a:xfrm>
          <a:prstGeom prst="rect">
            <a:avLst/>
          </a:prstGeom>
        </p:spPr>
      </p:pic>
      <p:graphicFrame>
        <p:nvGraphicFramePr>
          <p:cNvPr id="5" name="Таблица 6">
            <a:extLst>
              <a:ext uri="{FF2B5EF4-FFF2-40B4-BE49-F238E27FC236}">
                <a16:creationId xmlns:a16="http://schemas.microsoft.com/office/drawing/2014/main" id="{A8858FE6-FA85-4EE1-A919-8B8033AE22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0048757"/>
              </p:ext>
            </p:extLst>
          </p:nvPr>
        </p:nvGraphicFramePr>
        <p:xfrm>
          <a:off x="496108" y="2105517"/>
          <a:ext cx="5221201" cy="4230538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1819014">
                  <a:extLst>
                    <a:ext uri="{9D8B030D-6E8A-4147-A177-3AD203B41FA5}">
                      <a16:colId xmlns:a16="http://schemas.microsoft.com/office/drawing/2014/main" val="17157345"/>
                    </a:ext>
                  </a:extLst>
                </a:gridCol>
                <a:gridCol w="3402187">
                  <a:extLst>
                    <a:ext uri="{9D8B030D-6E8A-4147-A177-3AD203B41FA5}">
                      <a16:colId xmlns:a16="http://schemas.microsoft.com/office/drawing/2014/main" val="3520950512"/>
                    </a:ext>
                  </a:extLst>
                </a:gridCol>
              </a:tblGrid>
              <a:tr h="423629">
                <a:tc>
                  <a:txBody>
                    <a:bodyPr/>
                    <a:lstStyle/>
                    <a:p>
                      <a:r>
                        <a:rPr lang="ru-RU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Количество</a:t>
                      </a:r>
                    </a:p>
                  </a:txBody>
                  <a:tcPr>
                    <a:solidFill>
                      <a:srgbClr val="17B4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Описание</a:t>
                      </a:r>
                    </a:p>
                  </a:txBody>
                  <a:tcPr>
                    <a:solidFill>
                      <a:srgbClr val="17B4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3921456"/>
                  </a:ext>
                </a:extLst>
              </a:tr>
              <a:tr h="423629">
                <a:tc>
                  <a:txBody>
                    <a:bodyPr/>
                    <a:lstStyle/>
                    <a:p>
                      <a:r>
                        <a:rPr lang="ru-RU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основных таблиц, отвечающие за информацию сотрудников и их статуса и доступа к системе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2629251"/>
                  </a:ext>
                </a:extLst>
              </a:tr>
              <a:tr h="423629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  <a:endParaRPr lang="ru-R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таблицы с различными данными банка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285703"/>
                  </a:ext>
                </a:extLst>
              </a:tr>
              <a:tr h="423629">
                <a:tc>
                  <a:txBody>
                    <a:bodyPr/>
                    <a:lstStyle/>
                    <a:p>
                      <a:r>
                        <a:rPr lang="ru-RU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таблица курса валют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4154634"/>
                  </a:ext>
                </a:extLst>
              </a:tr>
              <a:tr h="423629">
                <a:tc>
                  <a:txBody>
                    <a:bodyPr/>
                    <a:lstStyle/>
                    <a:p>
                      <a:r>
                        <a:rPr lang="ru-RU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таблицы с данными клиента и его истории кредита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4877703"/>
                  </a:ext>
                </a:extLst>
              </a:tr>
              <a:tr h="423629">
                <a:tc>
                  <a:txBody>
                    <a:bodyPr/>
                    <a:lstStyle/>
                    <a:p>
                      <a:r>
                        <a:rPr lang="ru-RU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вспомогательные таблицы для работы функционала системы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255843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1006E24E-D426-4E2A-A432-2DA3FAF9D1DE}"/>
              </a:ext>
            </a:extLst>
          </p:cNvPr>
          <p:cNvSpPr txBox="1"/>
          <p:nvPr/>
        </p:nvSpPr>
        <p:spPr>
          <a:xfrm>
            <a:off x="7610763" y="5864113"/>
            <a:ext cx="3179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Основные таблицы доступа</a:t>
            </a:r>
          </a:p>
        </p:txBody>
      </p:sp>
    </p:spTree>
    <p:extLst>
      <p:ext uri="{BB962C8B-B14F-4D97-AF65-F5344CB8AC3E}">
        <p14:creationId xmlns:p14="http://schemas.microsoft.com/office/powerpoint/2010/main" val="3533906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AF7F885-480A-43A6-B1E1-F0B64C9154F4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4907" y="1129749"/>
            <a:ext cx="9563193" cy="534871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459EF6B-5590-44D0-BA29-AE0E7CE81BDD}"/>
              </a:ext>
            </a:extLst>
          </p:cNvPr>
          <p:cNvSpPr txBox="1"/>
          <p:nvPr/>
        </p:nvSpPr>
        <p:spPr>
          <a:xfrm>
            <a:off x="496109" y="564203"/>
            <a:ext cx="75393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Arial Black" panose="020B0A04020102020204" pitchFamily="34" charset="0"/>
              </a:rPr>
              <a:t>Проектирование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9B33A5-F656-47D3-8E04-8CAE13AC5240}"/>
              </a:ext>
            </a:extLst>
          </p:cNvPr>
          <p:cNvSpPr txBox="1"/>
          <p:nvPr/>
        </p:nvSpPr>
        <p:spPr>
          <a:xfrm>
            <a:off x="363900" y="6109131"/>
            <a:ext cx="97756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Диаграмма использования </a:t>
            </a:r>
          </a:p>
        </p:txBody>
      </p:sp>
    </p:spTree>
    <p:extLst>
      <p:ext uri="{BB962C8B-B14F-4D97-AF65-F5344CB8AC3E}">
        <p14:creationId xmlns:p14="http://schemas.microsoft.com/office/powerpoint/2010/main" val="38516781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AEEC141-13A7-493E-B4AA-9D83B3ECC7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959" y="57062"/>
            <a:ext cx="11219467" cy="677045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4146817-BBDD-4BD6-BB74-0DA15CE3A572}"/>
              </a:ext>
            </a:extLst>
          </p:cNvPr>
          <p:cNvSpPr txBox="1"/>
          <p:nvPr/>
        </p:nvSpPr>
        <p:spPr>
          <a:xfrm>
            <a:off x="403574" y="5928509"/>
            <a:ext cx="977565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Аналитическая</a:t>
            </a: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Диаграмма классов </a:t>
            </a:r>
          </a:p>
        </p:txBody>
      </p:sp>
    </p:spTree>
    <p:extLst>
      <p:ext uri="{BB962C8B-B14F-4D97-AF65-F5344CB8AC3E}">
        <p14:creationId xmlns:p14="http://schemas.microsoft.com/office/powerpoint/2010/main" val="21947193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15AAFB5-E3C8-4631-8BC8-90FA101258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623735" cy="1811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19BCE6C-4205-4B50-A011-B9CB23B4D3F2}"/>
              </a:ext>
            </a:extLst>
          </p:cNvPr>
          <p:cNvSpPr txBox="1"/>
          <p:nvPr/>
        </p:nvSpPr>
        <p:spPr>
          <a:xfrm>
            <a:off x="496109" y="564203"/>
            <a:ext cx="109451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3200" dirty="0">
                <a:latin typeface="Arial Black" panose="020B0A04020102020204" pitchFamily="34" charset="0"/>
              </a:rPr>
              <a:t>Проектирование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454B83-56CF-4D40-ABBC-630BEA39DC62}"/>
              </a:ext>
            </a:extLst>
          </p:cNvPr>
          <p:cNvSpPr txBox="1"/>
          <p:nvPr/>
        </p:nvSpPr>
        <p:spPr>
          <a:xfrm>
            <a:off x="496108" y="1169175"/>
            <a:ext cx="109451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Паттерны (шаблоны) построения системы 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66784BF-8CDD-4664-89B8-E58AAEB4BBE3}"/>
              </a:ext>
            </a:extLst>
          </p:cNvPr>
          <p:cNvSpPr/>
          <p:nvPr/>
        </p:nvSpPr>
        <p:spPr>
          <a:xfrm>
            <a:off x="394510" y="2033555"/>
            <a:ext cx="3229225" cy="2243906"/>
          </a:xfrm>
          <a:prstGeom prst="rect">
            <a:avLst/>
          </a:prstGeom>
          <a:solidFill>
            <a:srgbClr val="FBF37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 Black" panose="020B0A04020102020204" pitchFamily="34" charset="0"/>
            </a:endParaRPr>
          </a:p>
          <a:p>
            <a:pPr algn="ctr"/>
            <a:endParaRPr lang="en-US" dirty="0">
              <a:solidFill>
                <a:schemeClr val="tx1"/>
              </a:solidFill>
              <a:latin typeface="Arial Black" panose="020B0A04020102020204" pitchFamily="34" charset="0"/>
            </a:endParaRPr>
          </a:p>
          <a:p>
            <a:pPr algn="ctr"/>
            <a:endParaRPr lang="en-US" dirty="0">
              <a:solidFill>
                <a:schemeClr val="tx1"/>
              </a:solidFill>
              <a:latin typeface="Arial Black" panose="020B0A04020102020204" pitchFamily="34" charset="0"/>
            </a:endParaRPr>
          </a:p>
          <a:p>
            <a:pPr algn="ctr"/>
            <a:endParaRPr lang="en-US" dirty="0">
              <a:solidFill>
                <a:schemeClr val="tx1"/>
              </a:solidFill>
              <a:latin typeface="Arial Black" panose="020B0A04020102020204" pitchFamily="34" charset="0"/>
            </a:endParaRPr>
          </a:p>
          <a:p>
            <a:pPr algn="ctr"/>
            <a:endParaRPr lang="en-US" dirty="0">
              <a:solidFill>
                <a:schemeClr val="tx1"/>
              </a:solidFill>
              <a:latin typeface="Arial Black" panose="020B0A04020102020204" pitchFamily="34" charset="0"/>
            </a:endParaRPr>
          </a:p>
          <a:p>
            <a:pPr algn="ctr"/>
            <a:endParaRPr lang="en-US" dirty="0">
              <a:solidFill>
                <a:schemeClr val="tx1"/>
              </a:solidFill>
              <a:latin typeface="Arial Black" panose="020B0A04020102020204" pitchFamily="34" charset="0"/>
            </a:endParaRPr>
          </a:p>
          <a:p>
            <a:pPr algn="ctr"/>
            <a:endParaRPr lang="en-US" dirty="0">
              <a:solidFill>
                <a:schemeClr val="tx1"/>
              </a:solidFill>
              <a:latin typeface="Arial Black" panose="020B0A04020102020204" pitchFamily="34" charset="0"/>
            </a:endParaRPr>
          </a:p>
          <a:p>
            <a:pPr algn="ctr"/>
            <a:endParaRPr lang="en-US" dirty="0">
              <a:solidFill>
                <a:schemeClr val="tx1"/>
              </a:solidFill>
              <a:latin typeface="Arial Black" panose="020B0A04020102020204" pitchFamily="34" charset="0"/>
            </a:endParaRPr>
          </a:p>
          <a:p>
            <a:pPr algn="ctr"/>
            <a:r>
              <a:rPr lang="en-US" dirty="0" err="1">
                <a:solidFill>
                  <a:schemeClr val="tx1"/>
                </a:solidFill>
                <a:latin typeface="Arial Black" panose="020B0A04020102020204" pitchFamily="34" charset="0"/>
              </a:rPr>
              <a:t>AuthorizeView</a:t>
            </a:r>
            <a:endParaRPr lang="ru-RU" dirty="0">
              <a:solidFill>
                <a:schemeClr val="tx1"/>
              </a:solidFill>
              <a:latin typeface="Arial Black" panose="020B0A04020102020204" pitchFamily="34" charset="0"/>
            </a:endParaRPr>
          </a:p>
          <a:p>
            <a:pPr algn="ctr"/>
            <a:endParaRPr lang="ru-RU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CAC4F9F7-2749-48F2-AD7B-C2ECE2759ECD}"/>
              </a:ext>
            </a:extLst>
          </p:cNvPr>
          <p:cNvSpPr/>
          <p:nvPr/>
        </p:nvSpPr>
        <p:spPr>
          <a:xfrm>
            <a:off x="7927321" y="1923394"/>
            <a:ext cx="3623734" cy="2378200"/>
          </a:xfrm>
          <a:prstGeom prst="rect">
            <a:avLst/>
          </a:prstGeom>
          <a:solidFill>
            <a:srgbClr val="FBF37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 Black" panose="020B0A04020102020204" pitchFamily="34" charset="0"/>
            </a:endParaRPr>
          </a:p>
          <a:p>
            <a:pPr algn="ctr"/>
            <a:endParaRPr lang="en-US" dirty="0">
              <a:solidFill>
                <a:schemeClr val="tx1"/>
              </a:solidFill>
              <a:latin typeface="Arial Black" panose="020B0A04020102020204" pitchFamily="34" charset="0"/>
            </a:endParaRPr>
          </a:p>
          <a:p>
            <a:pPr algn="ctr"/>
            <a:endParaRPr lang="en-US" dirty="0">
              <a:solidFill>
                <a:schemeClr val="tx1"/>
              </a:solidFill>
              <a:latin typeface="Arial Black" panose="020B0A04020102020204" pitchFamily="34" charset="0"/>
            </a:endParaRPr>
          </a:p>
          <a:p>
            <a:pPr algn="ctr"/>
            <a:endParaRPr lang="en-US" dirty="0">
              <a:solidFill>
                <a:schemeClr val="tx1"/>
              </a:solidFill>
              <a:latin typeface="Arial Black" panose="020B0A04020102020204" pitchFamily="34" charset="0"/>
            </a:endParaRPr>
          </a:p>
          <a:p>
            <a:pPr algn="ctr"/>
            <a:endParaRPr lang="en-US" dirty="0">
              <a:solidFill>
                <a:schemeClr val="tx1"/>
              </a:solidFill>
              <a:latin typeface="Arial Black" panose="020B0A04020102020204" pitchFamily="34" charset="0"/>
            </a:endParaRPr>
          </a:p>
          <a:p>
            <a:pPr algn="ctr"/>
            <a:endParaRPr lang="en-US" dirty="0">
              <a:solidFill>
                <a:schemeClr val="tx1"/>
              </a:solidFill>
              <a:latin typeface="Arial Black" panose="020B0A04020102020204" pitchFamily="34" charset="0"/>
            </a:endParaRPr>
          </a:p>
          <a:p>
            <a:pPr algn="ctr"/>
            <a:endParaRPr lang="en-US" dirty="0">
              <a:solidFill>
                <a:schemeClr val="tx1"/>
              </a:solidFill>
              <a:latin typeface="Arial Black" panose="020B0A04020102020204" pitchFamily="34" charset="0"/>
            </a:endParaRPr>
          </a:p>
          <a:p>
            <a:pPr algn="ctr"/>
            <a:r>
              <a:rPr lang="en-US" dirty="0">
                <a:solidFill>
                  <a:schemeClr val="tx1"/>
                </a:solidFill>
                <a:latin typeface="Arial Black" panose="020B0A04020102020204" pitchFamily="34" charset="0"/>
              </a:rPr>
              <a:t>Models</a:t>
            </a:r>
            <a:endParaRPr lang="ru-RU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203C4ECC-28FB-41E2-A724-11D1B308F7C6}"/>
              </a:ext>
            </a:extLst>
          </p:cNvPr>
          <p:cNvSpPr/>
          <p:nvPr/>
        </p:nvSpPr>
        <p:spPr>
          <a:xfrm>
            <a:off x="3919764" y="4277461"/>
            <a:ext cx="3623734" cy="2378200"/>
          </a:xfrm>
          <a:prstGeom prst="rect">
            <a:avLst/>
          </a:prstGeom>
          <a:solidFill>
            <a:srgbClr val="FBF37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 Black" panose="020B0A04020102020204" pitchFamily="34" charset="0"/>
            </a:endParaRPr>
          </a:p>
          <a:p>
            <a:pPr algn="ctr"/>
            <a:endParaRPr lang="en-US" dirty="0">
              <a:solidFill>
                <a:schemeClr val="tx1"/>
              </a:solidFill>
              <a:latin typeface="Arial Black" panose="020B0A04020102020204" pitchFamily="34" charset="0"/>
            </a:endParaRPr>
          </a:p>
          <a:p>
            <a:pPr algn="ctr"/>
            <a:endParaRPr lang="en-US" dirty="0">
              <a:solidFill>
                <a:schemeClr val="tx1"/>
              </a:solidFill>
              <a:latin typeface="Arial Black" panose="020B0A04020102020204" pitchFamily="34" charset="0"/>
            </a:endParaRPr>
          </a:p>
          <a:p>
            <a:pPr algn="ctr"/>
            <a:endParaRPr lang="en-US" dirty="0">
              <a:solidFill>
                <a:schemeClr val="tx1"/>
              </a:solidFill>
              <a:latin typeface="Arial Black" panose="020B0A04020102020204" pitchFamily="34" charset="0"/>
            </a:endParaRPr>
          </a:p>
          <a:p>
            <a:pPr algn="ctr"/>
            <a:endParaRPr lang="en-US" dirty="0">
              <a:solidFill>
                <a:schemeClr val="tx1"/>
              </a:solidFill>
              <a:latin typeface="Arial Black" panose="020B0A04020102020204" pitchFamily="34" charset="0"/>
            </a:endParaRPr>
          </a:p>
          <a:p>
            <a:pPr algn="ctr"/>
            <a:endParaRPr lang="en-US" dirty="0">
              <a:solidFill>
                <a:schemeClr val="tx1"/>
              </a:solidFill>
              <a:latin typeface="Arial Black" panose="020B0A04020102020204" pitchFamily="34" charset="0"/>
            </a:endParaRPr>
          </a:p>
          <a:p>
            <a:pPr algn="ctr"/>
            <a:endParaRPr lang="en-US" dirty="0">
              <a:solidFill>
                <a:schemeClr val="tx1"/>
              </a:solidFill>
              <a:latin typeface="Arial Black" panose="020B0A04020102020204" pitchFamily="34" charset="0"/>
            </a:endParaRPr>
          </a:p>
          <a:p>
            <a:pPr algn="ctr"/>
            <a:r>
              <a:rPr lang="en-US" dirty="0" err="1">
                <a:solidFill>
                  <a:schemeClr val="tx1"/>
                </a:solidFill>
                <a:latin typeface="Arial Black" panose="020B0A04020102020204" pitchFamily="34" charset="0"/>
              </a:rPr>
              <a:t>AuthorizeViewModel</a:t>
            </a:r>
            <a:endParaRPr lang="ru-RU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D8B7CFA-BA27-473D-A96D-003AFC8FDB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230" y="2103013"/>
            <a:ext cx="3125930" cy="1756059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0D7D72DA-2B39-402C-9F03-11B5613D7CD6}"/>
              </a:ext>
            </a:extLst>
          </p:cNvPr>
          <p:cNvSpPr/>
          <p:nvPr/>
        </p:nvSpPr>
        <p:spPr>
          <a:xfrm>
            <a:off x="4050217" y="4411755"/>
            <a:ext cx="3321427" cy="17745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class Authorize</a:t>
            </a: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     User;</a:t>
            </a:r>
          </a:p>
          <a:p>
            <a:r>
              <a:rPr lang="en-US" dirty="0">
                <a:solidFill>
                  <a:schemeClr val="tx1"/>
                </a:solidFill>
              </a:rPr>
              <a:t>     </a:t>
            </a:r>
            <a:r>
              <a:rPr lang="en-US" dirty="0" err="1">
                <a:solidFill>
                  <a:schemeClr val="tx1"/>
                </a:solidFill>
              </a:rPr>
              <a:t>LogIn</a:t>
            </a:r>
            <a:r>
              <a:rPr lang="en-US" dirty="0">
                <a:solidFill>
                  <a:schemeClr val="tx1"/>
                </a:solidFill>
              </a:rPr>
              <a:t>();</a:t>
            </a:r>
          </a:p>
          <a:p>
            <a:r>
              <a:rPr lang="en-US" dirty="0">
                <a:solidFill>
                  <a:schemeClr val="tx1"/>
                </a:solidFill>
              </a:rPr>
              <a:t>     Exit();</a:t>
            </a:r>
          </a:p>
          <a:p>
            <a:r>
              <a:rPr lang="en-US" dirty="0">
                <a:solidFill>
                  <a:schemeClr val="tx1"/>
                </a:solidFill>
              </a:rPr>
              <a:t>} 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B49738-B397-4A11-A21B-C8162B7710F8}"/>
              </a:ext>
            </a:extLst>
          </p:cNvPr>
          <p:cNvSpPr txBox="1"/>
          <p:nvPr/>
        </p:nvSpPr>
        <p:spPr>
          <a:xfrm>
            <a:off x="4886317" y="1457342"/>
            <a:ext cx="191911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Arial Black" panose="020B0A04020102020204" pitchFamily="34" charset="0"/>
              </a:rPr>
              <a:t>WPF</a:t>
            </a:r>
          </a:p>
          <a:p>
            <a:r>
              <a:rPr lang="en-US" sz="3200" dirty="0">
                <a:latin typeface="Arial Black" panose="020B0A04020102020204" pitchFamily="34" charset="0"/>
              </a:rPr>
              <a:t>(MVVM)</a:t>
            </a:r>
            <a:endParaRPr lang="ru-RU" sz="3200" dirty="0">
              <a:latin typeface="Arial Black" panose="020B0A04020102020204" pitchFamily="34" charset="0"/>
            </a:endParaRPr>
          </a:p>
        </p:txBody>
      </p:sp>
      <p:sp>
        <p:nvSpPr>
          <p:cNvPr id="13" name="Стрелка: изогнутая вверх 12">
            <a:extLst>
              <a:ext uri="{FF2B5EF4-FFF2-40B4-BE49-F238E27FC236}">
                <a16:creationId xmlns:a16="http://schemas.microsoft.com/office/drawing/2014/main" id="{B08C81C0-A5A2-4978-B4C3-F15363F21C67}"/>
              </a:ext>
            </a:extLst>
          </p:cNvPr>
          <p:cNvSpPr/>
          <p:nvPr/>
        </p:nvSpPr>
        <p:spPr>
          <a:xfrm rot="5400000">
            <a:off x="1952906" y="4422691"/>
            <a:ext cx="1321575" cy="1904932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7F7F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Стрелка: изогнутая вверх 13">
            <a:extLst>
              <a:ext uri="{FF2B5EF4-FFF2-40B4-BE49-F238E27FC236}">
                <a16:creationId xmlns:a16="http://schemas.microsoft.com/office/drawing/2014/main" id="{C46E8140-C552-4F2F-B9B0-650C2844FFF1}"/>
              </a:ext>
            </a:extLst>
          </p:cNvPr>
          <p:cNvSpPr/>
          <p:nvPr/>
        </p:nvSpPr>
        <p:spPr>
          <a:xfrm>
            <a:off x="8777041" y="4399691"/>
            <a:ext cx="1321575" cy="1402798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7F7F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Стрелка: изогнутая вверх 14">
            <a:extLst>
              <a:ext uri="{FF2B5EF4-FFF2-40B4-BE49-F238E27FC236}">
                <a16:creationId xmlns:a16="http://schemas.microsoft.com/office/drawing/2014/main" id="{87A5CBA2-7693-4606-A114-0E1D0B1CA2CC}"/>
              </a:ext>
            </a:extLst>
          </p:cNvPr>
          <p:cNvSpPr/>
          <p:nvPr/>
        </p:nvSpPr>
        <p:spPr>
          <a:xfrm rot="10800000">
            <a:off x="6221923" y="2707682"/>
            <a:ext cx="1321575" cy="1402798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7F7F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Стрелка: изогнутая вверх 15">
            <a:extLst>
              <a:ext uri="{FF2B5EF4-FFF2-40B4-BE49-F238E27FC236}">
                <a16:creationId xmlns:a16="http://schemas.microsoft.com/office/drawing/2014/main" id="{19400149-62A2-425C-A682-9B91FD1A22E1}"/>
              </a:ext>
            </a:extLst>
          </p:cNvPr>
          <p:cNvSpPr/>
          <p:nvPr/>
        </p:nvSpPr>
        <p:spPr>
          <a:xfrm rot="16200000">
            <a:off x="3943988" y="2644110"/>
            <a:ext cx="1529941" cy="1402798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7F7F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D83D2F39-06B1-40F8-8771-B793DCE96485}"/>
              </a:ext>
            </a:extLst>
          </p:cNvPr>
          <p:cNvSpPr/>
          <p:nvPr/>
        </p:nvSpPr>
        <p:spPr>
          <a:xfrm>
            <a:off x="8053230" y="2095889"/>
            <a:ext cx="3321427" cy="17631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class User</a:t>
            </a: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     Name;</a:t>
            </a:r>
          </a:p>
          <a:p>
            <a:r>
              <a:rPr lang="en-US" dirty="0">
                <a:solidFill>
                  <a:schemeClr val="tx1"/>
                </a:solidFill>
              </a:rPr>
              <a:t>     Login;</a:t>
            </a:r>
          </a:p>
          <a:p>
            <a:r>
              <a:rPr lang="en-US" dirty="0">
                <a:solidFill>
                  <a:schemeClr val="tx1"/>
                </a:solidFill>
              </a:rPr>
              <a:t>     Password;</a:t>
            </a:r>
          </a:p>
          <a:p>
            <a:r>
              <a:rPr lang="en-US" dirty="0">
                <a:solidFill>
                  <a:schemeClr val="tx1"/>
                </a:solidFill>
              </a:rPr>
              <a:t>} 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968185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602</TotalTime>
  <Words>434</Words>
  <Application>Microsoft Office PowerPoint</Application>
  <PresentationFormat>Широкоэкранный</PresentationFormat>
  <Paragraphs>136</Paragraphs>
  <Slides>14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0" baseType="lpstr">
      <vt:lpstr>Arial</vt:lpstr>
      <vt:lpstr>Arial Black</vt:lpstr>
      <vt:lpstr>Calibri</vt:lpstr>
      <vt:lpstr>Calibri Light</vt:lpstr>
      <vt:lpstr>Wingdings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Daniil Stanckevich</dc:creator>
  <cp:lastModifiedBy>Daniil Stanckevich</cp:lastModifiedBy>
  <cp:revision>68</cp:revision>
  <dcterms:created xsi:type="dcterms:W3CDTF">2021-05-18T11:04:38Z</dcterms:created>
  <dcterms:modified xsi:type="dcterms:W3CDTF">2021-06-21T23:02:23Z</dcterms:modified>
</cp:coreProperties>
</file>