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2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6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8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E6C8-973F-42B2-8AAE-EFB78575CF3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1F92-EB78-4591-B096-9720DDD4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64420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首先，我们把医学问题转换成为数学问题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假设</a:t>
            </a:r>
            <a:r>
              <a:rPr lang="zh-CN" altLang="en-US" dirty="0"/>
              <a:t>上面例子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容器都是咳嗽患者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/>
              <a:t>容器是流感</a:t>
            </a:r>
            <a:r>
              <a:rPr lang="zh-CN" altLang="en-US" dirty="0" smtClean="0"/>
              <a:t>患者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/>
              <a:t>容器是普通感冒</a:t>
            </a:r>
            <a:r>
              <a:rPr lang="zh-CN" altLang="en-US" dirty="0" smtClean="0"/>
              <a:t>患者</a:t>
            </a:r>
            <a:endParaRPr lang="en-US" altLang="zh-CN" dirty="0" smtClean="0"/>
          </a:p>
          <a:p>
            <a:r>
              <a:rPr lang="zh-CN" altLang="en-US" dirty="0" smtClean="0"/>
              <a:t>红色</a:t>
            </a:r>
            <a:r>
              <a:rPr lang="zh-CN" altLang="en-US" dirty="0"/>
              <a:t>球表示高热，白球表示非</a:t>
            </a:r>
            <a:r>
              <a:rPr lang="zh-CN" altLang="en-US" dirty="0" smtClean="0"/>
              <a:t>高热</a:t>
            </a:r>
            <a:endParaRPr lang="en-US" altLang="zh-CN" dirty="0" smtClean="0"/>
          </a:p>
          <a:p>
            <a:r>
              <a:rPr lang="zh-CN" altLang="en-US" dirty="0" smtClean="0"/>
              <a:t>流感</a:t>
            </a:r>
            <a:r>
              <a:rPr lang="zh-CN" altLang="en-US" dirty="0"/>
              <a:t>诊断</a:t>
            </a:r>
            <a:r>
              <a:rPr lang="zh-CN" altLang="en-US" dirty="0" smtClean="0"/>
              <a:t>问题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“</a:t>
            </a:r>
            <a:r>
              <a:rPr lang="zh-CN" altLang="en-US" dirty="0"/>
              <a:t>抽取红球来自</a:t>
            </a:r>
            <a:r>
              <a:rPr lang="en-US" altLang="zh-CN" dirty="0"/>
              <a:t>M</a:t>
            </a:r>
            <a:r>
              <a:rPr lang="zh-CN" altLang="en-US" dirty="0"/>
              <a:t>容器的概率”的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普通感冒</a:t>
            </a:r>
            <a:r>
              <a:rPr lang="en-US" altLang="zh-CN" dirty="0" smtClean="0"/>
              <a:t>+</a:t>
            </a:r>
            <a:r>
              <a:rPr lang="zh-CN" altLang="en-US" dirty="0" smtClean="0"/>
              <a:t>流感高热”</a:t>
            </a:r>
            <a:r>
              <a:rPr lang="zh-CN" altLang="en-US" dirty="0"/>
              <a:t>的概率相当于“抽出红球”的概率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P(B</a:t>
            </a:r>
            <a:r>
              <a:rPr lang="en-US" altLang="zh-CN" dirty="0"/>
              <a:t>):(7 +1)/(7 +3 +1 +9) = </a:t>
            </a:r>
            <a:r>
              <a:rPr lang="en-US" altLang="zh-CN" dirty="0" smtClean="0"/>
              <a:t>8/20)</a:t>
            </a:r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/>
              <a:t>患有</a:t>
            </a:r>
            <a:r>
              <a:rPr lang="zh-CN" altLang="en-US" dirty="0" smtClean="0"/>
              <a:t>流感</a:t>
            </a:r>
            <a:r>
              <a:rPr lang="en-US" altLang="zh-CN" dirty="0" smtClean="0"/>
              <a:t>”</a:t>
            </a:r>
            <a:r>
              <a:rPr lang="zh-CN" altLang="en-US" dirty="0"/>
              <a:t>的概率相当于“来自</a:t>
            </a:r>
            <a:r>
              <a:rPr lang="en-US" altLang="zh-CN" dirty="0" smtClean="0"/>
              <a:t>M</a:t>
            </a:r>
            <a:r>
              <a:rPr lang="zh-CN" altLang="en-US" dirty="0" smtClean="0"/>
              <a:t>容器</a:t>
            </a:r>
            <a:r>
              <a:rPr lang="zh-CN" altLang="en-US" dirty="0"/>
              <a:t>”的概率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P(A)=1/2 </a:t>
            </a:r>
          </a:p>
          <a:p>
            <a:pPr lvl="1"/>
            <a:r>
              <a:rPr lang="zh-CN" altLang="en-US" dirty="0" smtClean="0"/>
              <a:t>“流感患者高热”的概率相当于</a:t>
            </a:r>
            <a:r>
              <a:rPr lang="zh-CN" altLang="en-US" dirty="0"/>
              <a:t>“从</a:t>
            </a:r>
            <a:r>
              <a:rPr lang="en-US" altLang="zh-CN" dirty="0"/>
              <a:t>M</a:t>
            </a:r>
            <a:r>
              <a:rPr lang="zh-CN" altLang="en-US" dirty="0"/>
              <a:t>容器抽出红球”的概率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P(B|A</a:t>
            </a:r>
            <a:r>
              <a:rPr lang="en-US" altLang="zh-CN" dirty="0"/>
              <a:t>):7/(7 +3) = 7/10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“一位患者有</a:t>
            </a:r>
            <a:r>
              <a:rPr lang="zh-CN" altLang="en-US" dirty="0"/>
              <a:t>咳嗽和高热，</a:t>
            </a:r>
            <a:r>
              <a:rPr lang="zh-CN" altLang="en-US" dirty="0" smtClean="0"/>
              <a:t>那么</a:t>
            </a:r>
            <a:r>
              <a:rPr lang="zh-CN" altLang="en-US" dirty="0"/>
              <a:t>是</a:t>
            </a:r>
            <a:r>
              <a:rPr lang="zh-CN" altLang="en-US" dirty="0" smtClean="0"/>
              <a:t>流感”</a:t>
            </a:r>
            <a:r>
              <a:rPr lang="zh-CN" altLang="en-US" dirty="0"/>
              <a:t>的概率相当于“这个红球是来自容器</a:t>
            </a:r>
            <a:r>
              <a:rPr lang="en-US" altLang="zh-CN" dirty="0"/>
              <a:t>M”</a:t>
            </a:r>
            <a:r>
              <a:rPr lang="zh-CN" altLang="en-US" dirty="0"/>
              <a:t>的概率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P(A|B</a:t>
            </a:r>
            <a:r>
              <a:rPr lang="en-US" altLang="zh-CN" dirty="0"/>
              <a:t>) = (7/10) </a:t>
            </a:r>
            <a:r>
              <a:rPr lang="en-US" altLang="zh-CN" dirty="0" smtClean="0"/>
              <a:t>x(1</a:t>
            </a:r>
            <a:r>
              <a:rPr lang="en-US" altLang="zh-CN" dirty="0"/>
              <a:t>/</a:t>
            </a:r>
            <a:r>
              <a:rPr lang="en-US" altLang="zh-CN" dirty="0" smtClean="0"/>
              <a:t>2</a:t>
            </a:r>
            <a:r>
              <a:rPr lang="en-US" altLang="zh-CN" dirty="0"/>
              <a:t>)/(8/20) =</a:t>
            </a:r>
            <a:r>
              <a:rPr lang="en-US" altLang="zh-CN" dirty="0" smtClean="0"/>
              <a:t>0.875</a:t>
            </a:r>
          </a:p>
          <a:p>
            <a:pPr lvl="1"/>
            <a:r>
              <a:rPr lang="zh-CN" altLang="en-US" dirty="0" smtClean="0"/>
              <a:t>也就是说</a:t>
            </a:r>
            <a:r>
              <a:rPr lang="zh-CN" altLang="en-US" dirty="0"/>
              <a:t>，高热且咳嗽的患者有</a:t>
            </a:r>
            <a:r>
              <a:rPr lang="en-US" altLang="zh-CN" dirty="0"/>
              <a:t>87.5%</a:t>
            </a:r>
            <a:r>
              <a:rPr lang="zh-CN" altLang="en-US" dirty="0"/>
              <a:t>的可能性患有流感。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640"/>
            <a:ext cx="3279899" cy="145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026030"/>
            <a:ext cx="1736229" cy="50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zh-CN" altLang="en-US" dirty="0"/>
              <a:t>分类，</a:t>
            </a:r>
            <a:r>
              <a:rPr lang="zh-CN" altLang="en-US" dirty="0" smtClean="0"/>
              <a:t>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分类：给</a:t>
            </a:r>
            <a:r>
              <a:rPr lang="zh-CN" altLang="en-US" dirty="0"/>
              <a:t>数据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00B050"/>
                </a:solidFill>
              </a:rPr>
              <a:t>贴标签</a:t>
            </a:r>
            <a:r>
              <a:rPr lang="zh-CN" altLang="en-US" dirty="0" smtClean="0"/>
              <a:t>”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提高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认知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效率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pPr lvl="1"/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降低</a:t>
            </a:r>
            <a:r>
              <a:rPr lang="zh-CN" altLang="en-US" dirty="0">
                <a:solidFill>
                  <a:srgbClr val="333333"/>
                </a:solidFill>
                <a:latin typeface="arial"/>
              </a:rPr>
              <a:t>认知</a:t>
            </a:r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成本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监督学习</a:t>
            </a:r>
            <a:endParaRPr lang="en-US" altLang="zh-CN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实例都是由</a:t>
            </a:r>
            <a:r>
              <a:rPr lang="zh-CN" altLang="en-US" dirty="0" smtClean="0"/>
              <a:t>一组特征和</a:t>
            </a:r>
            <a:r>
              <a:rPr lang="zh-CN" altLang="en-US" dirty="0"/>
              <a:t>一</a:t>
            </a:r>
            <a:r>
              <a:rPr lang="zh-CN" altLang="en-US" dirty="0" smtClean="0"/>
              <a:t>个类别结果。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用有标注的数据训练模型，</a:t>
            </a:r>
            <a:r>
              <a:rPr lang="zh-CN" altLang="en-US" dirty="0"/>
              <a:t>并产生一个推断的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新的</a:t>
            </a:r>
            <a:r>
              <a:rPr lang="zh-CN" altLang="en-US" dirty="0" smtClean="0"/>
              <a:t>实例，可以</a:t>
            </a:r>
            <a:r>
              <a:rPr lang="zh-CN" altLang="en-US" dirty="0"/>
              <a:t>用于映射</a:t>
            </a:r>
            <a:r>
              <a:rPr lang="zh-CN" altLang="en-US" dirty="0" smtClean="0"/>
              <a:t>出该实例的类别。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8799"/>
            <a:ext cx="2553072" cy="158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r="9197"/>
          <a:stretch/>
        </p:blipFill>
        <p:spPr bwMode="auto">
          <a:xfrm>
            <a:off x="5446671" y="3645024"/>
            <a:ext cx="3703009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95864" y="2842372"/>
            <a:ext cx="6284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流感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4406" y="2989169"/>
            <a:ext cx="746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普通感冒</a:t>
            </a:r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2462699"/>
            <a:ext cx="4386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流感</a:t>
            </a:r>
          </a:p>
        </p:txBody>
      </p:sp>
    </p:spTree>
    <p:extLst>
      <p:ext uri="{BB962C8B-B14F-4D97-AF65-F5344CB8AC3E}">
        <p14:creationId xmlns:p14="http://schemas.microsoft.com/office/powerpoint/2010/main" val="178155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</a:t>
            </a:r>
            <a:r>
              <a:rPr lang="zh-CN" altLang="en-US" dirty="0" smtClean="0"/>
              <a:t>过滤：一</a:t>
            </a:r>
            <a:r>
              <a:rPr lang="zh-CN" altLang="en-US" dirty="0"/>
              <a:t>个二分类问题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16371"/>
            <a:ext cx="6972300" cy="229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75856" y="51571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监督学习</a:t>
            </a:r>
          </a:p>
        </p:txBody>
      </p:sp>
    </p:spTree>
    <p:extLst>
      <p:ext uri="{BB962C8B-B14F-4D97-AF65-F5344CB8AC3E}">
        <p14:creationId xmlns:p14="http://schemas.microsoft.com/office/powerpoint/2010/main" val="24680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聚类，无监督学习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3520745" cy="2377646"/>
          </a:xfr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56" y="3933056"/>
            <a:ext cx="6600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39952" y="1700808"/>
            <a:ext cx="50385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无监督学习：</a:t>
            </a:r>
            <a:endParaRPr lang="zh-CN" alt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我们只知道一些特征，并不知道答案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但不同实例具有一定的相似性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把那些相似的聚集</a:t>
            </a:r>
            <a:r>
              <a:rPr lang="zh-CN" altLang="en-US" sz="2000" dirty="0"/>
              <a:t>在一起</a:t>
            </a:r>
          </a:p>
        </p:txBody>
      </p:sp>
    </p:spTree>
    <p:extLst>
      <p:ext uri="{BB962C8B-B14F-4D97-AF65-F5344CB8AC3E}">
        <p14:creationId xmlns:p14="http://schemas.microsoft.com/office/powerpoint/2010/main" val="28605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朴素贝叶斯分类算法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思想：对于</a:t>
            </a:r>
            <a:r>
              <a:rPr lang="zh-CN" altLang="en-US" dirty="0"/>
              <a:t>给出的待分类项，求解在此项出现的条件下各个类别出现的概率，哪个概率最大就认为此待分类项属于哪个类别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表述</a:t>
            </a:r>
            <a:r>
              <a:rPr lang="zh-CN" altLang="en-US" dirty="0"/>
              <a:t>如下</a:t>
            </a:r>
            <a:r>
              <a:rPr lang="en-US" altLang="zh-CN" dirty="0" smtClean="0"/>
              <a:t>:.</a:t>
            </a:r>
          </a:p>
          <a:p>
            <a:pPr lvl="1"/>
            <a:r>
              <a:rPr lang="en-US" altLang="zh-CN" dirty="0" smtClean="0"/>
              <a:t>X: </a:t>
            </a:r>
            <a:r>
              <a:rPr lang="zh-CN" altLang="en-US" dirty="0" smtClean="0"/>
              <a:t>｛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｝项</a:t>
            </a:r>
            <a:r>
              <a:rPr lang="zh-CN" altLang="en-US" dirty="0"/>
              <a:t>元素集合，</a:t>
            </a:r>
            <a:r>
              <a:rPr lang="en-US" altLang="zh-CN" dirty="0"/>
              <a:t>Y: </a:t>
            </a:r>
            <a:r>
              <a:rPr lang="en-US" altLang="zh-CN" dirty="0" smtClean="0"/>
              <a:t>{y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}</a:t>
            </a:r>
            <a:r>
              <a:rPr lang="zh-CN" altLang="en-US" dirty="0" smtClean="0"/>
              <a:t>为</a:t>
            </a:r>
            <a:r>
              <a:rPr lang="zh-CN" altLang="en-US" dirty="0"/>
              <a:t>类别集合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P(y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); P(y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);...; 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|x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P(B|A)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|x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)=max{P </a:t>
            </a:r>
            <a:r>
              <a:rPr lang="en-US" altLang="zh-CN" dirty="0"/>
              <a:t>(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en-US" altLang="zh-CN" dirty="0" smtClean="0"/>
              <a:t>P(y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),…,P(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Ix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)} </a:t>
            </a:r>
            <a:r>
              <a:rPr lang="zh-CN" altLang="en-US" dirty="0"/>
              <a:t>则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∈y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算法</a:t>
            </a:r>
            <a:r>
              <a:rPr lang="zh-CN" altLang="en-US" dirty="0"/>
              <a:t>需要解决的是怎样来</a:t>
            </a:r>
            <a:r>
              <a:rPr lang="zh-CN" altLang="en-US" dirty="0" smtClean="0"/>
              <a:t>计算</a:t>
            </a:r>
            <a:r>
              <a:rPr lang="en-US" altLang="zh-CN" dirty="0"/>
              <a:t>P(y</a:t>
            </a:r>
            <a:r>
              <a:rPr lang="en-US" altLang="zh-CN" baseline="-25000" dirty="0"/>
              <a:t>1</a:t>
            </a:r>
            <a:r>
              <a:rPr lang="en-US" altLang="zh-CN" dirty="0"/>
              <a:t>|x</a:t>
            </a:r>
            <a:r>
              <a:rPr lang="en-US" altLang="zh-CN" baseline="-25000" dirty="0"/>
              <a:t>i</a:t>
            </a:r>
            <a:r>
              <a:rPr lang="en-US" altLang="zh-CN" dirty="0"/>
              <a:t>); P(y</a:t>
            </a:r>
            <a:r>
              <a:rPr lang="en-US" altLang="zh-CN" baseline="-25000" dirty="0"/>
              <a:t>2</a:t>
            </a:r>
            <a:r>
              <a:rPr lang="en-US" altLang="zh-CN" dirty="0"/>
              <a:t>|x</a:t>
            </a:r>
            <a:r>
              <a:rPr lang="en-US" altLang="zh-CN" baseline="-25000" dirty="0"/>
              <a:t>i</a:t>
            </a:r>
            <a:r>
              <a:rPr lang="en-US" altLang="zh-CN" dirty="0"/>
              <a:t>);...; P(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|x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zh-CN" altLang="en-US" dirty="0"/>
              <a:t>一个已知分类的待分类项集合，称这个集合为训练样本集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r>
              <a:rPr lang="zh-CN" altLang="en-US" dirty="0"/>
              <a:t>各个类别下的条件概率估计，即通过训练样本集得到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ly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);P(x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|y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););…;P(x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ly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P(A|B)</a:t>
            </a:r>
          </a:p>
          <a:p>
            <a:r>
              <a:rPr lang="zh-CN" altLang="en-US" dirty="0" smtClean="0"/>
              <a:t>再</a:t>
            </a:r>
            <a:r>
              <a:rPr lang="zh-CN" altLang="en-US" dirty="0"/>
              <a:t>利用</a:t>
            </a:r>
            <a:r>
              <a:rPr lang="zh-CN" altLang="en-US" dirty="0" smtClean="0"/>
              <a:t>贝</a:t>
            </a:r>
            <a:r>
              <a:rPr lang="zh-CN" altLang="en-US" dirty="0"/>
              <a:t>叶斯定理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pPr lvl="1"/>
            <a:r>
              <a:rPr lang="en-US" altLang="zh-CN" dirty="0"/>
              <a:t>P(y</a:t>
            </a:r>
            <a:r>
              <a:rPr lang="en-US" altLang="zh-CN" baseline="-25000" dirty="0"/>
              <a:t>1</a:t>
            </a:r>
            <a:r>
              <a:rPr lang="en-US" altLang="zh-CN" dirty="0"/>
              <a:t>|x</a:t>
            </a:r>
            <a:r>
              <a:rPr lang="en-US" altLang="zh-CN" baseline="-25000" dirty="0"/>
              <a:t>i</a:t>
            </a:r>
            <a:r>
              <a:rPr lang="en-US" altLang="zh-CN" dirty="0"/>
              <a:t>); P(y</a:t>
            </a:r>
            <a:r>
              <a:rPr lang="en-US" altLang="zh-CN" baseline="-25000" dirty="0"/>
              <a:t>2</a:t>
            </a:r>
            <a:r>
              <a:rPr lang="en-US" altLang="zh-CN" dirty="0"/>
              <a:t>|x</a:t>
            </a:r>
            <a:r>
              <a:rPr lang="en-US" altLang="zh-CN" baseline="-25000" dirty="0"/>
              <a:t>i</a:t>
            </a:r>
            <a:r>
              <a:rPr lang="en-US" altLang="zh-CN" dirty="0"/>
              <a:t>);...; P(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|x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373216"/>
            <a:ext cx="173672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2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932040" y="260648"/>
            <a:ext cx="4053136" cy="1143000"/>
          </a:xfrm>
        </p:spPr>
        <p:txBody>
          <a:bodyPr/>
          <a:lstStyle/>
          <a:p>
            <a:r>
              <a:rPr lang="zh-CN" altLang="en-US" dirty="0" smtClean="0"/>
              <a:t>多个特征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4824413" cy="601663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0728"/>
            <a:ext cx="4732430" cy="214902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8" y="3267928"/>
            <a:ext cx="4846740" cy="211854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561012"/>
            <a:ext cx="4709568" cy="1181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162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假设：特征间独立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“朴素”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2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朴素贝叶斯分类</a:t>
            </a:r>
            <a:r>
              <a:rPr lang="zh-CN" altLang="en-US" dirty="0" smtClean="0"/>
              <a:t>算法 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一个关于心脏情</a:t>
            </a:r>
            <a:r>
              <a:rPr lang="zh-CN" altLang="en-US" dirty="0" smtClean="0"/>
              <a:t>患者</a:t>
            </a:r>
            <a:r>
              <a:rPr lang="zh-CN" altLang="en-US" dirty="0"/>
              <a:t>的临床数据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六个分类变量</a:t>
            </a:r>
            <a:r>
              <a:rPr lang="en-US" altLang="zh-CN" dirty="0"/>
              <a:t>(</a:t>
            </a:r>
            <a:r>
              <a:rPr lang="zh-CN" altLang="en-US" dirty="0"/>
              <a:t>分类因子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性别</a:t>
            </a:r>
            <a:r>
              <a:rPr lang="zh-CN" altLang="en-US" dirty="0"/>
              <a:t>，年龄、</a:t>
            </a:r>
            <a:r>
              <a:rPr lang="en-US" altLang="zh-CN" dirty="0"/>
              <a:t>KILLP</a:t>
            </a:r>
            <a:r>
              <a:rPr lang="zh-CN" altLang="en-US" dirty="0"/>
              <a:t>评分、饮酒、吸烟、住院</a:t>
            </a:r>
            <a:r>
              <a:rPr lang="zh-CN" altLang="en-US" dirty="0" smtClean="0"/>
              <a:t>天数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分类变量</a:t>
            </a:r>
            <a:r>
              <a:rPr lang="zh-CN" altLang="en-US" dirty="0" smtClean="0"/>
              <a:t>疾病：</a:t>
            </a:r>
            <a:endParaRPr lang="en-US" altLang="zh-CN" dirty="0" smtClean="0"/>
          </a:p>
          <a:p>
            <a:pPr lvl="1"/>
            <a:r>
              <a:rPr lang="zh-CN" altLang="en-US" dirty="0"/>
              <a:t>心梗</a:t>
            </a:r>
          </a:p>
          <a:p>
            <a:pPr lvl="1"/>
            <a:r>
              <a:rPr lang="zh-CN" altLang="en-US" dirty="0"/>
              <a:t>不稳定性心绞痛</a:t>
            </a:r>
          </a:p>
          <a:p>
            <a:r>
              <a:rPr lang="zh-CN" altLang="en-US" dirty="0" smtClean="0"/>
              <a:t>新的实例：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/>
              <a:t>性别</a:t>
            </a:r>
            <a:r>
              <a:rPr lang="en-US" altLang="zh-CN" dirty="0"/>
              <a:t>=‘</a:t>
            </a:r>
            <a:r>
              <a:rPr lang="zh-CN" altLang="en-US" dirty="0"/>
              <a:t>男’，年龄</a:t>
            </a:r>
            <a:r>
              <a:rPr lang="en-US" altLang="zh-CN" dirty="0"/>
              <a:t>&lt;70, KILLP=‘I'</a:t>
            </a:r>
            <a:r>
              <a:rPr lang="zh-CN" altLang="en-US" dirty="0"/>
              <a:t>，饮酒</a:t>
            </a:r>
            <a:r>
              <a:rPr lang="en-US" altLang="zh-CN" dirty="0"/>
              <a:t>=‘</a:t>
            </a:r>
            <a:r>
              <a:rPr lang="zh-CN" altLang="en-US" dirty="0"/>
              <a:t>是’，吸烟≈‘是”，住院天数</a:t>
            </a:r>
            <a:r>
              <a:rPr lang="en-US" altLang="zh-CN" dirty="0"/>
              <a:t>&lt;7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最可能是哪个疾病？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30370"/>
              </p:ext>
            </p:extLst>
          </p:nvPr>
        </p:nvGraphicFramePr>
        <p:xfrm>
          <a:off x="1043608" y="1052736"/>
          <a:ext cx="6098317" cy="4827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911"/>
                <a:gridCol w="441195"/>
                <a:gridCol w="705911"/>
                <a:gridCol w="705911"/>
                <a:gridCol w="705911"/>
                <a:gridCol w="705911"/>
                <a:gridCol w="778827"/>
                <a:gridCol w="1348740"/>
              </a:tblGrid>
              <a:tr h="407845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饮酒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住院天数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疾病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心梗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不稳定性心绞痛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不稳定性心绞痛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不稳定性心绞痛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是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&gt;14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70-80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7-14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心梗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  <a:tr h="20808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&lt;70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否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&lt;7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</a:rPr>
                        <a:t>不稳定性心绞痛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7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749</Words>
  <Application>Microsoft Office PowerPoint</Application>
  <PresentationFormat>全屏显示(4:3)</PresentationFormat>
  <Paragraphs>226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7. 分类，监督学习</vt:lpstr>
      <vt:lpstr>邮件过滤：一个二分类问题</vt:lpstr>
      <vt:lpstr>聚类，无监督学习</vt:lpstr>
      <vt:lpstr>朴素贝叶斯分类算法</vt:lpstr>
      <vt:lpstr>多个特征</vt:lpstr>
      <vt:lpstr>朴素贝叶斯分类算法 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2018-11-15T00:51:06Z</dcterms:created>
  <dcterms:modified xsi:type="dcterms:W3CDTF">2018-11-15T00:52:31Z</dcterms:modified>
</cp:coreProperties>
</file>