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8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4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2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8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6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5E0B-1C11-4296-8058-D8F410BC6A5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A95D-412C-4E2E-801C-86083F323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8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kancy110/article/details/72763276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20412595/article/details/8214659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mingzhiqing/article/details/82971672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ip.com/blog/post/1001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ellcat/p/7503558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naive_bayes.MultinomialNB.html#sklearn.naive_bayes.MultinomialNB" TargetMode="Externa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s15321583801/article/details/79677035" TargetMode="External"/><Relationship Id="rId2" Type="http://schemas.openxmlformats.org/officeDocument/2006/relationships/hyperlink" Target="https://www.cnblogs.com/nolonely/p/6985702.html?utm_source=itdadao&amp;utm_medium=referr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SMS+Spam+Collectio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sklearn</a:t>
            </a:r>
            <a:r>
              <a:rPr lang="zh-CN" altLang="en-US" dirty="0" smtClean="0"/>
              <a:t>中的朴素</a:t>
            </a:r>
            <a:r>
              <a:rPr lang="zh-CN" altLang="en-US" dirty="0"/>
              <a:t>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sklearn.naive_bayes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种不同类型的朴素贝叶斯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高斯分布型</a:t>
            </a:r>
            <a:endParaRPr lang="en-US" altLang="zh-CN" dirty="0" smtClean="0"/>
          </a:p>
          <a:p>
            <a:r>
              <a:rPr lang="zh-CN" altLang="en-US" dirty="0" smtClean="0"/>
              <a:t>多项式型</a:t>
            </a:r>
            <a:endParaRPr lang="en-US" altLang="zh-CN" dirty="0" smtClean="0"/>
          </a:p>
          <a:p>
            <a:r>
              <a:rPr lang="zh-CN" altLang="en-US" dirty="0" smtClean="0"/>
              <a:t>伯</a:t>
            </a:r>
            <a:r>
              <a:rPr lang="zh-CN" altLang="en-US" dirty="0"/>
              <a:t>努利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70" y="4632767"/>
            <a:ext cx="7498730" cy="22252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51444" y="3979912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hlinkClick r:id="rId3"/>
              </a:rPr>
              <a:t>sklearn</a:t>
            </a:r>
            <a:r>
              <a:rPr lang="zh-CN" altLang="en-US" sz="1200" dirty="0">
                <a:hlinkClick r:id="rId3"/>
              </a:rPr>
              <a:t>朴素贝叶斯类库使用</a:t>
            </a:r>
            <a:r>
              <a:rPr lang="zh-CN" altLang="en-US" sz="1200" dirty="0" smtClean="0">
                <a:hlinkClick r:id="rId3"/>
              </a:rPr>
              <a:t>小结</a:t>
            </a:r>
            <a:r>
              <a:rPr lang="en-US" altLang="zh-CN" sz="1200" dirty="0" smtClean="0">
                <a:hlinkClick r:id="rId3"/>
              </a:rPr>
              <a:t>https://blog.csdn.net/kancy110/article/details/72763276</a:t>
            </a:r>
            <a:endParaRPr lang="en-US" altLang="zh-CN" sz="1200" dirty="0" smtClean="0"/>
          </a:p>
          <a:p>
            <a:r>
              <a:rPr lang="en-US" altLang="zh-CN" sz="1200" dirty="0">
                <a:hlinkClick r:id="rId4"/>
              </a:rPr>
              <a:t>https://</a:t>
            </a:r>
            <a:r>
              <a:rPr lang="en-US" altLang="zh-CN" sz="1200" dirty="0" smtClean="0">
                <a:hlinkClick r:id="rId4"/>
              </a:rPr>
              <a:t>blog.csdn.net/qq_20412595/article/details/82146598</a:t>
            </a:r>
            <a:r>
              <a:rPr lang="en-US" altLang="zh-CN" sz="1200" dirty="0" smtClean="0"/>
              <a:t>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96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数据准备：收集数据与读取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数据预处理：处理</a:t>
            </a:r>
            <a:r>
              <a:rPr lang="zh-CN" altLang="en-US" dirty="0"/>
              <a:t>数据</a:t>
            </a:r>
            <a:r>
              <a:rPr lang="en-US" altLang="zh-CN" dirty="0"/>
              <a:t>+</a:t>
            </a:r>
            <a:r>
              <a:rPr lang="zh-CN" altLang="en-US" dirty="0"/>
              <a:t>提取数据</a:t>
            </a:r>
            <a:r>
              <a:rPr lang="zh-CN" altLang="en-US" dirty="0" smtClean="0"/>
              <a:t>特征，将</a:t>
            </a:r>
            <a:r>
              <a:rPr lang="zh-CN" altLang="en-US" dirty="0"/>
              <a:t>数据预处理为数值型或者布尔型，如对文本分类，需要将文本解析为词向量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训练集与测试集：将先验数据按一定比例进行拆分。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训练模型：建立模型，用训练数据训练模型。即根据</a:t>
            </a:r>
            <a:r>
              <a:rPr lang="zh-CN" altLang="en-US" dirty="0"/>
              <a:t>训练样本</a:t>
            </a:r>
            <a:r>
              <a:rPr lang="zh-CN" altLang="en-US" dirty="0" smtClean="0"/>
              <a:t>集，计算</a:t>
            </a:r>
            <a:r>
              <a:rPr lang="zh-CN" altLang="en-US" dirty="0"/>
              <a:t>词项出现的</a:t>
            </a:r>
            <a:r>
              <a:rPr lang="zh-CN" altLang="en-US" dirty="0" smtClean="0"/>
              <a:t>概率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xi|y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，后</a:t>
            </a:r>
            <a:r>
              <a:rPr lang="zh-CN" altLang="en-US" dirty="0"/>
              <a:t>得到各类下词汇出现概率的向量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测试模型：用测试数据集评估模型预测的正确率</a:t>
            </a:r>
            <a:r>
              <a:rPr lang="zh-CN" alt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应用模型：对新样本进行分类预测。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84688"/>
            <a:ext cx="8496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#1. </a:t>
            </a:r>
            <a:r>
              <a:rPr lang="zh-CN" altLang="en-US" sz="2800" dirty="0" smtClean="0"/>
              <a:t>读取</a:t>
            </a:r>
            <a:r>
              <a:rPr lang="zh-CN" altLang="en-US" sz="2800" dirty="0"/>
              <a:t>数据</a:t>
            </a:r>
            <a:r>
              <a:rPr lang="zh-CN" altLang="en-US" sz="2800" dirty="0" smtClean="0"/>
              <a:t>集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import csv</a:t>
            </a:r>
          </a:p>
          <a:p>
            <a:r>
              <a:rPr lang="en-US" altLang="zh-CN" sz="2000" dirty="0" err="1"/>
              <a:t>file_path</a:t>
            </a:r>
            <a:r>
              <a:rPr lang="en-US" altLang="zh-CN" sz="2000" dirty="0"/>
              <a:t>=</a:t>
            </a:r>
            <a:r>
              <a:rPr lang="en-US" altLang="zh-CN" sz="2000" dirty="0" err="1"/>
              <a:t>r'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:\deep learning\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短信垃圾邮件收集数据集 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smsspamcollection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SMSSpamCollection</a:t>
            </a:r>
            <a:r>
              <a:rPr lang="en-US" altLang="zh-CN" sz="2000" dirty="0"/>
              <a:t>'</a:t>
            </a:r>
          </a:p>
          <a:p>
            <a:r>
              <a:rPr lang="en-US" altLang="zh-CN" sz="2000" dirty="0" err="1"/>
              <a:t>sms</a:t>
            </a:r>
            <a:r>
              <a:rPr lang="en-US" altLang="zh-CN" sz="2000" dirty="0"/>
              <a:t>=open(</a:t>
            </a:r>
            <a:r>
              <a:rPr lang="en-US" altLang="zh-CN" sz="2000" dirty="0" err="1"/>
              <a:t>file_path,'r',encoding</a:t>
            </a:r>
            <a:r>
              <a:rPr lang="en-US" altLang="zh-CN" sz="2000" dirty="0"/>
              <a:t>='utf-8')</a:t>
            </a:r>
          </a:p>
          <a:p>
            <a:r>
              <a:rPr lang="en-US" altLang="zh-CN" sz="2000" dirty="0" err="1"/>
              <a:t>sms_data</a:t>
            </a:r>
            <a:r>
              <a:rPr lang="en-US" altLang="zh-CN" sz="2000" dirty="0"/>
              <a:t>=[]</a:t>
            </a:r>
          </a:p>
          <a:p>
            <a:r>
              <a:rPr lang="en-US" altLang="zh-CN" sz="2000" dirty="0" err="1"/>
              <a:t>sms_label</a:t>
            </a:r>
            <a:r>
              <a:rPr lang="en-US" altLang="zh-CN" sz="2000" dirty="0"/>
              <a:t>=[]</a:t>
            </a:r>
          </a:p>
          <a:p>
            <a:r>
              <a:rPr lang="en-US" altLang="zh-CN" sz="2000" dirty="0" err="1"/>
              <a:t>csv_reader</a:t>
            </a:r>
            <a:r>
              <a:rPr lang="en-US" altLang="zh-CN" sz="2000" dirty="0"/>
              <a:t>=</a:t>
            </a:r>
            <a:r>
              <a:rPr lang="en-US" altLang="zh-CN" sz="2000" dirty="0" err="1">
                <a:solidFill>
                  <a:srgbClr val="FF0000"/>
                </a:solidFill>
              </a:rPr>
              <a:t>csv.reader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sms,delimiter</a:t>
            </a:r>
            <a:r>
              <a:rPr lang="en-US" altLang="zh-CN" sz="2000" dirty="0"/>
              <a:t>='\t')</a:t>
            </a:r>
          </a:p>
          <a:p>
            <a:r>
              <a:rPr lang="en-US" altLang="zh-CN" sz="2000" dirty="0"/>
              <a:t>for line in </a:t>
            </a:r>
            <a:r>
              <a:rPr lang="en-US" altLang="zh-CN" sz="2000" dirty="0" err="1"/>
              <a:t>csv_reader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00B0F0"/>
                </a:solidFill>
              </a:rPr>
              <a:t>sms_label</a:t>
            </a:r>
            <a:r>
              <a:rPr lang="en-US" altLang="zh-CN" sz="2000" dirty="0" err="1"/>
              <a:t>.append</a:t>
            </a:r>
            <a:r>
              <a:rPr lang="en-US" altLang="zh-CN" sz="2000" dirty="0"/>
              <a:t>(line[0])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00B0F0"/>
                </a:solidFill>
              </a:rPr>
              <a:t>sms_data</a:t>
            </a:r>
            <a:r>
              <a:rPr lang="en-US" altLang="zh-CN" sz="2000" dirty="0" err="1"/>
              <a:t>.append</a:t>
            </a:r>
            <a:r>
              <a:rPr lang="en-US" altLang="zh-CN" sz="2000" dirty="0"/>
              <a:t>(preprocessing(line[1]))</a:t>
            </a:r>
          </a:p>
          <a:p>
            <a:r>
              <a:rPr lang="en-US" altLang="zh-CN" sz="2000" dirty="0" err="1"/>
              <a:t>sms.close</a:t>
            </a:r>
            <a:r>
              <a:rPr lang="en-US" altLang="zh-CN" sz="2000" dirty="0"/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2339752" y="6237312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blog.csdn.net/mingzhiqing/article/details/82971672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97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#2. </a:t>
            </a:r>
            <a:r>
              <a:rPr lang="zh-CN" altLang="en-US" dirty="0" smtClean="0"/>
              <a:t>邮件 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分句</a:t>
            </a:r>
            <a:endParaRPr lang="en-US" altLang="zh-CN" dirty="0"/>
          </a:p>
          <a:p>
            <a:r>
              <a:rPr lang="zh-CN" altLang="en-US" dirty="0"/>
              <a:t>分词</a:t>
            </a:r>
            <a:endParaRPr lang="en-US" altLang="zh-CN" dirty="0"/>
          </a:p>
          <a:p>
            <a:r>
              <a:rPr lang="zh-CN" altLang="en-US" dirty="0"/>
              <a:t>去掉停用词</a:t>
            </a:r>
            <a:endParaRPr lang="en-US" altLang="zh-CN" dirty="0"/>
          </a:p>
          <a:p>
            <a:r>
              <a:rPr lang="zh-CN" altLang="en-US" dirty="0"/>
              <a:t>去掉短于</a:t>
            </a:r>
            <a:r>
              <a:rPr lang="en-US" altLang="zh-CN" dirty="0"/>
              <a:t>3</a:t>
            </a:r>
            <a:r>
              <a:rPr lang="zh-CN" altLang="en-US" dirty="0"/>
              <a:t>的词</a:t>
            </a:r>
            <a:endParaRPr lang="en-US" altLang="zh-CN" dirty="0"/>
          </a:p>
          <a:p>
            <a:r>
              <a:rPr lang="zh-CN" altLang="en-US" dirty="0"/>
              <a:t>词性还原</a:t>
            </a:r>
            <a:endParaRPr lang="en-US" altLang="zh-CN" dirty="0"/>
          </a:p>
          <a:p>
            <a:r>
              <a:rPr lang="zh-CN" altLang="en-US" dirty="0"/>
              <a:t>连接成字符串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nltk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NLTK</a:t>
            </a:r>
            <a:r>
              <a:rPr lang="zh-CN" altLang="en-US" sz="2400" dirty="0"/>
              <a:t>是</a:t>
            </a:r>
            <a:r>
              <a:rPr lang="en-US" altLang="zh-CN" sz="2400" dirty="0"/>
              <a:t>Python</a:t>
            </a:r>
            <a:r>
              <a:rPr lang="zh-CN" altLang="en-US" sz="2400" dirty="0"/>
              <a:t>很强大的第三方库，可以很方便的完成很多自然语言处理（</a:t>
            </a:r>
            <a:r>
              <a:rPr lang="en-US" altLang="zh-CN" sz="2400" dirty="0"/>
              <a:t>NLP</a:t>
            </a:r>
            <a:r>
              <a:rPr lang="zh-CN" altLang="en-US" sz="2400" dirty="0"/>
              <a:t>）的任务，包括分词、词性标注、命名实体识别（</a:t>
            </a:r>
            <a:r>
              <a:rPr lang="en-US" altLang="zh-CN" sz="2400" dirty="0"/>
              <a:t>NER</a:t>
            </a:r>
            <a:r>
              <a:rPr lang="zh-CN" altLang="en-US" sz="2400" dirty="0"/>
              <a:t>）及句法分析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打开 </a:t>
            </a:r>
            <a:r>
              <a:rPr lang="en-US" altLang="zh-CN" sz="2400" dirty="0"/>
              <a:t>NLTK </a:t>
            </a:r>
            <a:r>
              <a:rPr lang="zh-CN" altLang="en-US" sz="2400" dirty="0"/>
              <a:t>下载器来选择需要安装的软件包。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00" y="3212976"/>
            <a:ext cx="5981927" cy="36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0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NLTK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进行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333333"/>
                </a:solidFill>
                <a:latin typeface="Helvetica Neue"/>
              </a:rPr>
              <a:t>nltk.sent_tokenize</a:t>
            </a:r>
            <a:r>
              <a:rPr lang="en-US" altLang="zh-CN" sz="2400" b="1" dirty="0" smtClean="0">
                <a:solidFill>
                  <a:srgbClr val="333333"/>
                </a:solidFill>
                <a:latin typeface="Helvetica Neue"/>
              </a:rPr>
              <a:t>(text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) </a:t>
            </a:r>
            <a:r>
              <a:rPr lang="en-US" altLang="zh-CN" sz="2400" b="1" dirty="0">
                <a:solidFill>
                  <a:srgbClr val="FF0000"/>
                </a:solidFill>
                <a:latin typeface="Helvetica Neue"/>
              </a:rPr>
              <a:t>#</a:t>
            </a:r>
            <a:r>
              <a:rPr lang="zh-CN" altLang="en-US" sz="2400" b="1" dirty="0">
                <a:solidFill>
                  <a:srgbClr val="FF0000"/>
                </a:solidFill>
                <a:latin typeface="Helvetica Neue"/>
              </a:rPr>
              <a:t>对文本按照句子进行分割</a:t>
            </a:r>
            <a:endParaRPr lang="zh-CN" altLang="en-US" sz="24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2400" b="1" dirty="0" err="1">
                <a:solidFill>
                  <a:srgbClr val="333333"/>
                </a:solidFill>
                <a:latin typeface="Helvetica Neue"/>
              </a:rPr>
              <a:t>nltk.word_tokenize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(sent) </a:t>
            </a:r>
            <a:r>
              <a:rPr lang="en-US" altLang="zh-CN" sz="2400" b="1" dirty="0">
                <a:solidFill>
                  <a:srgbClr val="FF0000"/>
                </a:solidFill>
                <a:latin typeface="Helvetica Neue"/>
              </a:rPr>
              <a:t>#</a:t>
            </a:r>
            <a:r>
              <a:rPr lang="zh-CN" altLang="en-US" sz="2400" b="1" dirty="0">
                <a:solidFill>
                  <a:srgbClr val="FF0000"/>
                </a:solidFill>
                <a:latin typeface="Helvetica Neue"/>
              </a:rPr>
              <a:t>对句子进行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Helvetica Neue"/>
              </a:rPr>
              <a:t>分词</a:t>
            </a:r>
            <a:endParaRPr lang="en-US" altLang="zh-CN" sz="2400" b="1" dirty="0" smtClean="0">
              <a:solidFill>
                <a:srgbClr val="FF0000"/>
              </a:solidFill>
              <a:latin typeface="Helvetica Neue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Helvetica Neue"/>
            </a:endParaRPr>
          </a:p>
          <a:p>
            <a:pPr lvl="1"/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import 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nltk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sents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 = 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nltk.sent_tokenize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(text)</a:t>
            </a:r>
          </a:p>
          <a:p>
            <a:pPr lvl="1"/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nltk.word_tokenize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sents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[0</a:t>
            </a:r>
            <a:r>
              <a:rPr lang="en-US" altLang="zh-CN" sz="2000" dirty="0" smtClean="0">
                <a:solidFill>
                  <a:srgbClr val="333333"/>
                </a:solidFill>
                <a:latin typeface="Helvetica Neue"/>
              </a:rPr>
              <a:t>])</a:t>
            </a:r>
          </a:p>
          <a:p>
            <a:endParaRPr lang="zh-CN" altLang="en-US" sz="24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5877272"/>
            <a:ext cx="5352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https://blog.csdn.net/hzp666/article/details/79373720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://www.pythontip.com/blog/post/10012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去掉停用词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en-US" altLang="zh-CN" dirty="0" err="1"/>
              <a:t>nltk.corpus</a:t>
            </a:r>
            <a:r>
              <a:rPr lang="en-US" altLang="zh-CN" dirty="0"/>
              <a:t> import </a:t>
            </a:r>
            <a:r>
              <a:rPr lang="en-US" altLang="zh-CN" dirty="0" err="1" smtClean="0"/>
              <a:t>stopwords</a:t>
            </a:r>
            <a:endParaRPr lang="en-US" altLang="zh-CN" dirty="0" smtClean="0"/>
          </a:p>
          <a:p>
            <a:r>
              <a:rPr lang="en-US" altLang="zh-CN" dirty="0"/>
              <a:t>stops=</a:t>
            </a:r>
            <a:r>
              <a:rPr lang="en-US" altLang="zh-CN" dirty="0" err="1"/>
              <a:t>stopwords.words</a:t>
            </a:r>
            <a:r>
              <a:rPr lang="en-US" altLang="zh-CN" dirty="0"/>
              <a:t>('</a:t>
            </a:r>
            <a:r>
              <a:rPr lang="en-US" altLang="zh-CN" dirty="0" err="1"/>
              <a:t>english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stops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7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NLTK</a:t>
            </a:r>
            <a:r>
              <a:rPr lang="zh-CN" altLang="en-US" b="1" dirty="0"/>
              <a:t>进行词性标注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nltk.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pos_tag</a:t>
            </a:r>
            <a:r>
              <a:rPr lang="en-US" altLang="zh-CN" b="1" dirty="0" smtClean="0"/>
              <a:t>(tokens)</a:t>
            </a:r>
          </a:p>
          <a:p>
            <a:r>
              <a:rPr lang="en-US" altLang="zh-CN" b="1" dirty="0" smtClean="0"/>
              <a:t>#</a:t>
            </a:r>
            <a:r>
              <a:rPr lang="en-US" altLang="zh-CN" b="1" dirty="0"/>
              <a:t>tokens</a:t>
            </a:r>
            <a:r>
              <a:rPr lang="zh-CN" altLang="en-US" b="1" dirty="0"/>
              <a:t>是句子分词后的结果，同样是句子级的</a:t>
            </a:r>
            <a:r>
              <a:rPr lang="zh-CN" altLang="en-US" b="1" dirty="0" smtClean="0"/>
              <a:t>标注</a:t>
            </a:r>
            <a:endParaRPr lang="en-US" altLang="zh-CN" b="1" dirty="0" smtClean="0"/>
          </a:p>
          <a:p>
            <a:r>
              <a:rPr lang="en-US" altLang="zh-CN" dirty="0"/>
              <a:t># </a:t>
            </a:r>
            <a:r>
              <a:rPr lang="zh-CN" altLang="en-US" dirty="0"/>
              <a:t>查看说明 </a:t>
            </a:r>
            <a:r>
              <a:rPr lang="en-US" altLang="zh-CN" dirty="0" err="1"/>
              <a:t>nltk.help.upenn_tagset</a:t>
            </a:r>
            <a:r>
              <a:rPr lang="en-US" altLang="zh-CN" dirty="0"/>
              <a:t>(‘JJ’)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05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436510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VB </a:t>
            </a:r>
            <a:r>
              <a:rPr lang="zh-CN" altLang="en-US" sz="1200" dirty="0"/>
              <a:t>动词 </a:t>
            </a:r>
            <a:r>
              <a:rPr lang="en-US" altLang="zh-CN" sz="1200" dirty="0"/>
              <a:t>ask assemble assess</a:t>
            </a:r>
          </a:p>
          <a:p>
            <a:r>
              <a:rPr lang="en-US" altLang="zh-CN" sz="1200" dirty="0"/>
              <a:t>VBD </a:t>
            </a:r>
            <a:r>
              <a:rPr lang="zh-CN" altLang="en-US" sz="1200" dirty="0"/>
              <a:t>动词过去式 </a:t>
            </a:r>
            <a:r>
              <a:rPr lang="en-US" altLang="zh-CN" sz="1200" dirty="0"/>
              <a:t>dipped pleaded </a:t>
            </a:r>
            <a:r>
              <a:rPr lang="en-US" altLang="zh-CN" sz="1200" dirty="0" smtClean="0"/>
              <a:t>swiped</a:t>
            </a:r>
          </a:p>
          <a:p>
            <a:r>
              <a:rPr lang="en-US" altLang="zh-CN" sz="1200" dirty="0" smtClean="0"/>
              <a:t>VBG </a:t>
            </a:r>
            <a:r>
              <a:rPr lang="zh-CN" altLang="en-US" sz="1200" dirty="0"/>
              <a:t>动词现在分词 </a:t>
            </a:r>
            <a:r>
              <a:rPr lang="en-US" altLang="zh-CN" sz="1200" dirty="0"/>
              <a:t>telegraphing stirring </a:t>
            </a:r>
            <a:r>
              <a:rPr lang="en-US" altLang="zh-CN" sz="1200" dirty="0" smtClean="0"/>
              <a:t>focusing</a:t>
            </a:r>
          </a:p>
          <a:p>
            <a:r>
              <a:rPr lang="en-US" altLang="zh-CN" sz="1200" dirty="0" smtClean="0"/>
              <a:t>VBN </a:t>
            </a:r>
            <a:r>
              <a:rPr lang="zh-CN" altLang="en-US" sz="1200" dirty="0"/>
              <a:t>动词过去分词 </a:t>
            </a:r>
            <a:r>
              <a:rPr lang="en-US" altLang="zh-CN" sz="1200" dirty="0" err="1"/>
              <a:t>multihulled</a:t>
            </a:r>
            <a:r>
              <a:rPr lang="en-US" altLang="zh-CN" sz="1200" dirty="0"/>
              <a:t> dilapidated </a:t>
            </a:r>
            <a:r>
              <a:rPr lang="en-US" altLang="zh-CN" sz="1200" dirty="0" smtClean="0"/>
              <a:t>aerosolized</a:t>
            </a:r>
          </a:p>
          <a:p>
            <a:r>
              <a:rPr lang="en-US" altLang="zh-CN" sz="1200" dirty="0" smtClean="0"/>
              <a:t>VBP </a:t>
            </a:r>
            <a:r>
              <a:rPr lang="zh-CN" altLang="en-US" sz="1200" dirty="0"/>
              <a:t>动词现在式非第三人称时态 </a:t>
            </a:r>
            <a:r>
              <a:rPr lang="en-US" altLang="zh-CN" sz="1200" dirty="0"/>
              <a:t>predominate wrap resort </a:t>
            </a:r>
            <a:r>
              <a:rPr lang="en-US" altLang="zh-CN" sz="1200" dirty="0" smtClean="0"/>
              <a:t>sue</a:t>
            </a:r>
          </a:p>
          <a:p>
            <a:r>
              <a:rPr lang="en-US" altLang="zh-CN" sz="1200" dirty="0" smtClean="0"/>
              <a:t>VBZ </a:t>
            </a:r>
            <a:r>
              <a:rPr lang="zh-CN" altLang="en-US" sz="1200" dirty="0"/>
              <a:t>动词现在式第三人称时态 </a:t>
            </a:r>
            <a:r>
              <a:rPr lang="en-US" altLang="zh-CN" sz="1200" dirty="0"/>
              <a:t>bases reconstructs </a:t>
            </a:r>
            <a:r>
              <a:rPr lang="en-US" altLang="zh-CN" sz="1200" dirty="0" smtClean="0"/>
              <a:t>marks</a:t>
            </a:r>
          </a:p>
          <a:p>
            <a:r>
              <a:rPr lang="en-US" altLang="zh-CN" sz="1200" dirty="0" smtClean="0"/>
              <a:t>WDT </a:t>
            </a:r>
            <a:r>
              <a:rPr lang="en-US" altLang="zh-CN" sz="1200" dirty="0" err="1"/>
              <a:t>Wh</a:t>
            </a:r>
            <a:r>
              <a:rPr lang="zh-CN" altLang="en-US" sz="1200" dirty="0"/>
              <a:t>限定词 </a:t>
            </a:r>
            <a:r>
              <a:rPr lang="en-US" altLang="zh-CN" sz="1200" dirty="0" err="1"/>
              <a:t>who,which,when,what,where,howWP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WH</a:t>
            </a:r>
            <a:r>
              <a:rPr lang="zh-CN" altLang="en-US" sz="1200" dirty="0"/>
              <a:t>代词 </a:t>
            </a:r>
            <a:r>
              <a:rPr lang="en-US" altLang="zh-CN" sz="1200" dirty="0"/>
              <a:t>that what </a:t>
            </a:r>
            <a:r>
              <a:rPr lang="en-US" altLang="zh-CN" sz="1200" dirty="0" smtClean="0"/>
              <a:t>whatever</a:t>
            </a:r>
          </a:p>
          <a:p>
            <a:r>
              <a:rPr lang="en-US" altLang="zh-CN" sz="1200" dirty="0" smtClean="0"/>
              <a:t>WP</a:t>
            </a:r>
            <a:r>
              <a:rPr lang="en-US" altLang="zh-CN" sz="1200" dirty="0"/>
              <a:t>$ WH</a:t>
            </a:r>
            <a:r>
              <a:rPr lang="zh-CN" altLang="en-US" sz="1200" dirty="0"/>
              <a:t>代词所有格 </a:t>
            </a:r>
            <a:r>
              <a:rPr lang="en-US" altLang="zh-CN" sz="1200" dirty="0" err="1"/>
              <a:t>whoseWRB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WH</a:t>
            </a:r>
            <a:r>
              <a:rPr lang="zh-CN" altLang="en-US" sz="1200" dirty="0"/>
              <a:t>副词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572435"/>
            <a:ext cx="44279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CC </a:t>
            </a:r>
            <a:r>
              <a:rPr lang="zh-CN" altLang="en-US" sz="1200" dirty="0"/>
              <a:t>连词 </a:t>
            </a:r>
            <a:r>
              <a:rPr lang="en-US" altLang="zh-CN" sz="1200" dirty="0"/>
              <a:t>and, </a:t>
            </a:r>
            <a:r>
              <a:rPr lang="en-US" altLang="zh-CN" sz="1200" dirty="0" err="1"/>
              <a:t>or,but</a:t>
            </a:r>
            <a:r>
              <a:rPr lang="en-US" altLang="zh-CN" sz="1200" dirty="0"/>
              <a:t>, if, </a:t>
            </a:r>
            <a:r>
              <a:rPr lang="en-US" altLang="zh-CN" sz="1200" dirty="0" err="1" smtClean="0"/>
              <a:t>while,although</a:t>
            </a:r>
            <a:endParaRPr lang="en-US" altLang="zh-CN" sz="1200" dirty="0" smtClean="0"/>
          </a:p>
          <a:p>
            <a:r>
              <a:rPr lang="en-US" altLang="zh-CN" sz="1200" dirty="0" smtClean="0"/>
              <a:t>CD </a:t>
            </a:r>
            <a:r>
              <a:rPr lang="zh-CN" altLang="en-US" sz="1200" dirty="0"/>
              <a:t>数词 </a:t>
            </a:r>
            <a:r>
              <a:rPr lang="en-US" altLang="zh-CN" sz="1200" dirty="0"/>
              <a:t>twenty-four, fourth, </a:t>
            </a:r>
            <a:r>
              <a:rPr lang="en-US" altLang="zh-CN" sz="1200" dirty="0" smtClean="0"/>
              <a:t>1991,14:24</a:t>
            </a:r>
          </a:p>
          <a:p>
            <a:r>
              <a:rPr lang="en-US" altLang="zh-CN" sz="1200" dirty="0" smtClean="0"/>
              <a:t>DT </a:t>
            </a:r>
            <a:r>
              <a:rPr lang="zh-CN" altLang="en-US" sz="1200" dirty="0"/>
              <a:t>限定词 </a:t>
            </a:r>
            <a:r>
              <a:rPr lang="en-US" altLang="zh-CN" sz="1200" dirty="0"/>
              <a:t>the, a, some, </a:t>
            </a:r>
            <a:r>
              <a:rPr lang="en-US" altLang="zh-CN" sz="1200" dirty="0" err="1"/>
              <a:t>most,every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no</a:t>
            </a:r>
          </a:p>
          <a:p>
            <a:r>
              <a:rPr lang="en-US" altLang="zh-CN" sz="1200" dirty="0" smtClean="0"/>
              <a:t>EX </a:t>
            </a:r>
            <a:r>
              <a:rPr lang="zh-CN" altLang="en-US" sz="1200" dirty="0"/>
              <a:t>存在量词 </a:t>
            </a:r>
            <a:r>
              <a:rPr lang="en-US" altLang="zh-CN" sz="1200" dirty="0"/>
              <a:t>there, </a:t>
            </a:r>
            <a:r>
              <a:rPr lang="en-US" altLang="zh-CN" sz="1200" dirty="0" smtClean="0"/>
              <a:t>there's</a:t>
            </a:r>
          </a:p>
          <a:p>
            <a:r>
              <a:rPr lang="en-US" altLang="zh-CN" sz="1200" dirty="0" smtClean="0"/>
              <a:t>FW </a:t>
            </a:r>
            <a:r>
              <a:rPr lang="zh-CN" altLang="en-US" sz="1200" dirty="0"/>
              <a:t>外来词 </a:t>
            </a:r>
            <a:r>
              <a:rPr lang="en-US" altLang="zh-CN" sz="1200" dirty="0"/>
              <a:t>dolce, ersatz, esprit, </a:t>
            </a:r>
            <a:r>
              <a:rPr lang="en-US" altLang="zh-CN" sz="1200" dirty="0" err="1" smtClean="0"/>
              <a:t>quo,maitre</a:t>
            </a:r>
            <a:endParaRPr lang="en-US" altLang="zh-CN" sz="1200" dirty="0" smtClean="0"/>
          </a:p>
          <a:p>
            <a:r>
              <a:rPr lang="en-US" altLang="zh-CN" sz="1200" dirty="0" smtClean="0"/>
              <a:t>IN </a:t>
            </a:r>
            <a:r>
              <a:rPr lang="zh-CN" altLang="en-US" sz="1200" dirty="0"/>
              <a:t>介词连词 </a:t>
            </a:r>
            <a:r>
              <a:rPr lang="en-US" altLang="zh-CN" sz="1200" dirty="0"/>
              <a:t>on, </a:t>
            </a:r>
            <a:r>
              <a:rPr lang="en-US" altLang="zh-CN" sz="1200" dirty="0" err="1"/>
              <a:t>of,at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with,by,into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under</a:t>
            </a:r>
          </a:p>
          <a:p>
            <a:r>
              <a:rPr lang="en-US" altLang="zh-CN" sz="1200" dirty="0" smtClean="0"/>
              <a:t>JJ </a:t>
            </a:r>
            <a:r>
              <a:rPr lang="zh-CN" altLang="en-US" sz="1200" dirty="0"/>
              <a:t>形容词 </a:t>
            </a:r>
            <a:r>
              <a:rPr lang="en-US" altLang="zh-CN" sz="1200" dirty="0" err="1"/>
              <a:t>new,good</a:t>
            </a:r>
            <a:r>
              <a:rPr lang="en-US" altLang="zh-CN" sz="1200" dirty="0"/>
              <a:t>, high, special, big, </a:t>
            </a:r>
            <a:r>
              <a:rPr lang="en-US" altLang="zh-CN" sz="1200" dirty="0" smtClean="0"/>
              <a:t>local</a:t>
            </a:r>
          </a:p>
          <a:p>
            <a:r>
              <a:rPr lang="en-US" altLang="zh-CN" sz="1200" dirty="0" smtClean="0"/>
              <a:t>JJR </a:t>
            </a:r>
            <a:r>
              <a:rPr lang="zh-CN" altLang="en-US" sz="1200" dirty="0"/>
              <a:t>比较级词语 </a:t>
            </a:r>
            <a:r>
              <a:rPr lang="en-US" altLang="zh-CN" sz="1200" dirty="0"/>
              <a:t>bleaker braver breezier briefer brighter </a:t>
            </a:r>
            <a:r>
              <a:rPr lang="en-US" altLang="zh-CN" sz="1200" dirty="0" smtClean="0"/>
              <a:t>brisker</a:t>
            </a:r>
          </a:p>
          <a:p>
            <a:r>
              <a:rPr lang="en-US" altLang="zh-CN" sz="1200" dirty="0" smtClean="0"/>
              <a:t>JJS </a:t>
            </a:r>
            <a:r>
              <a:rPr lang="zh-CN" altLang="en-US" sz="1200" dirty="0"/>
              <a:t>最高级词语 </a:t>
            </a:r>
            <a:r>
              <a:rPr lang="en-US" altLang="zh-CN" sz="1200" dirty="0"/>
              <a:t>calmest cheapest choicest classiest cleanest </a:t>
            </a:r>
            <a:r>
              <a:rPr lang="en-US" altLang="zh-CN" sz="1200" dirty="0" smtClean="0"/>
              <a:t>clearest</a:t>
            </a:r>
          </a:p>
          <a:p>
            <a:r>
              <a:rPr lang="en-US" altLang="zh-CN" sz="1200" dirty="0" smtClean="0"/>
              <a:t>LS </a:t>
            </a:r>
            <a:r>
              <a:rPr lang="zh-CN" altLang="en-US" sz="1200" dirty="0"/>
              <a:t>标记 </a:t>
            </a:r>
            <a:r>
              <a:rPr lang="en-US" altLang="zh-CN" sz="1200" dirty="0"/>
              <a:t>A </a:t>
            </a:r>
            <a:r>
              <a:rPr lang="en-US" altLang="zh-CN" sz="1200" dirty="0" err="1"/>
              <a:t>A</a:t>
            </a:r>
            <a:r>
              <a:rPr lang="en-US" altLang="zh-CN" sz="1200" dirty="0"/>
              <a:t>. B </a:t>
            </a:r>
            <a:r>
              <a:rPr lang="en-US" altLang="zh-CN" sz="1200" dirty="0" err="1"/>
              <a:t>B</a:t>
            </a:r>
            <a:r>
              <a:rPr lang="en-US" altLang="zh-CN" sz="1200" dirty="0"/>
              <a:t>. C </a:t>
            </a:r>
            <a:r>
              <a:rPr lang="en-US" altLang="zh-CN" sz="1200" dirty="0" err="1"/>
              <a:t>C</a:t>
            </a:r>
            <a:r>
              <a:rPr lang="en-US" altLang="zh-CN" sz="1200" dirty="0"/>
              <a:t>. D E F First G H I J </a:t>
            </a:r>
            <a:endParaRPr lang="en-US" altLang="zh-CN" sz="1200" dirty="0" smtClean="0"/>
          </a:p>
          <a:p>
            <a:r>
              <a:rPr lang="en-US" altLang="zh-CN" sz="1200" dirty="0" smtClean="0"/>
              <a:t>KMD </a:t>
            </a:r>
            <a:r>
              <a:rPr lang="zh-CN" altLang="en-US" sz="1200" dirty="0"/>
              <a:t>情态动词 </a:t>
            </a:r>
            <a:r>
              <a:rPr lang="en-US" altLang="zh-CN" sz="1200" dirty="0"/>
              <a:t>can cannot </a:t>
            </a:r>
            <a:r>
              <a:rPr lang="en-US" altLang="zh-CN" sz="1200" dirty="0" smtClean="0"/>
              <a:t>could </a:t>
            </a:r>
            <a:r>
              <a:rPr lang="en-US" altLang="zh-CN" sz="1200" dirty="0"/>
              <a:t>couldn't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44008" y="148478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NN </a:t>
            </a:r>
            <a:r>
              <a:rPr lang="zh-CN" altLang="en-US" sz="1200" dirty="0"/>
              <a:t>名词 </a:t>
            </a:r>
            <a:r>
              <a:rPr lang="en-US" altLang="zh-CN" sz="1200" dirty="0" err="1"/>
              <a:t>year,home</a:t>
            </a:r>
            <a:r>
              <a:rPr lang="en-US" altLang="zh-CN" sz="1200" dirty="0"/>
              <a:t>, costs, time, </a:t>
            </a:r>
            <a:r>
              <a:rPr lang="en-US" altLang="zh-CN" sz="1200" dirty="0" smtClean="0"/>
              <a:t>education</a:t>
            </a:r>
          </a:p>
          <a:p>
            <a:r>
              <a:rPr lang="en-US" altLang="zh-CN" sz="1200" dirty="0" smtClean="0"/>
              <a:t>NNS </a:t>
            </a:r>
            <a:r>
              <a:rPr lang="zh-CN" altLang="en-US" sz="1200" dirty="0"/>
              <a:t>名词复数 </a:t>
            </a:r>
            <a:r>
              <a:rPr lang="en-US" altLang="zh-CN" sz="1200" dirty="0"/>
              <a:t>undergraduates </a:t>
            </a:r>
            <a:r>
              <a:rPr lang="en-US" altLang="zh-CN" sz="1200" dirty="0" smtClean="0"/>
              <a:t>scotches</a:t>
            </a:r>
          </a:p>
          <a:p>
            <a:r>
              <a:rPr lang="en-US" altLang="zh-CN" sz="1200" dirty="0" smtClean="0"/>
              <a:t>NNP </a:t>
            </a:r>
            <a:r>
              <a:rPr lang="zh-CN" altLang="en-US" sz="1200" dirty="0"/>
              <a:t>专有名词 </a:t>
            </a:r>
            <a:r>
              <a:rPr lang="en-US" altLang="zh-CN" sz="1200" dirty="0" err="1" smtClean="0"/>
              <a:t>Alison,Africa,April,Washington</a:t>
            </a:r>
            <a:endParaRPr lang="en-US" altLang="zh-CN" sz="1200" dirty="0" smtClean="0"/>
          </a:p>
          <a:p>
            <a:r>
              <a:rPr lang="en-US" altLang="zh-CN" sz="1200" dirty="0" smtClean="0"/>
              <a:t>NNPS </a:t>
            </a:r>
            <a:r>
              <a:rPr lang="zh-CN" altLang="en-US" sz="1200" dirty="0"/>
              <a:t>专有名词复数 </a:t>
            </a:r>
            <a:r>
              <a:rPr lang="en-US" altLang="zh-CN" sz="1200" dirty="0"/>
              <a:t>Americans Americas </a:t>
            </a:r>
            <a:r>
              <a:rPr lang="en-US" altLang="zh-CN" sz="1200" dirty="0" err="1"/>
              <a:t>Amharas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Amityvilles</a:t>
            </a:r>
            <a:endParaRPr lang="en-US" altLang="zh-CN" sz="1200" dirty="0" smtClean="0"/>
          </a:p>
          <a:p>
            <a:r>
              <a:rPr lang="en-US" altLang="zh-CN" sz="1200" dirty="0" smtClean="0"/>
              <a:t>PDT </a:t>
            </a:r>
            <a:r>
              <a:rPr lang="zh-CN" altLang="en-US" sz="1200" dirty="0"/>
              <a:t>前限定词 </a:t>
            </a:r>
            <a:r>
              <a:rPr lang="en-US" altLang="zh-CN" sz="1200" dirty="0"/>
              <a:t>all both half </a:t>
            </a:r>
            <a:r>
              <a:rPr lang="en-US" altLang="zh-CN" sz="1200" dirty="0" smtClean="0"/>
              <a:t>many</a:t>
            </a:r>
          </a:p>
          <a:p>
            <a:r>
              <a:rPr lang="en-US" altLang="zh-CN" sz="1200" dirty="0" smtClean="0"/>
              <a:t>POS </a:t>
            </a:r>
            <a:r>
              <a:rPr lang="zh-CN" altLang="en-US" sz="1200" dirty="0"/>
              <a:t>所有格标记 </a:t>
            </a:r>
            <a:r>
              <a:rPr lang="en-US" altLang="zh-CN" sz="1200" dirty="0"/>
              <a:t>' </a:t>
            </a:r>
            <a:r>
              <a:rPr lang="en-US" altLang="zh-CN" sz="1200" dirty="0" smtClean="0"/>
              <a:t>'s</a:t>
            </a:r>
          </a:p>
          <a:p>
            <a:r>
              <a:rPr lang="en-US" altLang="zh-CN" sz="1200" dirty="0" smtClean="0"/>
              <a:t>PRP </a:t>
            </a:r>
            <a:r>
              <a:rPr lang="zh-CN" altLang="en-US" sz="1200" dirty="0"/>
              <a:t>人称代词 </a:t>
            </a:r>
            <a:r>
              <a:rPr lang="en-US" altLang="zh-CN" sz="1200" dirty="0"/>
              <a:t>hers herself him himself </a:t>
            </a:r>
            <a:r>
              <a:rPr lang="en-US" altLang="zh-CN" sz="1200" dirty="0" err="1" smtClean="0"/>
              <a:t>hisself</a:t>
            </a:r>
            <a:endParaRPr lang="en-US" altLang="zh-CN" sz="1200" dirty="0" smtClean="0"/>
          </a:p>
          <a:p>
            <a:r>
              <a:rPr lang="en-US" altLang="zh-CN" sz="1200" dirty="0" smtClean="0"/>
              <a:t>PRP</a:t>
            </a:r>
            <a:r>
              <a:rPr lang="en-US" altLang="zh-CN" sz="1200" dirty="0"/>
              <a:t>$ </a:t>
            </a:r>
            <a:r>
              <a:rPr lang="zh-CN" altLang="en-US" sz="1200" dirty="0"/>
              <a:t>所有格 </a:t>
            </a:r>
            <a:r>
              <a:rPr lang="en-US" altLang="zh-CN" sz="1200" dirty="0"/>
              <a:t>her his mine my our </a:t>
            </a:r>
            <a:r>
              <a:rPr lang="en-US" altLang="zh-CN" sz="1200" dirty="0" smtClean="0"/>
              <a:t>ours</a:t>
            </a:r>
          </a:p>
          <a:p>
            <a:r>
              <a:rPr lang="en-US" altLang="zh-CN" sz="1200" dirty="0" smtClean="0"/>
              <a:t>RB </a:t>
            </a:r>
            <a:r>
              <a:rPr lang="zh-CN" altLang="en-US" sz="1200" dirty="0"/>
              <a:t>副词 </a:t>
            </a:r>
            <a:r>
              <a:rPr lang="en-US" altLang="zh-CN" sz="1200" dirty="0"/>
              <a:t>occasionally unabatingly </a:t>
            </a:r>
            <a:r>
              <a:rPr lang="en-US" altLang="zh-CN" sz="1200" dirty="0" smtClean="0"/>
              <a:t>maddeningly</a:t>
            </a:r>
          </a:p>
          <a:p>
            <a:r>
              <a:rPr lang="en-US" altLang="zh-CN" sz="1200" dirty="0" smtClean="0"/>
              <a:t>RBR </a:t>
            </a:r>
            <a:r>
              <a:rPr lang="zh-CN" altLang="en-US" sz="1200" dirty="0"/>
              <a:t>副词比较级 </a:t>
            </a:r>
            <a:r>
              <a:rPr lang="en-US" altLang="zh-CN" sz="1200" dirty="0"/>
              <a:t>further gloomier </a:t>
            </a:r>
            <a:r>
              <a:rPr lang="en-US" altLang="zh-CN" sz="1200" dirty="0" smtClean="0"/>
              <a:t>grander</a:t>
            </a:r>
          </a:p>
          <a:p>
            <a:r>
              <a:rPr lang="en-US" altLang="zh-CN" sz="1200" dirty="0" smtClean="0"/>
              <a:t>RBS </a:t>
            </a:r>
            <a:r>
              <a:rPr lang="zh-CN" altLang="en-US" sz="1200" dirty="0"/>
              <a:t>副词最高级 </a:t>
            </a:r>
            <a:r>
              <a:rPr lang="en-US" altLang="zh-CN" sz="1200" dirty="0"/>
              <a:t>best biggest bluntest </a:t>
            </a:r>
            <a:r>
              <a:rPr lang="en-US" altLang="zh-CN" sz="1200" dirty="0" smtClean="0"/>
              <a:t>earliest</a:t>
            </a:r>
          </a:p>
          <a:p>
            <a:r>
              <a:rPr lang="en-US" altLang="zh-CN" sz="1200" dirty="0" smtClean="0"/>
              <a:t>RP </a:t>
            </a:r>
            <a:r>
              <a:rPr lang="zh-CN" altLang="en-US" sz="1200" dirty="0"/>
              <a:t>虚词 </a:t>
            </a:r>
            <a:r>
              <a:rPr lang="en-US" altLang="zh-CN" sz="1200" dirty="0"/>
              <a:t>aboard about across along </a:t>
            </a:r>
            <a:r>
              <a:rPr lang="en-US" altLang="zh-CN" sz="1200" dirty="0" smtClean="0"/>
              <a:t>apart</a:t>
            </a:r>
          </a:p>
          <a:p>
            <a:r>
              <a:rPr lang="en-US" altLang="zh-CN" sz="1200" dirty="0" smtClean="0"/>
              <a:t>SYM </a:t>
            </a:r>
            <a:r>
              <a:rPr lang="zh-CN" altLang="en-US" sz="1200" dirty="0"/>
              <a:t>符号 </a:t>
            </a:r>
            <a:r>
              <a:rPr lang="en-US" altLang="zh-CN" sz="1200" dirty="0"/>
              <a:t>% &amp; ' '' ''. ) )TO </a:t>
            </a:r>
            <a:r>
              <a:rPr lang="zh-CN" altLang="en-US" sz="1200" dirty="0"/>
              <a:t>词</a:t>
            </a:r>
            <a:r>
              <a:rPr lang="en-US" altLang="zh-CN" sz="1200" dirty="0"/>
              <a:t>to </a:t>
            </a:r>
            <a:r>
              <a:rPr lang="en-US" altLang="zh-CN" sz="1200" dirty="0" err="1" smtClean="0"/>
              <a:t>to</a:t>
            </a:r>
            <a:endParaRPr lang="en-US" altLang="zh-CN" sz="1200" dirty="0" smtClean="0"/>
          </a:p>
          <a:p>
            <a:r>
              <a:rPr lang="en-US" altLang="zh-CN" sz="1200" dirty="0" smtClean="0"/>
              <a:t>UH </a:t>
            </a:r>
            <a:r>
              <a:rPr lang="zh-CN" altLang="en-US" sz="1200" dirty="0"/>
              <a:t>感叹词 </a:t>
            </a:r>
            <a:r>
              <a:rPr lang="en-US" altLang="zh-CN" sz="1200" dirty="0"/>
              <a:t>Goodbye Goody Gosh </a:t>
            </a:r>
            <a:r>
              <a:rPr lang="en-US" altLang="zh-CN" sz="1200" dirty="0" smtClean="0"/>
              <a:t>Wow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6381328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www.cnblogs.com/hellcat/p/7503558.html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83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Lemmatisation</a:t>
            </a:r>
            <a:r>
              <a:rPr lang="zh-CN" altLang="en-US" dirty="0"/>
              <a:t>（词性还原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from </a:t>
            </a:r>
            <a:r>
              <a:rPr lang="de-DE" altLang="zh-CN" dirty="0">
                <a:solidFill>
                  <a:srgbClr val="FF0000"/>
                </a:solidFill>
              </a:rPr>
              <a:t>nltk.stem</a:t>
            </a:r>
            <a:r>
              <a:rPr lang="de-DE" altLang="zh-CN" dirty="0"/>
              <a:t> import </a:t>
            </a:r>
            <a:r>
              <a:rPr lang="de-DE" altLang="zh-CN" dirty="0">
                <a:solidFill>
                  <a:srgbClr val="FF0000"/>
                </a:solidFill>
              </a:rPr>
              <a:t>WordNetLemmatizer</a:t>
            </a:r>
            <a:r>
              <a:rPr lang="de-DE" altLang="zh-CN" dirty="0"/>
              <a:t>  </a:t>
            </a:r>
          </a:p>
          <a:p>
            <a:r>
              <a:rPr lang="de-DE" altLang="zh-CN" dirty="0"/>
              <a:t>lemmatizer = </a:t>
            </a:r>
            <a:r>
              <a:rPr lang="de-DE" altLang="zh-CN" dirty="0">
                <a:solidFill>
                  <a:srgbClr val="FF0000"/>
                </a:solidFill>
              </a:rPr>
              <a:t>WordNetLemmatizer()</a:t>
            </a:r>
            <a:r>
              <a:rPr lang="de-DE" altLang="zh-CN" dirty="0"/>
              <a:t>  </a:t>
            </a:r>
          </a:p>
          <a:p>
            <a:r>
              <a:rPr lang="de-DE" altLang="zh-CN" dirty="0"/>
              <a:t>lemmatizer.</a:t>
            </a:r>
            <a:r>
              <a:rPr lang="de-DE" altLang="zh-CN" dirty="0">
                <a:solidFill>
                  <a:srgbClr val="FF0000"/>
                </a:solidFill>
              </a:rPr>
              <a:t>lemmatize</a:t>
            </a:r>
            <a:r>
              <a:rPr lang="de-DE" altLang="zh-CN" dirty="0"/>
              <a:t>('leaves') </a:t>
            </a:r>
            <a:r>
              <a:rPr lang="de-DE" altLang="zh-CN" dirty="0" smtClean="0"/>
              <a:t>leaf</a:t>
            </a:r>
            <a:endParaRPr lang="de-DE" altLang="zh-CN" dirty="0" smtClean="0"/>
          </a:p>
          <a:p>
            <a:r>
              <a:rPr lang="zh-CN" altLang="en-US" dirty="0"/>
              <a:t>因此一般先要分词、词性标注，再词性还原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77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数据预处理</a:t>
            </a:r>
            <a:r>
              <a:rPr lang="en-US" altLang="zh-CN" dirty="0"/>
              <a:t>—</a:t>
            </a:r>
            <a:r>
              <a:rPr lang="zh-CN" altLang="en-US" sz="3600" dirty="0"/>
              <a:t>训练集和测试集</a:t>
            </a:r>
            <a:r>
              <a:rPr lang="zh-CN" altLang="en-US" sz="3600" dirty="0" smtClean="0"/>
              <a:t>数据划分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sklearn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model_selection.train_test_split</a:t>
            </a:r>
            <a:endParaRPr lang="en-US" altLang="zh-CN" dirty="0" smtClean="0"/>
          </a:p>
          <a:p>
            <a:r>
              <a:rPr lang="zh-CN" altLang="en-US" dirty="0" smtClean="0"/>
              <a:t>用法</a:t>
            </a:r>
            <a:r>
              <a:rPr lang="zh-CN" altLang="en-US" dirty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from </a:t>
            </a:r>
            <a:r>
              <a:rPr lang="en-US" altLang="zh-CN" dirty="0" err="1">
                <a:solidFill>
                  <a:srgbClr val="FF0000"/>
                </a:solidFill>
              </a:rPr>
              <a:t>sklearn.model_selection</a:t>
            </a:r>
            <a:r>
              <a:rPr lang="en-US" altLang="zh-CN" dirty="0"/>
              <a:t> import </a:t>
            </a:r>
            <a:r>
              <a:rPr lang="en-US" altLang="zh-CN" dirty="0" err="1" smtClean="0">
                <a:solidFill>
                  <a:srgbClr val="FF0000"/>
                </a:solidFill>
              </a:rPr>
              <a:t>train_test_split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X_train,X_test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, </a:t>
            </a:r>
            <a:r>
              <a:rPr lang="en-US" altLang="zh-CN" dirty="0" err="1"/>
              <a:t>y_test</a:t>
            </a:r>
            <a:r>
              <a:rPr lang="en-US" altLang="zh-CN" dirty="0"/>
              <a:t> 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train_test_split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train_data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train_target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test_size</a:t>
            </a:r>
            <a:r>
              <a:rPr lang="en-US" altLang="zh-CN" dirty="0" smtClean="0"/>
              <a:t>=0.4</a:t>
            </a:r>
            <a:r>
              <a:rPr lang="en-US" altLang="zh-CN" dirty="0"/>
              <a:t>, </a:t>
            </a:r>
            <a:r>
              <a:rPr lang="en-US" altLang="zh-CN" dirty="0" err="1"/>
              <a:t>random_state</a:t>
            </a:r>
            <a:r>
              <a:rPr lang="en-US" altLang="zh-CN" dirty="0"/>
              <a:t>=0</a:t>
            </a:r>
            <a:r>
              <a:rPr lang="en-US" altLang="zh-CN" dirty="0" smtClean="0"/>
              <a:t>, stratify=</a:t>
            </a:r>
            <a:r>
              <a:rPr lang="en-US" altLang="zh-CN" dirty="0" err="1" smtClean="0"/>
              <a:t>y_train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lvl="1"/>
            <a:r>
              <a:rPr lang="en-US" altLang="zh-CN" sz="2200" dirty="0" smtClean="0"/>
              <a:t># </a:t>
            </a:r>
            <a:r>
              <a:rPr lang="en-US" altLang="zh-CN" sz="2200" dirty="0" err="1"/>
              <a:t>train_data</a:t>
            </a:r>
            <a:r>
              <a:rPr lang="zh-CN" altLang="en-US" sz="2200" dirty="0"/>
              <a:t>：所要划分的样本特征集</a:t>
            </a:r>
          </a:p>
          <a:p>
            <a:pPr lvl="1"/>
            <a:r>
              <a:rPr lang="en-US" altLang="zh-CN" sz="2200" dirty="0" smtClean="0"/>
              <a:t># </a:t>
            </a:r>
            <a:r>
              <a:rPr lang="en-US" altLang="zh-CN" sz="2200" dirty="0" err="1"/>
              <a:t>train_target</a:t>
            </a:r>
            <a:r>
              <a:rPr lang="zh-CN" altLang="en-US" sz="2200" dirty="0"/>
              <a:t>：所要划分的样本</a:t>
            </a:r>
            <a:r>
              <a:rPr lang="zh-CN" altLang="en-US" sz="2200" dirty="0" smtClean="0"/>
              <a:t>结果集</a:t>
            </a:r>
            <a:endParaRPr lang="zh-CN" altLang="en-US" sz="2200" dirty="0"/>
          </a:p>
          <a:p>
            <a:pPr lvl="1"/>
            <a:r>
              <a:rPr lang="en-US" altLang="zh-CN" sz="2200" dirty="0" smtClean="0"/>
              <a:t># </a:t>
            </a:r>
            <a:r>
              <a:rPr lang="en-US" altLang="zh-CN" sz="2200" dirty="0" err="1"/>
              <a:t>test_size</a:t>
            </a:r>
            <a:r>
              <a:rPr lang="zh-CN" altLang="en-US" sz="2200" dirty="0"/>
              <a:t>：样本占比，如果是整数的话就是样本的数量</a:t>
            </a:r>
          </a:p>
          <a:p>
            <a:pPr lvl="1"/>
            <a:r>
              <a:rPr lang="en-US" altLang="zh-CN" sz="2200" dirty="0" smtClean="0"/>
              <a:t># </a:t>
            </a:r>
            <a:r>
              <a:rPr lang="en-US" altLang="zh-CN" sz="2200" dirty="0" err="1"/>
              <a:t>random_state</a:t>
            </a:r>
            <a:r>
              <a:rPr lang="zh-CN" altLang="en-US" sz="2200" dirty="0"/>
              <a:t>：是随机数的</a:t>
            </a:r>
            <a:r>
              <a:rPr lang="zh-CN" altLang="en-US" sz="2200" dirty="0" smtClean="0"/>
              <a:t>种子，其实</a:t>
            </a:r>
            <a:r>
              <a:rPr lang="zh-CN" altLang="en-US" sz="2200" dirty="0"/>
              <a:t>就是该组随机数的编号，在需要重复试验的时候，保证得到一组一样的随机数。比如你每次都填</a:t>
            </a:r>
            <a:r>
              <a:rPr lang="en-US" altLang="zh-CN" sz="2200" dirty="0"/>
              <a:t>1</a:t>
            </a:r>
            <a:r>
              <a:rPr lang="zh-CN" altLang="en-US" sz="2200" dirty="0"/>
              <a:t>，其他参数一样的情况下你得到的随机数组是一样的。但填</a:t>
            </a:r>
            <a:r>
              <a:rPr lang="en-US" altLang="zh-CN" sz="2200" dirty="0"/>
              <a:t>0</a:t>
            </a:r>
            <a:r>
              <a:rPr lang="zh-CN" altLang="en-US" sz="2200" dirty="0"/>
              <a:t>或不填，每次都会不一样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类分布不平衡的情况下会用到</a:t>
            </a:r>
            <a:r>
              <a:rPr lang="en-US" altLang="zh-CN" sz="2200" dirty="0"/>
              <a:t>stratify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200" dirty="0"/>
              <a:t>将</a:t>
            </a:r>
            <a:r>
              <a:rPr lang="en-US" altLang="zh-CN" sz="2200" dirty="0"/>
              <a:t>stratify=X</a:t>
            </a:r>
            <a:r>
              <a:rPr lang="zh-CN" altLang="en-US" sz="2200" dirty="0"/>
              <a:t>就是按照</a:t>
            </a:r>
            <a:r>
              <a:rPr lang="en-US" altLang="zh-CN" sz="2200" dirty="0"/>
              <a:t>X</a:t>
            </a:r>
            <a:r>
              <a:rPr lang="zh-CN" altLang="en-US" sz="2200" dirty="0"/>
              <a:t>中的比例分配 </a:t>
            </a:r>
          </a:p>
          <a:p>
            <a:pPr lvl="1"/>
            <a:r>
              <a:rPr lang="zh-CN" altLang="en-US" sz="2200" dirty="0"/>
              <a:t>将</a:t>
            </a:r>
            <a:r>
              <a:rPr lang="en-US" altLang="zh-CN" sz="2200" dirty="0"/>
              <a:t>stratify=y</a:t>
            </a:r>
            <a:r>
              <a:rPr lang="zh-CN" altLang="en-US" sz="2200" dirty="0"/>
              <a:t>就是按照</a:t>
            </a:r>
            <a:r>
              <a:rPr lang="en-US" altLang="zh-CN" sz="2200" dirty="0"/>
              <a:t>y</a:t>
            </a:r>
            <a:r>
              <a:rPr lang="zh-CN" altLang="en-US" sz="2200" dirty="0"/>
              <a:t>中的比例分配 </a:t>
            </a:r>
          </a:p>
        </p:txBody>
      </p:sp>
    </p:spTree>
    <p:extLst>
      <p:ext uri="{BB962C8B-B14F-4D97-AF65-F5344CB8AC3E}">
        <p14:creationId xmlns:p14="http://schemas.microsoft.com/office/powerpoint/2010/main" val="99075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556792"/>
            <a:ext cx="1857634" cy="10574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正态、多项、伯努利分布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185578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若随机变量</a:t>
            </a:r>
            <a:r>
              <a:rPr lang="en-US" altLang="zh-CN" sz="2000" dirty="0">
                <a:latin typeface="+mn-ea"/>
              </a:rPr>
              <a:t>X</a:t>
            </a:r>
            <a:r>
              <a:rPr lang="zh-CN" altLang="en-US" sz="2000" dirty="0">
                <a:latin typeface="+mn-ea"/>
              </a:rPr>
              <a:t>服从一个数学期望为</a:t>
            </a:r>
            <a:r>
              <a:rPr lang="en-US" altLang="zh-CN" sz="2000" dirty="0" smtClean="0">
                <a:latin typeface="+mn-ea"/>
              </a:rPr>
              <a:t>μ</a:t>
            </a:r>
            <a:r>
              <a:rPr lang="zh-CN" altLang="en-US" sz="2000" dirty="0" smtClean="0">
                <a:latin typeface="+mn-ea"/>
              </a:rPr>
              <a:t>方差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σ</a:t>
            </a:r>
            <a:r>
              <a:rPr lang="en-US" altLang="zh-CN" sz="2000" baseline="30000" dirty="0" smtClean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的正态分布，记为</a:t>
            </a:r>
            <a:r>
              <a:rPr lang="en-US" altLang="zh-CN" sz="2000" dirty="0" smtClean="0">
                <a:latin typeface="+mn-ea"/>
              </a:rPr>
              <a:t>N(μ,σ</a:t>
            </a:r>
            <a:r>
              <a:rPr lang="en-US" altLang="zh-CN" sz="2000" baseline="30000" dirty="0" smtClean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09955" y="5373216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伯努利分布：是</a:t>
            </a:r>
            <a:r>
              <a:rPr lang="zh-CN" altLang="en-US" dirty="0"/>
              <a:t>一种离散分布</a:t>
            </a:r>
            <a:r>
              <a:rPr lang="en-US" altLang="zh-CN" dirty="0"/>
              <a:t>,</a:t>
            </a:r>
            <a:r>
              <a:rPr lang="zh-CN" altLang="en-US" dirty="0"/>
              <a:t>有两种可能的结果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表示成功</a:t>
            </a:r>
            <a:r>
              <a:rPr lang="en-US" altLang="zh-CN" dirty="0"/>
              <a:t>,</a:t>
            </a:r>
            <a:r>
              <a:rPr lang="zh-CN" altLang="en-US" dirty="0"/>
              <a:t>出现的概率为</a:t>
            </a:r>
            <a:r>
              <a:rPr lang="en-US" altLang="zh-CN" dirty="0"/>
              <a:t>p(</a:t>
            </a:r>
            <a:r>
              <a:rPr lang="zh-CN" altLang="en-US" dirty="0"/>
              <a:t>其中</a:t>
            </a:r>
            <a:r>
              <a:rPr lang="en-US" altLang="zh-CN" dirty="0"/>
              <a:t>0&lt;p&lt;1)</a:t>
            </a:r>
            <a:r>
              <a:rPr lang="zh-CN" altLang="en-US" dirty="0"/>
              <a:t>。</a:t>
            </a:r>
            <a:r>
              <a:rPr lang="en-US" altLang="zh-CN" dirty="0"/>
              <a:t>0</a:t>
            </a:r>
            <a:r>
              <a:rPr lang="zh-CN" altLang="en-US" dirty="0"/>
              <a:t>表示失败</a:t>
            </a:r>
            <a:r>
              <a:rPr lang="en-US" altLang="zh-CN" dirty="0"/>
              <a:t>,</a:t>
            </a:r>
            <a:r>
              <a:rPr lang="zh-CN" altLang="en-US" dirty="0"/>
              <a:t>出现的概率为</a:t>
            </a:r>
            <a:r>
              <a:rPr lang="en-US" altLang="zh-CN" dirty="0"/>
              <a:t>q=1-p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zh-CN" altLang="en-US" dirty="0"/>
              <a:t>你问机器今天某飞机是否起飞了</a:t>
            </a:r>
            <a:r>
              <a:rPr lang="en-US" altLang="zh-CN" dirty="0"/>
              <a:t>,</a:t>
            </a:r>
            <a:r>
              <a:rPr lang="zh-CN" altLang="en-US" dirty="0"/>
              <a:t>它的回复就是</a:t>
            </a:r>
            <a:r>
              <a:rPr lang="en-US" altLang="zh-CN" dirty="0"/>
              <a:t>Yes</a:t>
            </a:r>
            <a:r>
              <a:rPr lang="zh-CN" altLang="en-US" dirty="0"/>
              <a:t>或</a:t>
            </a:r>
            <a:r>
              <a:rPr lang="en-US" altLang="zh-CN" dirty="0"/>
              <a:t>No,</a:t>
            </a:r>
            <a:r>
              <a:rPr lang="zh-CN" altLang="en-US" dirty="0"/>
              <a:t>非常</a:t>
            </a:r>
            <a:r>
              <a:rPr lang="zh-CN" altLang="en-US" dirty="0" smtClean="0"/>
              <a:t>明确</a:t>
            </a:r>
            <a:r>
              <a:rPr lang="zh-CN" altLang="en-US" dirty="0"/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11560" y="2780928"/>
            <a:ext cx="7704855" cy="1081079"/>
            <a:chOff x="498295" y="2969991"/>
            <a:chExt cx="6533673" cy="767714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2" y="2969991"/>
              <a:ext cx="6525536" cy="504896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95" y="3499547"/>
              <a:ext cx="6144483" cy="238158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498293" y="3862008"/>
            <a:ext cx="7352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掷不规则的骰子</a:t>
            </a:r>
            <a:r>
              <a:rPr lang="en-US" altLang="zh-CN" dirty="0"/>
              <a:t>n</a:t>
            </a:r>
            <a:r>
              <a:rPr lang="zh-CN" altLang="en-US" dirty="0" smtClean="0"/>
              <a:t>次</a:t>
            </a:r>
            <a:r>
              <a:rPr lang="zh-CN" altLang="en-US" dirty="0"/>
              <a:t>，</a:t>
            </a:r>
            <a:r>
              <a:rPr lang="en-US" altLang="zh-CN" dirty="0" smtClean="0"/>
              <a:t>6</a:t>
            </a:r>
            <a:r>
              <a:rPr lang="zh-CN" altLang="en-US" dirty="0"/>
              <a:t>字</a:t>
            </a:r>
            <a:r>
              <a:rPr lang="zh-CN" altLang="en-US" dirty="0" smtClean="0"/>
              <a:t>出现</a:t>
            </a:r>
            <a:r>
              <a:rPr lang="en-US" altLang="zh-CN" dirty="0"/>
              <a:t>m</a:t>
            </a:r>
            <a:r>
              <a:rPr lang="zh-CN" altLang="en-US" dirty="0" smtClean="0"/>
              <a:t>次的概率</a:t>
            </a:r>
            <a:endParaRPr lang="en-US" altLang="zh-CN" dirty="0" smtClean="0"/>
          </a:p>
          <a:p>
            <a:pPr marL="0" lvl="1"/>
            <a:r>
              <a:rPr lang="zh-CN" altLang="en-US" dirty="0" smtClean="0"/>
              <a:t>文本</a:t>
            </a:r>
            <a:r>
              <a:rPr lang="zh-CN" altLang="en-US" dirty="0"/>
              <a:t>分类问题</a:t>
            </a:r>
            <a:r>
              <a:rPr lang="zh-CN" altLang="en-US" dirty="0" smtClean="0"/>
              <a:t>里，</a:t>
            </a:r>
            <a:r>
              <a:rPr lang="zh-CN" altLang="en-US" dirty="0"/>
              <a:t>我们不光看词语是否在文本中出现，也得看出现次数。如果总词数为</a:t>
            </a:r>
            <a:r>
              <a:rPr lang="en-US" altLang="zh-CN" dirty="0"/>
              <a:t>n</a:t>
            </a:r>
            <a:r>
              <a:rPr lang="zh-CN" altLang="en-US" dirty="0" smtClean="0"/>
              <a:t>，</a:t>
            </a:r>
            <a:r>
              <a:rPr lang="zh-CN" altLang="en-US" dirty="0"/>
              <a:t>某</a:t>
            </a:r>
            <a:r>
              <a:rPr lang="zh-CN" altLang="en-US" dirty="0" smtClean="0"/>
              <a:t>词出现数</a:t>
            </a:r>
            <a:r>
              <a:rPr lang="zh-CN" altLang="en-US" dirty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1560" y="4773051"/>
            <a:ext cx="80503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hlinkClick r:id="rId5"/>
              </a:rPr>
              <a:t>https://</a:t>
            </a:r>
            <a:r>
              <a:rPr lang="en-US" altLang="zh-CN" sz="1100" dirty="0" smtClean="0">
                <a:hlinkClick r:id="rId5"/>
              </a:rPr>
              <a:t>scikit-learn.org/stable/modules/generated/sklearn.naive_bayes.MultinomialNB.html#sklearn.naive_bayes.MultinomialNB</a:t>
            </a:r>
            <a:r>
              <a:rPr lang="en-US" altLang="zh-CN" sz="1100" dirty="0" smtClean="0"/>
              <a:t> 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005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zh-CN" altLang="en-US" dirty="0"/>
              <a:t>朴素贝叶斯类库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4F4F4F"/>
                </a:solidFill>
                <a:latin typeface="-apple-system"/>
              </a:rPr>
              <a:t>GaussianNB</a:t>
            </a:r>
            <a:r>
              <a:rPr lang="zh-CN" altLang="en-US" sz="2400" dirty="0" smtClean="0">
                <a:solidFill>
                  <a:srgbClr val="4F4F4F"/>
                </a:solidFill>
                <a:latin typeface="-apple-system"/>
              </a:rPr>
              <a:t>：</a:t>
            </a:r>
            <a:r>
              <a:rPr lang="zh-CN" altLang="en-US" sz="2000" dirty="0" smtClean="0">
                <a:solidFill>
                  <a:srgbClr val="4F4F4F"/>
                </a:solidFill>
                <a:latin typeface="-apple-system"/>
              </a:rPr>
              <a:t>先验</a:t>
            </a:r>
            <a:r>
              <a:rPr lang="zh-CN" altLang="en-US" sz="2000" dirty="0">
                <a:solidFill>
                  <a:srgbClr val="4F4F4F"/>
                </a:solidFill>
                <a:latin typeface="-apple-system"/>
              </a:rPr>
              <a:t>为高斯分布的朴素</a:t>
            </a:r>
            <a:r>
              <a:rPr lang="zh-CN" altLang="en-US" sz="2000" dirty="0" smtClean="0">
                <a:solidFill>
                  <a:srgbClr val="4F4F4F"/>
                </a:solidFill>
                <a:latin typeface="-apple-system"/>
              </a:rPr>
              <a:t>贝叶斯</a:t>
            </a:r>
            <a:endParaRPr lang="en-US" altLang="zh-CN" sz="2400" dirty="0" smtClean="0">
              <a:solidFill>
                <a:srgbClr val="4F4F4F"/>
              </a:solidFill>
              <a:latin typeface="-apple-system"/>
            </a:endParaRPr>
          </a:p>
          <a:p>
            <a:r>
              <a:rPr lang="en-US" altLang="zh-CN" sz="2400" dirty="0" err="1" smtClean="0">
                <a:solidFill>
                  <a:srgbClr val="4F4F4F"/>
                </a:solidFill>
                <a:latin typeface="-apple-system"/>
              </a:rPr>
              <a:t>MultinomialNB</a:t>
            </a:r>
            <a:r>
              <a:rPr lang="zh-CN" altLang="en-US" sz="2400" dirty="0" smtClean="0">
                <a:solidFill>
                  <a:srgbClr val="4F4F4F"/>
                </a:solidFill>
                <a:latin typeface="-apple-system"/>
              </a:rPr>
              <a:t>：</a:t>
            </a:r>
            <a:r>
              <a:rPr lang="zh-CN" altLang="en-US" sz="2000" dirty="0" smtClean="0">
                <a:solidFill>
                  <a:srgbClr val="4F4F4F"/>
                </a:solidFill>
                <a:latin typeface="-apple-system"/>
              </a:rPr>
              <a:t>先验</a:t>
            </a:r>
            <a:r>
              <a:rPr lang="zh-CN" altLang="en-US" sz="2000" dirty="0">
                <a:solidFill>
                  <a:srgbClr val="4F4F4F"/>
                </a:solidFill>
                <a:latin typeface="-apple-system"/>
              </a:rPr>
              <a:t>为多项式分布的朴素</a:t>
            </a:r>
            <a:r>
              <a:rPr lang="zh-CN" altLang="en-US" sz="2000" dirty="0" smtClean="0">
                <a:solidFill>
                  <a:srgbClr val="4F4F4F"/>
                </a:solidFill>
                <a:latin typeface="-apple-system"/>
              </a:rPr>
              <a:t>贝叶斯</a:t>
            </a:r>
            <a:endParaRPr lang="en-US" altLang="zh-CN" sz="2000" dirty="0" smtClean="0">
              <a:solidFill>
                <a:srgbClr val="4F4F4F"/>
              </a:solidFill>
              <a:latin typeface="-apple-system"/>
            </a:endParaRPr>
          </a:p>
          <a:p>
            <a:r>
              <a:rPr lang="en-US" altLang="zh-CN" sz="2400" dirty="0" err="1" smtClean="0">
                <a:solidFill>
                  <a:srgbClr val="4F4F4F"/>
                </a:solidFill>
                <a:latin typeface="-apple-system"/>
              </a:rPr>
              <a:t>BernoulliNB</a:t>
            </a:r>
            <a:r>
              <a:rPr lang="zh-CN" altLang="en-US" sz="2400" dirty="0">
                <a:solidFill>
                  <a:srgbClr val="4F4F4F"/>
                </a:solidFill>
                <a:latin typeface="-apple-system"/>
              </a:rPr>
              <a:t>：</a:t>
            </a:r>
            <a:r>
              <a:rPr lang="zh-CN" altLang="en-US" sz="2000" dirty="0" smtClean="0">
                <a:solidFill>
                  <a:srgbClr val="4F4F4F"/>
                </a:solidFill>
                <a:latin typeface="-apple-system"/>
              </a:rPr>
              <a:t>先验</a:t>
            </a:r>
            <a:r>
              <a:rPr lang="zh-CN" altLang="en-US" sz="2000" dirty="0">
                <a:solidFill>
                  <a:srgbClr val="4F4F4F"/>
                </a:solidFill>
                <a:latin typeface="-apple-system"/>
              </a:rPr>
              <a:t>为伯努利分布的朴素</a:t>
            </a:r>
            <a:r>
              <a:rPr lang="zh-CN" altLang="en-US" sz="2000" dirty="0" smtClean="0">
                <a:solidFill>
                  <a:srgbClr val="4F4F4F"/>
                </a:solidFill>
                <a:latin typeface="-apple-system"/>
              </a:rPr>
              <a:t>贝叶斯</a:t>
            </a:r>
            <a:endParaRPr lang="en-US" altLang="zh-CN" sz="2400" dirty="0" smtClean="0">
              <a:solidFill>
                <a:srgbClr val="4F4F4F"/>
              </a:solidFill>
              <a:latin typeface="-apple-system"/>
            </a:endParaRPr>
          </a:p>
          <a:p>
            <a:r>
              <a:rPr lang="zh-CN" altLang="en-US" sz="2400" dirty="0" smtClean="0"/>
              <a:t>主要</a:t>
            </a:r>
            <a:r>
              <a:rPr lang="zh-CN" altLang="en-US" sz="2400" dirty="0"/>
              <a:t>根据数据类型来进行模型的</a:t>
            </a:r>
            <a:r>
              <a:rPr lang="zh-CN" altLang="en-US" sz="2400" dirty="0" smtClean="0"/>
              <a:t>选择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如果</a:t>
            </a:r>
            <a:r>
              <a:rPr lang="zh-CN" altLang="en-US" sz="2000" dirty="0" smtClean="0"/>
              <a:t>样本</a:t>
            </a:r>
            <a:r>
              <a:rPr lang="zh-CN" altLang="en-US" sz="2000" dirty="0"/>
              <a:t>特征的分布大部分是连续值，使用</a:t>
            </a:r>
            <a:r>
              <a:rPr lang="en-US" altLang="zh-CN" sz="2000" dirty="0" err="1"/>
              <a:t>GaussianNB</a:t>
            </a:r>
            <a:r>
              <a:rPr lang="zh-CN" altLang="en-US" sz="2000" dirty="0"/>
              <a:t>会比较好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样本特征的分大部分是多元离散值，使用</a:t>
            </a:r>
            <a:r>
              <a:rPr lang="en-US" altLang="zh-CN" sz="2000" dirty="0" err="1"/>
              <a:t>MultinomialNB</a:t>
            </a:r>
            <a:r>
              <a:rPr lang="zh-CN" altLang="en-US" sz="2000" dirty="0"/>
              <a:t>比较合适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而</a:t>
            </a:r>
            <a:r>
              <a:rPr lang="zh-CN" altLang="en-US" sz="2000" dirty="0"/>
              <a:t>如果样本特征是二元离散值或者很稀疏的多元离散值，应该使用</a:t>
            </a:r>
            <a:r>
              <a:rPr lang="en-US" altLang="zh-CN" sz="2000" dirty="0" err="1"/>
              <a:t>BernoulliNB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2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sklearn.model_selection.cross_val_score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作用：验证某个模型在某个训练集上的稳定性，输出</a:t>
            </a:r>
            <a:r>
              <a:rPr lang="en-US" altLang="zh-CN" sz="2400" dirty="0"/>
              <a:t>k</a:t>
            </a:r>
            <a:r>
              <a:rPr lang="zh-CN" altLang="en-US" sz="2400" dirty="0"/>
              <a:t>个预测精度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K</a:t>
            </a:r>
            <a:r>
              <a:rPr lang="zh-CN" altLang="en-US" sz="2400" dirty="0"/>
              <a:t>折交叉验证（</a:t>
            </a:r>
            <a:r>
              <a:rPr lang="en-US" altLang="zh-CN" sz="2400" dirty="0"/>
              <a:t>k-fold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000" dirty="0" smtClean="0"/>
              <a:t>把</a:t>
            </a:r>
            <a:r>
              <a:rPr lang="zh-CN" altLang="en-US" sz="2000" dirty="0"/>
              <a:t>初始训练样本分成</a:t>
            </a:r>
            <a:r>
              <a:rPr lang="en-US" altLang="zh-CN" sz="2000" dirty="0"/>
              <a:t>k</a:t>
            </a:r>
            <a:r>
              <a:rPr lang="zh-CN" altLang="en-US" sz="2000" dirty="0"/>
              <a:t>份，其中（</a:t>
            </a:r>
            <a:r>
              <a:rPr lang="en-US" altLang="zh-CN" sz="2000" dirty="0"/>
              <a:t>k-1</a:t>
            </a:r>
            <a:r>
              <a:rPr lang="zh-CN" altLang="en-US" sz="2000" dirty="0"/>
              <a:t>）份被用作训练集，剩下一份被用作评估集，这样一共可以对分类器做</a:t>
            </a:r>
            <a:r>
              <a:rPr lang="en-US" altLang="zh-CN" sz="2000" dirty="0"/>
              <a:t>k</a:t>
            </a:r>
            <a:r>
              <a:rPr lang="zh-CN" altLang="en-US" sz="2000" dirty="0"/>
              <a:t>次训练，并且得到</a:t>
            </a:r>
            <a:r>
              <a:rPr lang="en-US" altLang="zh-CN" sz="2000" dirty="0"/>
              <a:t>k</a:t>
            </a:r>
            <a:r>
              <a:rPr lang="zh-CN" altLang="en-US" sz="2000" dirty="0"/>
              <a:t>个训练结果。</a:t>
            </a:r>
          </a:p>
        </p:txBody>
      </p:sp>
    </p:spTree>
    <p:extLst>
      <p:ext uri="{BB962C8B-B14F-4D97-AF65-F5344CB8AC3E}">
        <p14:creationId xmlns:p14="http://schemas.microsoft.com/office/powerpoint/2010/main" val="307594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sklearn.model_selection.cross_val_score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67544" y="6093296"/>
            <a:ext cx="6534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hlinkClick r:id="rId2"/>
              </a:rPr>
              <a:t>https://www.cnblogs.com/nolonely/p/6985702.html?utm_source=itdadao&amp;utm_medium=referral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blog.csdn.net/zs15321583801/article/details/79677035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78818"/>
            <a:ext cx="8229600" cy="276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39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朴素贝叶斯应用：垃圾邮件分类</a:t>
            </a:r>
            <a:endParaRPr lang="zh-CN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16371"/>
            <a:ext cx="6972300" cy="229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75856" y="51571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监督学习</a:t>
            </a:r>
          </a:p>
        </p:txBody>
      </p:sp>
    </p:spTree>
    <p:extLst>
      <p:ext uri="{BB962C8B-B14F-4D97-AF65-F5344CB8AC3E}">
        <p14:creationId xmlns:p14="http://schemas.microsoft.com/office/powerpoint/2010/main" val="9690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052736"/>
            <a:ext cx="617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邮件的数据集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archive.ics.uci.edu/ml/datasets/SMS+Spam+Collection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7624" y="2204864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数据集中每一行代表一封邮件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/>
              <a:t>spam</a:t>
            </a:r>
            <a:r>
              <a:rPr lang="zh-CN" altLang="en-US" dirty="0"/>
              <a:t>开头代表是垃圾邮件，以</a:t>
            </a:r>
            <a:r>
              <a:rPr lang="en-US" altLang="zh-CN" dirty="0"/>
              <a:t>ham</a:t>
            </a:r>
            <a:r>
              <a:rPr lang="zh-CN" altLang="en-US" dirty="0"/>
              <a:t>开头代表是正常邮件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使用这个数据集训练出一个朴素贝叶斯模型。</a:t>
            </a:r>
          </a:p>
          <a:p>
            <a:endParaRPr lang="zh-CN" altLang="en-US" dirty="0"/>
          </a:p>
          <a:p>
            <a:r>
              <a:rPr lang="zh-CN" altLang="en-US" dirty="0"/>
              <a:t>再来任意一封邮件，由模型判断出这封邮件是垃圾邮件的概率。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垃圾邮件分类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输入邮件：单词系列</a:t>
            </a:r>
            <a:r>
              <a:rPr lang="en-US" altLang="zh-CN" sz="2400" dirty="0" smtClean="0"/>
              <a:t>X(x1,x2,…,</a:t>
            </a:r>
            <a:r>
              <a:rPr lang="en-US" altLang="zh-CN" sz="2400" dirty="0" err="1" smtClean="0"/>
              <a:t>xn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输出分类：垃圾邮件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正常邮件</a:t>
            </a:r>
            <a:r>
              <a:rPr lang="en-US" altLang="zh-CN" sz="2400" dirty="0" smtClean="0"/>
              <a:t>(y1,y2)</a:t>
            </a:r>
          </a:p>
          <a:p>
            <a:pPr lvl="1"/>
            <a:r>
              <a:rPr lang="en-US" altLang="zh-CN" sz="2000" dirty="0"/>
              <a:t>P(y1|X</a:t>
            </a:r>
            <a:r>
              <a:rPr lang="en-US" altLang="zh-CN" sz="2000" dirty="0" smtClean="0"/>
              <a:t>)=P(X|y1)P(y1)/P(X)</a:t>
            </a:r>
          </a:p>
          <a:p>
            <a:r>
              <a:rPr lang="zh-CN" altLang="en-US" sz="2400" dirty="0" smtClean="0"/>
              <a:t>训练朴素贝叶斯模型：历史邮件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邮件类别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即</a:t>
            </a:r>
            <a:r>
              <a:rPr lang="zh-CN" altLang="en-US" sz="2000" dirty="0" smtClean="0"/>
              <a:t>计算</a:t>
            </a:r>
            <a:r>
              <a:rPr lang="en-US" altLang="zh-CN" sz="2000" dirty="0"/>
              <a:t>P(X|y1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和</a:t>
            </a:r>
            <a:r>
              <a:rPr lang="en-US" altLang="zh-CN" sz="2000" dirty="0"/>
              <a:t>P(y1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即计算</a:t>
            </a:r>
            <a:r>
              <a:rPr lang="en-US" altLang="zh-CN" sz="2000" dirty="0" smtClean="0"/>
              <a:t>P(x1|y1), P(x2|y1), … , P(xm|y1</a:t>
            </a:r>
            <a:r>
              <a:rPr lang="en-US" altLang="zh-CN" sz="2000" dirty="0"/>
              <a:t>)</a:t>
            </a:r>
            <a:endParaRPr lang="en-US" altLang="zh-CN" sz="2000" dirty="0" smtClean="0"/>
          </a:p>
          <a:p>
            <a:r>
              <a:rPr lang="zh-CN" altLang="en-US" sz="2400" dirty="0" smtClean="0"/>
              <a:t>预测：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P(y1|X)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559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200" dirty="0">
                <a:solidFill>
                  <a:prstClr val="black"/>
                </a:solidFill>
              </a:rPr>
              <a:t>最重要的思想；将邮件词汇转变为向量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/>
            <a:r>
              <a:rPr lang="zh-CN" altLang="en-US" sz="1900" dirty="0">
                <a:solidFill>
                  <a:srgbClr val="00B0F0"/>
                </a:solidFill>
              </a:rPr>
              <a:t>词袋模型</a:t>
            </a:r>
            <a:r>
              <a:rPr lang="zh-CN" altLang="en-US" sz="1900" dirty="0">
                <a:solidFill>
                  <a:prstClr val="black"/>
                </a:solidFill>
              </a:rPr>
              <a:t>：首先将训练样本中所有出现的词生成一个集合（词汇表），对输入的文本中包含在词汇表中的元素统计其出现的次数，生成一个长度为词汇表长度的向量，该向量方便计算各个词汇出现的概率</a:t>
            </a:r>
          </a:p>
          <a:p>
            <a:pPr lvl="1"/>
            <a:r>
              <a:rPr lang="zh-CN" altLang="en-US" sz="1900" dirty="0">
                <a:solidFill>
                  <a:srgbClr val="00B0F0"/>
                </a:solidFill>
              </a:rPr>
              <a:t>词集模型</a:t>
            </a:r>
            <a:r>
              <a:rPr lang="zh-CN" altLang="en-US" sz="1900" dirty="0">
                <a:solidFill>
                  <a:prstClr val="black"/>
                </a:solidFill>
              </a:rPr>
              <a:t>，生成的词向量只有</a:t>
            </a:r>
            <a:r>
              <a:rPr lang="en-US" altLang="zh-CN" sz="1900" dirty="0">
                <a:solidFill>
                  <a:prstClr val="black"/>
                </a:solidFill>
              </a:rPr>
              <a:t>0</a:t>
            </a:r>
            <a:r>
              <a:rPr lang="zh-CN" altLang="en-US" sz="1900" dirty="0">
                <a:solidFill>
                  <a:prstClr val="black"/>
                </a:solidFill>
              </a:rPr>
              <a:t>和</a:t>
            </a:r>
            <a:r>
              <a:rPr lang="en-US" altLang="zh-CN" sz="1900" dirty="0">
                <a:solidFill>
                  <a:prstClr val="black"/>
                </a:solidFill>
              </a:rPr>
              <a:t>1</a:t>
            </a:r>
            <a:r>
              <a:rPr lang="zh-CN" altLang="en-US" sz="1900" dirty="0">
                <a:solidFill>
                  <a:prstClr val="black"/>
                </a:solidFill>
              </a:rPr>
              <a:t>，表征该词汇在文本中是否出现过</a:t>
            </a:r>
            <a:endParaRPr lang="en-US" altLang="zh-CN" sz="1900" dirty="0">
              <a:solidFill>
                <a:prstClr val="black"/>
              </a:solidFill>
            </a:endParaRPr>
          </a:p>
          <a:p>
            <a:pPr lvl="1"/>
            <a:r>
              <a:rPr lang="en-US" altLang="zh-CN" sz="1900" dirty="0">
                <a:solidFill>
                  <a:prstClr val="black"/>
                </a:solidFill>
              </a:rPr>
              <a:t>[[0 0 0 1 1 0 0 0 0 0 0 0 0 0 0 1 1 0 0] </a:t>
            </a:r>
            <a:br>
              <a:rPr lang="en-US" altLang="zh-CN" sz="1900" dirty="0">
                <a:solidFill>
                  <a:prstClr val="black"/>
                </a:solidFill>
              </a:rPr>
            </a:br>
            <a:r>
              <a:rPr lang="en-US" altLang="zh-CN" sz="1900" dirty="0">
                <a:solidFill>
                  <a:prstClr val="black"/>
                </a:solidFill>
              </a:rPr>
              <a:t> [0 0 1 1 0 1 1 0 0 1 0 0 0 0 1 0 0 0 0] </a:t>
            </a:r>
            <a:br>
              <a:rPr lang="en-US" altLang="zh-CN" sz="1900" dirty="0">
                <a:solidFill>
                  <a:prstClr val="black"/>
                </a:solidFill>
              </a:rPr>
            </a:br>
            <a:r>
              <a:rPr lang="en-US" altLang="zh-CN" sz="1900" dirty="0">
                <a:solidFill>
                  <a:prstClr val="black"/>
                </a:solidFill>
              </a:rPr>
              <a:t> [0 0 0 0 0 1 1 0 1 0 1 1 0 1 0 1 0 1 1]]</a:t>
            </a:r>
            <a:endParaRPr lang="zh-CN" altLang="en-US" sz="19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72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1327</Words>
  <Application>Microsoft Office PowerPoint</Application>
  <PresentationFormat>全屏显示(4:3)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sklearn中的朴素贝叶斯</vt:lpstr>
      <vt:lpstr>正态、多项、伯努利分布</vt:lpstr>
      <vt:lpstr>scikit-learn 朴素贝叶斯类库</vt:lpstr>
      <vt:lpstr>sklearn.model_selection.cross_val_score()</vt:lpstr>
      <vt:lpstr>sklearn.model_selection.cross_val_score()</vt:lpstr>
      <vt:lpstr>朴素贝叶斯应用：垃圾邮件分类</vt:lpstr>
      <vt:lpstr>PowerPoint 演示文稿</vt:lpstr>
      <vt:lpstr>垃圾邮件分类—问题分析</vt:lpstr>
      <vt:lpstr>PowerPoint 演示文稿</vt:lpstr>
      <vt:lpstr>算法流程</vt:lpstr>
      <vt:lpstr>PowerPoint 演示文稿</vt:lpstr>
      <vt:lpstr>#2. 邮件 预处理</vt:lpstr>
      <vt:lpstr>nltk库</vt:lpstr>
      <vt:lpstr>NLTK进行分词</vt:lpstr>
      <vt:lpstr>去掉停用词</vt:lpstr>
      <vt:lpstr>NLTK进行词性标注</vt:lpstr>
      <vt:lpstr>词性</vt:lpstr>
      <vt:lpstr>Lemmatisation（词性还原）</vt:lpstr>
      <vt:lpstr>数据预处理—训练集和测试集数据划分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sklearn中的朴素贝叶斯</dc:title>
  <dc:creator>Administrator</dc:creator>
  <cp:lastModifiedBy>Administrator</cp:lastModifiedBy>
  <cp:revision>2</cp:revision>
  <dcterms:created xsi:type="dcterms:W3CDTF">2018-11-26T02:49:59Z</dcterms:created>
  <dcterms:modified xsi:type="dcterms:W3CDTF">2018-11-26T02:56:15Z</dcterms:modified>
</cp:coreProperties>
</file>