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2CDF7-2FD6-49A6-AD34-966F7A6271A5}" type="datetimeFigureOut">
              <a:rPr lang="es-EC" smtClean="0"/>
              <a:t>23/06/2010</a:t>
            </a:fld>
            <a:endParaRPr lang="es-EC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1DC92-56CB-4E4A-8826-CACE3D1352C5}" type="slidenum">
              <a:rPr lang="es-EC" smtClean="0"/>
              <a:t>‹#›</a:t>
            </a:fld>
            <a:endParaRPr lang="es-EC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E303FB-3197-4E5B-A5AF-6DB6AD9DAF84}" type="slidenum">
              <a:rPr lang="es-EC"/>
              <a:pPr/>
              <a:t>1</a:t>
            </a:fld>
            <a:endParaRPr lang="es-EC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C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C" sz="4000" smtClean="0"/>
              <a:t>Fundamentos de Programación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s-ES_tradnl" dirty="0" smtClean="0"/>
              <a:t>Arreglos (parte 2)</a:t>
            </a:r>
            <a:endParaRPr lang="es-EC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" smtClean="0"/>
              <a:t>Ordenación tipo Burbuja</a:t>
            </a:r>
            <a:br>
              <a:rPr lang="es-ES" smtClean="0"/>
            </a:br>
            <a:endParaRPr lang="es-EC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059362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s-ES" sz="2800" smtClean="0"/>
              <a:t>int ordenar_burbuja(int array [], int nroElementos){</a:t>
            </a:r>
            <a:br>
              <a:rPr lang="es-ES" sz="2800" smtClean="0"/>
            </a:br>
            <a:r>
              <a:rPr lang="es-ES" sz="2800" smtClean="0"/>
              <a:t>int i, j;</a:t>
            </a:r>
            <a:br>
              <a:rPr lang="es-ES" sz="2800" smtClean="0"/>
            </a:br>
            <a:r>
              <a:rPr lang="es-ES" sz="2800" smtClean="0"/>
              <a:t>int aux_elem;</a:t>
            </a:r>
          </a:p>
          <a:p>
            <a:pPr lvl="1" eaLnBrk="1" hangingPunct="1">
              <a:buFontTx/>
              <a:buNone/>
            </a:pPr>
            <a:r>
              <a:rPr lang="es-ES" sz="2400" smtClean="0"/>
              <a:t>for (i = 0; i &lt; nroElementos - 1; i++){</a:t>
            </a:r>
            <a:br>
              <a:rPr lang="es-ES" sz="2400" smtClean="0"/>
            </a:br>
            <a:r>
              <a:rPr lang="es-ES" sz="2400" smtClean="0"/>
              <a:t>for (j = 1; j &lt; nroElementos; j++){</a:t>
            </a:r>
            <a:br>
              <a:rPr lang="es-ES" sz="2400" smtClean="0"/>
            </a:br>
            <a:r>
              <a:rPr lang="es-ES" sz="2400" smtClean="0"/>
              <a:t>	if (array[j] &lt; array[j-1]){</a:t>
            </a:r>
          </a:p>
          <a:p>
            <a:pPr lvl="1" eaLnBrk="1" hangingPunct="1">
              <a:buFontTx/>
              <a:buNone/>
            </a:pPr>
            <a:r>
              <a:rPr lang="es-ES" sz="2400" smtClean="0"/>
              <a:t>			aux_elem = array[j];</a:t>
            </a:r>
            <a:br>
              <a:rPr lang="es-ES" sz="2400" smtClean="0"/>
            </a:br>
            <a:r>
              <a:rPr lang="es-ES" sz="2400" smtClean="0"/>
              <a:t>		array[j] = array[j-1];</a:t>
            </a:r>
            <a:br>
              <a:rPr lang="es-ES" sz="2400" smtClean="0"/>
            </a:br>
            <a:r>
              <a:rPr lang="es-ES" sz="2400" smtClean="0"/>
              <a:t>		array[j-1] = aux_elem;</a:t>
            </a:r>
            <a:br>
              <a:rPr lang="es-ES" sz="2400" smtClean="0"/>
            </a:br>
            <a:r>
              <a:rPr lang="es-ES" sz="2400" smtClean="0"/>
              <a:t>	}</a:t>
            </a:r>
            <a:br>
              <a:rPr lang="es-ES" sz="2400" smtClean="0"/>
            </a:br>
            <a:r>
              <a:rPr lang="es-ES" sz="2400" smtClean="0"/>
              <a:t>}</a:t>
            </a:r>
          </a:p>
          <a:p>
            <a:pPr lvl="1" eaLnBrk="1" hangingPunct="1">
              <a:buFontTx/>
              <a:buNone/>
            </a:pPr>
            <a:r>
              <a:rPr lang="es-ES" sz="2400" smtClean="0"/>
              <a:t>}</a:t>
            </a:r>
          </a:p>
          <a:p>
            <a:pPr eaLnBrk="1" hangingPunct="1">
              <a:buFontTx/>
              <a:buNone/>
            </a:pPr>
            <a:r>
              <a:rPr lang="es-ES" sz="2800" smtClean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C" smtClean="0"/>
              <a:t>Operador sizeof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010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s-EC" sz="2300" smtClean="0"/>
              <a:t>Un char ocupa un byte.</a:t>
            </a:r>
          </a:p>
          <a:p>
            <a:pPr eaLnBrk="1" hangingPunct="1"/>
            <a:r>
              <a:rPr lang="es-EC" sz="2300" smtClean="0"/>
              <a:t>¿Cuantos bytes ocupa un entero? ¿un real? </a:t>
            </a:r>
          </a:p>
          <a:p>
            <a:pPr eaLnBrk="1" hangingPunct="1">
              <a:buFontTx/>
              <a:buNone/>
            </a:pPr>
            <a:r>
              <a:rPr lang="es-EC" sz="2300" smtClean="0"/>
              <a:t>	¿una cadena?</a:t>
            </a:r>
          </a:p>
          <a:p>
            <a:pPr lvl="1" eaLnBrk="1" hangingPunct="1"/>
            <a:r>
              <a:rPr lang="es-EC" sz="3200" b="1" u="sng" smtClean="0"/>
              <a:t>Depende de cada máquina</a:t>
            </a:r>
          </a:p>
          <a:p>
            <a:pPr lvl="1" eaLnBrk="1" hangingPunct="1">
              <a:buFontTx/>
              <a:buNone/>
            </a:pPr>
            <a:r>
              <a:rPr lang="es-EC" sz="3200" smtClean="0"/>
              <a:t>	Podemos averiguarlo usando el operador </a:t>
            </a:r>
            <a:r>
              <a:rPr lang="es-EC" sz="3200" b="1" smtClean="0"/>
              <a:t>sizeof.</a:t>
            </a:r>
          </a:p>
          <a:p>
            <a:pPr lvl="2" eaLnBrk="1" hangingPunct="1">
              <a:buFontTx/>
              <a:buNone/>
            </a:pPr>
            <a:r>
              <a:rPr lang="es-EC" sz="2700" smtClean="0"/>
              <a:t>	sizeof(int) devuelve el número de bytes que necesita un dato de tipo int.</a:t>
            </a:r>
          </a:p>
          <a:p>
            <a:pPr lvl="1" eaLnBrk="1" hangingPunct="1"/>
            <a:r>
              <a:rPr lang="es-EC" sz="3200" b="1" u="sng" smtClean="0"/>
              <a:t>CUIDADO</a:t>
            </a:r>
            <a:r>
              <a:rPr lang="es-EC" sz="3200" smtClean="0"/>
              <a:t>: sizeof es un operador, no una función.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410200" y="1143000"/>
            <a:ext cx="3419475" cy="3810000"/>
            <a:chOff x="2928" y="1776"/>
            <a:chExt cx="2154" cy="2400"/>
          </a:xfrm>
        </p:grpSpPr>
        <p:sp>
          <p:nvSpPr>
            <p:cNvPr id="23558" name="Rectangle 3"/>
            <p:cNvSpPr>
              <a:spLocks noChangeArrowheads="1"/>
            </p:cNvSpPr>
            <p:nvPr/>
          </p:nvSpPr>
          <p:spPr bwMode="auto">
            <a:xfrm>
              <a:off x="3504" y="1872"/>
              <a:ext cx="57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23559" name="Rectangle 4"/>
            <p:cNvSpPr>
              <a:spLocks noChangeArrowheads="1"/>
            </p:cNvSpPr>
            <p:nvPr/>
          </p:nvSpPr>
          <p:spPr bwMode="auto">
            <a:xfrm>
              <a:off x="3504" y="2352"/>
              <a:ext cx="57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23560" name="Rectangle 5"/>
            <p:cNvSpPr>
              <a:spLocks noChangeArrowheads="1"/>
            </p:cNvSpPr>
            <p:nvPr/>
          </p:nvSpPr>
          <p:spPr bwMode="auto">
            <a:xfrm>
              <a:off x="3504" y="2832"/>
              <a:ext cx="57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23561" name="Rectangle 6"/>
            <p:cNvSpPr>
              <a:spLocks noChangeArrowheads="1"/>
            </p:cNvSpPr>
            <p:nvPr/>
          </p:nvSpPr>
          <p:spPr bwMode="auto">
            <a:xfrm>
              <a:off x="3504" y="3312"/>
              <a:ext cx="576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23562" name="Rectangle 7"/>
            <p:cNvSpPr>
              <a:spLocks noChangeArrowheads="1"/>
            </p:cNvSpPr>
            <p:nvPr/>
          </p:nvSpPr>
          <p:spPr bwMode="auto">
            <a:xfrm>
              <a:off x="3504" y="3744"/>
              <a:ext cx="576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23563" name="Text Box 8"/>
            <p:cNvSpPr txBox="1">
              <a:spLocks noChangeArrowheads="1"/>
            </p:cNvSpPr>
            <p:nvPr/>
          </p:nvSpPr>
          <p:spPr bwMode="auto">
            <a:xfrm>
              <a:off x="2928" y="1776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C">
                  <a:latin typeface="Tahoma" pitchFamily="34" charset="0"/>
                </a:rPr>
                <a:t>1000</a:t>
              </a:r>
            </a:p>
          </p:txBody>
        </p:sp>
        <p:sp>
          <p:nvSpPr>
            <p:cNvPr id="23564" name="Text Box 9"/>
            <p:cNvSpPr txBox="1">
              <a:spLocks noChangeArrowheads="1"/>
            </p:cNvSpPr>
            <p:nvPr/>
          </p:nvSpPr>
          <p:spPr bwMode="auto">
            <a:xfrm>
              <a:off x="2928" y="2265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C">
                  <a:latin typeface="Tahoma" pitchFamily="34" charset="0"/>
                </a:rPr>
                <a:t>1008</a:t>
              </a:r>
            </a:p>
          </p:txBody>
        </p:sp>
        <p:sp>
          <p:nvSpPr>
            <p:cNvPr id="23565" name="Text Box 10"/>
            <p:cNvSpPr txBox="1">
              <a:spLocks noChangeArrowheads="1"/>
            </p:cNvSpPr>
            <p:nvPr/>
          </p:nvSpPr>
          <p:spPr bwMode="auto">
            <a:xfrm>
              <a:off x="2928" y="2736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C">
                  <a:latin typeface="Tahoma" pitchFamily="34" charset="0"/>
                </a:rPr>
                <a:t>1016</a:t>
              </a:r>
            </a:p>
          </p:txBody>
        </p:sp>
        <p:sp>
          <p:nvSpPr>
            <p:cNvPr id="23566" name="Text Box 11"/>
            <p:cNvSpPr txBox="1">
              <a:spLocks noChangeArrowheads="1"/>
            </p:cNvSpPr>
            <p:nvPr/>
          </p:nvSpPr>
          <p:spPr bwMode="auto">
            <a:xfrm>
              <a:off x="2928" y="3216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C">
                  <a:latin typeface="Tahoma" pitchFamily="34" charset="0"/>
                </a:rPr>
                <a:t>1024</a:t>
              </a:r>
            </a:p>
          </p:txBody>
        </p:sp>
        <p:sp>
          <p:nvSpPr>
            <p:cNvPr id="23567" name="Text Box 12"/>
            <p:cNvSpPr txBox="1">
              <a:spLocks noChangeArrowheads="1"/>
            </p:cNvSpPr>
            <p:nvPr/>
          </p:nvSpPr>
          <p:spPr bwMode="auto">
            <a:xfrm>
              <a:off x="2928" y="3705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C">
                  <a:latin typeface="Tahoma" pitchFamily="34" charset="0"/>
                </a:rPr>
                <a:t>1032</a:t>
              </a:r>
            </a:p>
          </p:txBody>
        </p:sp>
        <p:sp>
          <p:nvSpPr>
            <p:cNvPr id="23568" name="AutoShape 13"/>
            <p:cNvSpPr>
              <a:spLocks/>
            </p:cNvSpPr>
            <p:nvPr/>
          </p:nvSpPr>
          <p:spPr bwMode="auto">
            <a:xfrm>
              <a:off x="4128" y="1872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23569" name="AutoShape 14"/>
            <p:cNvSpPr>
              <a:spLocks/>
            </p:cNvSpPr>
            <p:nvPr/>
          </p:nvSpPr>
          <p:spPr bwMode="auto">
            <a:xfrm>
              <a:off x="4128" y="2352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23570" name="AutoShape 15"/>
            <p:cNvSpPr>
              <a:spLocks/>
            </p:cNvSpPr>
            <p:nvPr/>
          </p:nvSpPr>
          <p:spPr bwMode="auto">
            <a:xfrm>
              <a:off x="4128" y="2832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23571" name="AutoShape 16"/>
            <p:cNvSpPr>
              <a:spLocks/>
            </p:cNvSpPr>
            <p:nvPr/>
          </p:nvSpPr>
          <p:spPr bwMode="auto">
            <a:xfrm>
              <a:off x="4128" y="3312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23572" name="AutoShape 17"/>
            <p:cNvSpPr>
              <a:spLocks/>
            </p:cNvSpPr>
            <p:nvPr/>
          </p:nvSpPr>
          <p:spPr bwMode="auto">
            <a:xfrm>
              <a:off x="4128" y="3744"/>
              <a:ext cx="96" cy="384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23573" name="Text Box 18"/>
            <p:cNvSpPr txBox="1">
              <a:spLocks noChangeArrowheads="1"/>
            </p:cNvSpPr>
            <p:nvPr/>
          </p:nvSpPr>
          <p:spPr bwMode="auto">
            <a:xfrm>
              <a:off x="4272" y="1968"/>
              <a:ext cx="7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C">
                  <a:latin typeface="Tahoma" pitchFamily="34" charset="0"/>
                </a:rPr>
                <a:t>Arreglo[0]</a:t>
              </a:r>
            </a:p>
          </p:txBody>
        </p:sp>
        <p:sp>
          <p:nvSpPr>
            <p:cNvPr id="23574" name="Text Box 19"/>
            <p:cNvSpPr txBox="1">
              <a:spLocks noChangeArrowheads="1"/>
            </p:cNvSpPr>
            <p:nvPr/>
          </p:nvSpPr>
          <p:spPr bwMode="auto">
            <a:xfrm>
              <a:off x="4320" y="2448"/>
              <a:ext cx="7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C">
                  <a:latin typeface="Tahoma" pitchFamily="34" charset="0"/>
                </a:rPr>
                <a:t>Arreglo[1]</a:t>
              </a:r>
            </a:p>
          </p:txBody>
        </p:sp>
        <p:sp>
          <p:nvSpPr>
            <p:cNvPr id="23575" name="Text Box 20"/>
            <p:cNvSpPr txBox="1">
              <a:spLocks noChangeArrowheads="1"/>
            </p:cNvSpPr>
            <p:nvPr/>
          </p:nvSpPr>
          <p:spPr bwMode="auto">
            <a:xfrm>
              <a:off x="4320" y="2880"/>
              <a:ext cx="7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C">
                  <a:latin typeface="Tahoma" pitchFamily="34" charset="0"/>
                </a:rPr>
                <a:t>Arreglo[2]</a:t>
              </a:r>
            </a:p>
          </p:txBody>
        </p:sp>
        <p:sp>
          <p:nvSpPr>
            <p:cNvPr id="23576" name="Text Box 21"/>
            <p:cNvSpPr txBox="1">
              <a:spLocks noChangeArrowheads="1"/>
            </p:cNvSpPr>
            <p:nvPr/>
          </p:nvSpPr>
          <p:spPr bwMode="auto">
            <a:xfrm>
              <a:off x="4320" y="3360"/>
              <a:ext cx="7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C">
                  <a:latin typeface="Tahoma" pitchFamily="34" charset="0"/>
                </a:rPr>
                <a:t>Arreglo[3]</a:t>
              </a:r>
            </a:p>
          </p:txBody>
        </p:sp>
        <p:sp>
          <p:nvSpPr>
            <p:cNvPr id="23577" name="Text Box 22"/>
            <p:cNvSpPr txBox="1">
              <a:spLocks noChangeArrowheads="1"/>
            </p:cNvSpPr>
            <p:nvPr/>
          </p:nvSpPr>
          <p:spPr bwMode="auto">
            <a:xfrm>
              <a:off x="4320" y="3792"/>
              <a:ext cx="7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C">
                  <a:latin typeface="Tahoma" pitchFamily="34" charset="0"/>
                </a:rPr>
                <a:t>Arreglo[4]</a:t>
              </a:r>
            </a:p>
          </p:txBody>
        </p:sp>
      </p:grpSp>
      <p:sp>
        <p:nvSpPr>
          <p:cNvPr id="23555" name="Rectangle 23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58875"/>
          </a:xfrm>
        </p:spPr>
        <p:txBody>
          <a:bodyPr/>
          <a:lstStyle/>
          <a:p>
            <a:pPr eaLnBrk="1" hangingPunct="1"/>
            <a:r>
              <a:rPr lang="es-ES_tradnl" sz="4000" smtClean="0"/>
              <a:t>¿Cómo calcular el tamaño de un arreglo?</a:t>
            </a:r>
          </a:p>
        </p:txBody>
      </p:sp>
      <p:sp>
        <p:nvSpPr>
          <p:cNvPr id="409624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4800600" cy="3200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C" sz="2800" smtClean="0"/>
              <a:t>Si inicializamos una arreglo sin indicar su ancho…</a:t>
            </a:r>
          </a:p>
          <a:p>
            <a:pPr eaLnBrk="1" hangingPunct="1">
              <a:lnSpc>
                <a:spcPct val="90000"/>
              </a:lnSpc>
            </a:pPr>
            <a:endParaRPr lang="es-EC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C" sz="2800" smtClean="0"/>
              <a:t>	</a:t>
            </a:r>
            <a:r>
              <a:rPr lang="es-EC" sz="2800" b="1" smtClean="0"/>
              <a:t>¿Cómo podemos saber el ancho, para futuros usos en el programa?</a:t>
            </a:r>
          </a:p>
        </p:txBody>
      </p:sp>
      <p:sp>
        <p:nvSpPr>
          <p:cNvPr id="409625" name="Text Box 25"/>
          <p:cNvSpPr txBox="1">
            <a:spLocks noChangeArrowheads="1"/>
          </p:cNvSpPr>
          <p:nvPr/>
        </p:nvSpPr>
        <p:spPr bwMode="auto">
          <a:xfrm>
            <a:off x="4876800" y="5060950"/>
            <a:ext cx="4114800" cy="1568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 b="1">
                <a:latin typeface="Tahoma" pitchFamily="34" charset="0"/>
              </a:rPr>
              <a:t>sizeof(Arreglo)</a:t>
            </a:r>
            <a:r>
              <a:rPr lang="es-ES_tradnl" sz="1600">
                <a:latin typeface="Tahoma" pitchFamily="34" charset="0"/>
              </a:rPr>
              <a:t> devuelve 32</a:t>
            </a:r>
          </a:p>
          <a:p>
            <a:pPr>
              <a:spcBef>
                <a:spcPct val="50000"/>
              </a:spcBef>
            </a:pPr>
            <a:r>
              <a:rPr lang="es-ES_tradnl" sz="1600" b="1">
                <a:latin typeface="Tahoma" pitchFamily="34" charset="0"/>
              </a:rPr>
              <a:t>sizeof(Arreglo[0])</a:t>
            </a:r>
            <a:r>
              <a:rPr lang="es-ES_tradnl" sz="1600">
                <a:latin typeface="Tahoma" pitchFamily="34" charset="0"/>
              </a:rPr>
              <a:t> devuelve el desfase: 8</a:t>
            </a:r>
          </a:p>
          <a:p>
            <a:pPr>
              <a:spcBef>
                <a:spcPct val="50000"/>
              </a:spcBef>
            </a:pPr>
            <a:r>
              <a:rPr lang="es-ES_tradnl" sz="1600" b="1">
                <a:latin typeface="Tahoma" pitchFamily="34" charset="0"/>
              </a:rPr>
              <a:t>sizeof(Arreglo)/sizeof(Arreglo[0])</a:t>
            </a:r>
            <a:r>
              <a:rPr lang="es-ES_tradnl" sz="1600">
                <a:latin typeface="Tahoma" pitchFamily="34" charset="0"/>
              </a:rPr>
              <a:t> devuelve 4, justo el número de elementos del arreglo.</a:t>
            </a:r>
            <a:endParaRPr lang="es-ES" sz="16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4" grpId="0" build="p" bldLvl="3" autoUpdateAnimBg="0"/>
      <p:bldP spid="40962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08038"/>
          </a:xfrm>
          <a:noFill/>
        </p:spPr>
        <p:txBody>
          <a:bodyPr anchor="b"/>
          <a:lstStyle/>
          <a:p>
            <a:pPr eaLnBrk="1" hangingPunct="1"/>
            <a:r>
              <a:rPr lang="es-ES_tradnl" smtClean="0"/>
              <a:t>Búsqueda en un Arreglo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22438"/>
            <a:ext cx="8207375" cy="452596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800" smtClean="0"/>
              <a:t>Se refiere al proceso para encontrar un elemento particular en un arreglo.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800" smtClean="0"/>
              <a:t>Una de las estrategias mas comunes y simples para buscar un dato en un arreglo es: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mtClean="0"/>
              <a:t>Revisar uno por uno los elementos del mismo, este método se conoce como </a:t>
            </a:r>
            <a:r>
              <a:rPr lang="es-ES_tradnl" b="1" smtClean="0"/>
              <a:t>búsqueda lineal</a:t>
            </a:r>
            <a:r>
              <a:rPr lang="es-ES_tradnl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800" smtClean="0"/>
              <a:t>Escribir una función que determine si un valor dado se encuentra en un arreglo de elementos enteros, y si es así, indique su posición-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pPr eaLnBrk="1" hangingPunct="1"/>
            <a:r>
              <a:rPr lang="es-ES_tradnl" b="1" smtClean="0"/>
              <a:t>Búsqueda lineal</a:t>
            </a:r>
            <a:endParaRPr lang="es-EC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845425" y="1766888"/>
            <a:ext cx="993775" cy="3109912"/>
            <a:chOff x="4798" y="1209"/>
            <a:chExt cx="626" cy="1959"/>
          </a:xfrm>
        </p:grpSpPr>
        <p:sp>
          <p:nvSpPr>
            <p:cNvPr id="14347" name="Rectangle 4"/>
            <p:cNvSpPr>
              <a:spLocks noChangeArrowheads="1"/>
            </p:cNvSpPr>
            <p:nvPr/>
          </p:nvSpPr>
          <p:spPr bwMode="auto">
            <a:xfrm flipV="1">
              <a:off x="5136" y="1248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es-ES_tradnl" sz="2400">
                  <a:latin typeface="Tahoma" pitchFamily="34" charset="0"/>
                </a:rPr>
                <a:t>19</a:t>
              </a:r>
              <a:endParaRPr lang="es-ES" sz="2400">
                <a:latin typeface="Tahoma" pitchFamily="34" charset="0"/>
              </a:endParaRPr>
            </a:p>
          </p:txBody>
        </p:sp>
        <p:sp>
          <p:nvSpPr>
            <p:cNvPr id="14348" name="Rectangle 5"/>
            <p:cNvSpPr>
              <a:spLocks noChangeArrowheads="1"/>
            </p:cNvSpPr>
            <p:nvPr/>
          </p:nvSpPr>
          <p:spPr bwMode="auto">
            <a:xfrm flipV="1">
              <a:off x="5136" y="1440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es-ES_tradnl" sz="2400">
                  <a:latin typeface="Tahoma" pitchFamily="34" charset="0"/>
                </a:rPr>
                <a:t>12</a:t>
              </a:r>
              <a:endParaRPr lang="es-ES" sz="2400">
                <a:latin typeface="Tahoma" pitchFamily="34" charset="0"/>
              </a:endParaRPr>
            </a:p>
          </p:txBody>
        </p:sp>
        <p:sp>
          <p:nvSpPr>
            <p:cNvPr id="14349" name="Rectangle 6"/>
            <p:cNvSpPr>
              <a:spLocks noChangeArrowheads="1"/>
            </p:cNvSpPr>
            <p:nvPr/>
          </p:nvSpPr>
          <p:spPr bwMode="auto">
            <a:xfrm flipV="1">
              <a:off x="5136" y="1632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es-ES_tradnl" sz="2400">
                  <a:latin typeface="Tahoma" pitchFamily="34" charset="0"/>
                </a:rPr>
                <a:t>1</a:t>
              </a:r>
              <a:endParaRPr lang="es-ES" sz="2400">
                <a:latin typeface="Tahoma" pitchFamily="34" charset="0"/>
              </a:endParaRPr>
            </a:p>
          </p:txBody>
        </p:sp>
        <p:sp>
          <p:nvSpPr>
            <p:cNvPr id="14350" name="Rectangle 7"/>
            <p:cNvSpPr>
              <a:spLocks noChangeArrowheads="1"/>
            </p:cNvSpPr>
            <p:nvPr/>
          </p:nvSpPr>
          <p:spPr bwMode="auto">
            <a:xfrm flipV="1">
              <a:off x="5136" y="1824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es-ES_tradnl" sz="2400">
                  <a:latin typeface="Tahoma" pitchFamily="34" charset="0"/>
                </a:rPr>
                <a:t>2</a:t>
              </a:r>
              <a:endParaRPr lang="es-ES" sz="2400">
                <a:latin typeface="Tahoma" pitchFamily="34" charset="0"/>
              </a:endParaRPr>
            </a:p>
          </p:txBody>
        </p:sp>
        <p:sp>
          <p:nvSpPr>
            <p:cNvPr id="14351" name="Rectangle 8"/>
            <p:cNvSpPr>
              <a:spLocks noChangeArrowheads="1"/>
            </p:cNvSpPr>
            <p:nvPr/>
          </p:nvSpPr>
          <p:spPr bwMode="auto">
            <a:xfrm flipV="1">
              <a:off x="5136" y="201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es-ES_tradnl" sz="2400">
                  <a:latin typeface="Tahoma" pitchFamily="34" charset="0"/>
                </a:rPr>
                <a:t>58</a:t>
              </a:r>
              <a:endParaRPr lang="es-ES" sz="2400">
                <a:latin typeface="Tahoma" pitchFamily="34" charset="0"/>
              </a:endParaRPr>
            </a:p>
          </p:txBody>
        </p:sp>
        <p:sp>
          <p:nvSpPr>
            <p:cNvPr id="14352" name="Rectangle 9"/>
            <p:cNvSpPr>
              <a:spLocks noChangeArrowheads="1"/>
            </p:cNvSpPr>
            <p:nvPr/>
          </p:nvSpPr>
          <p:spPr bwMode="auto">
            <a:xfrm flipV="1">
              <a:off x="5136" y="2208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es-ES_tradnl" sz="2400">
                  <a:latin typeface="Tahoma" pitchFamily="34" charset="0"/>
                </a:rPr>
                <a:t>100</a:t>
              </a:r>
              <a:endParaRPr lang="es-ES" sz="2400">
                <a:latin typeface="Tahoma" pitchFamily="34" charset="0"/>
              </a:endParaRPr>
            </a:p>
          </p:txBody>
        </p:sp>
        <p:sp>
          <p:nvSpPr>
            <p:cNvPr id="14353" name="Rectangle 10"/>
            <p:cNvSpPr>
              <a:spLocks noChangeArrowheads="1"/>
            </p:cNvSpPr>
            <p:nvPr/>
          </p:nvSpPr>
          <p:spPr bwMode="auto">
            <a:xfrm flipV="1">
              <a:off x="5136" y="2400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es-ES_tradnl" sz="2400">
                  <a:latin typeface="Tahoma" pitchFamily="34" charset="0"/>
                </a:rPr>
                <a:t>3</a:t>
              </a:r>
              <a:endParaRPr lang="es-ES" sz="2400">
                <a:latin typeface="Tahoma" pitchFamily="34" charset="0"/>
              </a:endParaRPr>
            </a:p>
          </p:txBody>
        </p:sp>
        <p:sp>
          <p:nvSpPr>
            <p:cNvPr id="14354" name="Rectangle 11"/>
            <p:cNvSpPr>
              <a:spLocks noChangeArrowheads="1"/>
            </p:cNvSpPr>
            <p:nvPr/>
          </p:nvSpPr>
          <p:spPr bwMode="auto">
            <a:xfrm flipV="1">
              <a:off x="5136" y="2592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es-ES_tradnl" sz="2400">
                  <a:latin typeface="Tahoma" pitchFamily="34" charset="0"/>
                </a:rPr>
                <a:t>4</a:t>
              </a:r>
              <a:endParaRPr lang="es-ES" sz="2400">
                <a:latin typeface="Tahoma" pitchFamily="34" charset="0"/>
              </a:endParaRPr>
            </a:p>
          </p:txBody>
        </p:sp>
        <p:sp>
          <p:nvSpPr>
            <p:cNvPr id="14355" name="Rectangle 12"/>
            <p:cNvSpPr>
              <a:spLocks noChangeArrowheads="1"/>
            </p:cNvSpPr>
            <p:nvPr/>
          </p:nvSpPr>
          <p:spPr bwMode="auto">
            <a:xfrm flipV="1">
              <a:off x="5136" y="2784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es-ES_tradnl" sz="2400">
                  <a:latin typeface="Tahoma" pitchFamily="34" charset="0"/>
                </a:rPr>
                <a:t>45</a:t>
              </a:r>
              <a:endParaRPr lang="es-ES" sz="2400">
                <a:latin typeface="Tahoma" pitchFamily="34" charset="0"/>
              </a:endParaRPr>
            </a:p>
          </p:txBody>
        </p:sp>
        <p:sp>
          <p:nvSpPr>
            <p:cNvPr id="14356" name="Rectangle 13"/>
            <p:cNvSpPr>
              <a:spLocks noChangeArrowheads="1"/>
            </p:cNvSpPr>
            <p:nvPr/>
          </p:nvSpPr>
          <p:spPr bwMode="auto">
            <a:xfrm flipV="1">
              <a:off x="5136" y="297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es-ES_tradnl" sz="2400">
                  <a:latin typeface="Tahoma" pitchFamily="34" charset="0"/>
                </a:rPr>
                <a:t>25</a:t>
              </a:r>
              <a:endParaRPr lang="es-ES" sz="2400">
                <a:latin typeface="Tahoma" pitchFamily="34" charset="0"/>
              </a:endParaRPr>
            </a:p>
          </p:txBody>
        </p:sp>
        <p:sp>
          <p:nvSpPr>
            <p:cNvPr id="14357" name="Text Box 14"/>
            <p:cNvSpPr txBox="1">
              <a:spLocks noChangeArrowheads="1"/>
            </p:cNvSpPr>
            <p:nvPr/>
          </p:nvSpPr>
          <p:spPr bwMode="auto">
            <a:xfrm>
              <a:off x="4807" y="1209"/>
              <a:ext cx="5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C">
                  <a:latin typeface="Tahoma" pitchFamily="34" charset="0"/>
                </a:rPr>
                <a:t>A[0]</a:t>
              </a:r>
            </a:p>
          </p:txBody>
        </p:sp>
        <p:sp>
          <p:nvSpPr>
            <p:cNvPr id="14358" name="Text Box 15"/>
            <p:cNvSpPr txBox="1">
              <a:spLocks noChangeArrowheads="1"/>
            </p:cNvSpPr>
            <p:nvPr/>
          </p:nvSpPr>
          <p:spPr bwMode="auto">
            <a:xfrm>
              <a:off x="4800" y="1392"/>
              <a:ext cx="5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C">
                  <a:latin typeface="Tahoma" pitchFamily="34" charset="0"/>
                </a:rPr>
                <a:t>A[1]</a:t>
              </a:r>
            </a:p>
          </p:txBody>
        </p:sp>
        <p:sp>
          <p:nvSpPr>
            <p:cNvPr id="14359" name="Text Box 16"/>
            <p:cNvSpPr txBox="1">
              <a:spLocks noChangeArrowheads="1"/>
            </p:cNvSpPr>
            <p:nvPr/>
          </p:nvSpPr>
          <p:spPr bwMode="auto">
            <a:xfrm>
              <a:off x="4800" y="1584"/>
              <a:ext cx="5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C">
                  <a:latin typeface="Tahoma" pitchFamily="34" charset="0"/>
                </a:rPr>
                <a:t>A[2]</a:t>
              </a:r>
            </a:p>
          </p:txBody>
        </p:sp>
        <p:sp>
          <p:nvSpPr>
            <p:cNvPr id="14360" name="Text Box 17"/>
            <p:cNvSpPr txBox="1">
              <a:spLocks noChangeArrowheads="1"/>
            </p:cNvSpPr>
            <p:nvPr/>
          </p:nvSpPr>
          <p:spPr bwMode="auto">
            <a:xfrm>
              <a:off x="4800" y="1776"/>
              <a:ext cx="5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C">
                  <a:latin typeface="Tahoma" pitchFamily="34" charset="0"/>
                </a:rPr>
                <a:t>A[3]</a:t>
              </a:r>
            </a:p>
          </p:txBody>
        </p:sp>
        <p:sp>
          <p:nvSpPr>
            <p:cNvPr id="14361" name="Text Box 18"/>
            <p:cNvSpPr txBox="1">
              <a:spLocks noChangeArrowheads="1"/>
            </p:cNvSpPr>
            <p:nvPr/>
          </p:nvSpPr>
          <p:spPr bwMode="auto">
            <a:xfrm>
              <a:off x="4800" y="1977"/>
              <a:ext cx="5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C">
                  <a:latin typeface="Tahoma" pitchFamily="34" charset="0"/>
                </a:rPr>
                <a:t>A[4]</a:t>
              </a:r>
            </a:p>
          </p:txBody>
        </p:sp>
        <p:sp>
          <p:nvSpPr>
            <p:cNvPr id="14362" name="Text Box 19"/>
            <p:cNvSpPr txBox="1">
              <a:spLocks noChangeArrowheads="1"/>
            </p:cNvSpPr>
            <p:nvPr/>
          </p:nvSpPr>
          <p:spPr bwMode="auto">
            <a:xfrm>
              <a:off x="4800" y="2169"/>
              <a:ext cx="5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C">
                  <a:latin typeface="Tahoma" pitchFamily="34" charset="0"/>
                </a:rPr>
                <a:t>A[5]</a:t>
              </a:r>
            </a:p>
          </p:txBody>
        </p:sp>
        <p:sp>
          <p:nvSpPr>
            <p:cNvPr id="14363" name="Text Box 20"/>
            <p:cNvSpPr txBox="1">
              <a:spLocks noChangeArrowheads="1"/>
            </p:cNvSpPr>
            <p:nvPr/>
          </p:nvSpPr>
          <p:spPr bwMode="auto">
            <a:xfrm>
              <a:off x="4800" y="2361"/>
              <a:ext cx="5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C">
                  <a:latin typeface="Tahoma" pitchFamily="34" charset="0"/>
                </a:rPr>
                <a:t>A[6]</a:t>
              </a:r>
            </a:p>
          </p:txBody>
        </p:sp>
        <p:sp>
          <p:nvSpPr>
            <p:cNvPr id="14364" name="Text Box 21"/>
            <p:cNvSpPr txBox="1">
              <a:spLocks noChangeArrowheads="1"/>
            </p:cNvSpPr>
            <p:nvPr/>
          </p:nvSpPr>
          <p:spPr bwMode="auto">
            <a:xfrm>
              <a:off x="4800" y="2544"/>
              <a:ext cx="5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C">
                  <a:latin typeface="Tahoma" pitchFamily="34" charset="0"/>
                </a:rPr>
                <a:t>A[7]</a:t>
              </a:r>
            </a:p>
          </p:txBody>
        </p:sp>
        <p:sp>
          <p:nvSpPr>
            <p:cNvPr id="14365" name="Text Box 22"/>
            <p:cNvSpPr txBox="1">
              <a:spLocks noChangeArrowheads="1"/>
            </p:cNvSpPr>
            <p:nvPr/>
          </p:nvSpPr>
          <p:spPr bwMode="auto">
            <a:xfrm>
              <a:off x="4800" y="2736"/>
              <a:ext cx="5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C">
                  <a:latin typeface="Tahoma" pitchFamily="34" charset="0"/>
                </a:rPr>
                <a:t>A[8]</a:t>
              </a:r>
            </a:p>
          </p:txBody>
        </p:sp>
        <p:sp>
          <p:nvSpPr>
            <p:cNvPr id="14366" name="Text Box 23"/>
            <p:cNvSpPr txBox="1">
              <a:spLocks noChangeArrowheads="1"/>
            </p:cNvSpPr>
            <p:nvPr/>
          </p:nvSpPr>
          <p:spPr bwMode="auto">
            <a:xfrm>
              <a:off x="4798" y="2928"/>
              <a:ext cx="5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C">
                  <a:latin typeface="Tahoma" pitchFamily="34" charset="0"/>
                </a:rPr>
                <a:t>A[9]</a:t>
              </a:r>
            </a:p>
          </p:txBody>
        </p:sp>
      </p:grpSp>
      <p:sp>
        <p:nvSpPr>
          <p:cNvPr id="396312" name="Text Box 24"/>
          <p:cNvSpPr txBox="1">
            <a:spLocks noChangeArrowheads="1"/>
          </p:cNvSpPr>
          <p:nvPr/>
        </p:nvSpPr>
        <p:spPr bwMode="auto">
          <a:xfrm>
            <a:off x="4114800" y="17526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EC" sz="2400">
                <a:latin typeface="Tahoma" pitchFamily="34" charset="0"/>
              </a:rPr>
              <a:t>Dato a buscar: 58</a:t>
            </a:r>
          </a:p>
        </p:txBody>
      </p:sp>
      <p:sp>
        <p:nvSpPr>
          <p:cNvPr id="396313" name="Line 25"/>
          <p:cNvSpPr>
            <a:spLocks noChangeShapeType="1"/>
          </p:cNvSpPr>
          <p:nvPr/>
        </p:nvSpPr>
        <p:spPr bwMode="auto">
          <a:xfrm>
            <a:off x="6705600" y="1981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s-EC"/>
          </a:p>
        </p:txBody>
      </p:sp>
      <p:sp>
        <p:nvSpPr>
          <p:cNvPr id="396314" name="Line 26"/>
          <p:cNvSpPr>
            <a:spLocks noChangeShapeType="1"/>
          </p:cNvSpPr>
          <p:nvPr/>
        </p:nvSpPr>
        <p:spPr bwMode="auto">
          <a:xfrm>
            <a:off x="6705600" y="19812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s-EC"/>
          </a:p>
        </p:txBody>
      </p:sp>
      <p:sp>
        <p:nvSpPr>
          <p:cNvPr id="396315" name="Line 27"/>
          <p:cNvSpPr>
            <a:spLocks noChangeShapeType="1"/>
          </p:cNvSpPr>
          <p:nvPr/>
        </p:nvSpPr>
        <p:spPr bwMode="auto">
          <a:xfrm>
            <a:off x="6705600" y="19812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s-EC"/>
          </a:p>
        </p:txBody>
      </p:sp>
      <p:sp>
        <p:nvSpPr>
          <p:cNvPr id="396316" name="Line 28"/>
          <p:cNvSpPr>
            <a:spLocks noChangeShapeType="1"/>
          </p:cNvSpPr>
          <p:nvPr/>
        </p:nvSpPr>
        <p:spPr bwMode="auto">
          <a:xfrm>
            <a:off x="6705600" y="19812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s-EC"/>
          </a:p>
        </p:txBody>
      </p:sp>
      <p:sp>
        <p:nvSpPr>
          <p:cNvPr id="396317" name="Line 29"/>
          <p:cNvSpPr>
            <a:spLocks noChangeShapeType="1"/>
          </p:cNvSpPr>
          <p:nvPr/>
        </p:nvSpPr>
        <p:spPr bwMode="auto">
          <a:xfrm>
            <a:off x="6705600" y="1981200"/>
            <a:ext cx="106680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s-EC"/>
          </a:p>
        </p:txBody>
      </p:sp>
      <p:sp>
        <p:nvSpPr>
          <p:cNvPr id="396318" name="Text Box 30"/>
          <p:cNvSpPr txBox="1">
            <a:spLocks noChangeArrowheads="1"/>
          </p:cNvSpPr>
          <p:nvPr/>
        </p:nvSpPr>
        <p:spPr bwMode="auto">
          <a:xfrm>
            <a:off x="1447800" y="3581400"/>
            <a:ext cx="64008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30000"/>
              </a:spcBef>
            </a:pPr>
            <a:endParaRPr lang="es-EC" sz="1600" b="1">
              <a:latin typeface="Verdana" pitchFamily="34" charset="0"/>
            </a:endParaRPr>
          </a:p>
          <a:p>
            <a:pPr>
              <a:lnSpc>
                <a:spcPct val="60000"/>
              </a:lnSpc>
              <a:spcBef>
                <a:spcPct val="30000"/>
              </a:spcBef>
            </a:pPr>
            <a:r>
              <a:rPr lang="es-EC" sz="1600" b="1">
                <a:latin typeface="Verdana" pitchFamily="34" charset="0"/>
              </a:rPr>
              <a:t>int EncontrarElemento(int valor, int arreglo[ ] ,int n)</a:t>
            </a:r>
          </a:p>
          <a:p>
            <a:pPr>
              <a:lnSpc>
                <a:spcPct val="60000"/>
              </a:lnSpc>
              <a:spcBef>
                <a:spcPct val="30000"/>
              </a:spcBef>
            </a:pPr>
            <a:r>
              <a:rPr lang="es-EC" sz="1600" b="1">
                <a:latin typeface="Verdana" pitchFamily="34" charset="0"/>
              </a:rPr>
              <a:t>{</a:t>
            </a:r>
          </a:p>
          <a:p>
            <a:pPr>
              <a:lnSpc>
                <a:spcPct val="60000"/>
              </a:lnSpc>
              <a:spcBef>
                <a:spcPct val="30000"/>
              </a:spcBef>
            </a:pPr>
            <a:r>
              <a:rPr lang="es-EC" sz="1600" b="1">
                <a:latin typeface="Verdana" pitchFamily="34" charset="0"/>
              </a:rPr>
              <a:t>	for(i=0; i &lt;10; i++)</a:t>
            </a:r>
          </a:p>
          <a:p>
            <a:pPr>
              <a:lnSpc>
                <a:spcPct val="60000"/>
              </a:lnSpc>
              <a:spcBef>
                <a:spcPct val="30000"/>
              </a:spcBef>
            </a:pPr>
            <a:r>
              <a:rPr lang="es-EC" sz="1600" b="1">
                <a:latin typeface="Verdana" pitchFamily="34" charset="0"/>
              </a:rPr>
              <a:t>	{</a:t>
            </a:r>
          </a:p>
          <a:p>
            <a:pPr>
              <a:lnSpc>
                <a:spcPct val="60000"/>
              </a:lnSpc>
              <a:spcBef>
                <a:spcPct val="30000"/>
              </a:spcBef>
            </a:pPr>
            <a:r>
              <a:rPr lang="es-EC" sz="1600" b="1">
                <a:latin typeface="Verdana" pitchFamily="34" charset="0"/>
              </a:rPr>
              <a:t>		if (valor = = arreglo [ i ] ) </a:t>
            </a:r>
          </a:p>
          <a:p>
            <a:pPr>
              <a:lnSpc>
                <a:spcPct val="60000"/>
              </a:lnSpc>
              <a:spcBef>
                <a:spcPct val="30000"/>
              </a:spcBef>
            </a:pPr>
            <a:r>
              <a:rPr lang="es-EC" sz="1600" b="1">
                <a:latin typeface="Verdana" pitchFamily="34" charset="0"/>
              </a:rPr>
              <a:t>		    return(i);</a:t>
            </a:r>
          </a:p>
          <a:p>
            <a:pPr>
              <a:lnSpc>
                <a:spcPct val="60000"/>
              </a:lnSpc>
              <a:spcBef>
                <a:spcPct val="30000"/>
              </a:spcBef>
            </a:pPr>
            <a:r>
              <a:rPr lang="es-EC" sz="1600" b="1">
                <a:latin typeface="Verdana" pitchFamily="34" charset="0"/>
              </a:rPr>
              <a:t>	}</a:t>
            </a:r>
          </a:p>
          <a:p>
            <a:pPr>
              <a:lnSpc>
                <a:spcPct val="60000"/>
              </a:lnSpc>
              <a:spcBef>
                <a:spcPct val="30000"/>
              </a:spcBef>
            </a:pPr>
            <a:r>
              <a:rPr lang="es-EC" sz="1600" b="1">
                <a:latin typeface="Verdana" pitchFamily="34" charset="0"/>
              </a:rPr>
              <a:t>	return(-1);</a:t>
            </a:r>
          </a:p>
          <a:p>
            <a:pPr>
              <a:lnSpc>
                <a:spcPct val="60000"/>
              </a:lnSpc>
              <a:spcBef>
                <a:spcPct val="30000"/>
              </a:spcBef>
            </a:pPr>
            <a:r>
              <a:rPr lang="es-EC" sz="1600" b="1">
                <a:latin typeface="Verdana" pitchFamily="34" charset="0"/>
              </a:rPr>
              <a:t>}</a:t>
            </a:r>
          </a:p>
          <a:p>
            <a:pPr>
              <a:lnSpc>
                <a:spcPct val="60000"/>
              </a:lnSpc>
              <a:spcBef>
                <a:spcPct val="30000"/>
              </a:spcBef>
            </a:pPr>
            <a:endParaRPr lang="es-ES" sz="1600" b="1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6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6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6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6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6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6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12" grpId="0" autoUpdateAnimBg="0"/>
      <p:bldP spid="396313" grpId="0" animBg="1"/>
      <p:bldP spid="396314" grpId="0" animBg="1"/>
      <p:bldP spid="396315" grpId="0" animBg="1"/>
      <p:bldP spid="396316" grpId="0" animBg="1"/>
      <p:bldP spid="396317" grpId="0" animBg="1"/>
      <p:bldP spid="39631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08038"/>
          </a:xfrm>
          <a:noFill/>
        </p:spPr>
        <p:txBody>
          <a:bodyPr anchor="b"/>
          <a:lstStyle/>
          <a:p>
            <a:pPr eaLnBrk="1" hangingPunct="1"/>
            <a:r>
              <a:rPr lang="es-ES_tradnl" smtClean="0"/>
              <a:t>Búsqueda en un Arreglo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22438"/>
            <a:ext cx="8207375" cy="4525962"/>
          </a:xfrm>
          <a:noFill/>
        </p:spPr>
        <p:txBody>
          <a:bodyPr/>
          <a:lstStyle/>
          <a:p>
            <a:pPr eaLnBrk="1" hangingPunct="1"/>
            <a:r>
              <a:rPr lang="es-EC" sz="2800" smtClean="0"/>
              <a:t>La búsqueda lineal es simple pero tiende a ser muy lento ya que se requiere buscar en todo el arreglo, lo que hace el proceso muy largo.</a:t>
            </a:r>
          </a:p>
          <a:p>
            <a:pPr eaLnBrk="1" hangingPunct="1">
              <a:lnSpc>
                <a:spcPct val="90000"/>
              </a:lnSpc>
            </a:pPr>
            <a:r>
              <a:rPr lang="es-EC" sz="2800" smtClean="0"/>
              <a:t>La </a:t>
            </a:r>
            <a:r>
              <a:rPr lang="es-EC" sz="2800" b="1" smtClean="0"/>
              <a:t>búsqueda binaria </a:t>
            </a:r>
            <a:r>
              <a:rPr lang="es-EC" sz="2800" smtClean="0"/>
              <a:t>es un método, donde:</a:t>
            </a:r>
          </a:p>
          <a:p>
            <a:pPr marL="990600" lvl="1" indent="-519113" eaLnBrk="1" hangingPunct="1"/>
            <a:r>
              <a:rPr lang="es-ES" smtClean="0">
                <a:cs typeface="Arial" charset="0"/>
              </a:rPr>
              <a:t>La lista debe estar ordenada en un orden especifico de acuerdo al valor de la llave. </a:t>
            </a:r>
          </a:p>
          <a:p>
            <a:pPr marL="990600" lvl="1" indent="-519113" eaLnBrk="1" hangingPunct="1"/>
            <a:r>
              <a:rPr lang="es-ES" smtClean="0">
                <a:cs typeface="Arial" charset="0"/>
              </a:rPr>
              <a:t>Debe conocerse el n</a:t>
            </a:r>
            <a:r>
              <a:rPr lang="es-ES" smtClean="0">
                <a:latin typeface="Tahoma" pitchFamily="34" charset="0"/>
                <a:cs typeface="Arial" charset="0"/>
              </a:rPr>
              <a:t>ú</a:t>
            </a:r>
            <a:r>
              <a:rPr lang="es-ES" smtClean="0">
                <a:cs typeface="Arial" charset="0"/>
              </a:rPr>
              <a:t>mero de registros.</a:t>
            </a:r>
          </a:p>
          <a:p>
            <a:pPr eaLnBrk="1" hangingPunct="1">
              <a:lnSpc>
                <a:spcPct val="90000"/>
              </a:lnSpc>
            </a:pPr>
            <a:endParaRPr lang="es-ES_tradnl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Búsqueda binaria</a:t>
            </a:r>
            <a:endParaRPr lang="es-EC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z="2600" smtClean="0">
                <a:cs typeface="Arial" charset="0"/>
              </a:rPr>
              <a:t>Pasos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ES" sz="2200" smtClean="0">
                <a:cs typeface="Arial" charset="0"/>
              </a:rPr>
              <a:t>Se compara la llave buscada con la llave localizada al centro del arreglo.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ES" sz="2200" smtClean="0">
                <a:cs typeface="Arial" charset="0"/>
              </a:rPr>
              <a:t>Si la llave analizada corresponde a la buscada fin de b</a:t>
            </a:r>
            <a:r>
              <a:rPr lang="es-ES" sz="2200" smtClean="0">
                <a:latin typeface="Tahoma" pitchFamily="34" charset="0"/>
                <a:cs typeface="Arial" charset="0"/>
              </a:rPr>
              <a:t>ú</a:t>
            </a:r>
            <a:r>
              <a:rPr lang="es-ES" sz="2200" smtClean="0">
                <a:cs typeface="Arial" charset="0"/>
              </a:rPr>
              <a:t>squeda si no.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ES" sz="2200" smtClean="0">
                <a:cs typeface="Arial" charset="0"/>
              </a:rPr>
              <a:t>Si la llave buscada es menor que la analizada repetir proceso en mitad superior, sino en la mitad inferior.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ES" sz="2200" smtClean="0">
                <a:cs typeface="Arial" charset="0"/>
              </a:rPr>
              <a:t>El proceso de partir por la mitad el arreglo se repite hasta encontrar el registro o hasta que el tama</a:t>
            </a:r>
            <a:r>
              <a:rPr lang="es-ES" sz="2200" smtClean="0">
                <a:latin typeface="Tahoma" pitchFamily="34" charset="0"/>
                <a:cs typeface="Arial" charset="0"/>
              </a:rPr>
              <a:t>ñ</a:t>
            </a:r>
            <a:r>
              <a:rPr lang="es-ES" sz="2200" smtClean="0">
                <a:cs typeface="Arial" charset="0"/>
              </a:rPr>
              <a:t>o de la lista restante sea cero , lo cual implica que el valor de la llave buscada no esta en la lista. </a:t>
            </a:r>
          </a:p>
          <a:p>
            <a:pPr eaLnBrk="1" hangingPunct="1"/>
            <a:endParaRPr lang="es-EC" b="1" smtClean="0"/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84582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C" smtClean="0"/>
              <a:t>Búsqueda Binaria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752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" smtClean="0"/>
              <a:t>Ejemplo de Búsquedas</a:t>
            </a:r>
          </a:p>
          <a:p>
            <a:pPr eaLnBrk="1" hangingPunct="1"/>
            <a:r>
              <a:rPr lang="es-ES" smtClean="0">
                <a:latin typeface="Tahoma" pitchFamily="34" charset="0"/>
              </a:rPr>
              <a:t>Se tiene un arreglo ordenado de 19 casillas.</a:t>
            </a:r>
          </a:p>
          <a:p>
            <a:pPr eaLnBrk="1" hangingPunct="1"/>
            <a:endParaRPr lang="es-EC" smtClean="0"/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971800"/>
            <a:ext cx="84582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62000" y="4876800"/>
            <a:ext cx="73390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400">
                <a:latin typeface="Tahoma" pitchFamily="34" charset="0"/>
              </a:rPr>
              <a:t>Búsqueda Secuencial		Búsqueda Binaria</a:t>
            </a:r>
          </a:p>
          <a:p>
            <a:r>
              <a:rPr lang="es-ES" sz="2400">
                <a:latin typeface="Tahoma" pitchFamily="34" charset="0"/>
              </a:rPr>
              <a:t>Posición = 16			Posición = 16</a:t>
            </a:r>
          </a:p>
          <a:p>
            <a:r>
              <a:rPr lang="es-ES" sz="2400">
                <a:latin typeface="Tahoma" pitchFamily="34" charset="0"/>
              </a:rPr>
              <a:t>Comparaciones = 17		comparaciones = 3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609600" y="3962400"/>
            <a:ext cx="79740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400">
                <a:latin typeface="Tahoma" pitchFamily="34" charset="0"/>
              </a:rPr>
              <a:t>Si buscamos el número 107. ¿En que posición del arreglo </a:t>
            </a:r>
          </a:p>
          <a:p>
            <a:r>
              <a:rPr lang="es-ES" sz="2400">
                <a:latin typeface="Tahoma" pitchFamily="34" charset="0"/>
              </a:rPr>
              <a:t>se encuentra? ¿Cuántas comparaciones se hacen?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s-EC" smtClean="0"/>
              <a:t>Búsqueda Binaria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2400" smtClean="0"/>
              <a:t>int busquedaBinaria(int v[], int clave, int linf, int lsup){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2400" smtClean="0"/>
              <a:t>    int mitad, pos=-1, enc=0;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2400" smtClean="0"/>
              <a:t>    while (linf&lt;=lsup &amp;&amp; !enc)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2400" smtClean="0"/>
              <a:t>        mitad=(linf+lsup)/2;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2400" smtClean="0"/>
              <a:t>        if (v[mitad]==clave)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2400" smtClean="0"/>
              <a:t>            enc=1;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2400" smtClean="0"/>
              <a:t>        else if (clave&lt;v[mitad])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2400" smtClean="0"/>
              <a:t>            lsup=mitad-1;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2400" smtClean="0"/>
              <a:t>     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2400" smtClean="0"/>
              <a:t>            linf=mitad+1;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2400" smtClean="0"/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2400" smtClean="0"/>
              <a:t>    if (enc)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2400" smtClean="0"/>
              <a:t>        pos=mitad;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2400" smtClean="0"/>
              <a:t>    return(pos);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2400" smtClean="0"/>
              <a:t>}</a:t>
            </a:r>
          </a:p>
          <a:p>
            <a:pPr eaLnBrk="1" hangingPunct="1"/>
            <a:endParaRPr lang="es-EC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C" smtClean="0"/>
              <a:t>Ordenamiento en Arreglos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smtClean="0"/>
              <a:t>Ordenación tipo Burbuja</a:t>
            </a:r>
          </a:p>
          <a:p>
            <a:pPr lvl="1" algn="just" eaLnBrk="1" hangingPunct="1"/>
            <a:r>
              <a:rPr lang="es-ES" smtClean="0"/>
              <a:t>(ordenación por hundimiento) los valores mas pequeños “flotan” hacia la parte superior del arreglo.</a:t>
            </a:r>
          </a:p>
          <a:p>
            <a:pPr lvl="1" algn="just" eaLnBrk="1" hangingPunct="1"/>
            <a:r>
              <a:rPr lang="es-ES" smtClean="0"/>
              <a:t>Fácil de programar, lento en ejecución.</a:t>
            </a:r>
          </a:p>
          <a:p>
            <a:pPr lvl="1" algn="just" eaLnBrk="1" hangingPunct="1"/>
            <a:r>
              <a:rPr lang="es-ES" smtClean="0"/>
              <a:t>Técnica que consiste en llevar a cabo varias pasadas a través del arreglo. En cada pasada se comparan pares sucesivos de elementos.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s-EC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944563"/>
          </a:xfrm>
        </p:spPr>
        <p:txBody>
          <a:bodyPr/>
          <a:lstStyle/>
          <a:p>
            <a:pPr eaLnBrk="1" hangingPunct="1"/>
            <a:endParaRPr lang="es-EC" smtClean="0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914400" y="1524000"/>
            <a:ext cx="35385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/>
              <a:t>Ejemplo: int a[] = {8, 12, 4, 9, 3 };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68588" y="2286000"/>
            <a:ext cx="2724150" cy="579438"/>
            <a:chOff x="964" y="2125"/>
            <a:chExt cx="1716" cy="365"/>
          </a:xfrm>
        </p:grpSpPr>
        <p:sp>
          <p:nvSpPr>
            <p:cNvPr id="20514" name="Rectangle 5"/>
            <p:cNvSpPr>
              <a:spLocks noChangeArrowheads="1"/>
            </p:cNvSpPr>
            <p:nvPr/>
          </p:nvSpPr>
          <p:spPr bwMode="auto">
            <a:xfrm>
              <a:off x="964" y="2128"/>
              <a:ext cx="1716" cy="34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20515" name="Line 6"/>
            <p:cNvSpPr>
              <a:spLocks noChangeShapeType="1"/>
            </p:cNvSpPr>
            <p:nvPr/>
          </p:nvSpPr>
          <p:spPr bwMode="auto">
            <a:xfrm>
              <a:off x="1281" y="2128"/>
              <a:ext cx="0" cy="341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s-EC"/>
            </a:p>
          </p:txBody>
        </p:sp>
        <p:sp>
          <p:nvSpPr>
            <p:cNvPr id="20516" name="Line 7"/>
            <p:cNvSpPr>
              <a:spLocks noChangeShapeType="1"/>
            </p:cNvSpPr>
            <p:nvPr/>
          </p:nvSpPr>
          <p:spPr bwMode="auto">
            <a:xfrm>
              <a:off x="1613" y="2142"/>
              <a:ext cx="0" cy="341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s-EC"/>
            </a:p>
          </p:txBody>
        </p:sp>
        <p:sp>
          <p:nvSpPr>
            <p:cNvPr id="20517" name="Line 8"/>
            <p:cNvSpPr>
              <a:spLocks noChangeShapeType="1"/>
            </p:cNvSpPr>
            <p:nvPr/>
          </p:nvSpPr>
          <p:spPr bwMode="auto">
            <a:xfrm>
              <a:off x="1953" y="2141"/>
              <a:ext cx="0" cy="341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s-EC"/>
            </a:p>
          </p:txBody>
        </p:sp>
        <p:sp>
          <p:nvSpPr>
            <p:cNvPr id="20518" name="Line 9"/>
            <p:cNvSpPr>
              <a:spLocks noChangeShapeType="1"/>
            </p:cNvSpPr>
            <p:nvPr/>
          </p:nvSpPr>
          <p:spPr bwMode="auto">
            <a:xfrm>
              <a:off x="2318" y="2130"/>
              <a:ext cx="0" cy="341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s-EC"/>
            </a:p>
          </p:txBody>
        </p:sp>
        <p:sp>
          <p:nvSpPr>
            <p:cNvPr id="20519" name="Text Box 10"/>
            <p:cNvSpPr txBox="1">
              <a:spLocks noChangeArrowheads="1"/>
            </p:cNvSpPr>
            <p:nvPr/>
          </p:nvSpPr>
          <p:spPr bwMode="auto">
            <a:xfrm>
              <a:off x="1014" y="2125"/>
              <a:ext cx="15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sz="3200">
                  <a:latin typeface="Tahoma" pitchFamily="34" charset="0"/>
                </a:rPr>
                <a:t>8 12  4  9   3</a:t>
              </a:r>
              <a:endParaRPr lang="en-US" sz="3200">
                <a:latin typeface="Tahoma" pitchFamily="34" charset="0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689225" y="3035300"/>
            <a:ext cx="2740025" cy="579438"/>
            <a:chOff x="964" y="2125"/>
            <a:chExt cx="1726" cy="365"/>
          </a:xfrm>
        </p:grpSpPr>
        <p:sp>
          <p:nvSpPr>
            <p:cNvPr id="20508" name="Rectangle 12"/>
            <p:cNvSpPr>
              <a:spLocks noChangeArrowheads="1"/>
            </p:cNvSpPr>
            <p:nvPr/>
          </p:nvSpPr>
          <p:spPr bwMode="auto">
            <a:xfrm>
              <a:off x="964" y="2128"/>
              <a:ext cx="1716" cy="34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20509" name="Line 13"/>
            <p:cNvSpPr>
              <a:spLocks noChangeShapeType="1"/>
            </p:cNvSpPr>
            <p:nvPr/>
          </p:nvSpPr>
          <p:spPr bwMode="auto">
            <a:xfrm>
              <a:off x="1281" y="2128"/>
              <a:ext cx="0" cy="341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s-EC"/>
            </a:p>
          </p:txBody>
        </p:sp>
        <p:sp>
          <p:nvSpPr>
            <p:cNvPr id="20510" name="Line 14"/>
            <p:cNvSpPr>
              <a:spLocks noChangeShapeType="1"/>
            </p:cNvSpPr>
            <p:nvPr/>
          </p:nvSpPr>
          <p:spPr bwMode="auto">
            <a:xfrm>
              <a:off x="1613" y="2142"/>
              <a:ext cx="0" cy="341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s-EC"/>
            </a:p>
          </p:txBody>
        </p:sp>
        <p:sp>
          <p:nvSpPr>
            <p:cNvPr id="20511" name="Line 15"/>
            <p:cNvSpPr>
              <a:spLocks noChangeShapeType="1"/>
            </p:cNvSpPr>
            <p:nvPr/>
          </p:nvSpPr>
          <p:spPr bwMode="auto">
            <a:xfrm>
              <a:off x="1953" y="2141"/>
              <a:ext cx="0" cy="341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s-EC"/>
            </a:p>
          </p:txBody>
        </p:sp>
        <p:sp>
          <p:nvSpPr>
            <p:cNvPr id="20512" name="Line 16"/>
            <p:cNvSpPr>
              <a:spLocks noChangeShapeType="1"/>
            </p:cNvSpPr>
            <p:nvPr/>
          </p:nvSpPr>
          <p:spPr bwMode="auto">
            <a:xfrm>
              <a:off x="2318" y="2130"/>
              <a:ext cx="0" cy="341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s-EC"/>
            </a:p>
          </p:txBody>
        </p:sp>
        <p:sp>
          <p:nvSpPr>
            <p:cNvPr id="20513" name="Text Box 17"/>
            <p:cNvSpPr txBox="1">
              <a:spLocks noChangeArrowheads="1"/>
            </p:cNvSpPr>
            <p:nvPr/>
          </p:nvSpPr>
          <p:spPr bwMode="auto">
            <a:xfrm>
              <a:off x="1014" y="2125"/>
              <a:ext cx="167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sz="3200">
                  <a:latin typeface="Tahoma" pitchFamily="34" charset="0"/>
                </a:rPr>
                <a:t>8  4  9   3  </a:t>
              </a:r>
              <a:r>
                <a:rPr lang="es-MX" sz="3200">
                  <a:solidFill>
                    <a:srgbClr val="FF0000"/>
                  </a:solidFill>
                  <a:latin typeface="Tahoma" pitchFamily="34" charset="0"/>
                </a:rPr>
                <a:t>12</a:t>
              </a:r>
              <a:endParaRPr lang="en-US" sz="3200">
                <a:solidFill>
                  <a:srgbClr val="FF0000"/>
                </a:solidFill>
                <a:latin typeface="Tahoma" pitchFamily="34" charset="0"/>
              </a:endParaRP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676525" y="3806825"/>
            <a:ext cx="2740025" cy="579438"/>
            <a:chOff x="964" y="2125"/>
            <a:chExt cx="1726" cy="365"/>
          </a:xfrm>
        </p:grpSpPr>
        <p:sp>
          <p:nvSpPr>
            <p:cNvPr id="20502" name="Rectangle 19"/>
            <p:cNvSpPr>
              <a:spLocks noChangeArrowheads="1"/>
            </p:cNvSpPr>
            <p:nvPr/>
          </p:nvSpPr>
          <p:spPr bwMode="auto">
            <a:xfrm>
              <a:off x="964" y="2128"/>
              <a:ext cx="1716" cy="34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20503" name="Line 20"/>
            <p:cNvSpPr>
              <a:spLocks noChangeShapeType="1"/>
            </p:cNvSpPr>
            <p:nvPr/>
          </p:nvSpPr>
          <p:spPr bwMode="auto">
            <a:xfrm>
              <a:off x="1281" y="2128"/>
              <a:ext cx="0" cy="341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s-EC"/>
            </a:p>
          </p:txBody>
        </p:sp>
        <p:sp>
          <p:nvSpPr>
            <p:cNvPr id="20504" name="Line 21"/>
            <p:cNvSpPr>
              <a:spLocks noChangeShapeType="1"/>
            </p:cNvSpPr>
            <p:nvPr/>
          </p:nvSpPr>
          <p:spPr bwMode="auto">
            <a:xfrm>
              <a:off x="1613" y="2142"/>
              <a:ext cx="0" cy="341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s-EC"/>
            </a:p>
          </p:txBody>
        </p:sp>
        <p:sp>
          <p:nvSpPr>
            <p:cNvPr id="20505" name="Line 22"/>
            <p:cNvSpPr>
              <a:spLocks noChangeShapeType="1"/>
            </p:cNvSpPr>
            <p:nvPr/>
          </p:nvSpPr>
          <p:spPr bwMode="auto">
            <a:xfrm>
              <a:off x="1953" y="2141"/>
              <a:ext cx="0" cy="341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s-EC"/>
            </a:p>
          </p:txBody>
        </p:sp>
        <p:sp>
          <p:nvSpPr>
            <p:cNvPr id="20506" name="Line 23"/>
            <p:cNvSpPr>
              <a:spLocks noChangeShapeType="1"/>
            </p:cNvSpPr>
            <p:nvPr/>
          </p:nvSpPr>
          <p:spPr bwMode="auto">
            <a:xfrm>
              <a:off x="2318" y="2130"/>
              <a:ext cx="0" cy="341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s-EC"/>
            </a:p>
          </p:txBody>
        </p:sp>
        <p:sp>
          <p:nvSpPr>
            <p:cNvPr id="20507" name="Text Box 24"/>
            <p:cNvSpPr txBox="1">
              <a:spLocks noChangeArrowheads="1"/>
            </p:cNvSpPr>
            <p:nvPr/>
          </p:nvSpPr>
          <p:spPr bwMode="auto">
            <a:xfrm>
              <a:off x="1014" y="2125"/>
              <a:ext cx="167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sz="3200">
                  <a:latin typeface="Tahoma" pitchFamily="34" charset="0"/>
                </a:rPr>
                <a:t>8  4   3  </a:t>
              </a:r>
              <a:r>
                <a:rPr lang="es-MX" sz="3200">
                  <a:solidFill>
                    <a:srgbClr val="FF0000"/>
                  </a:solidFill>
                  <a:latin typeface="Tahoma" pitchFamily="34" charset="0"/>
                </a:rPr>
                <a:t>9</a:t>
              </a:r>
              <a:r>
                <a:rPr lang="es-MX" sz="3200">
                  <a:latin typeface="Tahoma" pitchFamily="34" charset="0"/>
                </a:rPr>
                <a:t>  12</a:t>
              </a:r>
              <a:endParaRPr lang="en-US" sz="3200">
                <a:latin typeface="Tahoma" pitchFamily="34" charset="0"/>
              </a:endParaRP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695575" y="4592638"/>
            <a:ext cx="2740025" cy="579437"/>
            <a:chOff x="964" y="2125"/>
            <a:chExt cx="1726" cy="365"/>
          </a:xfrm>
        </p:grpSpPr>
        <p:sp>
          <p:nvSpPr>
            <p:cNvPr id="20496" name="Rectangle 26"/>
            <p:cNvSpPr>
              <a:spLocks noChangeArrowheads="1"/>
            </p:cNvSpPr>
            <p:nvPr/>
          </p:nvSpPr>
          <p:spPr bwMode="auto">
            <a:xfrm>
              <a:off x="964" y="2128"/>
              <a:ext cx="1716" cy="34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20497" name="Line 27"/>
            <p:cNvSpPr>
              <a:spLocks noChangeShapeType="1"/>
            </p:cNvSpPr>
            <p:nvPr/>
          </p:nvSpPr>
          <p:spPr bwMode="auto">
            <a:xfrm>
              <a:off x="1281" y="2128"/>
              <a:ext cx="0" cy="341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s-EC"/>
            </a:p>
          </p:txBody>
        </p:sp>
        <p:sp>
          <p:nvSpPr>
            <p:cNvPr id="20498" name="Line 28"/>
            <p:cNvSpPr>
              <a:spLocks noChangeShapeType="1"/>
            </p:cNvSpPr>
            <p:nvPr/>
          </p:nvSpPr>
          <p:spPr bwMode="auto">
            <a:xfrm>
              <a:off x="1613" y="2142"/>
              <a:ext cx="0" cy="341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s-EC"/>
            </a:p>
          </p:txBody>
        </p:sp>
        <p:sp>
          <p:nvSpPr>
            <p:cNvPr id="20499" name="Line 29"/>
            <p:cNvSpPr>
              <a:spLocks noChangeShapeType="1"/>
            </p:cNvSpPr>
            <p:nvPr/>
          </p:nvSpPr>
          <p:spPr bwMode="auto">
            <a:xfrm>
              <a:off x="1953" y="2141"/>
              <a:ext cx="0" cy="341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s-EC"/>
            </a:p>
          </p:txBody>
        </p:sp>
        <p:sp>
          <p:nvSpPr>
            <p:cNvPr id="20500" name="Line 30"/>
            <p:cNvSpPr>
              <a:spLocks noChangeShapeType="1"/>
            </p:cNvSpPr>
            <p:nvPr/>
          </p:nvSpPr>
          <p:spPr bwMode="auto">
            <a:xfrm>
              <a:off x="2318" y="2130"/>
              <a:ext cx="0" cy="341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s-EC"/>
            </a:p>
          </p:txBody>
        </p:sp>
        <p:sp>
          <p:nvSpPr>
            <p:cNvPr id="20501" name="Text Box 31"/>
            <p:cNvSpPr txBox="1">
              <a:spLocks noChangeArrowheads="1"/>
            </p:cNvSpPr>
            <p:nvPr/>
          </p:nvSpPr>
          <p:spPr bwMode="auto">
            <a:xfrm>
              <a:off x="1014" y="2125"/>
              <a:ext cx="167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sz="3200">
                  <a:latin typeface="Tahoma" pitchFamily="34" charset="0"/>
                </a:rPr>
                <a:t>4  3   </a:t>
              </a:r>
              <a:r>
                <a:rPr lang="es-MX" sz="3200">
                  <a:solidFill>
                    <a:srgbClr val="FF0000"/>
                  </a:solidFill>
                  <a:latin typeface="Tahoma" pitchFamily="34" charset="0"/>
                </a:rPr>
                <a:t>8</a:t>
              </a:r>
              <a:r>
                <a:rPr lang="es-MX" sz="3200">
                  <a:latin typeface="Tahoma" pitchFamily="34" charset="0"/>
                </a:rPr>
                <a:t>  9  12</a:t>
              </a:r>
              <a:endParaRPr lang="en-US" sz="3200">
                <a:latin typeface="Tahoma" pitchFamily="34" charset="0"/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2679700" y="5360988"/>
            <a:ext cx="2740025" cy="579437"/>
            <a:chOff x="964" y="2125"/>
            <a:chExt cx="1726" cy="365"/>
          </a:xfrm>
        </p:grpSpPr>
        <p:sp>
          <p:nvSpPr>
            <p:cNvPr id="20490" name="Rectangle 33"/>
            <p:cNvSpPr>
              <a:spLocks noChangeArrowheads="1"/>
            </p:cNvSpPr>
            <p:nvPr/>
          </p:nvSpPr>
          <p:spPr bwMode="auto">
            <a:xfrm>
              <a:off x="964" y="2128"/>
              <a:ext cx="1716" cy="34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20491" name="Line 34"/>
            <p:cNvSpPr>
              <a:spLocks noChangeShapeType="1"/>
            </p:cNvSpPr>
            <p:nvPr/>
          </p:nvSpPr>
          <p:spPr bwMode="auto">
            <a:xfrm>
              <a:off x="1281" y="2128"/>
              <a:ext cx="0" cy="341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s-EC"/>
            </a:p>
          </p:txBody>
        </p:sp>
        <p:sp>
          <p:nvSpPr>
            <p:cNvPr id="20492" name="Line 35"/>
            <p:cNvSpPr>
              <a:spLocks noChangeShapeType="1"/>
            </p:cNvSpPr>
            <p:nvPr/>
          </p:nvSpPr>
          <p:spPr bwMode="auto">
            <a:xfrm>
              <a:off x="1613" y="2142"/>
              <a:ext cx="0" cy="341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s-EC"/>
            </a:p>
          </p:txBody>
        </p:sp>
        <p:sp>
          <p:nvSpPr>
            <p:cNvPr id="20493" name="Line 36"/>
            <p:cNvSpPr>
              <a:spLocks noChangeShapeType="1"/>
            </p:cNvSpPr>
            <p:nvPr/>
          </p:nvSpPr>
          <p:spPr bwMode="auto">
            <a:xfrm>
              <a:off x="1953" y="2141"/>
              <a:ext cx="0" cy="341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s-EC"/>
            </a:p>
          </p:txBody>
        </p:sp>
        <p:sp>
          <p:nvSpPr>
            <p:cNvPr id="20494" name="Line 37"/>
            <p:cNvSpPr>
              <a:spLocks noChangeShapeType="1"/>
            </p:cNvSpPr>
            <p:nvPr/>
          </p:nvSpPr>
          <p:spPr bwMode="auto">
            <a:xfrm>
              <a:off x="2318" y="2130"/>
              <a:ext cx="0" cy="341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s-EC"/>
            </a:p>
          </p:txBody>
        </p:sp>
        <p:sp>
          <p:nvSpPr>
            <p:cNvPr id="20495" name="Text Box 38"/>
            <p:cNvSpPr txBox="1">
              <a:spLocks noChangeArrowheads="1"/>
            </p:cNvSpPr>
            <p:nvPr/>
          </p:nvSpPr>
          <p:spPr bwMode="auto">
            <a:xfrm>
              <a:off x="1014" y="2125"/>
              <a:ext cx="167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sz="3200">
                  <a:latin typeface="Tahoma" pitchFamily="34" charset="0"/>
                </a:rPr>
                <a:t>3  </a:t>
              </a:r>
              <a:r>
                <a:rPr lang="es-MX" sz="3200">
                  <a:solidFill>
                    <a:srgbClr val="FF0000"/>
                  </a:solidFill>
                  <a:latin typeface="Tahoma" pitchFamily="34" charset="0"/>
                </a:rPr>
                <a:t>4</a:t>
              </a:r>
              <a:r>
                <a:rPr lang="es-MX" sz="3200">
                  <a:latin typeface="Tahoma" pitchFamily="34" charset="0"/>
                </a:rPr>
                <a:t>   8  9  12</a:t>
              </a:r>
              <a:endParaRPr lang="en-US" sz="3200">
                <a:latin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Microsoft Office PowerPoint</Application>
  <PresentationFormat>On-screen Show (4:3)</PresentationFormat>
  <Paragraphs>117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Fundamentos de Programación</vt:lpstr>
      <vt:lpstr>Búsqueda en un Arreglo</vt:lpstr>
      <vt:lpstr>Búsqueda lineal</vt:lpstr>
      <vt:lpstr>Búsqueda en un Arreglo</vt:lpstr>
      <vt:lpstr>Búsqueda binaria</vt:lpstr>
      <vt:lpstr>Búsqueda Binaria</vt:lpstr>
      <vt:lpstr>Búsqueda Binaria</vt:lpstr>
      <vt:lpstr>Ordenamiento en Arreglos</vt:lpstr>
      <vt:lpstr>Slide 9</vt:lpstr>
      <vt:lpstr>Ordenación tipo Burbuja </vt:lpstr>
      <vt:lpstr>Operador sizeof</vt:lpstr>
      <vt:lpstr>¿Cómo calcular el tamaño de un arreglo?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Programación</dc:title>
  <dc:creator/>
  <cp:lastModifiedBy>Cristina Abad</cp:lastModifiedBy>
  <cp:revision>1</cp:revision>
  <dcterms:created xsi:type="dcterms:W3CDTF">2006-08-16T00:00:00Z</dcterms:created>
  <dcterms:modified xsi:type="dcterms:W3CDTF">2010-06-23T23:15:59Z</dcterms:modified>
</cp:coreProperties>
</file>