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8" r:id="rId1"/>
  </p:sldMasterIdLst>
  <p:notesMasterIdLst>
    <p:notesMasterId r:id="rId12"/>
  </p:notesMasterIdLst>
  <p:sldIdLst>
    <p:sldId id="272" r:id="rId2"/>
    <p:sldId id="273" r:id="rId3"/>
    <p:sldId id="276" r:id="rId4"/>
    <p:sldId id="278" r:id="rId5"/>
    <p:sldId id="279" r:id="rId6"/>
    <p:sldId id="281" r:id="rId7"/>
    <p:sldId id="280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gqBd2TKixrWiOb0cQsToid18wx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57457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5474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39837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7652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19098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8893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119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18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86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56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80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30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12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1173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19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96504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09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A9CF8-CD65-4BBC-BDCD-8080DCC9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029" y="400373"/>
            <a:ext cx="9383408" cy="1280890"/>
          </a:xfrm>
        </p:spPr>
        <p:txBody>
          <a:bodyPr>
            <a:normAutofit/>
          </a:bodyPr>
          <a:lstStyle/>
          <a:p>
            <a:r>
              <a:rPr lang="ru-RU" sz="6600" b="1" dirty="0">
                <a:solidFill>
                  <a:schemeClr val="tx2"/>
                </a:solidFill>
              </a:rPr>
              <a:t>Кейс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62E1C5-0027-4FCD-8779-AC0A3AB5B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591" y="1788351"/>
            <a:ext cx="10272409" cy="4669276"/>
          </a:xfrm>
        </p:spPr>
        <p:txBody>
          <a:bodyPr>
            <a:normAutofit fontScale="62500" lnSpcReduction="20000"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ru-RU" sz="4100" dirty="0"/>
              <a:t>В компании </a:t>
            </a:r>
            <a:r>
              <a:rPr lang="ru-RU" sz="4100" dirty="0" err="1"/>
              <a:t>SkyCrossroads</a:t>
            </a:r>
            <a:r>
              <a:rPr lang="ru-RU" sz="4100" dirty="0"/>
              <a:t> запущена рекламная акция: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4100" dirty="0"/>
              <a:t>Клиент может получить дополнительные баллы лояльности за покупку, совершенную в течение ограниченного периода.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4100" dirty="0"/>
              <a:t>Классическая акция подразумевает получение дополнительных 1000 баллов лояльности за покупку от 100 рублей.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4100" dirty="0"/>
              <a:t>Было решено запустить АБ Тест, в котором в тестовой группе предлагается в два раза больше баллов лояльности за покупку от 100 рублей.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4100" dirty="0"/>
              <a:t>Эксперимент был проведен в нескольких торговых точках.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4100" dirty="0"/>
              <a:t>Также у нас есть информация о том, как долго клиент зарегистрирован у нас в программе лояльности.</a:t>
            </a:r>
          </a:p>
          <a:p>
            <a:pPr>
              <a:lnSpc>
                <a:spcPct val="9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4242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584B5-A247-4263-9F37-8C82427BF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317" y="539269"/>
            <a:ext cx="8911687" cy="1280890"/>
          </a:xfrm>
        </p:spPr>
        <p:txBody>
          <a:bodyPr/>
          <a:lstStyle/>
          <a:p>
            <a:r>
              <a:rPr lang="ru-RU" sz="4000" b="1" dirty="0">
                <a:solidFill>
                  <a:schemeClr val="tx2"/>
                </a:solidFill>
              </a:rPr>
              <a:t>Итоговые инсайты</a:t>
            </a:r>
            <a:br>
              <a:rPr lang="ru-RU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5CB73E-D373-4957-B4D8-EE1E8C8A8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7317" y="1357458"/>
            <a:ext cx="9822176" cy="5052767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В целом увеличение бонусных баллов не приводит к значительным результатам т.к. полученные данные </a:t>
            </a:r>
            <a:r>
              <a:rPr lang="ru-RU" sz="2400" dirty="0" err="1"/>
              <a:t>релевантны</a:t>
            </a:r>
            <a:r>
              <a:rPr lang="ru-RU" sz="2400" dirty="0"/>
              <a:t> только по 3 торговым точкам из 6,по 2 точкам значимых результатов нет, динамика заметна только на 1 точке</a:t>
            </a:r>
          </a:p>
          <a:p>
            <a:r>
              <a:rPr lang="ru-RU" sz="2400" dirty="0"/>
              <a:t>По результатам данного теста нельзя считать тестовую акцию успешной, но т.к. на тест пошли не полные данные следует провести повторные сбор данных и тестирование</a:t>
            </a:r>
          </a:p>
          <a:p>
            <a:r>
              <a:rPr lang="ru-RU" sz="2400" dirty="0"/>
              <a:t>Следует обратить внимание на сегмент клиентов, зарегистрированных более 7 месяцев (в особенности более 12 месяцев) – в данный период останавливается рост суммы среднего платежа, хотя в первые месяцы программа лояльности работает успешно.</a:t>
            </a:r>
          </a:p>
        </p:txBody>
      </p:sp>
    </p:spTree>
    <p:extLst>
      <p:ext uri="{BB962C8B-B14F-4D97-AF65-F5344CB8AC3E}">
        <p14:creationId xmlns:p14="http://schemas.microsoft.com/office/powerpoint/2010/main" val="3815313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08C46-62F3-49F0-AC6A-0F5FB26E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560" y="558122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ru-RU" sz="4400" b="1" dirty="0">
                <a:solidFill>
                  <a:schemeClr val="tx2"/>
                </a:solidFill>
              </a:rPr>
              <a:t>Задачи от отдела маркетинга: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0CAC10-C800-492E-9AB8-E75245196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6127" y="1630837"/>
            <a:ext cx="9417377" cy="4524866"/>
          </a:xfrm>
        </p:spPr>
        <p:txBody>
          <a:bodyPr>
            <a:normAutofit lnSpcReduction="10000"/>
          </a:bodyPr>
          <a:lstStyle/>
          <a:p>
            <a:r>
              <a:rPr lang="ru-RU" sz="3200" dirty="0"/>
              <a:t>Рассчитать результаты эксперимента в целом и в отдельности по каждой торговой точке;</a:t>
            </a:r>
          </a:p>
          <a:p>
            <a:r>
              <a:rPr lang="ru-RU" sz="3200" dirty="0"/>
              <a:t>Вынести решение об эффективности воздействия изменений в классической акции;</a:t>
            </a:r>
          </a:p>
          <a:p>
            <a:r>
              <a:rPr lang="ru-RU" sz="3200" dirty="0"/>
              <a:t>Сделать сегментацию пользователей с точки зрения длительности регистрации в программе лояльности.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98215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6E60E-8FD4-4F8C-99FC-B34CE4050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087" y="140279"/>
            <a:ext cx="8911687" cy="1280890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tx2"/>
                </a:solidFill>
              </a:rPr>
              <a:t>А/В тестирование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CC2FE-9BA3-4DA2-B752-00EF6B3FEFA0}"/>
              </a:ext>
            </a:extLst>
          </p:cNvPr>
          <p:cNvSpPr txBox="1"/>
          <p:nvPr/>
        </p:nvSpPr>
        <p:spPr>
          <a:xfrm>
            <a:off x="1621410" y="6372519"/>
            <a:ext cx="6080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Средний чек на одного клиента увеличивается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3DC56-CE96-41DE-BA5B-AC5AD5F11CAB}"/>
              </a:ext>
            </a:extLst>
          </p:cNvPr>
          <p:cNvSpPr txBox="1"/>
          <p:nvPr/>
        </p:nvSpPr>
        <p:spPr>
          <a:xfrm flipH="1">
            <a:off x="1621410" y="690187"/>
            <a:ext cx="9890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За тестовую группу мы принимаем клиентов, получающих 2000 баллов, за контрольную – 1000 баллов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60094F8-FD3D-4884-BDC0-067773242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226" y="1009801"/>
            <a:ext cx="11348144" cy="567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22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1986C-41F4-4C48-AABD-5C59025A8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915" y="510987"/>
            <a:ext cx="8911687" cy="1280890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tx2"/>
                </a:solidFill>
              </a:rPr>
              <a:t>Анализ по точкам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573DBB-E06F-40FC-8D96-B0CE84661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5507237"/>
            <a:ext cx="8915400" cy="338580"/>
          </a:xfrm>
        </p:spPr>
        <p:txBody>
          <a:bodyPr>
            <a:noAutofit/>
          </a:bodyPr>
          <a:lstStyle/>
          <a:p>
            <a:r>
              <a:rPr lang="ru-RU" sz="2000" dirty="0"/>
              <a:t>По точке  1199.0 не равномерное распределение</a:t>
            </a:r>
          </a:p>
          <a:p>
            <a:r>
              <a:rPr lang="ru-RU" sz="2000" dirty="0"/>
              <a:t>По точкам 1186.0 и 1188.0 недостаточно данных</a:t>
            </a:r>
          </a:p>
          <a:p>
            <a:r>
              <a:rPr lang="ru-RU" sz="2000" dirty="0" err="1"/>
              <a:t>Релевантны</a:t>
            </a:r>
            <a:r>
              <a:rPr lang="ru-RU" sz="2000" dirty="0"/>
              <a:t> данные только по точкам 1178.0,1179.0 и 1182.0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A36EA4-A5E8-418C-B6FF-C48F6D680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512" y="1012183"/>
            <a:ext cx="8990108" cy="449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5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E87E61E-DAFE-4035-AFF9-AB759AA6D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0"/>
            <a:ext cx="8915400" cy="3777622"/>
          </a:xfrm>
        </p:spPr>
        <p:txBody>
          <a:bodyPr>
            <a:normAutofit/>
          </a:bodyPr>
          <a:lstStyle/>
          <a:p>
            <a:r>
              <a:rPr lang="ru-RU" sz="2800" dirty="0"/>
              <a:t>Проведём анализ только по выбранным точкам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             Точка 1178.0</a:t>
            </a:r>
            <a:endParaRPr lang="en-US" sz="2400" dirty="0"/>
          </a:p>
          <a:p>
            <a:endParaRPr lang="ru-RU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08FB08-9A16-4CB1-9716-D6DC7615BB87}"/>
              </a:ext>
            </a:extLst>
          </p:cNvPr>
          <p:cNvSpPr txBox="1"/>
          <p:nvPr/>
        </p:nvSpPr>
        <p:spPr>
          <a:xfrm>
            <a:off x="1772240" y="6206344"/>
            <a:ext cx="9521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По точке 1178.0 акция не имеет очевидного положительного результата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DCEDFA-5BEF-4FB8-9EAC-6310A971E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971846"/>
            <a:ext cx="10869105" cy="543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7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B1A26E2-BA9F-43C5-ABF9-F8FF280B1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2395" y="71958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Точка 1179.0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1DE8B6-8546-46E7-AB28-A830F87A7B95}"/>
              </a:ext>
            </a:extLst>
          </p:cNvPr>
          <p:cNvSpPr txBox="1"/>
          <p:nvPr/>
        </p:nvSpPr>
        <p:spPr>
          <a:xfrm flipH="1">
            <a:off x="1796096" y="5996430"/>
            <a:ext cx="891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По точке 1179.0 акция также не даёт ожидаемого результата-получены практически одинаковые результаты по группам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876709-C286-40AA-AC83-F08FA18AB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504" y="719580"/>
            <a:ext cx="11127344" cy="556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70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5718C3A-88E8-4C56-BAA9-1F943691B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3224" y="644165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Точка 1182.0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487A46-C9DF-4C7D-BF97-3BE8864EC831}"/>
              </a:ext>
            </a:extLst>
          </p:cNvPr>
          <p:cNvSpPr txBox="1"/>
          <p:nvPr/>
        </p:nvSpPr>
        <p:spPr>
          <a:xfrm>
            <a:off x="1934183" y="5927053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 точке 1182.0 виден очевидный результат акции, значения тестовой группы сдвинуты в право относительно контрольной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A415E8-8F4D-4830-9E67-D2A87EEC8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509" y="680549"/>
            <a:ext cx="11066571" cy="553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59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A1154-2DF7-42C0-A5C2-FAFC547EC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341" y="469007"/>
            <a:ext cx="8911687" cy="1280890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chemeClr val="tx2"/>
                </a:solidFill>
              </a:rPr>
              <a:t>Сегментирование пользователей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1A9639-7F5B-4B44-9C92-E82520457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1628" y="1198628"/>
            <a:ext cx="8915400" cy="3777622"/>
          </a:xfrm>
        </p:spPr>
        <p:txBody>
          <a:bodyPr>
            <a:normAutofit/>
          </a:bodyPr>
          <a:lstStyle/>
          <a:p>
            <a:r>
              <a:rPr lang="ru-RU" sz="2400" dirty="0"/>
              <a:t>Рассмотрим корреляцию между выплаченной суммой и длительностью регистрации и визуализируем связь между переменными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3797D7-40AA-4A52-937A-0CA28C839551}"/>
              </a:ext>
            </a:extLst>
          </p:cNvPr>
          <p:cNvSpPr txBox="1"/>
          <p:nvPr/>
        </p:nvSpPr>
        <p:spPr>
          <a:xfrm>
            <a:off x="1750878" y="5738241"/>
            <a:ext cx="8190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Наблюдаем среднюю зависимость суммы платежа от месяца </a:t>
            </a:r>
            <a:r>
              <a:rPr lang="ru-RU" sz="2400" dirty="0"/>
              <a:t>регистрации</a:t>
            </a:r>
            <a:r>
              <a:rPr lang="ru-RU" sz="2000" dirty="0"/>
              <a:t> - чем дольше клиент в программе лояльности, тем выше сумма платежа.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CEE734-4CE0-474C-9578-F9522D773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48" y="2304619"/>
            <a:ext cx="12192000" cy="327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15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4E5795-28BF-44B3-ACFB-5D1A5731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330" y="360160"/>
            <a:ext cx="8911687" cy="1280890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Распределяем клиентов по длительности регистрации в программе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092336-204C-4FC0-A12E-C184333A9A70}"/>
              </a:ext>
            </a:extLst>
          </p:cNvPr>
          <p:cNvSpPr txBox="1"/>
          <p:nvPr/>
        </p:nvSpPr>
        <p:spPr>
          <a:xfrm>
            <a:off x="1564217" y="5827670"/>
            <a:ext cx="104266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Первые 4 месяца сумма платежа значительно растет, с 4 по 7 месяц рост замедляется и практически стоит на месте до 12 месяца, после чего идёт снижение данного показателя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C8DD663-3539-45A5-B003-1DCD2DDDD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983" y="1294480"/>
            <a:ext cx="11834903" cy="460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17758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</TotalTime>
  <Words>408</Words>
  <Application>Microsoft Office PowerPoint</Application>
  <PresentationFormat>Широкоэкранный</PresentationFormat>
  <Paragraphs>34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Легкий дым</vt:lpstr>
      <vt:lpstr>Кейс</vt:lpstr>
      <vt:lpstr>Задачи от отдела маркетинга:</vt:lpstr>
      <vt:lpstr>А/В тестирование</vt:lpstr>
      <vt:lpstr>Анализ по точкам</vt:lpstr>
      <vt:lpstr>Презентация PowerPoint</vt:lpstr>
      <vt:lpstr>Презентация PowerPoint</vt:lpstr>
      <vt:lpstr>Презентация PowerPoint</vt:lpstr>
      <vt:lpstr>Сегментирование пользователей</vt:lpstr>
      <vt:lpstr>Распределяем клиентов по длительности регистрации в программе</vt:lpstr>
      <vt:lpstr>Итоговые инсайты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Группа №6</dc:title>
  <dc:creator>Перец Дмитрий</dc:creator>
  <cp:lastModifiedBy>Xenia</cp:lastModifiedBy>
  <cp:revision>33</cp:revision>
  <dcterms:created xsi:type="dcterms:W3CDTF">2021-08-18T14:17:52Z</dcterms:created>
  <dcterms:modified xsi:type="dcterms:W3CDTF">2022-08-22T12:11:07Z</dcterms:modified>
</cp:coreProperties>
</file>