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287" r:id="rId2"/>
    <p:sldId id="288" r:id="rId3"/>
    <p:sldId id="289" r:id="rId4"/>
    <p:sldId id="290" r:id="rId5"/>
    <p:sldId id="291" r:id="rId6"/>
    <p:sldId id="292" r:id="rId7"/>
    <p:sldId id="299" r:id="rId8"/>
    <p:sldId id="293" r:id="rId9"/>
    <p:sldId id="294" r:id="rId10"/>
    <p:sldId id="295" r:id="rId11"/>
    <p:sldId id="296" r:id="rId12"/>
    <p:sldId id="297" r:id="rId13"/>
    <p:sldId id="298" r:id="rId14"/>
    <p:sldId id="303" r:id="rId15"/>
    <p:sldId id="301" r:id="rId16"/>
    <p:sldId id="302" r:id="rId17"/>
    <p:sldId id="300" r:id="rId18"/>
  </p:sldIdLst>
  <p:sldSz cx="10693400" cy="7561263"/>
  <p:notesSz cx="6864350" cy="999648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CC"/>
    <a:srgbClr val="E9CFCC"/>
    <a:srgbClr val="FF3300"/>
    <a:srgbClr val="008000"/>
    <a:srgbClr val="555557"/>
    <a:srgbClr val="E3F2F3"/>
    <a:srgbClr val="006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588" y="57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49300"/>
            <a:ext cx="53022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28" y="4749379"/>
            <a:ext cx="5492094" cy="44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zhaw.ch/~hhrt/EK1/LEDtreiber/LED-Treiber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ome.zhaw.ch/~hhrt/EK1/LeistungsFETundIGBT/LeistungsFETundIGBT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Power LED driver HW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LEDs are highly efficient light sources, available in different colours.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LEDs need a constant current (a constant voltage may not be applied directly).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In ETP we will use 1W power LEDs with a nominal current of 350mA.</a:t>
            </a:r>
            <a:br>
              <a:rPr lang="en-GB" sz="1800" b="0" kern="0" dirty="0"/>
            </a:br>
            <a:r>
              <a:rPr lang="en-GB" sz="1800" b="0" kern="0" dirty="0"/>
              <a:t>For example: 5 x white + 4 x red + 4 x green + 4 x blue (connected in series)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A high-efficiency constant-current-source is required.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Typically a buck-converter (switched DC-DC-converter) is used.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The LED current is monitored, compared to the desired set point</a:t>
            </a:r>
            <a:br>
              <a:rPr lang="en-GB" sz="1800" b="0" kern="0" dirty="0"/>
            </a:br>
            <a:r>
              <a:rPr lang="en-GB" sz="1800" b="0" kern="0" dirty="0"/>
              <a:t>and a controller adjusts the PWM-duty-cycle of the switch.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See also </a:t>
            </a:r>
            <a:r>
              <a:rPr lang="en-GB" sz="1800" b="0" kern="0" dirty="0">
                <a:hlinkClick r:id="rId2"/>
              </a:rPr>
              <a:t>https://home.zhaw.ch/~hhrt/EK1/LEDtreiber/LED-Treiber.pdf</a:t>
            </a:r>
            <a:r>
              <a:rPr lang="en-GB" sz="1800" b="0" kern="0" dirty="0"/>
              <a:t>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43" y="3088276"/>
            <a:ext cx="39147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2 continued: High side </a:t>
            </a:r>
            <a:r>
              <a:rPr lang="en-US" sz="3600" dirty="0"/>
              <a:t>current monitor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10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As the FET T31 switches to GND, the LED current must be sensed at the hot side.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Classically the shunt voltage over R31 would be amplified by a differential amplifier.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The problem, however, is the very high common mode input voltage range.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The ZXCT1110 is a </a:t>
            </a:r>
            <a:r>
              <a:rPr lang="en-GB" sz="1800" kern="0" dirty="0" err="1"/>
              <a:t>transconductance</a:t>
            </a:r>
            <a:r>
              <a:rPr lang="en-GB" sz="1800" kern="0" dirty="0"/>
              <a:t> amplifier</a:t>
            </a:r>
            <a:r>
              <a:rPr lang="en-GB" sz="1800" b="0" kern="0" dirty="0"/>
              <a:t>: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The output current at OUT and consequently V(R33)</a:t>
            </a:r>
            <a:br>
              <a:rPr lang="en-GB" sz="1800" b="0" kern="0" dirty="0"/>
            </a:br>
            <a:r>
              <a:rPr lang="en-GB" sz="1800" b="0" kern="0" dirty="0"/>
              <a:t>is proportional to the voltage difference </a:t>
            </a:r>
            <a:br>
              <a:rPr lang="en-GB" sz="1800" b="0" kern="0" dirty="0"/>
            </a:br>
            <a:r>
              <a:rPr lang="en-GB" sz="1800" b="0" kern="0" dirty="0"/>
              <a:t>between S+ and S-.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R32, C31 is for input overvoltage protection.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R34, C32 is just a low pass filter.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See datasheet for component values, etc.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1800" b="0" kern="0" dirty="0"/>
          </a:p>
        </p:txBody>
      </p:sp>
    </p:spTree>
    <p:extLst>
      <p:ext uri="{BB962C8B-B14F-4D97-AF65-F5344CB8AC3E}">
        <p14:creationId xmlns:p14="http://schemas.microsoft.com/office/powerpoint/2010/main" val="149850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3: Current mode control: HW solution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The </a:t>
            </a:r>
            <a:r>
              <a:rPr lang="en-GB" sz="1800" b="0" kern="0" dirty="0" err="1"/>
              <a:t>analog</a:t>
            </a:r>
            <a:r>
              <a:rPr lang="en-GB" sz="1800" b="0" kern="0" dirty="0"/>
              <a:t> set point for the LED current is set by a DAC.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The current is sensed at the drain shunt resistor R41.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The comparator IC42 compares drain (= LED) current and current set point.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56" y="2836040"/>
            <a:ext cx="7100087" cy="418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55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3 continued: </a:t>
            </a:r>
            <a:r>
              <a:rPr lang="fr-FR" sz="3600" dirty="0" err="1"/>
              <a:t>Current</a:t>
            </a:r>
            <a:r>
              <a:rPr lang="fr-FR" sz="3600" dirty="0"/>
              <a:t> mode control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12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IC41 is a </a:t>
            </a:r>
            <a:r>
              <a:rPr lang="en-US" sz="1800" kern="0" dirty="0" err="1"/>
              <a:t>ResetSet-FlipFlop</a:t>
            </a:r>
            <a:r>
              <a:rPr lang="en-US" sz="1800" b="0" kern="0" dirty="0"/>
              <a:t> which is </a:t>
            </a:r>
            <a:r>
              <a:rPr lang="en-US" sz="1800" kern="0" dirty="0"/>
              <a:t>set periodically </a:t>
            </a:r>
            <a:r>
              <a:rPr lang="en-US" sz="1800" b="0" kern="0" dirty="0"/>
              <a:t>by a microcontroller output.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The </a:t>
            </a:r>
            <a:r>
              <a:rPr lang="en-US" sz="1800" kern="0" dirty="0"/>
              <a:t>comparator resets the FF </a:t>
            </a:r>
            <a:r>
              <a:rPr lang="en-US" sz="1800" b="0" kern="0" dirty="0"/>
              <a:t>when the drain current is higher than the set point.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R45, C46 is just a low pass filter</a:t>
            </a:r>
            <a:br>
              <a:rPr lang="en-US" sz="1800" b="0" kern="0" dirty="0"/>
            </a:br>
            <a:r>
              <a:rPr lang="en-US" sz="1800" b="0" kern="0" dirty="0"/>
              <a:t>with D41 acting as voltage limiter.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R44, C41 as well is a low pass filter.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C45 is a block capacitor for</a:t>
            </a:r>
            <a:br>
              <a:rPr lang="en-US" sz="1800" b="0" kern="0" dirty="0"/>
            </a:br>
            <a:r>
              <a:rPr lang="en-US" sz="1800" b="0" kern="0" dirty="0"/>
              <a:t>the supply voltage of IC41 and IC42.</a:t>
            </a:r>
            <a:endParaRPr lang="en-GB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1800" b="0" kern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64" y="2333574"/>
            <a:ext cx="4656582" cy="432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61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4: Current mode control: SW solution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13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dirty="0"/>
              <a:t>Same as previous solution, but with ACMP, interrupt and DO of microcontroller.</a:t>
            </a:r>
            <a:endParaRPr lang="en-US" sz="1800" b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dirty="0"/>
              <a:t>The FET is turned on periodically (timer)</a:t>
            </a:r>
            <a:br>
              <a:rPr lang="en-US" sz="1800" b="0" dirty="0"/>
            </a:br>
            <a:r>
              <a:rPr lang="en-US" sz="1800" b="0" dirty="0"/>
              <a:t>by setting a digital output.</a:t>
            </a:r>
            <a:br>
              <a:rPr lang="en-US" sz="1800" b="0" dirty="0"/>
            </a:br>
            <a:endParaRPr lang="en-US" sz="1800" b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dirty="0"/>
              <a:t>When voltage at the input of the</a:t>
            </a:r>
            <a:br>
              <a:rPr lang="en-US" sz="1800" b="0" dirty="0"/>
            </a:br>
            <a:r>
              <a:rPr lang="en-US" sz="1800" b="0" dirty="0"/>
              <a:t>ACMP (analog comparator) rises above</a:t>
            </a:r>
            <a:br>
              <a:rPr lang="en-US" sz="1800" b="0" dirty="0"/>
            </a:br>
            <a:r>
              <a:rPr lang="en-US" sz="1800" b="0" dirty="0"/>
              <a:t>the set-point an interrupt is triggered</a:t>
            </a:r>
            <a:br>
              <a:rPr lang="en-US" sz="1800" b="0" dirty="0"/>
            </a:br>
            <a:r>
              <a:rPr lang="en-US" sz="1800" b="0" dirty="0"/>
              <a:t>and the interrupt handler turns the FET off</a:t>
            </a:r>
            <a:br>
              <a:rPr lang="en-US" sz="1800" b="0" dirty="0"/>
            </a:br>
            <a:r>
              <a:rPr lang="en-US" sz="1800" b="0" dirty="0"/>
              <a:t>by resetting the digital output.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31" y="2175063"/>
            <a:ext cx="4629150" cy="423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0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6" y="502920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Protection of the circuits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04324" y="712469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14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16018" y="1461552"/>
            <a:ext cx="979473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Protect the board from </a:t>
            </a:r>
            <a:r>
              <a:rPr lang="en-GB" sz="1800" dirty="0"/>
              <a:t>supply voltage polarity reversal</a:t>
            </a:r>
            <a:r>
              <a:rPr lang="en-GB" sz="1800" b="0" dirty="0"/>
              <a:t> (</a:t>
            </a:r>
            <a:r>
              <a:rPr lang="en-GB" sz="1800" b="0" dirty="0" err="1"/>
              <a:t>Schottky</a:t>
            </a:r>
            <a:r>
              <a:rPr lang="en-GB" sz="1800" b="0" dirty="0"/>
              <a:t> diode in series).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Design the circuit in a way that </a:t>
            </a:r>
            <a:r>
              <a:rPr lang="en-GB" sz="1800" dirty="0"/>
              <a:t>overvoltage on the </a:t>
            </a:r>
            <a:r>
              <a:rPr lang="en-GB" sz="1800" dirty="0" err="1"/>
              <a:t>uC</a:t>
            </a:r>
            <a:r>
              <a:rPr lang="en-GB" sz="1800" dirty="0"/>
              <a:t> GPIOs</a:t>
            </a:r>
            <a:r>
              <a:rPr lang="en-GB" sz="1800" b="0" dirty="0"/>
              <a:t> or </a:t>
            </a:r>
            <a:r>
              <a:rPr lang="en-GB" sz="1800" dirty="0"/>
              <a:t>the inputs and outputs of any </a:t>
            </a:r>
            <a:r>
              <a:rPr lang="en-GB" sz="1800" dirty="0" err="1"/>
              <a:t>analog</a:t>
            </a:r>
            <a:r>
              <a:rPr lang="en-GB" sz="1800" dirty="0"/>
              <a:t> or digital IC </a:t>
            </a:r>
            <a:r>
              <a:rPr lang="en-GB" sz="1800" b="0" dirty="0"/>
              <a:t>is impossible.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Where the circuit design cannot guarantee safety from overvoltage in </a:t>
            </a:r>
            <a:r>
              <a:rPr lang="en-GB" sz="1800" dirty="0"/>
              <a:t>faulty conditions</a:t>
            </a:r>
            <a:r>
              <a:rPr lang="en-GB" sz="1800" b="0" dirty="0"/>
              <a:t>, a </a:t>
            </a:r>
            <a:r>
              <a:rPr lang="en-GB" sz="1800" dirty="0"/>
              <a:t>protection circuit </a:t>
            </a:r>
            <a:r>
              <a:rPr lang="en-GB" sz="1800" b="0" dirty="0"/>
              <a:t>has to be included (protection diodes, resistors, RC low pass filters).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Filter out </a:t>
            </a:r>
            <a:r>
              <a:rPr lang="en-GB" sz="1800" dirty="0"/>
              <a:t>transient spikes </a:t>
            </a:r>
            <a:r>
              <a:rPr lang="en-GB" sz="1800" b="0" dirty="0"/>
              <a:t>(ceramic blocking capacitors, low-</a:t>
            </a:r>
            <a:r>
              <a:rPr lang="en-GB" sz="1800" b="0" dirty="0" err="1"/>
              <a:t>ohmic</a:t>
            </a:r>
            <a:r>
              <a:rPr lang="en-GB" sz="1800" b="0" dirty="0"/>
              <a:t> ground)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16986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6" y="502920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Comparison of solutions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04324" y="712469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15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0" y="1422398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dirty="0"/>
              <a:t>Some solution ideas for the power LED driver HW have been presented here.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They certainly have different properties.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Do they meet your requirements?</a:t>
            </a:r>
            <a:br>
              <a:rPr lang="en-GB" sz="1800" b="0" dirty="0"/>
            </a:br>
            <a:r>
              <a:rPr lang="en-GB" sz="1800" dirty="0">
                <a:solidFill>
                  <a:srgbClr val="FF0000"/>
                </a:solidFill>
              </a:rPr>
              <a:t>Which are your requirements, anyway?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What can be changed/added to result in the desired behaviour?</a:t>
            </a:r>
            <a:br>
              <a:rPr lang="en-GB" sz="1800" b="0" dirty="0"/>
            </a:br>
            <a:r>
              <a:rPr lang="en-GB" sz="1800" b="0" dirty="0"/>
              <a:t>Can that be achieved by HW and/or by SW?</a:t>
            </a:r>
          </a:p>
        </p:txBody>
      </p:sp>
    </p:spTree>
    <p:extLst>
      <p:ext uri="{BB962C8B-B14F-4D97-AF65-F5344CB8AC3E}">
        <p14:creationId xmlns:p14="http://schemas.microsoft.com/office/powerpoint/2010/main" val="305193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6" y="502920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Requirements?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04324" y="712469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16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0" y="1422398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dirty="0"/>
              <a:t>Write down your requirements: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Dimming range: 0 … 100%? For each colour?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Dimming resolution/step: 1%? 10%? on/off?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Start-up behaviour?</a:t>
            </a:r>
            <a:br>
              <a:rPr lang="en-GB" sz="1800" b="0" dirty="0"/>
            </a:br>
            <a:r>
              <a:rPr lang="en-GB" sz="1800" b="0" dirty="0"/>
              <a:t>All LEDs full on? Dimmed to xx%? Off?</a:t>
            </a:r>
            <a:br>
              <a:rPr lang="en-GB" sz="1800" b="0" dirty="0"/>
            </a:br>
            <a:r>
              <a:rPr lang="en-GB" sz="1800" b="0" dirty="0"/>
              <a:t>Note: At microcontroller start up the outputs are undefined, what do the LEDs?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Power efficiency, standby losses?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Switching frequency?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Influence on colour rendering quality?</a:t>
            </a:r>
          </a:p>
        </p:txBody>
      </p:sp>
    </p:spTree>
    <p:extLst>
      <p:ext uri="{BB962C8B-B14F-4D97-AF65-F5344CB8AC3E}">
        <p14:creationId xmlns:p14="http://schemas.microsoft.com/office/powerpoint/2010/main" val="266611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Own solution?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17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4400" b="0" dirty="0"/>
              <a:t>Do you have other ideas?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4400" b="0" dirty="0"/>
              <a:t>Different HW and/or SW </a:t>
            </a:r>
            <a:r>
              <a:rPr lang="en-US" sz="4400" b="0"/>
              <a:t>approaches?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82784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Power LED driver block diagram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</p:txBody>
      </p:sp>
      <p:grpSp>
        <p:nvGrpSpPr>
          <p:cNvPr id="40" name="Zeichenbereich 2"/>
          <p:cNvGrpSpPr/>
          <p:nvPr/>
        </p:nvGrpSpPr>
        <p:grpSpPr>
          <a:xfrm>
            <a:off x="685019" y="1499002"/>
            <a:ext cx="9678179" cy="5259845"/>
            <a:chOff x="0" y="0"/>
            <a:chExt cx="6118083" cy="2881434"/>
          </a:xfrm>
        </p:grpSpPr>
        <p:sp>
          <p:nvSpPr>
            <p:cNvPr id="41" name="Rechteck 40"/>
            <p:cNvSpPr/>
            <p:nvPr/>
          </p:nvSpPr>
          <p:spPr>
            <a:xfrm>
              <a:off x="0" y="0"/>
              <a:ext cx="5986780" cy="28803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35999" y="35999"/>
              <a:ext cx="989965" cy="6940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Power supply</a:t>
              </a:r>
              <a:endParaRPr lang="en-GB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690174" y="35999"/>
              <a:ext cx="1047981" cy="6940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Step-down</a:t>
              </a:r>
              <a:br>
                <a:rPr lang="en-GB" sz="2000" dirty="0">
                  <a:effectLst/>
                  <a:latin typeface="Calibri"/>
                  <a:ea typeface="Calibri"/>
                  <a:cs typeface="Arial"/>
                </a:rPr>
              </a:b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converter</a:t>
              </a:r>
              <a:endParaRPr lang="en-GB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44" name="AutoShape 7"/>
            <p:cNvCxnSpPr>
              <a:cxnSpLocks noChangeShapeType="1"/>
              <a:stCxn id="42" idx="3"/>
              <a:endCxn id="43" idx="1"/>
            </p:cNvCxnSpPr>
            <p:nvPr/>
          </p:nvCxnSpPr>
          <p:spPr bwMode="auto">
            <a:xfrm>
              <a:off x="1025964" y="383027"/>
              <a:ext cx="6642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8"/>
            <p:cNvCxnSpPr>
              <a:cxnSpLocks noChangeShapeType="1"/>
              <a:stCxn id="43" idx="3"/>
              <a:endCxn id="53" idx="1"/>
            </p:cNvCxnSpPr>
            <p:nvPr/>
          </p:nvCxnSpPr>
          <p:spPr bwMode="auto">
            <a:xfrm flipV="1">
              <a:off x="2738156" y="382710"/>
              <a:ext cx="604924" cy="3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9"/>
            <p:cNvCxnSpPr>
              <a:cxnSpLocks noChangeShapeType="1"/>
              <a:stCxn id="53" idx="2"/>
              <a:endCxn id="52" idx="0"/>
            </p:cNvCxnSpPr>
            <p:nvPr/>
          </p:nvCxnSpPr>
          <p:spPr bwMode="auto">
            <a:xfrm flipH="1">
              <a:off x="3900396" y="729419"/>
              <a:ext cx="1" cy="1458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/>
            <p:cNvCxnSpPr>
              <a:cxnSpLocks noChangeShapeType="1"/>
              <a:stCxn id="48" idx="0"/>
              <a:endCxn id="43" idx="2"/>
            </p:cNvCxnSpPr>
            <p:nvPr/>
          </p:nvCxnSpPr>
          <p:spPr bwMode="auto">
            <a:xfrm flipV="1">
              <a:off x="2213847" y="730054"/>
              <a:ext cx="317" cy="381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1689539" y="1111689"/>
              <a:ext cx="1048616" cy="6940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Re-adjust PWM</a:t>
              </a:r>
              <a:br>
                <a:rPr lang="en-GB" sz="2000" dirty="0">
                  <a:effectLst/>
                  <a:latin typeface="Calibri"/>
                  <a:ea typeface="Calibri"/>
                  <a:cs typeface="Arial"/>
                </a:rPr>
              </a:b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duty-cycle</a:t>
              </a:r>
              <a:endParaRPr lang="en-GB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1690174" y="2186744"/>
              <a:ext cx="1047981" cy="6940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Proportional- Integral- controller</a:t>
              </a:r>
              <a:endParaRPr lang="en-GB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35999" y="2186744"/>
              <a:ext cx="989965" cy="6946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Adjustable set-point for LED current</a:t>
              </a:r>
              <a:endParaRPr lang="en-GB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51" name="AutoShape 14"/>
            <p:cNvCxnSpPr>
              <a:cxnSpLocks noChangeShapeType="1"/>
              <a:stCxn id="52" idx="1"/>
              <a:endCxn id="49" idx="3"/>
            </p:cNvCxnSpPr>
            <p:nvPr/>
          </p:nvCxnSpPr>
          <p:spPr bwMode="auto">
            <a:xfrm flipH="1" flipV="1">
              <a:off x="2738155" y="2533772"/>
              <a:ext cx="604924" cy="9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16"/>
            <p:cNvSpPr txBox="1">
              <a:spLocks noChangeArrowheads="1"/>
            </p:cNvSpPr>
            <p:nvPr/>
          </p:nvSpPr>
          <p:spPr bwMode="auto">
            <a:xfrm>
              <a:off x="3343079" y="2188014"/>
              <a:ext cx="1114633" cy="693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Level-shifter /</a:t>
              </a:r>
              <a:br>
                <a:rPr lang="en-GB" sz="2000" dirty="0">
                  <a:effectLst/>
                  <a:latin typeface="Calibri"/>
                  <a:ea typeface="Calibri"/>
                  <a:cs typeface="Arial"/>
                </a:rPr>
              </a:b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amplifier for actual current</a:t>
              </a:r>
              <a:endParaRPr lang="en-GB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343079" y="35999"/>
              <a:ext cx="1114634" cy="693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Current sense shunt resist</a:t>
              </a:r>
              <a:r>
                <a:rPr lang="en-GB" sz="2000" dirty="0">
                  <a:latin typeface="Calibri"/>
                  <a:ea typeface="Calibri"/>
                  <a:cs typeface="Arial"/>
                </a:rPr>
                <a:t>or</a:t>
              </a:r>
              <a:endParaRPr lang="en-GB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54" name="AutoShape 21"/>
            <p:cNvCxnSpPr>
              <a:cxnSpLocks noChangeShapeType="1"/>
              <a:stCxn id="49" idx="0"/>
              <a:endCxn id="48" idx="2"/>
            </p:cNvCxnSpPr>
            <p:nvPr/>
          </p:nvCxnSpPr>
          <p:spPr bwMode="auto">
            <a:xfrm flipH="1" flipV="1">
              <a:off x="2213847" y="1805744"/>
              <a:ext cx="317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22"/>
            <p:cNvCxnSpPr>
              <a:cxnSpLocks noChangeShapeType="1"/>
              <a:stCxn id="50" idx="3"/>
              <a:endCxn id="49" idx="1"/>
            </p:cNvCxnSpPr>
            <p:nvPr/>
          </p:nvCxnSpPr>
          <p:spPr bwMode="auto">
            <a:xfrm flipV="1">
              <a:off x="1025964" y="2533772"/>
              <a:ext cx="664210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5127483" y="36634"/>
              <a:ext cx="990600" cy="693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2000" dirty="0">
                  <a:effectLst/>
                  <a:latin typeface="Calibri"/>
                  <a:ea typeface="Calibri"/>
                  <a:cs typeface="Arial"/>
                </a:rPr>
                <a:t>Power LEDs</a:t>
              </a:r>
              <a:endParaRPr lang="en-GB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53" idx="3"/>
              <a:endCxn id="56" idx="1"/>
            </p:cNvCxnSpPr>
            <p:nvPr/>
          </p:nvCxnSpPr>
          <p:spPr bwMode="auto">
            <a:xfrm>
              <a:off x="4457713" y="382709"/>
              <a:ext cx="66977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9984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Power supply: 24V, 20W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3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Note: Place a </a:t>
            </a:r>
            <a:r>
              <a:rPr lang="en-GB" sz="1800" b="0" kern="0" dirty="0" err="1"/>
              <a:t>schottky</a:t>
            </a:r>
            <a:r>
              <a:rPr lang="en-GB" sz="1800" b="0" kern="0" dirty="0"/>
              <a:t> diode at the input</a:t>
            </a:r>
            <a:br>
              <a:rPr lang="en-GB" sz="1800" b="0" kern="0" dirty="0"/>
            </a:br>
            <a:r>
              <a:rPr lang="en-GB" sz="1800" b="0" kern="0" dirty="0"/>
              <a:t>as a polarity reversal protection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9" y="1409699"/>
            <a:ext cx="3314700" cy="559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2" y="2259230"/>
            <a:ext cx="4777740" cy="322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2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Step down converter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4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600" b="0" kern="0" dirty="0"/>
              <a:t>For dimensioning see </a:t>
            </a:r>
            <a:r>
              <a:rPr lang="en-GB" sz="1600" b="0" kern="0" dirty="0">
                <a:hlinkClick r:id="rId2"/>
              </a:rPr>
              <a:t>https://home.zhaw.ch/~hhrt/EK1/LeistungsFETundIGBT/LeistungsFETundIGBT.pdf</a:t>
            </a:r>
            <a:r>
              <a:rPr lang="en-GB" sz="1600" b="0" kern="0" dirty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2" y="1422400"/>
            <a:ext cx="4838748" cy="482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91" y="1422400"/>
            <a:ext cx="4636008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21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Current measurement, PI controller, …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5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Power supply and step-down converter</a:t>
            </a:r>
            <a:br>
              <a:rPr lang="en-GB" sz="1800" b="0" kern="0" dirty="0"/>
            </a:br>
            <a:r>
              <a:rPr lang="en-GB" sz="1800" b="0" kern="0" dirty="0"/>
              <a:t>are the only parts where a significant current flows.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The rest is signal processing.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b="0" kern="0" dirty="0"/>
              <a:t>Signal processing can be done in the </a:t>
            </a:r>
            <a:r>
              <a:rPr lang="en-GB" sz="1600" b="0" kern="0" dirty="0" err="1"/>
              <a:t>analog</a:t>
            </a:r>
            <a:r>
              <a:rPr lang="en-GB" sz="1600" b="0" kern="0" dirty="0"/>
              <a:t> (HW) or the digital domain (SW).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b="0" kern="0" dirty="0"/>
              <a:t>Whereas the </a:t>
            </a:r>
            <a:r>
              <a:rPr lang="en-GB" sz="1600" b="0" kern="0" dirty="0" err="1"/>
              <a:t>analog</a:t>
            </a:r>
            <a:r>
              <a:rPr lang="en-GB" sz="1600" b="0" kern="0" dirty="0"/>
              <a:t> solutions might be easier to simulate and test,</a:t>
            </a:r>
            <a:br>
              <a:rPr lang="en-GB" sz="1600" b="0" kern="0" dirty="0"/>
            </a:br>
            <a:r>
              <a:rPr lang="en-GB" sz="1600" b="0" kern="0" dirty="0"/>
              <a:t>the digital solutions are more flexible and need less HW components.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Some solution possibilities are presented subsequently.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800" b="0" kern="0" dirty="0"/>
              <a:t>Feel free to propose and realize different solutions.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800" b="0" kern="0" dirty="0"/>
          </a:p>
        </p:txBody>
      </p:sp>
    </p:spTree>
    <p:extLst>
      <p:ext uri="{BB962C8B-B14F-4D97-AF65-F5344CB8AC3E}">
        <p14:creationId xmlns:p14="http://schemas.microsoft.com/office/powerpoint/2010/main" val="92472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17" y="2905561"/>
            <a:ext cx="5212080" cy="383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Solution 0: </a:t>
            </a:r>
            <a:r>
              <a:rPr lang="de-CH" sz="3600" dirty="0"/>
              <a:t>Driver-IC </a:t>
            </a:r>
            <a:r>
              <a:rPr lang="de-CH" sz="3600" dirty="0" err="1"/>
              <a:t>with</a:t>
            </a:r>
            <a:r>
              <a:rPr lang="de-CH" sz="3600" dirty="0"/>
              <a:t> PWM </a:t>
            </a:r>
            <a:r>
              <a:rPr lang="de-CH" sz="3600" dirty="0" err="1"/>
              <a:t>input</a:t>
            </a:r>
            <a:r>
              <a:rPr lang="en-GB" sz="3600" dirty="0"/>
              <a:t> 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6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9317" y="1527909"/>
            <a:ext cx="9677497" cy="482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kern="0" dirty="0"/>
              <a:t>A LED-driver-IC is dimmed with a slow PWM-signal.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Note: use open drain configuration for this </a:t>
            </a:r>
            <a:r>
              <a:rPr lang="en-US" sz="1800" b="0" kern="0" dirty="0" err="1"/>
              <a:t>uC</a:t>
            </a:r>
            <a:r>
              <a:rPr lang="en-US" sz="1800" b="0" kern="0" dirty="0"/>
              <a:t> output pin with this specific driver-IC.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See datasheet for component values.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R11 is the current sense shunt resistor.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R12, C12 is just a low pass filter.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C11 reduces LED current ripple.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PWM &gt; 200Hz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 err="1"/>
              <a:t>Spannungsteiler</a:t>
            </a:r>
            <a:r>
              <a:rPr lang="en-GB" sz="1800" b="0" kern="0" dirty="0"/>
              <a:t> </a:t>
            </a:r>
            <a:r>
              <a:rPr lang="en-GB" sz="1800" b="0" kern="0" dirty="0" err="1"/>
              <a:t>vor</a:t>
            </a:r>
            <a:r>
              <a:rPr lang="en-GB" sz="1800" b="0" kern="0" dirty="0"/>
              <a:t> PWM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Timer </a:t>
            </a:r>
            <a:r>
              <a:rPr lang="en-GB" sz="1800" b="0" kern="0" dirty="0" err="1"/>
              <a:t>für</a:t>
            </a:r>
            <a:r>
              <a:rPr lang="en-GB" sz="1800" b="0" kern="0" dirty="0"/>
              <a:t> PWM </a:t>
            </a:r>
            <a:r>
              <a:rPr lang="en-GB" sz="1800" b="0" kern="0" dirty="0" err="1"/>
              <a:t>benutzen</a:t>
            </a:r>
            <a:endParaRPr lang="en-GB" sz="1800" b="0" kern="0" dirty="0"/>
          </a:p>
        </p:txBody>
      </p:sp>
    </p:spTree>
    <p:extLst>
      <p:ext uri="{BB962C8B-B14F-4D97-AF65-F5344CB8AC3E}">
        <p14:creationId xmlns:p14="http://schemas.microsoft.com/office/powerpoint/2010/main" val="269623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Solution 0 continued: Driver-IC inside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7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2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Upper </a:t>
            </a:r>
            <a:r>
              <a:rPr lang="en-GB" sz="1800" b="0" kern="0" dirty="0" err="1"/>
              <a:t>OpAmp</a:t>
            </a:r>
            <a:r>
              <a:rPr lang="en-GB" sz="1800" b="0" kern="0" dirty="0"/>
              <a:t> is a voltage follower: V(R1) = V(</a:t>
            </a:r>
            <a:r>
              <a:rPr lang="en-GB" sz="1800" b="0" kern="0" dirty="0" err="1"/>
              <a:t>Rs</a:t>
            </a:r>
            <a:r>
              <a:rPr lang="en-GB" sz="1800" b="0" kern="0" dirty="0"/>
              <a:t>)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Upper FET is a level shifter: I(drain) = I(source)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I(R2) = I(R1)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V(R2) = I(</a:t>
            </a:r>
            <a:r>
              <a:rPr lang="en-GB" sz="1800" b="0" kern="0" dirty="0" err="1"/>
              <a:t>Rs</a:t>
            </a:r>
            <a:r>
              <a:rPr lang="en-GB" sz="1800" b="0" kern="0" dirty="0"/>
              <a:t>) * </a:t>
            </a:r>
            <a:r>
              <a:rPr lang="en-GB" sz="1800" b="0" kern="0" dirty="0" err="1"/>
              <a:t>Rs</a:t>
            </a:r>
            <a:r>
              <a:rPr lang="en-GB" sz="1800" b="0" kern="0" dirty="0"/>
              <a:t> * R2/R1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V(R3) = I(</a:t>
            </a:r>
            <a:r>
              <a:rPr lang="en-GB" sz="1800" b="0" kern="0" dirty="0" err="1"/>
              <a:t>Rs</a:t>
            </a:r>
            <a:r>
              <a:rPr lang="en-GB" sz="1800" b="0" kern="0" dirty="0"/>
              <a:t>) * </a:t>
            </a:r>
            <a:r>
              <a:rPr lang="en-GB" sz="1800" b="0" kern="0" dirty="0" err="1"/>
              <a:t>Rs</a:t>
            </a:r>
            <a:r>
              <a:rPr lang="en-GB" sz="1800" b="0" kern="0" dirty="0"/>
              <a:t> * R3/R1  |  0 if FET is on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Comparator switches power FET on/off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V(ADJ) &gt; V(R2)?		=&gt; FET on</a:t>
            </a:r>
            <a:br>
              <a:rPr lang="en-GB" sz="1800" b="0" kern="0" dirty="0"/>
            </a:br>
            <a:r>
              <a:rPr lang="en-GB" sz="1800" b="0" kern="0" dirty="0"/>
              <a:t>V(ADJ) &lt; V(R2)+V(R3)?	=&gt; FET off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with comparator hysteresis = V(R3)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1800" b="0" kern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79" y="2223147"/>
            <a:ext cx="4808219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62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76" y="2761362"/>
            <a:ext cx="5170932" cy="383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1: </a:t>
            </a:r>
            <a:r>
              <a:rPr lang="de-CH" sz="3600" dirty="0"/>
              <a:t>Driver-IC </a:t>
            </a:r>
            <a:r>
              <a:rPr lang="de-CH" sz="3600" dirty="0" err="1"/>
              <a:t>with</a:t>
            </a:r>
            <a:r>
              <a:rPr lang="de-CH" sz="3600" dirty="0"/>
              <a:t> analog </a:t>
            </a:r>
            <a:r>
              <a:rPr lang="de-CH" sz="3600" dirty="0" err="1"/>
              <a:t>adjust</a:t>
            </a:r>
            <a:r>
              <a:rPr lang="de-CH" sz="3600" dirty="0"/>
              <a:t> </a:t>
            </a:r>
            <a:r>
              <a:rPr lang="de-CH" sz="3600" dirty="0" err="1"/>
              <a:t>input</a:t>
            </a:r>
            <a:r>
              <a:rPr lang="en-GB" sz="3600" dirty="0"/>
              <a:t> 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8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015903" y="1461551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kern="0" dirty="0"/>
              <a:t>A LED-driver-IC is dimmed with an analog voltage from the DAC.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As the IC-internal comparator is an analog component the same IC can be used as in the previous solution.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See datasheet for component values,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/>
              <a:t>ADJ input voltage range, etc.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b="0" kern="0" dirty="0" err="1"/>
              <a:t>Spannungsteiler</a:t>
            </a:r>
            <a:r>
              <a:rPr lang="en-US" sz="1800" b="0" kern="0" dirty="0"/>
              <a:t> </a:t>
            </a:r>
            <a:r>
              <a:rPr lang="en-US" sz="1800" b="0" kern="0" dirty="0" err="1"/>
              <a:t>bei</a:t>
            </a:r>
            <a:r>
              <a:rPr lang="en-US" sz="1800" b="0" kern="0" dirty="0"/>
              <a:t> DAC </a:t>
            </a:r>
            <a:r>
              <a:rPr lang="en-US" sz="1800" b="0" kern="0" dirty="0" err="1"/>
              <a:t>hinzufügen</a:t>
            </a:r>
            <a:endParaRPr 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417248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38" y="2379396"/>
            <a:ext cx="7551420" cy="456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2: </a:t>
            </a:r>
            <a:r>
              <a:rPr lang="en-US" sz="3600" dirty="0"/>
              <a:t>LED-current with controller in </a:t>
            </a:r>
            <a:r>
              <a:rPr lang="en-US" sz="3600" dirty="0" err="1"/>
              <a:t>uC</a:t>
            </a:r>
            <a:r>
              <a:rPr lang="en-US" sz="3600" dirty="0"/>
              <a:t>-SW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9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67134" y="1422400"/>
            <a:ext cx="9677497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kern="0" dirty="0"/>
              <a:t>The LED-current is sensed by the ADC and compared to the set point by the </a:t>
            </a:r>
            <a:r>
              <a:rPr lang="en-US" sz="1800" kern="0" dirty="0" err="1"/>
              <a:t>uC</a:t>
            </a:r>
            <a:r>
              <a:rPr lang="en-US" sz="1800" kern="0" dirty="0"/>
              <a:t>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1800" kern="0" dirty="0"/>
              <a:t>The PI controller (in SW) adjusts the PWM duty cycle and switches the MOSFET.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18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R35 turns FET off</a:t>
            </a:r>
            <a:br>
              <a:rPr lang="en-GB" sz="1800" b="0" kern="0" dirty="0"/>
            </a:br>
            <a:r>
              <a:rPr lang="en-GB" sz="1800" b="0" kern="0" dirty="0"/>
              <a:t>when </a:t>
            </a:r>
            <a:r>
              <a:rPr lang="en-GB" sz="1800" b="0" kern="0" dirty="0" err="1"/>
              <a:t>uC</a:t>
            </a:r>
            <a:r>
              <a:rPr lang="en-GB" sz="1800" b="0" kern="0" dirty="0"/>
              <a:t> not ready.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ADC define input range,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2.5 V ref voltage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/>
              <a:t>350 mA </a:t>
            </a:r>
            <a:r>
              <a:rPr lang="en-GB" sz="1800" b="0" kern="0" dirty="0">
                <a:sym typeface="Wingdings" panose="05000000000000000000" pitchFamily="2" charset="2"/>
              </a:rPr>
              <a:t> 2V ADC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1800" b="0" kern="0" dirty="0">
                <a:sym typeface="Wingdings" panose="05000000000000000000" pitchFamily="2" charset="2"/>
              </a:rPr>
              <a:t>FET Timer 50-200kHz</a:t>
            </a:r>
            <a:endParaRPr lang="en-GB" sz="1800" b="0" kern="0" dirty="0"/>
          </a:p>
        </p:txBody>
      </p:sp>
    </p:spTree>
    <p:extLst>
      <p:ext uri="{BB962C8B-B14F-4D97-AF65-F5344CB8AC3E}">
        <p14:creationId xmlns:p14="http://schemas.microsoft.com/office/powerpoint/2010/main" val="2520129918"/>
      </p:ext>
    </p:extLst>
  </p:cSld>
  <p:clrMapOvr>
    <a:masterClrMapping/>
  </p:clrMapOvr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774</Words>
  <Application>Microsoft Office PowerPoint</Application>
  <PresentationFormat>Benutzerdefiniert</PresentationFormat>
  <Paragraphs>163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zhaw_d</vt:lpstr>
      <vt:lpstr>Power LED driver HW</vt:lpstr>
      <vt:lpstr>Power LED driver block diagram</vt:lpstr>
      <vt:lpstr>Power supply: 24V, 20W</vt:lpstr>
      <vt:lpstr>Step down converter</vt:lpstr>
      <vt:lpstr>Current measurement, PI controller, …</vt:lpstr>
      <vt:lpstr>Solution 0: Driver-IC with PWM input </vt:lpstr>
      <vt:lpstr>Solution 0 continued: Driver-IC inside</vt:lpstr>
      <vt:lpstr>1: Driver-IC with analog adjust input </vt:lpstr>
      <vt:lpstr>2: LED-current with controller in uC-SW</vt:lpstr>
      <vt:lpstr>2 continued: High side current monitor</vt:lpstr>
      <vt:lpstr>3: Current mode control: HW solution</vt:lpstr>
      <vt:lpstr>3 continued: Current mode control</vt:lpstr>
      <vt:lpstr>4: Current mode control: SW solution</vt:lpstr>
      <vt:lpstr>Protection of the circuits</vt:lpstr>
      <vt:lpstr>Comparison of solutions</vt:lpstr>
      <vt:lpstr>Requirements?</vt:lpstr>
      <vt:lpstr>Own solution?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dc:description/>
  <cp:lastModifiedBy>Lars Müggler</cp:lastModifiedBy>
  <cp:revision>252</cp:revision>
  <cp:lastPrinted>2015-06-25T08:07:49Z</cp:lastPrinted>
  <dcterms:created xsi:type="dcterms:W3CDTF">2010-01-18T09:46:49Z</dcterms:created>
  <dcterms:modified xsi:type="dcterms:W3CDTF">2019-09-27T12:30:35Z</dcterms:modified>
</cp:coreProperties>
</file>