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3"/>
  </p:notesMasterIdLst>
  <p:handoutMasterIdLst>
    <p:handoutMasterId r:id="rId14"/>
  </p:handoutMasterIdLst>
  <p:sldIdLst>
    <p:sldId id="442" r:id="rId2"/>
    <p:sldId id="522" r:id="rId3"/>
    <p:sldId id="520" r:id="rId4"/>
    <p:sldId id="523" r:id="rId5"/>
    <p:sldId id="526" r:id="rId6"/>
    <p:sldId id="521" r:id="rId7"/>
    <p:sldId id="527" r:id="rId8"/>
    <p:sldId id="524" r:id="rId9"/>
    <p:sldId id="525" r:id="rId10"/>
    <p:sldId id="529" r:id="rId11"/>
    <p:sldId id="528" r:id="rId12"/>
  </p:sldIdLst>
  <p:sldSz cx="9144000" cy="6858000" type="screen4x3"/>
  <p:notesSz cx="6769100" cy="9906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D5E9FB"/>
    <a:srgbClr val="FAECFE"/>
    <a:srgbClr val="C7CCFB"/>
    <a:srgbClr val="F3D5FB"/>
    <a:srgbClr val="D3FDEF"/>
    <a:srgbClr val="D5DBED"/>
    <a:srgbClr val="C4FCD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86421" autoAdjust="0"/>
  </p:normalViewPr>
  <p:slideViewPr>
    <p:cSldViewPr>
      <p:cViewPr varScale="1">
        <p:scale>
          <a:sx n="112" d="100"/>
          <a:sy n="112" d="100"/>
        </p:scale>
        <p:origin x="14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68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3700" cy="495300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33813" y="0"/>
            <a:ext cx="2933700" cy="495300"/>
          </a:xfrm>
          <a:prstGeom prst="rect">
            <a:avLst/>
          </a:prstGeom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F62E2B45-C4C3-446B-9B30-857B85EB3B96}" type="datetime1">
              <a:rPr lang="de-DE"/>
              <a:pPr>
                <a:defRPr/>
              </a:pPr>
              <a:t>01.09.2019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09113"/>
            <a:ext cx="2933700" cy="495300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33813" y="9409113"/>
            <a:ext cx="2933700" cy="495300"/>
          </a:xfrm>
          <a:prstGeom prst="rect">
            <a:avLst/>
          </a:prstGeom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C43702CE-3174-44BD-B8DD-1211963DA00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6195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3700" cy="495300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33813" y="0"/>
            <a:ext cx="2933700" cy="495300"/>
          </a:xfrm>
          <a:prstGeom prst="rect">
            <a:avLst/>
          </a:prstGeom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590FDAD-2F98-4682-B97D-10EFB001AF5B}" type="datetime1">
              <a:rPr lang="de-DE"/>
              <a:pPr>
                <a:defRPr/>
              </a:pPr>
              <a:t>01.09.2019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6275" y="4705350"/>
            <a:ext cx="5416550" cy="4457700"/>
          </a:xfrm>
          <a:prstGeom prst="rect">
            <a:avLst/>
          </a:prstGeom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33700" cy="495300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33813" y="9409113"/>
            <a:ext cx="2933700" cy="495300"/>
          </a:xfrm>
          <a:prstGeom prst="rect">
            <a:avLst/>
          </a:prstGeom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37E2F81-0D73-4AB7-8E16-9CDA20D7800B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31244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0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0" charset="-128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0" charset="-128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0" charset="-128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0" charset="-128"/>
        <a:cs typeface="ＭＳ Ｐゴシック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7E2F81-0D73-4AB7-8E16-9CDA20D7800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260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7E2F81-0D73-4AB7-8E16-9CDA20D7800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766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7E2F81-0D73-4AB7-8E16-9CDA20D7800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754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7E2F81-0D73-4AB7-8E16-9CDA20D7800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2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7E2F81-0D73-4AB7-8E16-9CDA20D7800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60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7E2F81-0D73-4AB7-8E16-9CDA20D7800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38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7E2F81-0D73-4AB7-8E16-9CDA20D7800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578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7E2F81-0D73-4AB7-8E16-9CDA20D7800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397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7E2F81-0D73-4AB7-8E16-9CDA20D7800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732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210" y="1617363"/>
            <a:ext cx="6956120" cy="1668761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7950" y="5357826"/>
            <a:ext cx="6985000" cy="808024"/>
          </a:xfrm>
        </p:spPr>
        <p:txBody>
          <a:bodyPr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89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9144000" cy="1214438"/>
          </a:xfrm>
          <a:prstGeom prst="rect">
            <a:avLst/>
          </a:prstGeom>
          <a:solidFill>
            <a:srgbClr val="226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pic>
        <p:nvPicPr>
          <p:cNvPr id="4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738" y="119063"/>
            <a:ext cx="1833562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8"/>
          <p:cNvSpPr txBox="1">
            <a:spLocks noChangeArrowheads="1"/>
          </p:cNvSpPr>
          <p:nvPr/>
        </p:nvSpPr>
        <p:spPr bwMode="auto">
          <a:xfrm>
            <a:off x="98425" y="6524625"/>
            <a:ext cx="2457450" cy="3079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de-CH" sz="700" dirty="0"/>
              <a:t>Zurich Universities of </a:t>
            </a:r>
          </a:p>
          <a:p>
            <a:pPr eaLnBrk="1" hangingPunct="1">
              <a:defRPr/>
            </a:pPr>
            <a:r>
              <a:rPr lang="de-CH" sz="700" dirty="0"/>
              <a:t>Applied Sciences and Arts</a:t>
            </a:r>
            <a:endParaRPr lang="de-DE" sz="7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77759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0"/>
            <a:ext cx="9144000" cy="1214438"/>
          </a:xfrm>
          <a:prstGeom prst="rect">
            <a:avLst/>
          </a:prstGeom>
          <a:solidFill>
            <a:srgbClr val="226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pic>
        <p:nvPicPr>
          <p:cNvPr id="1027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738" y="119063"/>
            <a:ext cx="1833562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itelplatzhalter 1"/>
          <p:cNvSpPr>
            <a:spLocks noGrp="1"/>
          </p:cNvSpPr>
          <p:nvPr>
            <p:ph type="title"/>
          </p:nvPr>
        </p:nvSpPr>
        <p:spPr bwMode="auto">
          <a:xfrm>
            <a:off x="107950" y="188913"/>
            <a:ext cx="69469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29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07950" y="1628775"/>
            <a:ext cx="89281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030" name="Textfeld 8"/>
          <p:cNvSpPr txBox="1">
            <a:spLocks noChangeArrowheads="1"/>
          </p:cNvSpPr>
          <p:nvPr/>
        </p:nvSpPr>
        <p:spPr bwMode="auto">
          <a:xfrm>
            <a:off x="98425" y="6524625"/>
            <a:ext cx="2457450" cy="3079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de-CH" sz="700" dirty="0"/>
              <a:t>Zurich Universities of </a:t>
            </a:r>
          </a:p>
          <a:p>
            <a:pPr eaLnBrk="1" hangingPunct="1">
              <a:defRPr/>
            </a:pPr>
            <a:r>
              <a:rPr lang="de-CH" sz="700" dirty="0"/>
              <a:t>Applied Sciences and Arts</a:t>
            </a:r>
            <a:endParaRPr lang="de-DE" sz="700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9562" y="6664325"/>
            <a:ext cx="1214438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Aft>
                <a:spcPct val="0"/>
              </a:spcAft>
              <a:defRPr sz="9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862A390-E72F-4DBB-8573-913CAD467CE4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35" r:id="rId1"/>
    <p:sldLayoutId id="2147484636" r:id="rId2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ＭＳ Ｐゴシック" pitchFamily="-110" charset="-128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pitchFamily="-110" charset="-128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pitchFamily="-110" charset="-128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pitchFamily="-110" charset="-128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pitchFamily="-110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266AB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0" charset="-128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266AB"/>
        </a:buClr>
        <a:buSzPct val="105000"/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0" charset="-128"/>
          <a:cs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266AB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ＭＳ Ｐゴシック" pitchFamily="-110" charset="-128"/>
          <a:cs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266AB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0" charset="-128"/>
          <a:cs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266AB"/>
        </a:buClr>
        <a:buFont typeface="Arial" charset="0"/>
        <a:buChar char="•"/>
        <a:defRPr sz="1200" kern="1200">
          <a:solidFill>
            <a:schemeClr val="tx1"/>
          </a:solidFill>
          <a:latin typeface="+mn-lt"/>
          <a:ea typeface="ＭＳ Ｐゴシック" pitchFamily="-110" charset="-128"/>
          <a:cs typeface="ＭＳ Ｐゴシック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g.admin.ch/themen/strahlung/03710/15953/index.html?lang=e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tzl.com/en/Sport/Information-on-LED-lighting?ProductName=NAO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ree.com/~/media/Files/Cree/LED%20Components%20and%20Modules/XLamp/XLamp%20Application%20Notes/XLamp_EyeSafety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7870682" y="6462041"/>
            <a:ext cx="1038474" cy="175662"/>
          </a:xfrm>
          <a:prstGeom prst="rect">
            <a:avLst/>
          </a:prstGeom>
          <a:noFill/>
        </p:spPr>
        <p:txBody>
          <a:bodyPr lIns="80147" tIns="40074" rIns="80147" bIns="40074"/>
          <a:lstStyle/>
          <a:p>
            <a:pPr defTabSz="914179"/>
            <a:fld id="{66A0D6D8-9336-433E-9437-6CA8404988E2}" type="slidenum">
              <a:rPr lang="en-US" smtClean="0"/>
              <a:pPr defTabSz="914179"/>
              <a:t>1</a:t>
            </a:fld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179512" y="2276872"/>
            <a:ext cx="8136904" cy="1065816"/>
          </a:xfrm>
          <a:prstGeom prst="rect">
            <a:avLst/>
          </a:prstGeom>
          <a:noFill/>
        </p:spPr>
        <p:txBody>
          <a:bodyPr wrap="square" lIns="80147" tIns="40074" rIns="80147" bIns="40074" rtlCol="0">
            <a:spAutoFit/>
          </a:bodyPr>
          <a:lstStyle/>
          <a:p>
            <a:pPr>
              <a:tabLst>
                <a:tab pos="393779" algn="l"/>
              </a:tabLst>
            </a:pPr>
            <a:r>
              <a:rPr lang="en-US" sz="3200" dirty="0">
                <a:solidFill>
                  <a:srgbClr val="0064BA"/>
                </a:solidFill>
                <a:latin typeface="+mj-lt"/>
                <a:ea typeface="+mj-ea"/>
                <a:cs typeface="+mj-cs"/>
              </a:rPr>
              <a:t>Considerations on Eye Safety </a:t>
            </a:r>
            <a:br>
              <a:rPr lang="en-US" sz="3200" dirty="0">
                <a:solidFill>
                  <a:srgbClr val="0064BA"/>
                </a:solidFill>
                <a:latin typeface="+mj-lt"/>
                <a:ea typeface="+mj-ea"/>
                <a:cs typeface="+mj-cs"/>
              </a:rPr>
            </a:br>
            <a:r>
              <a:rPr lang="en-US" sz="3200" dirty="0">
                <a:solidFill>
                  <a:srgbClr val="0064BA"/>
                </a:solidFill>
                <a:latin typeface="+mj-lt"/>
                <a:ea typeface="+mj-ea"/>
                <a:cs typeface="+mj-cs"/>
              </a:rPr>
              <a:t>with Power LEDs</a:t>
            </a:r>
          </a:p>
        </p:txBody>
      </p:sp>
      <p:sp>
        <p:nvSpPr>
          <p:cNvPr id="6" name="Rechteck 5"/>
          <p:cNvSpPr/>
          <p:nvPr/>
        </p:nvSpPr>
        <p:spPr>
          <a:xfrm>
            <a:off x="107504" y="116632"/>
            <a:ext cx="720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ETP	</a:t>
            </a:r>
          </a:p>
        </p:txBody>
      </p:sp>
      <p:pic>
        <p:nvPicPr>
          <p:cNvPr id="2054" name="Picture 6" descr="https://www.colourbox.de/download/preview/id/9069512/ts/1442159630/auth/b08ef58a295cf14099a88585cf58da440715283d48090e501699c4728ab483d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653136"/>
            <a:ext cx="2846154" cy="154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www.colourbox.de/download/preview/id/9917488/ts/1442157581/auth/62aacaf1c8d0eb4e087c8994d648526972b83b93efa42738a7d8def31fd9003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333447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	</a:t>
            </a:r>
          </a:p>
        </p:txBody>
      </p:sp>
      <p:sp>
        <p:nvSpPr>
          <p:cNvPr id="3" name="Inhaltsplatzhalter 2"/>
          <p:cNvSpPr txBox="1">
            <a:spLocks/>
          </p:cNvSpPr>
          <p:nvPr/>
        </p:nvSpPr>
        <p:spPr bwMode="auto">
          <a:xfrm>
            <a:off x="175817" y="1404281"/>
            <a:ext cx="8640960" cy="5246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SzPct val="105000"/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For further reading refer to the Swiss Federal Office of Public Health (BAG):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b="1" dirty="0"/>
            </a:br>
            <a:r>
              <a:rPr lang="en-US" b="1" dirty="0"/>
              <a:t>     </a:t>
            </a:r>
            <a:r>
              <a:rPr lang="en-US" sz="1600" dirty="0">
                <a:hlinkClick r:id="rId3"/>
              </a:rPr>
              <a:t>http://www.bag.admin.ch/themen/strahlung/03710/15953/index.html?lang=en</a:t>
            </a:r>
            <a:endParaRPr lang="en-US" sz="1600" dirty="0"/>
          </a:p>
          <a:p>
            <a:endParaRPr lang="en-US" b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223" y="3371316"/>
            <a:ext cx="7258050" cy="109537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152" y="1988840"/>
            <a:ext cx="82772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51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95736" y="2420888"/>
            <a:ext cx="4732578" cy="1668761"/>
          </a:xfrm>
        </p:spPr>
        <p:txBody>
          <a:bodyPr/>
          <a:lstStyle/>
          <a:p>
            <a:r>
              <a:rPr lang="de-CH" dirty="0" err="1"/>
              <a:t>Thank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attention</a:t>
            </a:r>
            <a:r>
              <a:rPr lang="de-CH" dirty="0"/>
              <a:t>!</a:t>
            </a:r>
          </a:p>
        </p:txBody>
      </p:sp>
      <p:pic>
        <p:nvPicPr>
          <p:cNvPr id="8" name="Picture 6" descr="https://www.colourbox.de/download/preview/id/9069512/ts/1442159630/auth/b08ef58a295cf14099a88585cf58da440715283d48090e501699c4728ab483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711776"/>
            <a:ext cx="2846154" cy="154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www.colourbox.de/download/preview/id/9917488/ts/1442157581/auth/62aacaf1c8d0eb4e087c8994d648526972b83b93efa42738a7d8def31fd9003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33344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873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Human Eye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628800"/>
            <a:ext cx="8320842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12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Human Eye</a:t>
            </a:r>
            <a:br>
              <a:rPr lang="en-US" dirty="0"/>
            </a:br>
            <a:r>
              <a:rPr lang="en-US" dirty="0"/>
              <a:t>Photoreceptor Cells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054123"/>
            <a:ext cx="3672408" cy="2681124"/>
          </a:xfrm>
          <a:prstGeom prst="rect">
            <a:avLst/>
          </a:prstGeom>
        </p:spPr>
      </p:pic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188206" y="1412776"/>
            <a:ext cx="8767588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SzPct val="105000"/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Classic photoreceptor cells (light sensors) are rods and cones</a:t>
            </a:r>
          </a:p>
          <a:p>
            <a:r>
              <a:rPr lang="en-US" sz="1800" dirty="0"/>
              <a:t>The retina of a human eye contains:</a:t>
            </a:r>
          </a:p>
          <a:p>
            <a:pPr lvl="1"/>
            <a:r>
              <a:rPr lang="en-US" sz="1800" dirty="0"/>
              <a:t>≈ 120 million rod cells, extremely sensitive, no color vision  </a:t>
            </a:r>
          </a:p>
          <a:p>
            <a:pPr lvl="1"/>
            <a:r>
              <a:rPr lang="en-US" sz="1800" dirty="0"/>
              <a:t>≈ 6 million cone cells, enable color vision;</a:t>
            </a:r>
            <a:br>
              <a:rPr lang="en-US" sz="1800" dirty="0"/>
            </a:br>
            <a:r>
              <a:rPr lang="en-US" sz="1800" dirty="0"/>
              <a:t>three different types with max. sensitivity for blue, green or red light</a:t>
            </a:r>
          </a:p>
        </p:txBody>
      </p:sp>
      <p:pic>
        <p:nvPicPr>
          <p:cNvPr id="1028" name="Picture 4" descr="https://upload.wikimedia.org/wikipedia/commons/9/94/1416_Color_Sensitivity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420" y="3178903"/>
            <a:ext cx="3722954" cy="243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86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140" y="3068960"/>
            <a:ext cx="4680520" cy="2659199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Risks with Power LEDs</a:t>
            </a:r>
            <a:br>
              <a:rPr lang="en-US" dirty="0"/>
            </a:br>
            <a:r>
              <a:rPr lang="en-US" dirty="0"/>
              <a:t>Retinal Thermal Hazard</a:t>
            </a:r>
          </a:p>
        </p:txBody>
      </p:sp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188206" y="1309972"/>
            <a:ext cx="8767588" cy="27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SzPct val="105000"/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Retinal thermal hazard: Thermal damage to the retina (overheating), caused by the energy of incident light. </a:t>
            </a:r>
          </a:p>
          <a:p>
            <a:r>
              <a:rPr lang="en-US" sz="1800" dirty="0"/>
              <a:t>Occurs with very intensive light .</a:t>
            </a:r>
          </a:p>
          <a:p>
            <a:r>
              <a:rPr lang="en-US" sz="1800" dirty="0"/>
              <a:t>Even short exposure times (&lt;10s) can be sufficient.</a:t>
            </a:r>
          </a:p>
          <a:p>
            <a:r>
              <a:rPr lang="en-US" sz="1800" dirty="0"/>
              <a:t>Very light intensive, high power LEDs (P &gt;&gt; 1W) may bear some potential risk.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99634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Risks with Power LEDs</a:t>
            </a:r>
            <a:br>
              <a:rPr lang="en-US" dirty="0"/>
            </a:br>
            <a:r>
              <a:rPr lang="en-US" dirty="0"/>
              <a:t>Blue Light Hazard (</a:t>
            </a:r>
            <a:r>
              <a:rPr lang="en-US" dirty="0" err="1"/>
              <a:t>Photoretinitis</a:t>
            </a:r>
            <a:r>
              <a:rPr lang="en-US" dirty="0"/>
              <a:t>)</a:t>
            </a:r>
          </a:p>
        </p:txBody>
      </p:sp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251520" y="1268760"/>
            <a:ext cx="8767588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SzPct val="105000"/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Blue light hazard: Short wavelength light with high intensity and long exposure times may cause degeneration of the retina, due to chemical changes. </a:t>
            </a:r>
          </a:p>
          <a:p>
            <a:r>
              <a:rPr lang="en-US" sz="1800" dirty="0"/>
              <a:t>Effect is to be integrated over lifetime.</a:t>
            </a:r>
          </a:p>
          <a:p>
            <a:r>
              <a:rPr lang="en-US" sz="1800" dirty="0"/>
              <a:t>Research still ongoing.</a:t>
            </a:r>
          </a:p>
          <a:p>
            <a:r>
              <a:rPr lang="en-US" sz="1800" dirty="0">
                <a:sym typeface="Wingdings" panose="05000000000000000000" pitchFamily="2" charset="2"/>
              </a:rPr>
              <a:t>No risk for LED colors other than white or blue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240" y="3177951"/>
            <a:ext cx="2664296" cy="261924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3212976"/>
            <a:ext cx="5190466" cy="258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68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950" y="188913"/>
            <a:ext cx="6946900" cy="936625"/>
          </a:xfrm>
        </p:spPr>
        <p:txBody>
          <a:bodyPr/>
          <a:lstStyle/>
          <a:p>
            <a:r>
              <a:rPr lang="en-US" dirty="0"/>
              <a:t>IEC62471 Risk Classification 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14" y="1948449"/>
            <a:ext cx="5376492" cy="3423651"/>
          </a:xfrm>
          <a:prstGeom prst="rect">
            <a:avLst/>
          </a:prstGeom>
        </p:spPr>
      </p:pic>
      <p:sp>
        <p:nvSpPr>
          <p:cNvPr id="6" name="Geschweifte Klammer rechts 5"/>
          <p:cNvSpPr/>
          <p:nvPr/>
        </p:nvSpPr>
        <p:spPr>
          <a:xfrm>
            <a:off x="5641986" y="2709371"/>
            <a:ext cx="357065" cy="7736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5999051" y="2258807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Red, yellow or green LEDs</a:t>
            </a:r>
          </a:p>
        </p:txBody>
      </p:sp>
      <p:sp>
        <p:nvSpPr>
          <p:cNvPr id="8" name="Geschweifte Klammer rechts 7"/>
          <p:cNvSpPr/>
          <p:nvPr/>
        </p:nvSpPr>
        <p:spPr>
          <a:xfrm>
            <a:off x="5641986" y="3645475"/>
            <a:ext cx="357065" cy="7736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6074034" y="3643113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white or blue, </a:t>
            </a:r>
            <a:br>
              <a:rPr lang="en-US" dirty="0"/>
            </a:br>
            <a:r>
              <a:rPr lang="en-US" dirty="0"/>
              <a:t>high intensity power LEDs  </a:t>
            </a:r>
            <a:br>
              <a:rPr lang="en-US" dirty="0"/>
            </a:br>
            <a:r>
              <a:rPr lang="en-US" dirty="0"/>
              <a:t>(power &gt; 1W)</a:t>
            </a:r>
          </a:p>
        </p:txBody>
      </p:sp>
      <p:sp>
        <p:nvSpPr>
          <p:cNvPr id="10" name="Geschweifte Klammer rechts 9"/>
          <p:cNvSpPr/>
          <p:nvPr/>
        </p:nvSpPr>
        <p:spPr>
          <a:xfrm>
            <a:off x="5641986" y="2324210"/>
            <a:ext cx="357065" cy="3084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6074034" y="2744814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white or blue power LEDs </a:t>
            </a:r>
          </a:p>
        </p:txBody>
      </p:sp>
      <p:sp>
        <p:nvSpPr>
          <p:cNvPr id="12" name="Geschweifte Klammer rechts 11"/>
          <p:cNvSpPr/>
          <p:nvPr/>
        </p:nvSpPr>
        <p:spPr>
          <a:xfrm>
            <a:off x="5641986" y="4569843"/>
            <a:ext cx="357065" cy="6618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6084168" y="4716111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LEDs found in RG3</a:t>
            </a:r>
          </a:p>
        </p:txBody>
      </p:sp>
    </p:spTree>
    <p:extLst>
      <p:ext uri="{BB962C8B-B14F-4D97-AF65-F5344CB8AC3E}">
        <p14:creationId xmlns:p14="http://schemas.microsoft.com/office/powerpoint/2010/main" val="23123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Risk</a:t>
            </a:r>
            <a:r>
              <a:rPr lang="de-CH" dirty="0"/>
              <a:t> Group 2 </a:t>
            </a:r>
            <a:r>
              <a:rPr lang="de-CH" dirty="0" err="1"/>
              <a:t>Declaration</a:t>
            </a: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468760"/>
            <a:ext cx="7802002" cy="4104456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4283968" y="55892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Source: </a:t>
            </a:r>
            <a:r>
              <a:rPr lang="de-CH" dirty="0">
                <a:hlinkClick r:id="rId3"/>
              </a:rPr>
              <a:t>www.petzl.com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54827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LED Safety </a:t>
            </a:r>
            <a:r>
              <a:rPr lang="en-US" dirty="0" err="1"/>
              <a:t>Testresults</a:t>
            </a:r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0" y="1207907"/>
            <a:ext cx="7992888" cy="5163148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6766305" y="6453424"/>
            <a:ext cx="22322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Source:</a:t>
            </a:r>
            <a:r>
              <a:rPr lang="en-US" sz="1200" dirty="0" err="1">
                <a:hlinkClick r:id="rId4"/>
              </a:rPr>
              <a:t>http</a:t>
            </a:r>
            <a:r>
              <a:rPr lang="en-US" sz="1200" dirty="0">
                <a:hlinkClick r:id="rId4"/>
              </a:rPr>
              <a:t>://www.cree.com</a:t>
            </a:r>
            <a:endParaRPr lang="en-US" sz="1200" dirty="0"/>
          </a:p>
          <a:p>
            <a:r>
              <a:rPr lang="en-US" sz="1400" dirty="0"/>
              <a:t> </a:t>
            </a:r>
          </a:p>
        </p:txBody>
      </p:sp>
      <p:sp>
        <p:nvSpPr>
          <p:cNvPr id="5" name="Rechteck 4"/>
          <p:cNvSpPr/>
          <p:nvPr/>
        </p:nvSpPr>
        <p:spPr>
          <a:xfrm>
            <a:off x="1547663" y="6453424"/>
            <a:ext cx="4824537" cy="36933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n-lt"/>
                <a:ea typeface="+mn-ea"/>
              </a:rPr>
              <a:t>*: also classified as RG2 for retinal thermal hazard</a:t>
            </a:r>
          </a:p>
        </p:txBody>
      </p:sp>
      <p:sp>
        <p:nvSpPr>
          <p:cNvPr id="8" name="Rechteck 7"/>
          <p:cNvSpPr/>
          <p:nvPr/>
        </p:nvSpPr>
        <p:spPr>
          <a:xfrm>
            <a:off x="3673996" y="1860064"/>
            <a:ext cx="1008112" cy="57606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7164288" y="1844824"/>
            <a:ext cx="864096" cy="4526231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Legende mit Linie 1 6"/>
          <p:cNvSpPr/>
          <p:nvPr/>
        </p:nvSpPr>
        <p:spPr>
          <a:xfrm rot="16200000">
            <a:off x="7329306" y="3305985"/>
            <a:ext cx="2088232" cy="318037"/>
          </a:xfrm>
          <a:prstGeom prst="borderCallout1">
            <a:avLst>
              <a:gd name="adj1" fmla="val -4882"/>
              <a:gd name="adj2" fmla="val 49167"/>
              <a:gd name="adj3" fmla="val -50058"/>
              <a:gd name="adj4" fmla="val 45250"/>
            </a:avLst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rgbClr val="008000"/>
                </a:solidFill>
                <a:latin typeface="Arial" charset="0"/>
                <a:ea typeface="ＭＳ Ｐゴシック" pitchFamily="34" charset="-128"/>
              </a:rPr>
              <a:t>RG2 </a:t>
            </a:r>
            <a:r>
              <a:rPr lang="de-CH" sz="1400" dirty="0" err="1">
                <a:solidFill>
                  <a:srgbClr val="008000"/>
                </a:solidFill>
                <a:latin typeface="Arial" charset="0"/>
                <a:ea typeface="ＭＳ Ｐゴシック" pitchFamily="34" charset="-128"/>
              </a:rPr>
              <a:t>is</a:t>
            </a:r>
            <a:r>
              <a:rPr lang="de-CH" sz="1400" dirty="0">
                <a:solidFill>
                  <a:srgbClr val="008000"/>
                </a:solidFill>
                <a:latin typeface="Arial" charset="0"/>
                <a:ea typeface="ＭＳ Ｐゴシック" pitchFamily="34" charset="-128"/>
              </a:rPr>
              <a:t> </a:t>
            </a:r>
            <a:r>
              <a:rPr lang="de-CH" sz="1400" dirty="0" err="1">
                <a:solidFill>
                  <a:srgbClr val="008000"/>
                </a:solidFill>
                <a:latin typeface="Arial" charset="0"/>
                <a:ea typeface="ＭＳ Ｐゴシック" pitchFamily="34" charset="-128"/>
              </a:rPr>
              <a:t>never</a:t>
            </a:r>
            <a:r>
              <a:rPr lang="de-CH" sz="1400" dirty="0">
                <a:solidFill>
                  <a:srgbClr val="008000"/>
                </a:solidFill>
                <a:latin typeface="Arial" charset="0"/>
                <a:ea typeface="ＭＳ Ｐゴシック" pitchFamily="34" charset="-128"/>
              </a:rPr>
              <a:t> </a:t>
            </a:r>
            <a:r>
              <a:rPr lang="de-CH" sz="1400" dirty="0" err="1">
                <a:solidFill>
                  <a:srgbClr val="008000"/>
                </a:solidFill>
                <a:latin typeface="Arial" charset="0"/>
                <a:ea typeface="ＭＳ Ｐゴシック" pitchFamily="34" charset="-128"/>
              </a:rPr>
              <a:t>exceeded</a:t>
            </a:r>
            <a:endParaRPr lang="de-CH" dirty="0">
              <a:ln>
                <a:solidFill>
                  <a:srgbClr val="00B050"/>
                </a:solidFill>
              </a:ln>
              <a:solidFill>
                <a:srgbClr val="008000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3631704" y="1829585"/>
            <a:ext cx="1080120" cy="1512168"/>
          </a:xfrm>
          <a:prstGeom prst="rect">
            <a:avLst/>
          </a:prstGeom>
          <a:noFill/>
          <a:ln w="317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Legende mit Linie 1 10"/>
          <p:cNvSpPr/>
          <p:nvPr/>
        </p:nvSpPr>
        <p:spPr>
          <a:xfrm>
            <a:off x="5037744" y="3789902"/>
            <a:ext cx="2031676" cy="318037"/>
          </a:xfrm>
          <a:prstGeom prst="borderCallout1">
            <a:avLst>
              <a:gd name="adj1" fmla="val 43037"/>
              <a:gd name="adj2" fmla="val -5761"/>
              <a:gd name="adj3" fmla="val -40474"/>
              <a:gd name="adj4" fmla="val -15950"/>
            </a:avLst>
          </a:prstGeom>
          <a:noFill/>
          <a:ln w="317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rgbClr val="0000FF"/>
                </a:solidFill>
              </a:rPr>
              <a:t>RG2 </a:t>
            </a:r>
            <a:r>
              <a:rPr lang="de-CH" sz="1400" dirty="0" err="1">
                <a:solidFill>
                  <a:srgbClr val="0000FF"/>
                </a:solidFill>
              </a:rPr>
              <a:t>for</a:t>
            </a:r>
            <a:r>
              <a:rPr lang="de-CH" sz="1400" dirty="0">
                <a:solidFill>
                  <a:srgbClr val="0000FF"/>
                </a:solidFill>
              </a:rPr>
              <a:t> Blue </a:t>
            </a:r>
            <a:r>
              <a:rPr lang="de-CH" sz="1400" dirty="0" err="1">
                <a:solidFill>
                  <a:srgbClr val="0000FF"/>
                </a:solidFill>
              </a:rPr>
              <a:t>Hazard</a:t>
            </a:r>
            <a:endParaRPr lang="de-CH" sz="1400" dirty="0">
              <a:solidFill>
                <a:srgbClr val="0000FF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3634368" y="3559889"/>
            <a:ext cx="1080120" cy="1741319"/>
          </a:xfrm>
          <a:prstGeom prst="rect">
            <a:avLst/>
          </a:prstGeom>
          <a:noFill/>
          <a:ln w="317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3616464" y="5517232"/>
            <a:ext cx="1080120" cy="648073"/>
          </a:xfrm>
          <a:prstGeom prst="rect">
            <a:avLst/>
          </a:prstGeom>
          <a:noFill/>
          <a:ln w="317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37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ww.colourbox.de/download/preview/id/9917488/ts/1442157581/auth/62aacaf1c8d0eb4e087c8994d648526972b83b93efa42738a7d8def31fd9003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797152"/>
            <a:ext cx="18002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	</a:t>
            </a:r>
          </a:p>
        </p:txBody>
      </p:sp>
      <p:sp>
        <p:nvSpPr>
          <p:cNvPr id="3" name="Inhaltsplatzhalter 2"/>
          <p:cNvSpPr txBox="1">
            <a:spLocks/>
          </p:cNvSpPr>
          <p:nvPr/>
        </p:nvSpPr>
        <p:spPr bwMode="auto">
          <a:xfrm>
            <a:off x="107950" y="1412776"/>
            <a:ext cx="8280920" cy="5246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SzPct val="105000"/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Power LEDs in “normal use cases” are safe.</a:t>
            </a:r>
          </a:p>
          <a:p>
            <a:r>
              <a:rPr lang="en-US" sz="1800" dirty="0"/>
              <a:t>No specific risks identified with red, yellow and green LEDs.</a:t>
            </a:r>
          </a:p>
          <a:p>
            <a:r>
              <a:rPr lang="en-US" sz="1800" dirty="0"/>
              <a:t>Blue or white high power LEDs may pose some risk under very specific conditions.</a:t>
            </a:r>
          </a:p>
          <a:p>
            <a:r>
              <a:rPr lang="en-US" sz="1800" dirty="0"/>
              <a:t>However to prevent any risk, always follow the basic safety rule: </a:t>
            </a:r>
            <a:br>
              <a:rPr lang="en-US" sz="1800" dirty="0"/>
            </a:br>
            <a:r>
              <a:rPr lang="en-US" sz="1800" b="1" dirty="0"/>
              <a:t>Never look directly at an operating power LED!!!</a:t>
            </a:r>
          </a:p>
          <a:p>
            <a:r>
              <a:rPr lang="en-US" sz="1800" dirty="0"/>
              <a:t>Safety measures when working with power LEDs :</a:t>
            </a:r>
          </a:p>
          <a:p>
            <a:pPr lvl="1"/>
            <a:r>
              <a:rPr lang="en-US" sz="1800" dirty="0"/>
              <a:t>Always use a diffusor (e.g. piece of paper) or a lamp shade</a:t>
            </a:r>
          </a:p>
          <a:p>
            <a:pPr lvl="1"/>
            <a:r>
              <a:rPr lang="en-US" sz="1800" dirty="0"/>
              <a:t>For measurements, where possible, replace the LED in your circuit with a power resistor or with power diodes.</a:t>
            </a:r>
            <a:br>
              <a:rPr lang="en-US" sz="1800" b="1" dirty="0"/>
            </a:b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53014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lienvorlage_SoE_english-1">
  <a:themeElements>
    <a:clrScheme name="SoE Farben">
      <a:dk1>
        <a:sysClr val="windowText" lastClr="000000"/>
      </a:dk1>
      <a:lt1>
        <a:sysClr val="window" lastClr="FFFFFF"/>
      </a:lt1>
      <a:dk2>
        <a:srgbClr val="2266AB"/>
      </a:dk2>
      <a:lt2>
        <a:srgbClr val="78786E"/>
      </a:lt2>
      <a:accent1>
        <a:srgbClr val="2266AB"/>
      </a:accent1>
      <a:accent2>
        <a:srgbClr val="CE003C"/>
      </a:accent2>
      <a:accent3>
        <a:srgbClr val="78786E"/>
      </a:accent3>
      <a:accent4>
        <a:srgbClr val="000000"/>
      </a:accent4>
      <a:accent5>
        <a:srgbClr val="FFFFFF"/>
      </a:accent5>
      <a:accent6>
        <a:srgbClr val="FFFFFF"/>
      </a:accent6>
      <a:hlink>
        <a:srgbClr val="0000FF"/>
      </a:hlink>
      <a:folHlink>
        <a:srgbClr val="0000FF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keanos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Folienvorlage_SoE_english-1</Template>
  <TotalTime>0</TotalTime>
  <Words>315</Words>
  <Application>Microsoft Office PowerPoint</Application>
  <PresentationFormat>Bildschirmpräsentation (4:3)</PresentationFormat>
  <Paragraphs>60</Paragraphs>
  <Slides>11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Calibri</vt:lpstr>
      <vt:lpstr>Folienvorlage_SoE_english-1</vt:lpstr>
      <vt:lpstr>PowerPoint-Präsentation</vt:lpstr>
      <vt:lpstr>The Human Eye</vt:lpstr>
      <vt:lpstr>The Human Eye Photoreceptor Cells</vt:lpstr>
      <vt:lpstr>Potential Risks with Power LEDs Retinal Thermal Hazard</vt:lpstr>
      <vt:lpstr>Potential Risks with Power LEDs Blue Light Hazard (Photoretinitis)</vt:lpstr>
      <vt:lpstr>IEC62471 Risk Classification </vt:lpstr>
      <vt:lpstr>Example of Risk Group 2 Declaration</vt:lpstr>
      <vt:lpstr>Example of LED Safety Testresults</vt:lpstr>
      <vt:lpstr>Conclusion </vt:lpstr>
      <vt:lpstr>Conclusion </vt:lpstr>
      <vt:lpstr>Thank you 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Ehrensperger</dc:creator>
  <cp:lastModifiedBy>Andreas Ehrensperger</cp:lastModifiedBy>
  <cp:revision>305</cp:revision>
  <cp:lastPrinted>2012-01-09T15:47:07Z</cp:lastPrinted>
  <dcterms:created xsi:type="dcterms:W3CDTF">2013-02-22T08:13:41Z</dcterms:created>
  <dcterms:modified xsi:type="dcterms:W3CDTF">2019-09-01T14:10:52Z</dcterms:modified>
</cp:coreProperties>
</file>