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442" r:id="rId2"/>
    <p:sldId id="529" r:id="rId3"/>
    <p:sldId id="528" r:id="rId4"/>
    <p:sldId id="531" r:id="rId5"/>
    <p:sldId id="530" r:id="rId6"/>
    <p:sldId id="533" r:id="rId7"/>
    <p:sldId id="532" r:id="rId8"/>
  </p:sldIdLst>
  <p:sldSz cx="9144000" cy="6858000" type="screen4x3"/>
  <p:notesSz cx="67691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222"/>
    <a:srgbClr val="CC3300"/>
    <a:srgbClr val="FF3300"/>
    <a:srgbClr val="FF6600"/>
    <a:srgbClr val="9EA12D"/>
    <a:srgbClr val="2266AB"/>
    <a:srgbClr val="993300"/>
    <a:srgbClr val="D5E9FB"/>
    <a:srgbClr val="FAECFE"/>
    <a:srgbClr val="C7C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21" autoAdjust="0"/>
  </p:normalViewPr>
  <p:slideViewPr>
    <p:cSldViewPr>
      <p:cViewPr varScale="1">
        <p:scale>
          <a:sx n="113" d="100"/>
          <a:sy n="113" d="100"/>
        </p:scale>
        <p:origin x="7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2E2B45-C4C3-446B-9B30-857B85EB3B96}" type="datetime1">
              <a:rPr lang="de-DE"/>
              <a:pPr>
                <a:defRPr/>
              </a:pPr>
              <a:t>04.10.2019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43702CE-3174-44BD-B8DD-1211963DA00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195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590FDAD-2F98-4682-B97D-10EFB001AF5B}" type="datetime1">
              <a:rPr lang="de-DE"/>
              <a:pPr>
                <a:defRPr/>
              </a:pPr>
              <a:t>04.10.2019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7E2F81-0D73-4AB7-8E16-9CDA20D7800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1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6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950" y="5357826"/>
            <a:ext cx="6985000" cy="808024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22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4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119063"/>
            <a:ext cx="1833562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8"/>
          <p:cNvSpPr txBox="1">
            <a:spLocks noChangeArrowheads="1"/>
          </p:cNvSpPr>
          <p:nvPr/>
        </p:nvSpPr>
        <p:spPr bwMode="auto">
          <a:xfrm>
            <a:off x="98425" y="6524625"/>
            <a:ext cx="245745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CH" sz="700" dirty="0"/>
              <a:t>Zurich Universities of </a:t>
            </a:r>
          </a:p>
          <a:p>
            <a:pPr eaLnBrk="1" hangingPunct="1">
              <a:defRPr/>
            </a:pPr>
            <a:r>
              <a:rPr lang="de-CH" sz="700" dirty="0"/>
              <a:t>Applied Sciences and Arts</a:t>
            </a:r>
            <a:endParaRPr lang="de-DE" sz="7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75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22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027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119063"/>
            <a:ext cx="1833562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107950" y="188913"/>
            <a:ext cx="69469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7950" y="1628775"/>
            <a:ext cx="89281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30" name="Textfeld 8"/>
          <p:cNvSpPr txBox="1">
            <a:spLocks noChangeArrowheads="1"/>
          </p:cNvSpPr>
          <p:nvPr/>
        </p:nvSpPr>
        <p:spPr bwMode="auto">
          <a:xfrm>
            <a:off x="98425" y="6524625"/>
            <a:ext cx="245745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CH" sz="700" dirty="0"/>
              <a:t>Zurich Universities of </a:t>
            </a:r>
          </a:p>
          <a:p>
            <a:pPr eaLnBrk="1" hangingPunct="1">
              <a:defRPr/>
            </a:pPr>
            <a:r>
              <a:rPr lang="de-CH" sz="700" dirty="0"/>
              <a:t>Applied Sciences and Arts</a:t>
            </a:r>
            <a:endParaRPr lang="de-DE" sz="70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9562" y="6664325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ＭＳ Ｐゴシック" pitchFamily="-110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pitchFamily="-110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pitchFamily="-110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pitchFamily="-110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pitchFamily="-110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pons.com/" TargetMode="External"/><Relationship Id="rId2" Type="http://schemas.openxmlformats.org/officeDocument/2006/relationships/hyperlink" Target="http://dict.le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.com/de/translator" TargetMode="External"/><Relationship Id="rId4" Type="http://schemas.openxmlformats.org/officeDocument/2006/relationships/hyperlink" Target="http://www.lingue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870682" y="6462041"/>
            <a:ext cx="1038474" cy="175662"/>
          </a:xfrm>
          <a:prstGeom prst="rect">
            <a:avLst/>
          </a:prstGeom>
          <a:noFill/>
        </p:spPr>
        <p:txBody>
          <a:bodyPr lIns="80147" tIns="40074" rIns="80147" bIns="40074"/>
          <a:lstStyle/>
          <a:p>
            <a:pPr defTabSz="914179"/>
            <a:fld id="{66A0D6D8-9336-433E-9437-6CA8404988E2}" type="slidenum">
              <a:rPr lang="en-US" smtClean="0"/>
              <a:pPr defTabSz="914179"/>
              <a:t>1</a:t>
            </a:fld>
            <a:endParaRPr lang="en-US" dirty="0"/>
          </a:p>
        </p:txBody>
      </p:sp>
      <p:pic>
        <p:nvPicPr>
          <p:cNvPr id="16392" name="Picture 8" descr="answer%20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71" y="3806552"/>
            <a:ext cx="1108410" cy="269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Bildergebnis für repor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49550"/>
            <a:ext cx="1895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260350" y="1451485"/>
            <a:ext cx="8784530" cy="53702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3600" dirty="0"/>
            </a:br>
            <a:r>
              <a:rPr lang="en-US" sz="3600" dirty="0"/>
              <a:t>How to write the ETP1 Hardware Report?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  <a:p>
            <a:endParaRPr lang="en-US" dirty="0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155575" y="188913"/>
            <a:ext cx="69469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ＭＳ Ｐゴシック" pitchFamily="-110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pitchFamily="-110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pitchFamily="-110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pitchFamily="-110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pitchFamily="-110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de-CH" sz="2800">
                <a:solidFill>
                  <a:schemeClr val="bg1"/>
                </a:solidFill>
              </a:rPr>
              <a:t>Hardware </a:t>
            </a:r>
            <a:r>
              <a:rPr lang="de-CH" sz="2800" dirty="0">
                <a:solidFill>
                  <a:schemeClr val="bg1"/>
                </a:solidFill>
              </a:rPr>
              <a:t>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General </a:t>
            </a:r>
            <a:r>
              <a:rPr lang="de-CH" dirty="0" err="1"/>
              <a:t>Aspects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HW Report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260350" y="1451485"/>
            <a:ext cx="8784530" cy="53702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Written in English</a:t>
            </a:r>
            <a:br>
              <a:rPr lang="en-US" sz="1800" dirty="0"/>
            </a:br>
            <a:r>
              <a:rPr lang="en-US" sz="1800" dirty="0"/>
              <a:t>But English language is not evaluated for the ETP1 semester mark.</a:t>
            </a:r>
          </a:p>
          <a:p>
            <a:r>
              <a:rPr lang="en-US" sz="1800" dirty="0"/>
              <a:t>It should describe the ETP1 prototype hardware</a:t>
            </a:r>
          </a:p>
          <a:p>
            <a:pPr lvl="1"/>
            <a:r>
              <a:rPr lang="en-US" sz="1800" dirty="0"/>
              <a:t>the final outcome, i.e. the end product</a:t>
            </a:r>
          </a:p>
          <a:p>
            <a:pPr lvl="1"/>
            <a:r>
              <a:rPr lang="en-US" sz="1800" dirty="0"/>
              <a:t>and the way to it, i.e. the development steps</a:t>
            </a:r>
          </a:p>
          <a:p>
            <a:r>
              <a:rPr lang="en-US" sz="1800" dirty="0"/>
              <a:t>Audience: Technical background, but without particular knowledge on involved technologies and the ETP project. E.g. a student colleague who hasn’t attended the ETP module.</a:t>
            </a:r>
          </a:p>
          <a:p>
            <a:r>
              <a:rPr lang="en-US" sz="1800" dirty="0"/>
              <a:t>Delivery per e-mail (no printouts necessary):</a:t>
            </a:r>
          </a:p>
          <a:p>
            <a:pPr lvl="1"/>
            <a:r>
              <a:rPr lang="en-US" sz="1800" dirty="0"/>
              <a:t>The report </a:t>
            </a:r>
          </a:p>
          <a:p>
            <a:pPr lvl="1"/>
            <a:r>
              <a:rPr lang="en-US" sz="1800" dirty="0"/>
              <a:t>The Eagle schematic and board design files.</a:t>
            </a:r>
            <a:br>
              <a:rPr lang="en-US" sz="1800" dirty="0"/>
            </a:br>
            <a:r>
              <a:rPr lang="en-US" sz="1800" dirty="0"/>
              <a:t>(If another tool is used: similar readable documentation)</a:t>
            </a:r>
          </a:p>
          <a:p>
            <a:r>
              <a:rPr lang="en-US" sz="1800" dirty="0"/>
              <a:t>Due date: see ETP1 timeline (in Overview.pptx) for your class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br>
              <a:rPr lang="en-US" sz="1800" b="1" dirty="0"/>
            </a:br>
            <a:br>
              <a:rPr lang="en-US" sz="1800" b="1" dirty="0"/>
            </a:br>
            <a:endParaRPr lang="en-US" sz="18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7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Proposed</a:t>
            </a:r>
            <a:r>
              <a:rPr lang="de-CH" dirty="0"/>
              <a:t> Table </a:t>
            </a:r>
            <a:r>
              <a:rPr lang="de-CH" dirty="0" err="1"/>
              <a:t>of</a:t>
            </a:r>
            <a:r>
              <a:rPr lang="de-CH" dirty="0"/>
              <a:t> Contents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107950" y="1299085"/>
            <a:ext cx="8784530" cy="53702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  <a:p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260350" y="1451485"/>
            <a:ext cx="8784530" cy="53702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Abstract</a:t>
            </a:r>
            <a:br>
              <a:rPr lang="en-US" sz="1800" dirty="0"/>
            </a:br>
            <a:r>
              <a:rPr lang="en-US" sz="1800" dirty="0"/>
              <a:t>Concise short description of the complete work. The content structure is thus similar to that of the report (but much shorter). </a:t>
            </a:r>
            <a:br>
              <a:rPr lang="en-US" sz="1800" dirty="0"/>
            </a:br>
            <a:r>
              <a:rPr lang="en-US" sz="1800" dirty="0"/>
              <a:t>E.g.:</a:t>
            </a:r>
          </a:p>
          <a:p>
            <a:pPr lvl="1"/>
            <a:r>
              <a:rPr lang="en-US" sz="1800" dirty="0"/>
              <a:t>Motivation</a:t>
            </a:r>
          </a:p>
          <a:p>
            <a:pPr lvl="1"/>
            <a:r>
              <a:rPr lang="en-US" sz="1800" dirty="0"/>
              <a:t>Problem statement</a:t>
            </a:r>
          </a:p>
          <a:p>
            <a:pPr lvl="1"/>
            <a:r>
              <a:rPr lang="en-US" sz="1800" dirty="0"/>
              <a:t>Approach</a:t>
            </a:r>
          </a:p>
          <a:p>
            <a:pPr lvl="1"/>
            <a:r>
              <a:rPr lang="en-US" sz="1800" dirty="0"/>
              <a:t>Results</a:t>
            </a:r>
          </a:p>
          <a:p>
            <a:pPr lvl="1"/>
            <a:r>
              <a:rPr lang="en-US" sz="1800" dirty="0"/>
              <a:t>Conclusion</a:t>
            </a:r>
          </a:p>
          <a:p>
            <a:pPr marL="457200" lvl="1" indent="0">
              <a:buNone/>
            </a:pPr>
            <a:r>
              <a:rPr lang="en-US" sz="1800" dirty="0"/>
              <a:t>The abstract is usually formatted as one single paragraph. It shouldn’t be more than 1/3 to 1/2  A4 page. Shorter is even better, as long as it still meets the above statements.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Note:  The abstract is a means to advertise your work. Online search databases usually only contain the abstracts.  </a:t>
            </a:r>
          </a:p>
        </p:txBody>
      </p:sp>
    </p:spTree>
    <p:extLst>
      <p:ext uri="{BB962C8B-B14F-4D97-AF65-F5344CB8AC3E}">
        <p14:creationId xmlns:p14="http://schemas.microsoft.com/office/powerpoint/2010/main" val="30644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Proposed</a:t>
            </a:r>
            <a:r>
              <a:rPr lang="de-CH" dirty="0"/>
              <a:t> Table </a:t>
            </a:r>
            <a:r>
              <a:rPr lang="de-CH" dirty="0" err="1"/>
              <a:t>of</a:t>
            </a:r>
            <a:r>
              <a:rPr lang="de-CH" dirty="0"/>
              <a:t> Contents (</a:t>
            </a:r>
            <a:r>
              <a:rPr lang="de-CH" dirty="0" err="1"/>
              <a:t>continued</a:t>
            </a:r>
            <a:r>
              <a:rPr lang="de-CH" dirty="0"/>
              <a:t>)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107950" y="1299085"/>
            <a:ext cx="8784530" cy="53702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  <a:p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260350" y="1451485"/>
            <a:ext cx="8784530" cy="53702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Table of contents</a:t>
            </a:r>
          </a:p>
          <a:p>
            <a:r>
              <a:rPr lang="en-US" sz="1800" dirty="0"/>
              <a:t>Introduction</a:t>
            </a:r>
            <a:br>
              <a:rPr lang="en-US" sz="1800" dirty="0"/>
            </a:br>
            <a:r>
              <a:rPr lang="en-US" sz="1800" dirty="0"/>
              <a:t>Introduce the reader to the topic, explain some circumstances and conditions …</a:t>
            </a:r>
          </a:p>
          <a:p>
            <a:r>
              <a:rPr lang="en-US" sz="1800" dirty="0"/>
              <a:t>Specification, requirements</a:t>
            </a:r>
            <a:br>
              <a:rPr lang="en-US" sz="1800" dirty="0"/>
            </a:br>
            <a:r>
              <a:rPr lang="en-US" sz="1800" dirty="0"/>
              <a:t>List the requirements for your ETP1 hardware (e.g. in a bullet point list) and specify the functionality. Aspects may be: purpose, primary (and secondary) functions, parameters (ranges, limits), interfaces, SW requirements, user interface, …          Should be done before development phase starts! </a:t>
            </a:r>
          </a:p>
          <a:p>
            <a:r>
              <a:rPr lang="en-US" sz="1800" dirty="0"/>
              <a:t>Evaluation of  the LED driver solutions.</a:t>
            </a:r>
            <a:br>
              <a:rPr lang="en-US" sz="1800" dirty="0"/>
            </a:br>
            <a:r>
              <a:rPr lang="en-US" sz="1800" dirty="0"/>
              <a:t>For each of the two chosen solutions: </a:t>
            </a:r>
          </a:p>
          <a:p>
            <a:pPr lvl="1"/>
            <a:r>
              <a:rPr lang="en-US" sz="1800" dirty="0"/>
              <a:t>Explain why you chose it.</a:t>
            </a:r>
          </a:p>
          <a:p>
            <a:pPr lvl="1"/>
            <a:r>
              <a:rPr lang="en-US" sz="1800" dirty="0"/>
              <a:t>Short description of the principle behind it.</a:t>
            </a:r>
          </a:p>
          <a:p>
            <a:pPr marL="400050" lvl="1" indent="0">
              <a:buNone/>
            </a:pPr>
            <a:r>
              <a:rPr lang="en-US" sz="1800" dirty="0"/>
              <a:t>Block diagram to give an overview over the complete hardware to be developed and its interfaces (inputs, outputs.. ).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br>
              <a:rPr lang="en-US" sz="1800" b="1" dirty="0"/>
            </a:br>
            <a:br>
              <a:rPr lang="en-US" sz="1800" b="1" dirty="0"/>
            </a:br>
            <a:endParaRPr lang="en-US" sz="18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41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Proposed</a:t>
            </a:r>
            <a:r>
              <a:rPr lang="de-CH" dirty="0"/>
              <a:t> Table </a:t>
            </a:r>
            <a:r>
              <a:rPr lang="de-CH" dirty="0" err="1"/>
              <a:t>of</a:t>
            </a:r>
            <a:r>
              <a:rPr lang="de-CH" dirty="0"/>
              <a:t> Contents (</a:t>
            </a:r>
            <a:r>
              <a:rPr lang="de-CH" dirty="0" err="1"/>
              <a:t>continued</a:t>
            </a:r>
            <a:r>
              <a:rPr lang="de-CH" dirty="0"/>
              <a:t>)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107950" y="1299085"/>
            <a:ext cx="8784530" cy="53702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  <a:p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260350" y="1299084"/>
            <a:ext cx="8784530" cy="53702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Hardware development (for each chosen solution):</a:t>
            </a:r>
            <a:br>
              <a:rPr lang="en-US" sz="1800" dirty="0"/>
            </a:br>
            <a:r>
              <a:rPr lang="en-US" sz="1800" dirty="0"/>
              <a:t>circuit design, formulas, simulation, dimensioning of component values etc. ..</a:t>
            </a:r>
          </a:p>
          <a:p>
            <a:r>
              <a:rPr lang="en-US" sz="1800" dirty="0"/>
              <a:t>Implementation </a:t>
            </a:r>
          </a:p>
          <a:p>
            <a:pPr lvl="1"/>
            <a:r>
              <a:rPr lang="en-US" sz="1800" dirty="0"/>
              <a:t>Schematics, with description (inputs, outputs ..)</a:t>
            </a:r>
          </a:p>
          <a:p>
            <a:pPr lvl="1"/>
            <a:r>
              <a:rPr lang="en-US" sz="1800" dirty="0"/>
              <a:t>PCB layout with explanation of your layout concepts </a:t>
            </a:r>
          </a:p>
          <a:p>
            <a:r>
              <a:rPr lang="en-US" sz="1800" dirty="0"/>
              <a:t>Test: see separate presentation</a:t>
            </a:r>
          </a:p>
          <a:p>
            <a:r>
              <a:rPr lang="en-US" sz="1800" dirty="0"/>
              <a:t>Project management: (</a:t>
            </a:r>
            <a:r>
              <a:rPr lang="en-US" sz="1800" dirty="0" err="1"/>
              <a:t>mönd</a:t>
            </a:r>
            <a:r>
              <a:rPr lang="en-US" sz="1800" dirty="0"/>
              <a:t> </a:t>
            </a:r>
            <a:r>
              <a:rPr lang="en-US" sz="1800" dirty="0" err="1"/>
              <a:t>mer</a:t>
            </a:r>
            <a:r>
              <a:rPr lang="en-US" sz="1800" dirty="0"/>
              <a:t> </a:t>
            </a:r>
            <a:r>
              <a:rPr lang="en-US" sz="1800" dirty="0" err="1"/>
              <a:t>ned</a:t>
            </a:r>
            <a:r>
              <a:rPr lang="en-US" sz="1800" dirty="0"/>
              <a:t> </a:t>
            </a:r>
            <a:r>
              <a:rPr lang="en-US" sz="1800" dirty="0" err="1"/>
              <a:t>mache</a:t>
            </a:r>
            <a:r>
              <a:rPr lang="en-US" sz="1800" dirty="0"/>
              <a:t> </a:t>
            </a:r>
            <a:r>
              <a:rPr lang="en-US" sz="1800" dirty="0" err="1"/>
              <a:t>wenn</a:t>
            </a:r>
            <a:r>
              <a:rPr lang="en-US" sz="1800" dirty="0"/>
              <a:t> </a:t>
            </a:r>
            <a:r>
              <a:rPr lang="en-US" sz="1800" dirty="0" err="1"/>
              <a:t>mer</a:t>
            </a:r>
            <a:r>
              <a:rPr lang="en-US" sz="1800" dirty="0"/>
              <a:t> </a:t>
            </a:r>
            <a:r>
              <a:rPr lang="en-US" sz="1800" dirty="0" err="1"/>
              <a:t>ned</a:t>
            </a:r>
            <a:r>
              <a:rPr lang="en-US" sz="1800" dirty="0"/>
              <a:t> </a:t>
            </a:r>
            <a:r>
              <a:rPr lang="en-US" sz="1800" dirty="0" err="1"/>
              <a:t>wönd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Timeline (e.g. Gantt chart) with milestones</a:t>
            </a:r>
          </a:p>
          <a:p>
            <a:pPr lvl="1"/>
            <a:r>
              <a:rPr lang="en-US" sz="1800" dirty="0"/>
              <a:t>Definition of work packages and assignment to team members</a:t>
            </a:r>
          </a:p>
          <a:p>
            <a:r>
              <a:rPr lang="en-US" sz="1800" dirty="0"/>
              <a:t>Conclusion: </a:t>
            </a:r>
          </a:p>
          <a:p>
            <a:pPr lvl="1"/>
            <a:r>
              <a:rPr lang="en-US" sz="1800" dirty="0"/>
              <a:t>Achieved results, </a:t>
            </a:r>
          </a:p>
          <a:p>
            <a:pPr lvl="1"/>
            <a:r>
              <a:rPr lang="en-US" sz="1800" dirty="0"/>
              <a:t>Outlook and reflection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br>
              <a:rPr lang="en-US" sz="1800" b="1" dirty="0"/>
            </a:br>
            <a:br>
              <a:rPr lang="en-US" sz="1800" b="1" dirty="0"/>
            </a:br>
            <a:endParaRPr lang="en-US" sz="18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937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Proposed</a:t>
            </a:r>
            <a:r>
              <a:rPr lang="de-CH" dirty="0"/>
              <a:t> Table </a:t>
            </a:r>
            <a:r>
              <a:rPr lang="de-CH" dirty="0" err="1"/>
              <a:t>of</a:t>
            </a:r>
            <a:r>
              <a:rPr lang="de-CH" dirty="0"/>
              <a:t> Contents (</a:t>
            </a:r>
            <a:r>
              <a:rPr lang="de-CH" dirty="0" err="1"/>
              <a:t>continued</a:t>
            </a:r>
            <a:r>
              <a:rPr lang="de-CH" dirty="0"/>
              <a:t>)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107950" y="1299085"/>
            <a:ext cx="8784530" cy="53702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  <a:p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260350" y="1299084"/>
            <a:ext cx="8784530" cy="53702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 Appendix:</a:t>
            </a:r>
          </a:p>
          <a:p>
            <a:pPr lvl="1"/>
            <a:r>
              <a:rPr lang="en-US" sz="1800" dirty="0"/>
              <a:t>Hint: The appendix contains all the information that is not needed for fluent reading of the documentation.</a:t>
            </a:r>
          </a:p>
          <a:p>
            <a:pPr lvl="1"/>
            <a:r>
              <a:rPr lang="en-US" sz="1800" dirty="0"/>
              <a:t>As a general rule, diagrams go in the main text, data tables in the appendix.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br>
              <a:rPr lang="en-US" sz="1800" b="1" dirty="0"/>
            </a:br>
            <a:br>
              <a:rPr lang="en-US" sz="1800" b="1" dirty="0"/>
            </a:br>
            <a:endParaRPr lang="en-US" sz="18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349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English Dictionaries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107950" y="1299085"/>
            <a:ext cx="8784530" cy="53702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  <a:p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260350" y="1299084"/>
            <a:ext cx="8784530" cy="53702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A huge dictionary with a good forum is </a:t>
            </a:r>
            <a:r>
              <a:rPr lang="en-US" sz="1800" dirty="0">
                <a:hlinkClick r:id="rId2"/>
              </a:rPr>
              <a:t>http://dict.leo.org</a:t>
            </a: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 tidy dictionary is </a:t>
            </a:r>
            <a:r>
              <a:rPr lang="en-US" sz="1800" dirty="0">
                <a:hlinkClick r:id="rId3"/>
              </a:rPr>
              <a:t>http://en.pons.com</a:t>
            </a: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 very useful dictionary is </a:t>
            </a:r>
            <a:r>
              <a:rPr lang="en-US" sz="1800" dirty="0">
                <a:hlinkClick r:id="rId4"/>
              </a:rPr>
              <a:t>http://www.linguee.com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In the section “External sources” (scroll a bit down on the page) whole sentences which show the context and wording are referenced.</a:t>
            </a:r>
          </a:p>
          <a:p>
            <a:pPr>
              <a:lnSpc>
                <a:spcPct val="150000"/>
              </a:lnSpc>
            </a:pPr>
            <a:r>
              <a:rPr lang="de-CH" sz="1800" dirty="0">
                <a:hlinkClick r:id="rId5"/>
              </a:rPr>
              <a:t>https://www.deepl.com/de/translator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990283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vorlage_SoE_english-1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Folienvorlage_SoE_english-1</Template>
  <TotalTime>0</TotalTime>
  <Words>131</Words>
  <Application>Microsoft Office PowerPoint</Application>
  <PresentationFormat>Bildschirmpräsentation (4:3)</PresentationFormat>
  <Paragraphs>138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Folienvorlage_SoE_english-1</vt:lpstr>
      <vt:lpstr>PowerPoint-Präsentation</vt:lpstr>
      <vt:lpstr>General Aspects on the HW Report</vt:lpstr>
      <vt:lpstr>Proposed Table of Contents</vt:lpstr>
      <vt:lpstr>Proposed Table of Contents (continued)</vt:lpstr>
      <vt:lpstr>Proposed Table of Contents (continued)</vt:lpstr>
      <vt:lpstr>Proposed Table of Contents (continued)</vt:lpstr>
      <vt:lpstr>English 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Ehrensperger</dc:creator>
  <cp:lastModifiedBy>Lars Müggler</cp:lastModifiedBy>
  <cp:revision>332</cp:revision>
  <cp:lastPrinted>2012-01-09T15:47:07Z</cp:lastPrinted>
  <dcterms:created xsi:type="dcterms:W3CDTF">2013-02-22T08:13:41Z</dcterms:created>
  <dcterms:modified xsi:type="dcterms:W3CDTF">2019-10-04T13:17:41Z</dcterms:modified>
</cp:coreProperties>
</file>