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442" r:id="rId2"/>
    <p:sldId id="484" r:id="rId3"/>
    <p:sldId id="493" r:id="rId4"/>
    <p:sldId id="486" r:id="rId5"/>
    <p:sldId id="494" r:id="rId6"/>
    <p:sldId id="492" r:id="rId7"/>
    <p:sldId id="487" r:id="rId8"/>
    <p:sldId id="495" r:id="rId9"/>
    <p:sldId id="488" r:id="rId10"/>
    <p:sldId id="489" r:id="rId11"/>
    <p:sldId id="491" r:id="rId12"/>
    <p:sldId id="475" r:id="rId13"/>
  </p:sldIdLst>
  <p:sldSz cx="9144000" cy="6858000" type="screen4x3"/>
  <p:notesSz cx="67691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9FB"/>
    <a:srgbClr val="FAECFE"/>
    <a:srgbClr val="C7CCFB"/>
    <a:srgbClr val="F3D5FB"/>
    <a:srgbClr val="D3FDEF"/>
    <a:srgbClr val="D5DBED"/>
    <a:srgbClr val="C4FCDD"/>
    <a:srgbClr val="FFFFFF"/>
    <a:srgbClr val="FFDBD5"/>
    <a:srgbClr val="FFF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86421" autoAdjust="0"/>
  </p:normalViewPr>
  <p:slideViewPr>
    <p:cSldViewPr>
      <p:cViewPr varScale="1">
        <p:scale>
          <a:sx n="97" d="100"/>
          <a:sy n="97" d="100"/>
        </p:scale>
        <p:origin x="16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2E2B45-C4C3-446B-9B30-857B85EB3B96}" type="datetime1">
              <a:rPr lang="de-DE"/>
              <a:pPr>
                <a:defRPr/>
              </a:pPr>
              <a:t>01.09.2019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43702CE-3174-44BD-B8DD-1211963DA00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195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590FDAD-2F98-4682-B97D-10EFB001AF5B}" type="datetime1">
              <a:rPr lang="de-DE"/>
              <a:pPr>
                <a:defRPr/>
              </a:pPr>
              <a:t>01.09.2019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7E2F81-0D73-4AB7-8E16-9CDA20D7800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1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2F81-0D73-4AB7-8E16-9CDA20D7800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60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2F81-0D73-4AB7-8E16-9CDA20D7800B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11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2F81-0D73-4AB7-8E16-9CDA20D7800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708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E2F81-0D73-4AB7-8E16-9CDA20D780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9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210" y="1617363"/>
            <a:ext cx="6956120" cy="166876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7950" y="5357826"/>
            <a:ext cx="6985000" cy="808024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rgbClr val="22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4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0738" y="119063"/>
            <a:ext cx="1833562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8"/>
          <p:cNvSpPr txBox="1">
            <a:spLocks noChangeArrowheads="1"/>
          </p:cNvSpPr>
          <p:nvPr/>
        </p:nvSpPr>
        <p:spPr bwMode="auto">
          <a:xfrm>
            <a:off x="98425" y="6524625"/>
            <a:ext cx="245745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CH" sz="700" dirty="0"/>
              <a:t>Zurich Universities of </a:t>
            </a:r>
          </a:p>
          <a:p>
            <a:pPr eaLnBrk="1" hangingPunct="1">
              <a:defRPr/>
            </a:pPr>
            <a:r>
              <a:rPr lang="de-CH" sz="700" dirty="0"/>
              <a:t>Applied Sciences and Arts</a:t>
            </a:r>
            <a:endParaRPr lang="de-DE" sz="7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7775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70682" y="6462041"/>
            <a:ext cx="1038474" cy="175662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fld id="{7FD0B21E-9BD6-47E6-A475-244777773D0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rgbClr val="22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027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0738" y="119063"/>
            <a:ext cx="1833562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107950" y="188913"/>
            <a:ext cx="69469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7950" y="1628775"/>
            <a:ext cx="89281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30" name="Textfeld 8"/>
          <p:cNvSpPr txBox="1">
            <a:spLocks noChangeArrowheads="1"/>
          </p:cNvSpPr>
          <p:nvPr/>
        </p:nvSpPr>
        <p:spPr bwMode="auto">
          <a:xfrm>
            <a:off x="98425" y="6524625"/>
            <a:ext cx="245745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e-CH" sz="700" dirty="0"/>
              <a:t>Zurich Universities of </a:t>
            </a:r>
          </a:p>
          <a:p>
            <a:pPr eaLnBrk="1" hangingPunct="1">
              <a:defRPr/>
            </a:pPr>
            <a:r>
              <a:rPr lang="de-CH" sz="700" dirty="0"/>
              <a:t>Applied Sciences and Arts</a:t>
            </a:r>
            <a:endParaRPr lang="de-DE" sz="70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9562" y="6664325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ＭＳ Ｐゴシック" pitchFamily="-110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pitchFamily="-110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pitchFamily="-110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pitchFamily="-110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ＭＳ Ｐゴシック" pitchFamily="-110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pitchFamily="-110" charset="-128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870682" y="6462041"/>
            <a:ext cx="1038474" cy="175662"/>
          </a:xfrm>
          <a:prstGeom prst="rect">
            <a:avLst/>
          </a:prstGeom>
          <a:noFill/>
        </p:spPr>
        <p:txBody>
          <a:bodyPr lIns="80147" tIns="40074" rIns="80147" bIns="40074"/>
          <a:lstStyle/>
          <a:p>
            <a:pPr defTabSz="914179"/>
            <a:fld id="{66A0D6D8-9336-433E-9437-6CA8404988E2}" type="slidenum">
              <a:rPr lang="en-US" smtClean="0"/>
              <a:pPr defTabSz="914179"/>
              <a:t>1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2276872"/>
            <a:ext cx="8136904" cy="742650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pPr>
              <a:tabLst>
                <a:tab pos="393779" algn="l"/>
              </a:tabLst>
            </a:pPr>
            <a:r>
              <a:rPr lang="en-US" sz="3200" dirty="0">
                <a:solidFill>
                  <a:srgbClr val="0064BA"/>
                </a:solidFill>
                <a:latin typeface="+mj-lt"/>
                <a:ea typeface="+mj-ea"/>
                <a:cs typeface="+mj-cs"/>
              </a:rPr>
              <a:t>Project Management</a:t>
            </a:r>
          </a:p>
          <a:p>
            <a:pPr>
              <a:tabLst>
                <a:tab pos="393779" algn="l"/>
              </a:tabLst>
            </a:pPr>
            <a:r>
              <a:rPr lang="en-US" sz="1100" dirty="0">
                <a:solidFill>
                  <a:srgbClr val="0064BA"/>
                </a:solidFill>
                <a:latin typeface="+mj-lt"/>
                <a:ea typeface="+mj-ea"/>
                <a:cs typeface="+mj-cs"/>
              </a:rPr>
              <a:t>eand / hhrt 2018</a:t>
            </a:r>
          </a:p>
        </p:txBody>
      </p:sp>
      <p:sp>
        <p:nvSpPr>
          <p:cNvPr id="6" name="Rechteck 5"/>
          <p:cNvSpPr/>
          <p:nvPr/>
        </p:nvSpPr>
        <p:spPr>
          <a:xfrm>
            <a:off x="107504" y="116632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ETP </a:t>
            </a:r>
            <a:r>
              <a:rPr lang="en-US" sz="2400" dirty="0">
                <a:solidFill>
                  <a:srgbClr val="FFFFFF"/>
                </a:solidFill>
              </a:rPr>
              <a:t>Project Management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245379"/>
            <a:ext cx="7010400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32080"/>
            <a:ext cx="5976664" cy="528998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Gantt Chart Example with Excel</a:t>
            </a:r>
          </a:p>
        </p:txBody>
      </p:sp>
      <p:sp>
        <p:nvSpPr>
          <p:cNvPr id="11" name="Legende mit Linie 1 (Akzentuierungsbalken) 10"/>
          <p:cNvSpPr/>
          <p:nvPr/>
        </p:nvSpPr>
        <p:spPr>
          <a:xfrm>
            <a:off x="7546032" y="1520208"/>
            <a:ext cx="1202432" cy="324616"/>
          </a:xfrm>
          <a:prstGeom prst="accentCallout1">
            <a:avLst>
              <a:gd name="adj1" fmla="val 40699"/>
              <a:gd name="adj2" fmla="val -7345"/>
              <a:gd name="adj3" fmla="val 41367"/>
              <a:gd name="adj4" fmla="val -554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rgbClr val="FF0000"/>
                </a:solidFill>
              </a:rPr>
              <a:t>Timeline</a:t>
            </a:r>
          </a:p>
        </p:txBody>
      </p:sp>
      <p:sp>
        <p:nvSpPr>
          <p:cNvPr id="12" name="Legende mit Linie 1 (Akzentuierungsbalken) 11"/>
          <p:cNvSpPr/>
          <p:nvPr/>
        </p:nvSpPr>
        <p:spPr>
          <a:xfrm>
            <a:off x="5125606" y="2060848"/>
            <a:ext cx="1800200" cy="1008112"/>
          </a:xfrm>
          <a:prstGeom prst="accentCallout1">
            <a:avLst>
              <a:gd name="adj1" fmla="val 18750"/>
              <a:gd name="adj2" fmla="val -8333"/>
              <a:gd name="adj3" fmla="val 50380"/>
              <a:gd name="adj4" fmla="val -7110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rgbClr val="FF0000"/>
                </a:solidFill>
              </a:rPr>
              <a:t>Scheduled WP</a:t>
            </a:r>
          </a:p>
          <a:p>
            <a:r>
              <a:rPr lang="de-CH" dirty="0">
                <a:solidFill>
                  <a:srgbClr val="FF0000"/>
                </a:solidFill>
              </a:rPr>
              <a:t>e.g. defined by start time and duration </a:t>
            </a:r>
          </a:p>
        </p:txBody>
      </p:sp>
      <p:sp>
        <p:nvSpPr>
          <p:cNvPr id="13" name="Legende mit Linie 1 (Akzentuierungsbalken) 12"/>
          <p:cNvSpPr/>
          <p:nvPr/>
        </p:nvSpPr>
        <p:spPr>
          <a:xfrm>
            <a:off x="2195736" y="3827903"/>
            <a:ext cx="2016224" cy="1055892"/>
          </a:xfrm>
          <a:prstGeom prst="accentCallout1">
            <a:avLst>
              <a:gd name="adj1" fmla="val 59803"/>
              <a:gd name="adj2" fmla="val 99259"/>
              <a:gd name="adj3" fmla="val -30137"/>
              <a:gd name="adj4" fmla="val 11428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dirty="0">
                <a:solidFill>
                  <a:srgbClr val="FF0000"/>
                </a:solidFill>
              </a:rPr>
              <a:t>Percentage of fulfilment</a:t>
            </a:r>
            <a:br>
              <a:rPr lang="de-CH" dirty="0">
                <a:solidFill>
                  <a:srgbClr val="FF0000"/>
                </a:solidFill>
              </a:rPr>
            </a:br>
            <a:r>
              <a:rPr lang="de-CH" dirty="0">
                <a:solidFill>
                  <a:srgbClr val="FF0000"/>
                </a:solidFill>
              </a:rPr>
              <a:t>(relative to </a:t>
            </a:r>
            <a:br>
              <a:rPr lang="de-CH" dirty="0">
                <a:solidFill>
                  <a:srgbClr val="FF0000"/>
                </a:solidFill>
              </a:rPr>
            </a:br>
            <a:r>
              <a:rPr lang="de-CH" dirty="0">
                <a:solidFill>
                  <a:srgbClr val="FF0000"/>
                </a:solidFill>
              </a:rPr>
              <a:t>WP duration)</a:t>
            </a:r>
          </a:p>
        </p:txBody>
      </p:sp>
      <p:sp>
        <p:nvSpPr>
          <p:cNvPr id="15" name="Legende mit Linie 1 (Akzentuierungsbalken) 14"/>
          <p:cNvSpPr/>
          <p:nvPr/>
        </p:nvSpPr>
        <p:spPr>
          <a:xfrm>
            <a:off x="6408204" y="3203721"/>
            <a:ext cx="1800200" cy="1152128"/>
          </a:xfrm>
          <a:prstGeom prst="accentCallout1">
            <a:avLst>
              <a:gd name="adj1" fmla="val 18750"/>
              <a:gd name="adj2" fmla="val -8333"/>
              <a:gd name="adj3" fmla="val 44275"/>
              <a:gd name="adj4" fmla="val -956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rgbClr val="FF0000"/>
                </a:solidFill>
              </a:rPr>
              <a:t>Passed Milestone </a:t>
            </a:r>
          </a:p>
          <a:p>
            <a:r>
              <a:rPr lang="de-CH" dirty="0">
                <a:solidFill>
                  <a:srgbClr val="FF0000"/>
                </a:solidFill>
              </a:rPr>
              <a:t>(defined by point in time)</a:t>
            </a:r>
          </a:p>
        </p:txBody>
      </p:sp>
      <p:sp>
        <p:nvSpPr>
          <p:cNvPr id="17" name="Legende mit Linie 1 (Akzentuierungsbalken) 16"/>
          <p:cNvSpPr/>
          <p:nvPr/>
        </p:nvSpPr>
        <p:spPr>
          <a:xfrm>
            <a:off x="7092280" y="5229200"/>
            <a:ext cx="1296144" cy="792088"/>
          </a:xfrm>
          <a:prstGeom prst="accentCallout1">
            <a:avLst>
              <a:gd name="adj1" fmla="val 18750"/>
              <a:gd name="adj2" fmla="val -8333"/>
              <a:gd name="adj3" fmla="val 53869"/>
              <a:gd name="adj4" fmla="val -10850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rgbClr val="FF0000"/>
                </a:solidFill>
              </a:rPr>
              <a:t>Not yet </a:t>
            </a:r>
          </a:p>
          <a:p>
            <a:r>
              <a:rPr lang="de-CH" dirty="0">
                <a:solidFill>
                  <a:srgbClr val="FF0000"/>
                </a:solidFill>
              </a:rPr>
              <a:t>passed Milestone </a:t>
            </a:r>
          </a:p>
        </p:txBody>
      </p:sp>
    </p:spTree>
    <p:extLst>
      <p:ext uri="{BB962C8B-B14F-4D97-AF65-F5344CB8AC3E}">
        <p14:creationId xmlns:p14="http://schemas.microsoft.com/office/powerpoint/2010/main" val="44866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for ETP:</a:t>
            </a:r>
            <a:br>
              <a:rPr lang="en-US" dirty="0"/>
            </a:br>
            <a:r>
              <a:rPr lang="en-US" dirty="0"/>
              <a:t>During the project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50" y="1412777"/>
            <a:ext cx="8928100" cy="3456384"/>
          </a:xfrm>
        </p:spPr>
        <p:txBody>
          <a:bodyPr/>
          <a:lstStyle/>
          <a:p>
            <a:r>
              <a:rPr lang="en-US" sz="1800" dirty="0"/>
              <a:t>Regularly update the project status </a:t>
            </a:r>
            <a:br>
              <a:rPr lang="en-US" sz="1800" dirty="0"/>
            </a:br>
            <a:r>
              <a:rPr lang="en-US" sz="1800" dirty="0"/>
              <a:t>e.g. milestones passed and percentage of fulfilment</a:t>
            </a:r>
          </a:p>
          <a:p>
            <a:r>
              <a:rPr lang="en-US" sz="1800" dirty="0"/>
              <a:t>Update/ refine your project plan in the ongoing project.</a:t>
            </a:r>
            <a:br>
              <a:rPr lang="en-US" sz="1800" dirty="0"/>
            </a:br>
            <a:r>
              <a:rPr lang="en-US" sz="1800" dirty="0"/>
              <a:t>During your work you will gain more knowledge about the tasks to do. Copy older versions into an archive.</a:t>
            </a:r>
          </a:p>
          <a:p>
            <a:r>
              <a:rPr lang="en-US" sz="1800" dirty="0"/>
              <a:t>Always look ahead with the planning: How can we come to a successful project result in the remaining time.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Keep in mind: It is required to meet the project objectives, </a:t>
            </a:r>
            <a:br>
              <a:rPr lang="en-US" sz="1800" dirty="0"/>
            </a:br>
            <a:r>
              <a:rPr lang="en-US" sz="1800" dirty="0"/>
              <a:t>but there is </a:t>
            </a:r>
            <a:r>
              <a:rPr lang="en-US" sz="1800" u="sng" dirty="0"/>
              <a:t>no</a:t>
            </a:r>
            <a:r>
              <a:rPr lang="en-US" sz="1800" dirty="0"/>
              <a:t> requirement to meet the original project plan as accurate as possible.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99627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1835696" y="1988840"/>
            <a:ext cx="626469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6545" indent="-236545" defTabSz="914179">
              <a:defRPr/>
            </a:pPr>
            <a:r>
              <a:rPr lang="en-US" sz="3200" b="1" kern="0" dirty="0">
                <a:latin typeface="+mn-lt"/>
                <a:ea typeface="+mn-ea"/>
                <a:sym typeface="Wingdings" pitchFamily="2" charset="2"/>
              </a:rPr>
              <a:t>            Thank you !!!</a:t>
            </a:r>
          </a:p>
          <a:p>
            <a:pPr marL="236545" indent="-236545" defTabSz="914179">
              <a:defRPr/>
            </a:pPr>
            <a:endParaRPr lang="en-US" sz="3200" b="1" kern="0" dirty="0">
              <a:latin typeface="+mn-lt"/>
              <a:ea typeface="+mn-ea"/>
              <a:sym typeface="Wingdings" pitchFamily="2" charset="2"/>
            </a:endParaRPr>
          </a:p>
          <a:p>
            <a:pPr marL="236545" indent="-236545" defTabSz="914179">
              <a:defRPr/>
            </a:pPr>
            <a:r>
              <a:rPr lang="en-US" sz="3200" b="1" kern="0" dirty="0">
                <a:latin typeface="+mn-lt"/>
                <a:ea typeface="+mn-ea"/>
                <a:sym typeface="Wingdings" pitchFamily="2" charset="2"/>
              </a:rPr>
              <a:t>And have a successful </a:t>
            </a:r>
            <a:br>
              <a:rPr lang="en-US" sz="3200" b="1" kern="0" dirty="0">
                <a:latin typeface="+mn-lt"/>
                <a:ea typeface="+mn-ea"/>
                <a:sym typeface="Wingdings" pitchFamily="2" charset="2"/>
              </a:rPr>
            </a:br>
            <a:r>
              <a:rPr lang="en-US" sz="3200" b="1" kern="0" dirty="0">
                <a:latin typeface="+mn-lt"/>
                <a:ea typeface="+mn-ea"/>
                <a:sym typeface="Wingdings" pitchFamily="2" charset="2"/>
              </a:rPr>
              <a:t>project start   ….</a:t>
            </a:r>
          </a:p>
          <a:p>
            <a:pPr marL="236545" indent="-236545" defTabSz="914179">
              <a:defRPr/>
            </a:pPr>
            <a:br>
              <a:rPr lang="en-US" sz="3200" b="1" kern="0" dirty="0">
                <a:latin typeface="+mn-lt"/>
                <a:ea typeface="+mn-ea"/>
                <a:sym typeface="Wingdings" pitchFamily="2" charset="2"/>
              </a:rPr>
            </a:br>
            <a:endParaRPr lang="en-US" sz="3200" b="1" kern="0" dirty="0">
              <a:latin typeface="+mn-lt"/>
              <a:ea typeface="+mn-ea"/>
              <a:sym typeface="Wingdings" pitchFamily="2" charset="2"/>
            </a:endParaRPr>
          </a:p>
          <a:p>
            <a:pPr marL="236545" indent="-236545" algn="ctr" defTabSz="914179">
              <a:lnSpc>
                <a:spcPts val="2805"/>
              </a:lnSpc>
              <a:buFontTx/>
              <a:buChar char="•"/>
              <a:defRPr/>
            </a:pPr>
            <a:endParaRPr lang="en-US" sz="3200" b="1" kern="0" dirty="0">
              <a:latin typeface="+mn-lt"/>
              <a:ea typeface="+mn-ea"/>
              <a:sym typeface="Wingdings" pitchFamily="2" charset="2"/>
            </a:endParaRPr>
          </a:p>
          <a:p>
            <a:pPr marL="236545" indent="-236545" algn="ctr" defTabSz="914179">
              <a:lnSpc>
                <a:spcPts val="2805"/>
              </a:lnSpc>
              <a:defRPr/>
            </a:pPr>
            <a:endParaRPr lang="en-US" sz="3200" b="1" kern="0" dirty="0">
              <a:latin typeface="+mn-lt"/>
              <a:ea typeface="+mn-ea"/>
              <a:sym typeface="Wingdings" pitchFamily="2" charset="2"/>
            </a:endParaRPr>
          </a:p>
          <a:p>
            <a:pPr marL="236545" indent="-236545" defTabSz="914179">
              <a:lnSpc>
                <a:spcPts val="2805"/>
              </a:lnSpc>
              <a:defRPr/>
            </a:pPr>
            <a:br>
              <a:rPr lang="en-US" sz="3200" b="1" kern="0" dirty="0">
                <a:latin typeface="+mn-lt"/>
                <a:ea typeface="+mn-ea"/>
                <a:sym typeface="Wingdings" pitchFamily="2" charset="2"/>
              </a:rPr>
            </a:br>
            <a:br>
              <a:rPr lang="en-US" sz="3200" b="1" kern="0" dirty="0">
                <a:latin typeface="+mn-lt"/>
                <a:ea typeface="+mn-ea"/>
              </a:rPr>
            </a:br>
            <a:endParaRPr lang="en-US" sz="3200" b="1" kern="0" dirty="0">
              <a:latin typeface="+mn-lt"/>
              <a:ea typeface="+mn-ea"/>
            </a:endParaRPr>
          </a:p>
          <a:p>
            <a:pPr marL="537097" lvl="1" indent="-236545" defTabSz="914179">
              <a:lnSpc>
                <a:spcPts val="2454"/>
              </a:lnSpc>
              <a:defRPr/>
            </a:pPr>
            <a:endParaRPr lang="en-US" sz="3200" b="1" kern="0" dirty="0">
              <a:latin typeface="+mn-lt"/>
            </a:endParaRPr>
          </a:p>
          <a:p>
            <a:pPr marL="537097" lvl="1" indent="-236545" defTabSz="914179">
              <a:lnSpc>
                <a:spcPts val="2454"/>
              </a:lnSpc>
              <a:buFontTx/>
              <a:buChar char="–"/>
              <a:defRPr/>
            </a:pPr>
            <a:endParaRPr lang="en-US" sz="3200" b="1" kern="0" dirty="0">
              <a:latin typeface="+mn-lt"/>
            </a:endParaRPr>
          </a:p>
          <a:p>
            <a:pPr marL="236545" indent="-236545" defTabSz="914179">
              <a:lnSpc>
                <a:spcPts val="2805"/>
              </a:lnSpc>
              <a:defRPr/>
            </a:pPr>
            <a:endParaRPr lang="en-US" sz="3200" b="1" kern="0" dirty="0">
              <a:latin typeface="+mn-lt"/>
              <a:ea typeface="+mn-ea"/>
            </a:endParaRPr>
          </a:p>
          <a:p>
            <a:pPr marL="236545" indent="-236545" defTabSz="914179">
              <a:lnSpc>
                <a:spcPts val="2805"/>
              </a:lnSpc>
              <a:defRPr/>
            </a:pPr>
            <a:endParaRPr lang="en-US" sz="3200" b="1" kern="0" dirty="0">
              <a:latin typeface="+mn-lt"/>
              <a:ea typeface="+mn-ea"/>
            </a:endParaRPr>
          </a:p>
          <a:p>
            <a:pPr defTabSz="914179">
              <a:lnSpc>
                <a:spcPts val="2805"/>
              </a:lnSpc>
              <a:defRPr/>
            </a:pPr>
            <a:endParaRPr lang="en-US" sz="3200" b="1" kern="0" dirty="0">
              <a:latin typeface="+mn-lt"/>
              <a:ea typeface="+mn-ea"/>
            </a:endParaRPr>
          </a:p>
          <a:p>
            <a:pPr marL="617801" lvl="1" indent="-299161" defTabSz="914179">
              <a:lnSpc>
                <a:spcPts val="2454"/>
              </a:lnSpc>
              <a:buFontTx/>
              <a:buChar char="–"/>
              <a:defRPr/>
            </a:pPr>
            <a:endParaRPr lang="en-US" sz="3200" b="1" kern="0" dirty="0">
              <a:latin typeface="+mn-lt"/>
            </a:endParaRPr>
          </a:p>
          <a:p>
            <a:pPr marL="617801" lvl="1" indent="-299161" defTabSz="914179">
              <a:lnSpc>
                <a:spcPts val="2454"/>
              </a:lnSpc>
              <a:spcAft>
                <a:spcPts val="1052"/>
              </a:spcAft>
              <a:defRPr/>
            </a:pPr>
            <a:endParaRPr lang="en-US" sz="4000" b="1" kern="0" dirty="0">
              <a:latin typeface="+mn-lt"/>
            </a:endParaRPr>
          </a:p>
          <a:p>
            <a:pPr marL="617801" lvl="1" indent="-299161" defTabSz="914179">
              <a:lnSpc>
                <a:spcPts val="2454"/>
              </a:lnSpc>
              <a:spcAft>
                <a:spcPts val="1052"/>
              </a:spcAft>
              <a:defRPr/>
            </a:pPr>
            <a:endParaRPr lang="en-US" sz="4000" b="1" kern="0" dirty="0">
              <a:latin typeface="+mn-lt"/>
            </a:endParaRPr>
          </a:p>
          <a:p>
            <a:pPr marL="317249" indent="-317249" defTabSz="914179">
              <a:lnSpc>
                <a:spcPts val="2805"/>
              </a:lnSpc>
              <a:spcAft>
                <a:spcPts val="1402"/>
              </a:spcAft>
              <a:defRPr/>
            </a:pPr>
            <a:endParaRPr lang="en-US" sz="4000" b="1" kern="0" dirty="0">
              <a:latin typeface="+mn-lt"/>
              <a:ea typeface="+mn-ea"/>
            </a:endParaRPr>
          </a:p>
        </p:txBody>
      </p:sp>
      <p:pic>
        <p:nvPicPr>
          <p:cNvPr id="68611" name="Picture 3" descr="C:\Users\Ehrensperger\AppData\Local\Microsoft\Windows\Temporary Internet Files\Content.IE5\MJ3GGCYS\MP900398869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126242"/>
            <a:ext cx="3824461" cy="27317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a Project?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484784"/>
            <a:ext cx="7632848" cy="4537075"/>
          </a:xfrm>
        </p:spPr>
        <p:txBody>
          <a:bodyPr/>
          <a:lstStyle/>
          <a:p>
            <a:pPr marL="0" indent="0">
              <a:buNone/>
            </a:pPr>
            <a:r>
              <a:rPr lang="en-US" sz="1800" noProof="0" dirty="0"/>
              <a:t>A project is an endeavor undertaken  </a:t>
            </a:r>
          </a:p>
          <a:p>
            <a:r>
              <a:rPr lang="en-US" sz="1800" dirty="0"/>
              <a:t>t</a:t>
            </a:r>
            <a:r>
              <a:rPr lang="en-US" sz="1800" noProof="0" dirty="0"/>
              <a:t>o create a new product or a new service (e.g. development projects)</a:t>
            </a:r>
          </a:p>
          <a:p>
            <a:r>
              <a:rPr lang="en-US" sz="1800" noProof="0" dirty="0"/>
              <a:t>or to achieve some specific results (e.g. scientific studies)</a:t>
            </a:r>
            <a:br>
              <a:rPr lang="en-US" sz="1800" noProof="0" dirty="0"/>
            </a:br>
            <a:endParaRPr lang="en-US" sz="1800" noProof="0" dirty="0"/>
          </a:p>
          <a:p>
            <a:pPr marL="0" indent="0">
              <a:buNone/>
            </a:pPr>
            <a:r>
              <a:rPr lang="en-US" sz="1800" noProof="0" dirty="0"/>
              <a:t>It normally has (or should have)</a:t>
            </a:r>
          </a:p>
          <a:p>
            <a:r>
              <a:rPr lang="en-US" sz="1800" noProof="0" dirty="0"/>
              <a:t>a certain uniqueness (no daily business …)</a:t>
            </a:r>
          </a:p>
          <a:p>
            <a:r>
              <a:rPr lang="en-US" sz="1800" noProof="0" dirty="0"/>
              <a:t>a certain complexity</a:t>
            </a:r>
          </a:p>
          <a:p>
            <a:r>
              <a:rPr lang="en-US" sz="1800" dirty="0"/>
              <a:t>a project team</a:t>
            </a:r>
          </a:p>
          <a:p>
            <a:r>
              <a:rPr lang="en-US" sz="1800" noProof="0" dirty="0"/>
              <a:t>well defined objectives / deliverables</a:t>
            </a:r>
          </a:p>
          <a:p>
            <a:r>
              <a:rPr lang="en-US" sz="1800" noProof="0" dirty="0"/>
              <a:t>a well defined timescale (start and end dates)</a:t>
            </a:r>
          </a:p>
          <a:p>
            <a:r>
              <a:rPr lang="en-US" sz="1800" noProof="0" dirty="0"/>
              <a:t>limited resources: budget, head count, infrastructure, ..</a:t>
            </a:r>
          </a:p>
          <a:p>
            <a:pPr marL="0" indent="0">
              <a:buNone/>
            </a:pP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24934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a Project?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00" y="1628800"/>
            <a:ext cx="8928100" cy="4537075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How does this fit to the ETP project?</a:t>
            </a:r>
          </a:p>
          <a:p>
            <a:pPr marL="0" indent="0">
              <a:buNone/>
            </a:pPr>
            <a:br>
              <a:rPr lang="en-US" noProof="0" dirty="0"/>
            </a:br>
            <a:r>
              <a:rPr lang="en-US" dirty="0"/>
              <a:t>What is special to this project?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50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hrensperger\AppData\Local\Microsoft\Windows\Temporary Internet Files\Content.IE5\MJ3GGCYS\MP900398869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2600" y="1484784"/>
            <a:ext cx="3824461" cy="2731758"/>
          </a:xfrm>
          <a:prstGeom prst="rect">
            <a:avLst/>
          </a:prstGeom>
          <a:noFill/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0694" y="3861048"/>
            <a:ext cx="2448272" cy="22984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Project Management?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556792"/>
            <a:ext cx="8748464" cy="4536503"/>
          </a:xfrm>
        </p:spPr>
        <p:txBody>
          <a:bodyPr/>
          <a:lstStyle/>
          <a:p>
            <a:pPr marL="0" indent="0">
              <a:buNone/>
            </a:pPr>
            <a:r>
              <a:rPr lang="en-US" sz="1800" noProof="0" dirty="0"/>
              <a:t>Project management shall help to successfully finish a project</a:t>
            </a:r>
          </a:p>
          <a:p>
            <a:r>
              <a:rPr lang="en-US" sz="1800" dirty="0"/>
              <a:t>in time (no missed deadlines)</a:t>
            </a:r>
          </a:p>
          <a:p>
            <a:r>
              <a:rPr lang="en-US" sz="1800" dirty="0"/>
              <a:t>in budget (no cost overruns)</a:t>
            </a:r>
          </a:p>
          <a:p>
            <a:r>
              <a:rPr lang="en-US" sz="1800" dirty="0"/>
              <a:t>and with the expected quality </a:t>
            </a:r>
          </a:p>
          <a:p>
            <a:pPr marL="0" indent="0">
              <a:buNone/>
            </a:pPr>
            <a:br>
              <a:rPr lang="en-US" sz="1800" noProof="0" dirty="0"/>
            </a:br>
            <a:br>
              <a:rPr lang="en-US" sz="1800" noProof="0" dirty="0"/>
            </a:br>
            <a:br>
              <a:rPr lang="en-US" sz="1800" noProof="0" dirty="0"/>
            </a:br>
            <a:endParaRPr lang="en-US" sz="1800" noProof="0" dirty="0"/>
          </a:p>
          <a:p>
            <a:pPr marL="0" indent="0">
              <a:buNone/>
            </a:pPr>
            <a:r>
              <a:rPr lang="en-US" sz="1800" noProof="0" dirty="0"/>
              <a:t>It is used to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organize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and control</a:t>
            </a:r>
            <a:endParaRPr lang="en-US" sz="1800" noProof="0" dirty="0"/>
          </a:p>
          <a:p>
            <a:pPr marL="0" indent="0">
              <a:buNone/>
            </a:pPr>
            <a:r>
              <a:rPr lang="en-US" sz="1800" noProof="0" dirty="0"/>
              <a:t>projects.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85449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Project Management?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49" y="1628775"/>
            <a:ext cx="6641093" cy="4537075"/>
          </a:xfrm>
        </p:spPr>
        <p:txBody>
          <a:bodyPr/>
          <a:lstStyle/>
          <a:p>
            <a:pPr marL="0" indent="0">
              <a:buNone/>
            </a:pPr>
            <a:r>
              <a:rPr lang="en-US" sz="1800" noProof="0" dirty="0"/>
              <a:t>Project management </a:t>
            </a:r>
            <a:r>
              <a:rPr lang="en-US" sz="1800" dirty="0"/>
              <a:t>comprises </a:t>
            </a:r>
            <a:r>
              <a:rPr lang="en-US" sz="1800" noProof="0" dirty="0"/>
              <a:t>a set of </a:t>
            </a:r>
          </a:p>
          <a:p>
            <a:r>
              <a:rPr lang="en-US" sz="1800" noProof="0" dirty="0"/>
              <a:t>skills, </a:t>
            </a:r>
          </a:p>
          <a:p>
            <a:r>
              <a:rPr lang="en-US" sz="1800" noProof="0" dirty="0"/>
              <a:t>tools </a:t>
            </a:r>
          </a:p>
          <a:p>
            <a:r>
              <a:rPr lang="en-US" sz="1800" noProof="0" dirty="0"/>
              <a:t>and processes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Project management should always be adapted (scaled) to the complexity of the project.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endParaRPr lang="en-US" sz="1800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7056" y="1268760"/>
            <a:ext cx="2743162" cy="252028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9043" y="3973541"/>
            <a:ext cx="1979188" cy="19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0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Project Management?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50" y="1628775"/>
            <a:ext cx="5918611" cy="45370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 most cases, a project leader is in charge.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But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Project management is a task to be performed by all members of the project team</a:t>
            </a:r>
            <a:endParaRPr lang="de-CH" sz="1800" dirty="0"/>
          </a:p>
          <a:p>
            <a:pPr marL="0" indent="0">
              <a:buNone/>
            </a:pPr>
            <a:endParaRPr lang="en-US" sz="1800" noProof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6353" y="4077072"/>
            <a:ext cx="2482205" cy="177300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0286" y="1226855"/>
            <a:ext cx="2448272" cy="18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6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048" y="317020"/>
            <a:ext cx="6946900" cy="936625"/>
          </a:xfrm>
        </p:spPr>
        <p:txBody>
          <a:bodyPr/>
          <a:lstStyle/>
          <a:p>
            <a:r>
              <a:rPr lang="en-US" noProof="0" dirty="0"/>
              <a:t>Project Management </a:t>
            </a:r>
            <a:br>
              <a:rPr lang="en-US" noProof="0" dirty="0"/>
            </a:br>
            <a:r>
              <a:rPr lang="en-US" noProof="0" dirty="0"/>
              <a:t>Skills &amp; Tools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662" y="1268760"/>
            <a:ext cx="9006142" cy="547260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Some of the required skills may be: </a:t>
            </a:r>
          </a:p>
          <a:p>
            <a:r>
              <a:rPr lang="en-US" sz="1800" dirty="0"/>
              <a:t>team leading, </a:t>
            </a:r>
          </a:p>
          <a:p>
            <a:r>
              <a:rPr lang="en-US" sz="1800" dirty="0"/>
              <a:t>organizing, </a:t>
            </a:r>
          </a:p>
          <a:p>
            <a:r>
              <a:rPr lang="en-US" sz="1800" dirty="0"/>
              <a:t>planning, </a:t>
            </a:r>
          </a:p>
          <a:p>
            <a:r>
              <a:rPr lang="en-US" sz="1800" dirty="0"/>
              <a:t>expert knowledge in the field of the </a:t>
            </a:r>
            <a:br>
              <a:rPr lang="en-US" sz="1800" dirty="0"/>
            </a:br>
            <a:r>
              <a:rPr lang="en-US" sz="1800" dirty="0"/>
              <a:t>subject of the project 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Useful tools may be: </a:t>
            </a:r>
          </a:p>
          <a:p>
            <a:r>
              <a:rPr lang="en-US" sz="1800" dirty="0"/>
              <a:t>templates, </a:t>
            </a:r>
          </a:p>
          <a:p>
            <a:r>
              <a:rPr lang="en-US" sz="1800" dirty="0"/>
              <a:t>checklists, </a:t>
            </a:r>
          </a:p>
          <a:p>
            <a:r>
              <a:rPr lang="en-US" sz="1800" dirty="0"/>
              <a:t>diagrams, …  </a:t>
            </a:r>
          </a:p>
          <a:p>
            <a:pPr marL="0" indent="0">
              <a:buNone/>
            </a:pPr>
            <a:r>
              <a:rPr lang="en-US" sz="1800" dirty="0"/>
              <a:t>often supported by dedicated software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2040" y="1412776"/>
            <a:ext cx="3224010" cy="241111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572000" y="3839010"/>
            <a:ext cx="2592288" cy="186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9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Project Management</a:t>
            </a:r>
            <a:br>
              <a:rPr lang="en-US" noProof="0" dirty="0"/>
            </a:br>
            <a:r>
              <a:rPr lang="en-US" noProof="0" dirty="0"/>
              <a:t>Processes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558" y="1385392"/>
            <a:ext cx="5782132" cy="547260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Involved processes may be:</a:t>
            </a:r>
          </a:p>
          <a:p>
            <a:r>
              <a:rPr lang="en-US" sz="1800" dirty="0"/>
              <a:t>Time management, </a:t>
            </a:r>
          </a:p>
          <a:p>
            <a:r>
              <a:rPr lang="en-US" sz="1800" dirty="0"/>
              <a:t>Cost management, </a:t>
            </a:r>
          </a:p>
          <a:p>
            <a:r>
              <a:rPr lang="en-US" sz="1800" dirty="0"/>
              <a:t>Resource management, </a:t>
            </a:r>
          </a:p>
          <a:p>
            <a:r>
              <a:rPr lang="en-US" sz="1800" dirty="0"/>
              <a:t>Communication: </a:t>
            </a:r>
          </a:p>
          <a:p>
            <a:pPr lvl="1"/>
            <a:r>
              <a:rPr lang="en-US" sz="1800" dirty="0"/>
              <a:t>team internal </a:t>
            </a:r>
          </a:p>
          <a:p>
            <a:pPr lvl="1"/>
            <a:r>
              <a:rPr lang="en-US" sz="1800" dirty="0"/>
              <a:t>and external (e.g. reporting to the project board, comm. with the customer …), </a:t>
            </a:r>
          </a:p>
          <a:p>
            <a:r>
              <a:rPr lang="en-US" sz="1800" dirty="0"/>
              <a:t>Risk management, </a:t>
            </a:r>
          </a:p>
          <a:p>
            <a:r>
              <a:rPr lang="en-US" sz="1800" dirty="0"/>
              <a:t>Change management, </a:t>
            </a:r>
          </a:p>
          <a:p>
            <a:r>
              <a:rPr lang="en-US" sz="1800" dirty="0"/>
              <a:t>Troubleshooting </a:t>
            </a:r>
          </a:p>
          <a:p>
            <a:r>
              <a:rPr lang="en-US" sz="1800" dirty="0"/>
              <a:t>etc. …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2328" y="1484784"/>
            <a:ext cx="3224010" cy="241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0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Project </a:t>
            </a:r>
            <a:r>
              <a:rPr lang="en-US" dirty="0"/>
              <a:t>Management for ETP</a:t>
            </a:r>
            <a:br>
              <a:rPr lang="en-US" dirty="0"/>
            </a:br>
            <a:r>
              <a:rPr lang="en-US" dirty="0"/>
              <a:t>Proposed steps to start: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50" y="1268735"/>
            <a:ext cx="8928100" cy="4896569"/>
          </a:xfrm>
        </p:spPr>
        <p:txBody>
          <a:bodyPr/>
          <a:lstStyle/>
          <a:p>
            <a:r>
              <a:rPr lang="en-US" sz="1800" dirty="0"/>
              <a:t>Build your project team: </a:t>
            </a:r>
            <a:br>
              <a:rPr lang="en-US" sz="1800" dirty="0"/>
            </a:br>
            <a:r>
              <a:rPr lang="en-US" sz="1800" dirty="0"/>
              <a:t>define the roles and responsibilities of both team members, define rules of cooperation, …</a:t>
            </a:r>
          </a:p>
          <a:p>
            <a:r>
              <a:rPr lang="en-US" sz="1800" dirty="0"/>
              <a:t>Define the milestones </a:t>
            </a:r>
            <a:br>
              <a:rPr lang="en-US" sz="1800" dirty="0"/>
            </a:br>
            <a:r>
              <a:rPr lang="en-US" sz="1800" dirty="0"/>
              <a:t>For each of them define the criteria to pass.</a:t>
            </a:r>
          </a:p>
          <a:p>
            <a:r>
              <a:rPr lang="en-US" sz="1800" dirty="0"/>
              <a:t>Identify all tasks to be performed. </a:t>
            </a:r>
            <a:br>
              <a:rPr lang="en-US" sz="1800" dirty="0"/>
            </a:br>
            <a:r>
              <a:rPr lang="en-US" sz="1800" dirty="0"/>
              <a:t>Break down the whole project work into work packages (WP). Assign the WPs  to the team members. Estimate the effort required (in time units) for each WP. </a:t>
            </a:r>
          </a:p>
          <a:p>
            <a:r>
              <a:rPr lang="en-US" sz="1800" dirty="0"/>
              <a:t>Setup the project plan </a:t>
            </a:r>
            <a:br>
              <a:rPr lang="en-US" sz="1800" dirty="0"/>
            </a:br>
            <a:r>
              <a:rPr lang="en-US" sz="1800" dirty="0"/>
              <a:t>showing all milestones and WPs on a timeline, </a:t>
            </a:r>
            <a:br>
              <a:rPr lang="en-US" sz="1800" dirty="0"/>
            </a:br>
            <a:r>
              <a:rPr lang="en-US" sz="1800" dirty="0"/>
              <a:t>e.g. using a Gantt chart  (see next slide)</a:t>
            </a:r>
          </a:p>
          <a:p>
            <a:r>
              <a:rPr lang="en-US" sz="1800" dirty="0"/>
              <a:t>In most cases multiple iterations through above points will be required.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672157166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vorlage_SoE_english-1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Folienvorlage_SoE_english-1</Template>
  <TotalTime>0</TotalTime>
  <Words>287</Words>
  <Application>Microsoft Office PowerPoint</Application>
  <PresentationFormat>Bildschirmpräsentation (4:3)</PresentationFormat>
  <Paragraphs>114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Folienvorlage_SoE_english-1</vt:lpstr>
      <vt:lpstr>PowerPoint-Präsentation</vt:lpstr>
      <vt:lpstr>What is a Project?</vt:lpstr>
      <vt:lpstr>What is a Project?</vt:lpstr>
      <vt:lpstr>What is Project Management?</vt:lpstr>
      <vt:lpstr>What is Project Management?</vt:lpstr>
      <vt:lpstr>What is Project Management?</vt:lpstr>
      <vt:lpstr>Project Management  Skills &amp; Tools </vt:lpstr>
      <vt:lpstr>Project Management Processes</vt:lpstr>
      <vt:lpstr>Project Management for ETP Proposed steps to start:</vt:lpstr>
      <vt:lpstr>Simple Gantt Chart Example with Excel</vt:lpstr>
      <vt:lpstr>Project Management for ETP: During the project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Ehrensperger</dc:creator>
  <cp:lastModifiedBy>Andreas Ehrensperger</cp:lastModifiedBy>
  <cp:revision>113</cp:revision>
  <cp:lastPrinted>2012-01-09T15:47:07Z</cp:lastPrinted>
  <dcterms:created xsi:type="dcterms:W3CDTF">2013-02-22T08:13:41Z</dcterms:created>
  <dcterms:modified xsi:type="dcterms:W3CDTF">2019-09-01T14:42:40Z</dcterms:modified>
</cp:coreProperties>
</file>