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87" r:id="rId2"/>
    <p:sldId id="288" r:id="rId3"/>
    <p:sldId id="289" r:id="rId4"/>
    <p:sldId id="290" r:id="rId5"/>
    <p:sldId id="291" r:id="rId6"/>
    <p:sldId id="293" r:id="rId7"/>
    <p:sldId id="292" r:id="rId8"/>
    <p:sldId id="316" r:id="rId9"/>
    <p:sldId id="294" r:id="rId10"/>
    <p:sldId id="298" r:id="rId11"/>
    <p:sldId id="295" r:id="rId12"/>
    <p:sldId id="297" r:id="rId13"/>
    <p:sldId id="296" r:id="rId14"/>
    <p:sldId id="299" r:id="rId15"/>
    <p:sldId id="300" r:id="rId16"/>
    <p:sldId id="301" r:id="rId17"/>
    <p:sldId id="303" r:id="rId18"/>
    <p:sldId id="302" r:id="rId19"/>
    <p:sldId id="318" r:id="rId20"/>
    <p:sldId id="320" r:id="rId21"/>
    <p:sldId id="321" r:id="rId22"/>
    <p:sldId id="322" r:id="rId23"/>
    <p:sldId id="317" r:id="rId24"/>
    <p:sldId id="309" r:id="rId25"/>
    <p:sldId id="323" r:id="rId26"/>
    <p:sldId id="319" r:id="rId27"/>
    <p:sldId id="312" r:id="rId28"/>
    <p:sldId id="313" r:id="rId29"/>
    <p:sldId id="306" r:id="rId30"/>
    <p:sldId id="305" r:id="rId31"/>
    <p:sldId id="307" r:id="rId32"/>
    <p:sldId id="308" r:id="rId33"/>
    <p:sldId id="310" r:id="rId34"/>
    <p:sldId id="315" r:id="rId35"/>
  </p:sldIdLst>
  <p:sldSz cx="10693400" cy="7561263"/>
  <p:notesSz cx="6877050" cy="1000283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ED600"/>
    <a:srgbClr val="0033CC"/>
    <a:srgbClr val="006600"/>
    <a:srgbClr val="339933"/>
    <a:srgbClr val="339966"/>
    <a:srgbClr val="009999"/>
    <a:srgbClr val="006666"/>
    <a:srgbClr val="359B37"/>
    <a:srgbClr val="8C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1374" y="108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defTabSz="930567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790" y="1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algn="r" defTabSz="930567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defTabSz="930567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79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algn="r" defTabSz="930567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defTabSz="930567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790" y="1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algn="r" defTabSz="930567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5813" y="749300"/>
            <a:ext cx="5305425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98" y="4752396"/>
            <a:ext cx="5502255" cy="450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defTabSz="930567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79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algn="r" defTabSz="930567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www.arm.com/products/processors/cortex-m" TargetMode="External"/><Relationship Id="rId2" Type="http://schemas.openxmlformats.org/officeDocument/2006/relationships/hyperlink" Target="https://www.silabs.com/products/mcu/32-b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arm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647114"/>
            <a:ext cx="10004083" cy="1519311"/>
          </a:xfrm>
        </p:spPr>
        <p:txBody>
          <a:bodyPr/>
          <a:lstStyle/>
          <a:p>
            <a:pPr eaLnBrk="1" hangingPunct="1"/>
            <a:r>
              <a:rPr lang="en-US" sz="3600" noProof="0" dirty="0"/>
              <a:t>ETP</a:t>
            </a:r>
            <a:br>
              <a:rPr lang="en-US" sz="3600" noProof="0" dirty="0"/>
            </a:br>
            <a:br>
              <a:rPr lang="en-US" noProof="0" dirty="0"/>
            </a:br>
            <a:r>
              <a:rPr lang="en-US" sz="2400" dirty="0"/>
              <a:t>Microcontroller - Architecture</a:t>
            </a:r>
            <a:endParaRPr lang="en-US" sz="24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US" smtClean="0"/>
              <a:pPr defTabSz="1042988"/>
              <a:t>1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49" y="2031366"/>
            <a:ext cx="2892959" cy="2625816"/>
          </a:xfrm>
          <a:prstGeom prst="rect">
            <a:avLst/>
          </a:prstGeom>
        </p:spPr>
      </p:pic>
      <p:pic>
        <p:nvPicPr>
          <p:cNvPr id="168968" name="Picture 8" descr="http://news.techgenie.com/files/ARM-Cortex-A15-Proces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33" y="4387226"/>
            <a:ext cx="3664930" cy="235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90" y="3504657"/>
            <a:ext cx="23050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EFM32 Gecko Energy Modes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288131"/>
            <a:ext cx="1590675" cy="13906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2" y="1344612"/>
            <a:ext cx="6904037" cy="61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6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60" y="1412096"/>
            <a:ext cx="6881416" cy="615788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Interrupts are (external or internal) events which can cause the CPU to immediately stop execution of the (main) program and run another (short) routine which handles the event.</a:t>
            </a:r>
            <a:br>
              <a:rPr lang="en-US" sz="1800" dirty="0"/>
            </a:br>
            <a:r>
              <a:rPr lang="en-US" sz="1800" dirty="0"/>
              <a:t>When finished, the CPU continues execution in the main program from the point where it has been interrupted before. </a:t>
            </a:r>
          </a:p>
          <a:p>
            <a:r>
              <a:rPr lang="en-US" sz="1800" dirty="0"/>
              <a:t>Comparison: interrupts vs. polling:</a:t>
            </a:r>
            <a:br>
              <a:rPr lang="en-US" sz="1800" dirty="0"/>
            </a:br>
            <a:r>
              <a:rPr lang="en-US" sz="1800" dirty="0"/>
              <a:t>It’s like sleeping until the alarm clock rings rather than periodically checking a watch whether it’s time to get up.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Inhaltsplatzhalt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64976"/>
              </p:ext>
            </p:extLst>
          </p:nvPr>
        </p:nvGraphicFramePr>
        <p:xfrm>
          <a:off x="7214708" y="471931"/>
          <a:ext cx="3135311" cy="583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3" name="Visio" r:id="rId3" imgW="2133717" imgH="3971846" progId="Visio.Drawing.11">
                  <p:embed/>
                </p:oleObj>
              </mc:Choice>
              <mc:Fallback>
                <p:oleObj name="Visio" r:id="rId3" imgW="2133717" imgH="39718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708" y="471931"/>
                        <a:ext cx="3135311" cy="5836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69" y="4986899"/>
            <a:ext cx="901598" cy="9482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01" y="4986899"/>
            <a:ext cx="1433115" cy="14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Interrupt Hardware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572" y="1470369"/>
            <a:ext cx="9945859" cy="4678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Interrupt events are stored in “interrupt flags” </a:t>
            </a:r>
            <a:br>
              <a:rPr lang="en-US" sz="1800" dirty="0"/>
            </a:br>
            <a:r>
              <a:rPr lang="en-US" sz="1800" dirty="0"/>
              <a:t>(bits in a dedicated status register of the microcontroller).</a:t>
            </a:r>
          </a:p>
          <a:p>
            <a:r>
              <a:rPr lang="en-US" sz="1800" dirty="0"/>
              <a:t>Interrupts can be enabled / disabled using “interrupt enable bits” </a:t>
            </a:r>
            <a:br>
              <a:rPr lang="en-US" sz="1800" dirty="0"/>
            </a:br>
            <a:r>
              <a:rPr lang="en-US" sz="1800" dirty="0"/>
              <a:t>in a dedicated control register of the microcontroller.</a:t>
            </a:r>
          </a:p>
          <a:p>
            <a:r>
              <a:rPr lang="en-US" sz="1800" dirty="0"/>
              <a:t>Example: A push button triggers an interrupt event.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Inhaltsplatzhalt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062516"/>
              </p:ext>
            </p:extLst>
          </p:nvPr>
        </p:nvGraphicFramePr>
        <p:xfrm>
          <a:off x="-288925" y="3669891"/>
          <a:ext cx="10707688" cy="433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6" name="Visio" r:id="rId3" imgW="5876988" imgH="2381350" progId="Visio.Drawing.11">
                  <p:embed/>
                </p:oleObj>
              </mc:Choice>
              <mc:Fallback>
                <p:oleObj name="Visio" r:id="rId3" imgW="5876988" imgH="23813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88925" y="3669891"/>
                        <a:ext cx="10707688" cy="433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7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5" y="3827730"/>
            <a:ext cx="9514773" cy="235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91" y="362168"/>
            <a:ext cx="7558087" cy="709613"/>
          </a:xfrm>
        </p:spPr>
        <p:txBody>
          <a:bodyPr/>
          <a:lstStyle/>
          <a:p>
            <a:r>
              <a:rPr lang="en-US" dirty="0"/>
              <a:t>EFM32 Gecko Interrupt 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225415" y="1028224"/>
            <a:ext cx="10260020" cy="4678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/>
              <a:t>EFM32G interrupts are controlled on two different levels: </a:t>
            </a:r>
          </a:p>
          <a:p>
            <a:pPr marL="820737" lvl="1" indent="-457200">
              <a:buFont typeface="+mj-lt"/>
              <a:buAutoNum type="arabicPeriod"/>
            </a:pPr>
            <a:r>
              <a:rPr lang="en-US" sz="1800" dirty="0"/>
              <a:t>In the EFM Gecko modules (i.e. the peripheral units)</a:t>
            </a:r>
          </a:p>
          <a:p>
            <a:pPr marL="820737" lvl="1" indent="-457200">
              <a:buFont typeface="+mj-lt"/>
              <a:buAutoNum type="arabicPeriod"/>
            </a:pPr>
            <a:r>
              <a:rPr lang="en-US" sz="1800" dirty="0"/>
              <a:t>In the Cortex M3 Core (i.e. Nested Vector Interrupt Controller, NVIC 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8" name="Textfeld 17"/>
          <p:cNvSpPr txBox="1"/>
          <p:nvPr/>
        </p:nvSpPr>
        <p:spPr>
          <a:xfrm>
            <a:off x="6787151" y="2894998"/>
            <a:ext cx="1633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Enable / disable an interrupt in NVIC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7604119" y="3502855"/>
            <a:ext cx="0" cy="1177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7869236" y="6669200"/>
            <a:ext cx="261619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Interrupt flag in NVIC</a:t>
            </a:r>
          </a:p>
        </p:txBody>
      </p:sp>
      <p:cxnSp>
        <p:nvCxnSpPr>
          <p:cNvPr id="23" name="Gerade Verbindung mit Pfeil 22"/>
          <p:cNvCxnSpPr/>
          <p:nvPr/>
        </p:nvCxnSpPr>
        <p:spPr bwMode="auto">
          <a:xfrm flipH="1" flipV="1">
            <a:off x="8267700" y="5803901"/>
            <a:ext cx="534989" cy="910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feld 25"/>
          <p:cNvSpPr txBox="1"/>
          <p:nvPr/>
        </p:nvSpPr>
        <p:spPr>
          <a:xfrm>
            <a:off x="8513264" y="2894998"/>
            <a:ext cx="2065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NVIC interrupt flags are cleared automatically</a:t>
            </a:r>
          </a:p>
        </p:txBody>
      </p:sp>
      <p:cxnSp>
        <p:nvCxnSpPr>
          <p:cNvPr id="27" name="Gerade Verbindung mit Pfeil 26"/>
          <p:cNvCxnSpPr/>
          <p:nvPr/>
        </p:nvCxnSpPr>
        <p:spPr bwMode="auto">
          <a:xfrm flipH="1">
            <a:off x="2387600" y="3682760"/>
            <a:ext cx="850518" cy="713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Gerade Verbindung mit Pfeil 28"/>
          <p:cNvCxnSpPr/>
          <p:nvPr/>
        </p:nvCxnSpPr>
        <p:spPr bwMode="auto">
          <a:xfrm flipH="1" flipV="1">
            <a:off x="5651500" y="6097932"/>
            <a:ext cx="88900" cy="367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0" name="Textfeld 29"/>
          <p:cNvSpPr txBox="1"/>
          <p:nvPr/>
        </p:nvSpPr>
        <p:spPr>
          <a:xfrm>
            <a:off x="5566575" y="6431280"/>
            <a:ext cx="2292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NVIC interrupt flag may be set directly by software </a:t>
            </a:r>
          </a:p>
        </p:txBody>
      </p:sp>
      <p:cxnSp>
        <p:nvCxnSpPr>
          <p:cNvPr id="32" name="Gerade Verbindung mit Pfeil 31"/>
          <p:cNvCxnSpPr/>
          <p:nvPr/>
        </p:nvCxnSpPr>
        <p:spPr bwMode="auto">
          <a:xfrm flipH="1" flipV="1">
            <a:off x="2362200" y="5569120"/>
            <a:ext cx="63500" cy="845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Textfeld 33"/>
          <p:cNvSpPr txBox="1"/>
          <p:nvPr/>
        </p:nvSpPr>
        <p:spPr>
          <a:xfrm>
            <a:off x="1421229" y="6399063"/>
            <a:ext cx="165099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Interrupt flag </a:t>
            </a:r>
            <a:br>
              <a:rPr lang="en-US" sz="1600" b="0" dirty="0">
                <a:solidFill>
                  <a:srgbClr val="0033CC"/>
                </a:solidFill>
              </a:rPr>
            </a:br>
            <a:r>
              <a:rPr lang="en-US" sz="1600" b="0" dirty="0">
                <a:solidFill>
                  <a:srgbClr val="0033CC"/>
                </a:solidFill>
              </a:rPr>
              <a:t>in the module</a:t>
            </a:r>
          </a:p>
        </p:txBody>
      </p:sp>
      <p:cxnSp>
        <p:nvCxnSpPr>
          <p:cNvPr id="35" name="Gerade Verbindung mit Pfeil 34"/>
          <p:cNvCxnSpPr/>
          <p:nvPr/>
        </p:nvCxnSpPr>
        <p:spPr bwMode="auto">
          <a:xfrm flipH="1">
            <a:off x="8209360" y="3682760"/>
            <a:ext cx="967975" cy="1653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2426033" y="2936518"/>
            <a:ext cx="2055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Module interrupt flags are not cleared automatically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4776787" y="2894998"/>
            <a:ext cx="1838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Enable / disable an interrupt in the module</a:t>
            </a:r>
          </a:p>
        </p:txBody>
      </p:sp>
      <p:cxnSp>
        <p:nvCxnSpPr>
          <p:cNvPr id="39" name="Gerade Verbindung mit Pfeil 38"/>
          <p:cNvCxnSpPr>
            <a:stCxn id="38" idx="1"/>
          </p:cNvCxnSpPr>
          <p:nvPr/>
        </p:nvCxnSpPr>
        <p:spPr bwMode="auto">
          <a:xfrm flipH="1">
            <a:off x="3467099" y="3325885"/>
            <a:ext cx="1309688" cy="1067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319883" y="6320365"/>
            <a:ext cx="13247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Interrupt trigger </a:t>
            </a:r>
            <a:br>
              <a:rPr lang="en-US" sz="1600" b="0" dirty="0">
                <a:solidFill>
                  <a:srgbClr val="0033CC"/>
                </a:solidFill>
              </a:rPr>
            </a:br>
            <a:r>
              <a:rPr lang="en-US" sz="1600" b="0" dirty="0">
                <a:solidFill>
                  <a:srgbClr val="0033CC"/>
                </a:solidFill>
              </a:rPr>
              <a:t>event</a:t>
            </a:r>
          </a:p>
        </p:txBody>
      </p:sp>
      <p:cxnSp>
        <p:nvCxnSpPr>
          <p:cNvPr id="42" name="Gerade Verbindung mit Pfeil 41"/>
          <p:cNvCxnSpPr/>
          <p:nvPr/>
        </p:nvCxnSpPr>
        <p:spPr bwMode="auto">
          <a:xfrm flipV="1">
            <a:off x="717550" y="5495558"/>
            <a:ext cx="184150" cy="919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Textfeld 43"/>
          <p:cNvSpPr txBox="1"/>
          <p:nvPr/>
        </p:nvSpPr>
        <p:spPr>
          <a:xfrm>
            <a:off x="3001971" y="6245140"/>
            <a:ext cx="226852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Interrupt sources from the same module are concentrated to one NVIC interrupt request</a:t>
            </a:r>
          </a:p>
        </p:txBody>
      </p:sp>
      <p:cxnSp>
        <p:nvCxnSpPr>
          <p:cNvPr id="45" name="Gerade Verbindung mit Pfeil 44"/>
          <p:cNvCxnSpPr>
            <a:endCxn id="33" idx="2"/>
          </p:cNvCxnSpPr>
          <p:nvPr/>
        </p:nvCxnSpPr>
        <p:spPr bwMode="auto">
          <a:xfrm flipV="1">
            <a:off x="4184556" y="5611202"/>
            <a:ext cx="296963" cy="669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9" name="Textfeld 48"/>
          <p:cNvSpPr txBox="1"/>
          <p:nvPr/>
        </p:nvSpPr>
        <p:spPr>
          <a:xfrm>
            <a:off x="338245" y="2936518"/>
            <a:ext cx="23461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Module interrupt flag can directly be set by software 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9730195" y="5218829"/>
            <a:ext cx="103584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Final</a:t>
            </a:r>
            <a:br>
              <a:rPr lang="en-US" sz="1600" b="0" dirty="0">
                <a:solidFill>
                  <a:srgbClr val="0033CC"/>
                </a:solidFill>
              </a:rPr>
            </a:br>
            <a:r>
              <a:rPr lang="en-US" sz="1600" b="0" dirty="0">
                <a:solidFill>
                  <a:srgbClr val="0033CC"/>
                </a:solidFill>
              </a:rPr>
              <a:t>interrupt</a:t>
            </a:r>
            <a:br>
              <a:rPr lang="en-US" sz="1600" b="0" dirty="0">
                <a:solidFill>
                  <a:srgbClr val="0033CC"/>
                </a:solidFill>
              </a:rPr>
            </a:br>
            <a:r>
              <a:rPr lang="en-US" sz="1600" b="0" dirty="0">
                <a:solidFill>
                  <a:srgbClr val="0033CC"/>
                </a:solidFill>
              </a:rPr>
              <a:t>request</a:t>
            </a:r>
            <a:br>
              <a:rPr lang="en-US" sz="1600" b="0" dirty="0">
                <a:solidFill>
                  <a:srgbClr val="0033CC"/>
                </a:solidFill>
              </a:rPr>
            </a:br>
            <a:r>
              <a:rPr lang="en-US" sz="1600" b="0" dirty="0">
                <a:solidFill>
                  <a:srgbClr val="0033CC"/>
                </a:solidFill>
              </a:rPr>
              <a:t>sent </a:t>
            </a:r>
            <a:br>
              <a:rPr lang="en-US" sz="1600" b="0" dirty="0">
                <a:solidFill>
                  <a:srgbClr val="0033CC"/>
                </a:solidFill>
              </a:rPr>
            </a:br>
            <a:r>
              <a:rPr lang="en-US" sz="1600" b="0" dirty="0">
                <a:solidFill>
                  <a:srgbClr val="0033CC"/>
                </a:solidFill>
              </a:rPr>
              <a:t>to CPU </a:t>
            </a:r>
          </a:p>
        </p:txBody>
      </p:sp>
      <p:cxnSp>
        <p:nvCxnSpPr>
          <p:cNvPr id="55" name="Gerade Verbindung mit Pfeil 54"/>
          <p:cNvCxnSpPr/>
          <p:nvPr/>
        </p:nvCxnSpPr>
        <p:spPr bwMode="auto">
          <a:xfrm>
            <a:off x="1511300" y="3603294"/>
            <a:ext cx="63882" cy="8575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8" name="Gerade Verbindung mit Pfeil 57"/>
          <p:cNvCxnSpPr>
            <a:stCxn id="52" idx="1"/>
          </p:cNvCxnSpPr>
          <p:nvPr/>
        </p:nvCxnSpPr>
        <p:spPr bwMode="auto">
          <a:xfrm flipH="1" flipV="1">
            <a:off x="9361501" y="5574972"/>
            <a:ext cx="368694" cy="33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8" name="Textfeld 27"/>
          <p:cNvSpPr txBox="1"/>
          <p:nvPr/>
        </p:nvSpPr>
        <p:spPr>
          <a:xfrm>
            <a:off x="1511301" y="5117584"/>
            <a:ext cx="41176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0" dirty="0">
                <a:solidFill>
                  <a:schemeClr val="tx1"/>
                </a:solidFill>
              </a:rPr>
              <a:t>OR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 rot="16200000">
            <a:off x="3134948" y="5079031"/>
            <a:ext cx="614475" cy="31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0" dirty="0">
                <a:solidFill>
                  <a:schemeClr val="tx1"/>
                </a:solidFill>
              </a:rPr>
              <a:t>AND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275635" y="5262389"/>
            <a:ext cx="41176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0" dirty="0">
                <a:solidFill>
                  <a:schemeClr val="tx1"/>
                </a:solidFill>
              </a:rPr>
              <a:t>OR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595835" y="5391771"/>
            <a:ext cx="41176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0" dirty="0">
                <a:solidFill>
                  <a:schemeClr val="tx1"/>
                </a:solidFill>
              </a:rPr>
              <a:t>OR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 rot="16200000">
            <a:off x="8480880" y="5335674"/>
            <a:ext cx="614475" cy="31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0" dirty="0">
                <a:solidFill>
                  <a:schemeClr val="tx1"/>
                </a:solidFill>
              </a:rPr>
              <a:t>AND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  <p:bldP spid="22" grpId="0"/>
      <p:bldP spid="26" grpId="0"/>
      <p:bldP spid="30" grpId="0"/>
      <p:bldP spid="34" grpId="0"/>
      <p:bldP spid="37" grpId="0"/>
      <p:bldP spid="38" grpId="0"/>
      <p:bldP spid="41" grpId="0"/>
      <p:bldP spid="44" grpId="0"/>
      <p:bldP spid="49" grpId="0"/>
      <p:bldP spid="52" grpId="0"/>
      <p:bldP spid="28" grpId="0"/>
      <p:bldP spid="31" grpId="0"/>
      <p:bldP spid="33" grpId="0"/>
      <p:bldP spid="36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</a:t>
            </a:r>
            <a:r>
              <a:rPr lang="en-US" dirty="0" err="1"/>
              <a:t>Input/Output</a:t>
            </a:r>
            <a:r>
              <a:rPr lang="en-US" dirty="0"/>
              <a:t> (GPIO)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7791" y="1338263"/>
            <a:ext cx="9439422" cy="5568974"/>
          </a:xfrm>
        </p:spPr>
        <p:txBody>
          <a:bodyPr/>
          <a:lstStyle/>
          <a:p>
            <a:r>
              <a:rPr lang="en-US" sz="1800" dirty="0"/>
              <a:t>A pin can be configured to serve as digital output or as digital input.</a:t>
            </a:r>
            <a:br>
              <a:rPr lang="en-US" sz="1800" dirty="0"/>
            </a:br>
            <a:r>
              <a:rPr lang="en-US" sz="1800" dirty="0"/>
              <a:t>Many different modes and parameters can be configured.</a:t>
            </a:r>
          </a:p>
          <a:p>
            <a:r>
              <a:rPr lang="en-US" sz="1800" dirty="0"/>
              <a:t>90 out of the 112 pins of the EFM32G890F128 are GPIO pins.</a:t>
            </a:r>
          </a:p>
          <a:p>
            <a:r>
              <a:rPr lang="en-US" sz="1800" dirty="0"/>
              <a:t>GPIO pins are identified by port number and bit number. </a:t>
            </a:r>
            <a:br>
              <a:rPr lang="en-US" sz="1800" dirty="0"/>
            </a:br>
            <a:r>
              <a:rPr lang="en-US" sz="1800" dirty="0"/>
              <a:t>E.g. pin 1 is identified by PA0 (port A, bit 0).</a:t>
            </a:r>
          </a:p>
          <a:p>
            <a:r>
              <a:rPr lang="en-US" sz="1800" dirty="0"/>
              <a:t>Same functionality all GPIO pins of the EFM32.</a:t>
            </a:r>
            <a:br>
              <a:rPr lang="en-US" sz="1800" dirty="0"/>
            </a:br>
            <a:r>
              <a:rPr lang="en-US" sz="1800" dirty="0"/>
              <a:t>E.g. all GPIO pins can be used as interrupt inputs.</a:t>
            </a:r>
          </a:p>
          <a:p>
            <a:r>
              <a:rPr lang="en-US" sz="1800" dirty="0"/>
              <a:t>Reminder: Don’t forget to activate the clock for the GPIO system.</a:t>
            </a:r>
            <a:br>
              <a:rPr lang="en-US" sz="1800" dirty="0"/>
            </a:br>
            <a:r>
              <a:rPr lang="en-US" sz="1800" dirty="0"/>
              <a:t>Else the GPIO won’t work at all.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</a:t>
            </a:r>
            <a:r>
              <a:rPr lang="en-US" dirty="0" err="1"/>
              <a:t>Input/Output</a:t>
            </a:r>
            <a:r>
              <a:rPr lang="en-US" dirty="0"/>
              <a:t> (GPIO)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06" y="1338263"/>
            <a:ext cx="7782359" cy="605393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19100" y="1483111"/>
            <a:ext cx="2608406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800" b="0" dirty="0">
                <a:solidFill>
                  <a:srgbClr val="0033CC"/>
                </a:solidFill>
              </a:rPr>
              <a:t>Direct output from other</a:t>
            </a:r>
            <a:br>
              <a:rPr lang="en-US" sz="1800" b="0" dirty="0">
                <a:solidFill>
                  <a:srgbClr val="0033CC"/>
                </a:solidFill>
              </a:rPr>
            </a:br>
            <a:r>
              <a:rPr lang="en-US" sz="1800" b="0" dirty="0">
                <a:solidFill>
                  <a:srgbClr val="0033CC"/>
                </a:solidFill>
              </a:rPr>
              <a:t>peripherals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41338" y="2431045"/>
            <a:ext cx="16510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Port Control Register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1338" y="3278713"/>
            <a:ext cx="16510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Set pin output to a logic level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41338" y="4290973"/>
            <a:ext cx="16510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Set pin  GPIO function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4949786"/>
            <a:ext cx="210268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Read current logic level at the pin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03200" y="5659399"/>
            <a:ext cx="210268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Direct input to other peripherals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28153" y="6226183"/>
            <a:ext cx="188201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GPIO interrupt 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0012" y="6545787"/>
            <a:ext cx="188201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Trigger input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445859" y="4062581"/>
            <a:ext cx="135294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Hardware </a:t>
            </a:r>
            <a:br>
              <a:rPr lang="en-US" sz="1800" b="0" dirty="0">
                <a:solidFill>
                  <a:srgbClr val="0033CC"/>
                </a:solidFill>
              </a:rPr>
            </a:br>
            <a:r>
              <a:rPr lang="en-US" sz="1800" b="0" dirty="0">
                <a:solidFill>
                  <a:srgbClr val="0033CC"/>
                </a:solidFill>
              </a:rPr>
              <a:t>pin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648177" y="2128398"/>
            <a:ext cx="135294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Output driver</a:t>
            </a:r>
          </a:p>
        </p:txBody>
      </p:sp>
      <p:cxnSp>
        <p:nvCxnSpPr>
          <p:cNvPr id="18" name="Gerade Verbindung mit Pfeil 17"/>
          <p:cNvCxnSpPr/>
          <p:nvPr/>
        </p:nvCxnSpPr>
        <p:spPr bwMode="auto">
          <a:xfrm flipH="1">
            <a:off x="7061200" y="2733692"/>
            <a:ext cx="736600" cy="545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/>
          <p:nvPr/>
        </p:nvCxnSpPr>
        <p:spPr bwMode="auto">
          <a:xfrm flipH="1" flipV="1">
            <a:off x="7061200" y="6318873"/>
            <a:ext cx="495300" cy="401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feld 20"/>
          <p:cNvSpPr txBox="1"/>
          <p:nvPr/>
        </p:nvSpPr>
        <p:spPr>
          <a:xfrm>
            <a:off x="7611267" y="6371380"/>
            <a:ext cx="202449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Schmitt trigger input</a:t>
            </a:r>
          </a:p>
        </p:txBody>
      </p:sp>
      <p:cxnSp>
        <p:nvCxnSpPr>
          <p:cNvPr id="22" name="Gerade Verbindung mit Pfeil 21"/>
          <p:cNvCxnSpPr/>
          <p:nvPr/>
        </p:nvCxnSpPr>
        <p:spPr bwMode="auto">
          <a:xfrm flipH="1" flipV="1">
            <a:off x="8110375" y="4812707"/>
            <a:ext cx="513140" cy="931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feld 24"/>
          <p:cNvSpPr txBox="1"/>
          <p:nvPr/>
        </p:nvSpPr>
        <p:spPr>
          <a:xfrm>
            <a:off x="8623515" y="5393859"/>
            <a:ext cx="20244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33CC"/>
                </a:solidFill>
              </a:rPr>
              <a:t>Configurable </a:t>
            </a:r>
            <a:r>
              <a:rPr lang="en-US" sz="1800" b="0" dirty="0" err="1">
                <a:solidFill>
                  <a:srgbClr val="0033CC"/>
                </a:solidFill>
              </a:rPr>
              <a:t>pullup</a:t>
            </a:r>
            <a:r>
              <a:rPr lang="en-US" sz="1800" b="0" dirty="0">
                <a:solidFill>
                  <a:srgbClr val="0033CC"/>
                </a:solidFill>
              </a:rPr>
              <a:t>- or </a:t>
            </a:r>
            <a:r>
              <a:rPr lang="en-US" sz="1800" b="0" dirty="0" err="1">
                <a:solidFill>
                  <a:srgbClr val="0033CC"/>
                </a:solidFill>
              </a:rPr>
              <a:t>pulldown</a:t>
            </a:r>
            <a:r>
              <a:rPr lang="en-US" sz="1800" b="0" dirty="0">
                <a:solidFill>
                  <a:srgbClr val="0033CC"/>
                </a:solidFill>
              </a:rPr>
              <a:t> resistors</a:t>
            </a:r>
          </a:p>
        </p:txBody>
      </p:sp>
    </p:spTree>
    <p:extLst>
      <p:ext uri="{BB962C8B-B14F-4D97-AF65-F5344CB8AC3E}">
        <p14:creationId xmlns:p14="http://schemas.microsoft.com/office/powerpoint/2010/main" val="184105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330" y="1493008"/>
            <a:ext cx="6275070" cy="477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0370" y="1185351"/>
            <a:ext cx="4496729" cy="5876631"/>
          </a:xfrm>
        </p:spPr>
        <p:txBody>
          <a:bodyPr/>
          <a:lstStyle/>
          <a:p>
            <a:r>
              <a:rPr lang="en-US" sz="1800" dirty="0"/>
              <a:t>Timers are counters which are incremented (or decremented) with each clock cycle.</a:t>
            </a:r>
          </a:p>
          <a:p>
            <a:r>
              <a:rPr lang="en-US" sz="1800" dirty="0"/>
              <a:t>Timers may be used e.g. to:</a:t>
            </a:r>
          </a:p>
          <a:p>
            <a:pPr lvl="1"/>
            <a:r>
              <a:rPr lang="en-US" sz="1800" dirty="0"/>
              <a:t>Generate periodic events (i.e. timer interrupts)</a:t>
            </a:r>
          </a:p>
          <a:p>
            <a:pPr lvl="1"/>
            <a:r>
              <a:rPr lang="en-US" sz="1800" dirty="0"/>
              <a:t>Automatically generate a pulse width modulated (PWM) output signal.</a:t>
            </a:r>
          </a:p>
          <a:p>
            <a:pPr lvl="1"/>
            <a:r>
              <a:rPr lang="en-US" sz="1800" dirty="0"/>
              <a:t>Automatically measure the time between input events.</a:t>
            </a:r>
          </a:p>
          <a:p>
            <a:pPr lvl="1"/>
            <a:r>
              <a:rPr lang="en-US" sz="1800" dirty="0"/>
              <a:t>Set / get timestamps e.g. for debugging</a:t>
            </a:r>
          </a:p>
          <a:p>
            <a:pPr marL="363537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Up Mode with Interrupt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12" name="Inhaltsplatzhalter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497427"/>
              </p:ext>
            </p:extLst>
          </p:nvPr>
        </p:nvGraphicFramePr>
        <p:xfrm>
          <a:off x="163513" y="1330325"/>
          <a:ext cx="7021512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3" name="Visio" r:id="rId3" imgW="7188255" imgH="3978821" progId="Visio.Drawing.11">
                  <p:embed/>
                </p:oleObj>
              </mc:Choice>
              <mc:Fallback>
                <p:oleObj name="Visio" r:id="rId3" imgW="7188255" imgH="39788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1330325"/>
                        <a:ext cx="7021512" cy="388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185918" y="1485376"/>
            <a:ext cx="3381362" cy="38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1950" marR="0" lvl="0" indent="-361950" algn="l" defTabSz="104298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kern="0" dirty="0">
                <a:solidFill>
                  <a:schemeClr val="tx1"/>
                </a:solidFill>
                <a:latin typeface="+mn-lt"/>
              </a:rPr>
              <a:t>Timer counts up till</a:t>
            </a:r>
            <a:br>
              <a:rPr lang="en-US" sz="1800" b="0" kern="0" dirty="0">
                <a:solidFill>
                  <a:schemeClr val="tx1"/>
                </a:solidFill>
                <a:latin typeface="+mn-lt"/>
              </a:rPr>
            </a:br>
            <a:r>
              <a:rPr lang="en-US" sz="1800" b="0" kern="0" dirty="0">
                <a:solidFill>
                  <a:schemeClr val="tx1"/>
                </a:solidFill>
                <a:latin typeface="+mn-lt"/>
              </a:rPr>
              <a:t>TOP value is reached</a:t>
            </a:r>
          </a:p>
          <a:p>
            <a:pPr marL="361950" marR="0" lvl="0" indent="-361950" algn="l" defTabSz="104298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kern="0" dirty="0">
                <a:solidFill>
                  <a:schemeClr val="tx1"/>
                </a:solidFill>
                <a:latin typeface="+mn-lt"/>
              </a:rPr>
              <a:t>On this overflow </a:t>
            </a:r>
            <a:br>
              <a:rPr lang="en-US" sz="1800" b="0" kern="0" dirty="0">
                <a:solidFill>
                  <a:schemeClr val="tx1"/>
                </a:solidFill>
                <a:latin typeface="+mn-lt"/>
              </a:rPr>
            </a:br>
            <a:r>
              <a:rPr lang="en-US" sz="1800" b="0" kern="0" dirty="0">
                <a:solidFill>
                  <a:schemeClr val="tx1"/>
                </a:solidFill>
                <a:latin typeface="+mn-lt"/>
              </a:rPr>
              <a:t>an interrupt is activated</a:t>
            </a:r>
          </a:p>
          <a:p>
            <a:pPr marL="361950" marR="0" lvl="0" indent="-361950" algn="l" defTabSz="104298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kern="0" dirty="0">
                <a:solidFill>
                  <a:schemeClr val="tx1"/>
                </a:solidFill>
                <a:latin typeface="+mn-lt"/>
              </a:rPr>
              <a:t>This is a simple way </a:t>
            </a:r>
            <a:br>
              <a:rPr lang="en-US" sz="1800" b="0" kern="0" dirty="0">
                <a:solidFill>
                  <a:schemeClr val="tx1"/>
                </a:solidFill>
                <a:latin typeface="+mn-lt"/>
              </a:rPr>
            </a:br>
            <a:r>
              <a:rPr lang="en-US" sz="1800" b="0" kern="0" dirty="0">
                <a:solidFill>
                  <a:schemeClr val="tx1"/>
                </a:solidFill>
                <a:latin typeface="+mn-lt"/>
              </a:rPr>
              <a:t>to generate periodic </a:t>
            </a:r>
            <a:br>
              <a:rPr lang="en-US" sz="1800" b="0" kern="0" dirty="0">
                <a:solidFill>
                  <a:schemeClr val="tx1"/>
                </a:solidFill>
                <a:latin typeface="+mn-lt"/>
              </a:rPr>
            </a:br>
            <a:r>
              <a:rPr lang="en-US" sz="1800" b="0" kern="0" dirty="0">
                <a:solidFill>
                  <a:schemeClr val="tx1"/>
                </a:solidFill>
                <a:latin typeface="+mn-lt"/>
              </a:rPr>
              <a:t>timer interrupts</a:t>
            </a:r>
          </a:p>
          <a:p>
            <a:pPr marL="361950" marR="0" lvl="0" indent="-361950" algn="l" defTabSz="104298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kern="0" dirty="0">
                <a:solidFill>
                  <a:schemeClr val="tx1"/>
                </a:solidFill>
                <a:latin typeface="+mn-lt"/>
              </a:rPr>
              <a:t>TOP value defines interrupt rate</a:t>
            </a:r>
          </a:p>
        </p:txBody>
      </p:sp>
    </p:spTree>
    <p:extLst>
      <p:ext uri="{BB962C8B-B14F-4D97-AF65-F5344CB8AC3E}">
        <p14:creationId xmlns:p14="http://schemas.microsoft.com/office/powerpoint/2010/main" val="54645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1425" y="633474"/>
            <a:ext cx="7558087" cy="709613"/>
          </a:xfrm>
        </p:spPr>
        <p:txBody>
          <a:bodyPr/>
          <a:lstStyle/>
          <a:p>
            <a:r>
              <a:rPr lang="en-US" dirty="0"/>
              <a:t>EFM32 Gecko Timer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195561" y="7095800"/>
            <a:ext cx="1214438" cy="193675"/>
          </a:xfrm>
        </p:spPr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506" y="1932646"/>
            <a:ext cx="10541000" cy="498027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349756" y="2029390"/>
            <a:ext cx="136366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Timer clock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7768018" y="1932646"/>
            <a:ext cx="2298700" cy="15136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4054" y="3775993"/>
            <a:ext cx="222257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Capture event inputs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04355" y="1932646"/>
            <a:ext cx="3032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Timer count register (16bit)</a:t>
            </a: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>
            <a:off x="6040818" y="2203796"/>
            <a:ext cx="472524" cy="967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feld 12"/>
          <p:cNvSpPr txBox="1"/>
          <p:nvPr/>
        </p:nvSpPr>
        <p:spPr>
          <a:xfrm>
            <a:off x="8331811" y="6333258"/>
            <a:ext cx="220918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Timer output signals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539900" y="3803851"/>
            <a:ext cx="1740197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Timer </a:t>
            </a:r>
            <a:br>
              <a:rPr lang="en-US" sz="1600" b="0" dirty="0">
                <a:solidFill>
                  <a:srgbClr val="0033CC"/>
                </a:solidFill>
              </a:rPr>
            </a:br>
            <a:r>
              <a:rPr lang="en-US" sz="1600" b="0" dirty="0">
                <a:solidFill>
                  <a:srgbClr val="0033CC"/>
                </a:solidFill>
              </a:rPr>
              <a:t>interrupts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53418" y="5463475"/>
            <a:ext cx="136366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Compare</a:t>
            </a:r>
            <a:br>
              <a:rPr lang="en-US" sz="1600" b="0" dirty="0">
                <a:solidFill>
                  <a:srgbClr val="0033CC"/>
                </a:solidFill>
              </a:rPr>
            </a:br>
            <a:r>
              <a:rPr lang="en-US" sz="1600" b="0" dirty="0">
                <a:solidFill>
                  <a:srgbClr val="0033CC"/>
                </a:solidFill>
              </a:rPr>
              <a:t>registers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498079" y="3097515"/>
            <a:ext cx="168916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Top value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439642" y="6564107"/>
            <a:ext cx="330668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Capture input signal conditioning</a:t>
            </a:r>
          </a:p>
        </p:txBody>
      </p:sp>
    </p:spTree>
    <p:extLst>
      <p:ext uri="{BB962C8B-B14F-4D97-AF65-F5344CB8AC3E}">
        <p14:creationId xmlns:p14="http://schemas.microsoft.com/office/powerpoint/2010/main" val="101253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Gecko Timer PWM Example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70" y="1596875"/>
            <a:ext cx="6596327" cy="365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772389" y="5374300"/>
            <a:ext cx="9921011" cy="10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288000" marR="0" lvl="0" indent="-288000" defTabSz="1042988" eaLnBrk="0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kern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z="1800" dirty="0"/>
              <a:t>PWM-duty-cycle = CC / TOP</a:t>
            </a:r>
          </a:p>
          <a:p>
            <a:r>
              <a:rPr lang="en-US" sz="1800" dirty="0"/>
              <a:t>PWM-frequency = timer-clock-frequency / TOP</a:t>
            </a:r>
          </a:p>
          <a:p>
            <a:r>
              <a:rPr lang="en-US" sz="1800" dirty="0"/>
              <a:t>A Gecko timer has 3 CC outputs, can be used to generate 3 PWM signals with different duty cycles but the same frequency. 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Textfeld 9"/>
          <p:cNvSpPr txBox="1"/>
          <p:nvPr/>
        </p:nvSpPr>
        <p:spPr>
          <a:xfrm>
            <a:off x="2730352" y="1323766"/>
            <a:ext cx="327451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PWM is set at timer overflow</a:t>
            </a:r>
          </a:p>
        </p:txBody>
      </p:sp>
      <p:cxnSp>
        <p:nvCxnSpPr>
          <p:cNvPr id="11" name="Gerade Verbindung mit Pfeil 10"/>
          <p:cNvCxnSpPr/>
          <p:nvPr/>
        </p:nvCxnSpPr>
        <p:spPr bwMode="auto">
          <a:xfrm>
            <a:off x="4100954" y="1596875"/>
            <a:ext cx="883063" cy="1316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5643562" y="1327221"/>
            <a:ext cx="415913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PWM  is reset when timer crosses CC value</a:t>
            </a:r>
          </a:p>
        </p:txBody>
      </p:sp>
      <p:cxnSp>
        <p:nvCxnSpPr>
          <p:cNvPr id="15" name="Gerade Verbindung mit Pfeil 14"/>
          <p:cNvCxnSpPr>
            <a:cxnSpLocks/>
          </p:cNvCxnSpPr>
          <p:nvPr/>
        </p:nvCxnSpPr>
        <p:spPr bwMode="auto">
          <a:xfrm flipH="1">
            <a:off x="5883564" y="1650050"/>
            <a:ext cx="893801" cy="12628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feld 22"/>
          <p:cNvSpPr txBox="1"/>
          <p:nvPr/>
        </p:nvSpPr>
        <p:spPr>
          <a:xfrm>
            <a:off x="956278" y="1319389"/>
            <a:ext cx="189146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Timer counts up</a:t>
            </a:r>
          </a:p>
        </p:txBody>
      </p:sp>
      <p:cxnSp>
        <p:nvCxnSpPr>
          <p:cNvPr id="25" name="Gerade Verbindung mit Pfeil 24"/>
          <p:cNvCxnSpPr>
            <a:cxnSpLocks/>
          </p:cNvCxnSpPr>
          <p:nvPr/>
        </p:nvCxnSpPr>
        <p:spPr bwMode="auto">
          <a:xfrm>
            <a:off x="2386999" y="1596875"/>
            <a:ext cx="1521899" cy="1412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8027958" y="1752134"/>
            <a:ext cx="3354702" cy="2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288000" marR="0" lvl="0" indent="-288000" defTabSz="1042988" eaLnBrk="0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kern="0">
                <a:solidFill>
                  <a:schemeClr val="tx1"/>
                </a:solidFill>
                <a:latin typeface="+mn-lt"/>
              </a:defRPr>
            </a:lvl1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sz="1600" kern="1200" dirty="0">
                <a:solidFill>
                  <a:srgbClr val="0033CC"/>
                </a:solidFill>
                <a:latin typeface="Arial" charset="0"/>
              </a:rPr>
              <a:t>CC = 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3608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23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5140590"/>
            <a:ext cx="9148388" cy="1697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64BA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EFM32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G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890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F128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0437" y="1905610"/>
            <a:ext cx="953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54125" algn="l"/>
              </a:tabLst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0064BA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EFM32 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64BA"/>
                </a:solidFill>
                <a:effectLst/>
                <a:latin typeface="+mn-lt"/>
                <a:ea typeface="Calibri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64BA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32 Bit  “Energy Friendly Microcontroller“ family  from Silicon Labs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64BA"/>
              </a:solidFill>
              <a:effectLst/>
              <a:latin typeface="+mn-lt"/>
              <a:cs typeface="Arial" pitchFamily="34" charset="0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54125" algn="l"/>
              </a:tabLst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  <a:sym typeface="Wingdings" pitchFamily="2" charset="2"/>
              </a:rPr>
              <a:t>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  <a:sym typeface="Wingdings" pitchFamily="2" charset="2"/>
              </a:rPr>
              <a:t>	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Gecko: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ARM </a:t>
            </a:r>
            <a:r>
              <a:rPr lang="en-US" sz="2000" b="0" dirty="0">
                <a:solidFill>
                  <a:srgbClr val="FF0000"/>
                </a:solidFill>
                <a:latin typeface="+mn-lt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ortex-M3 processor core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54125" algn="l"/>
              </a:tabLst>
            </a:pPr>
            <a:r>
              <a:rPr lang="en-US" sz="2000" dirty="0">
                <a:solidFill>
                  <a:srgbClr val="008000"/>
                </a:solidFill>
                <a:latin typeface="+mn-lt"/>
                <a:ea typeface="Calibri" pitchFamily="34" charset="0"/>
                <a:cs typeface="Times New Roman" pitchFamily="18" charset="0"/>
                <a:sym typeface="Wingdings" pitchFamily="2" charset="2"/>
              </a:rPr>
              <a:t>890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  <a:sym typeface="Wingdings" pitchFamily="2" charset="2"/>
              </a:rPr>
              <a:t>	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Type Identifier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54125" algn="l"/>
              </a:tabLst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Calibri" pitchFamily="34" charset="0"/>
                <a:cs typeface="Times New Roman" pitchFamily="18" charset="0"/>
                <a:sym typeface="Wingdings" pitchFamily="2" charset="2"/>
              </a:rPr>
              <a:t>F128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Calibri" pitchFamily="34" charset="0"/>
                <a:cs typeface="Times New Roman" pitchFamily="18" charset="0"/>
                <a:sym typeface="Wingdings" pitchFamily="2" charset="2"/>
              </a:rPr>
              <a:t>	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128kByte flash memory (16kB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RAM)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089679" y="5246538"/>
            <a:ext cx="1320800" cy="13284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7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 </a:t>
            </a:r>
            <a:r>
              <a:rPr lang="de-CH" dirty="0" err="1"/>
              <a:t>Comparator</a:t>
            </a:r>
            <a:r>
              <a:rPr lang="de-CH" dirty="0"/>
              <a:t> ACMP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66838" y="1600200"/>
            <a:ext cx="9017000" cy="4876800"/>
          </a:xfrm>
        </p:spPr>
        <p:txBody>
          <a:bodyPr/>
          <a:lstStyle/>
          <a:p>
            <a:r>
              <a:rPr lang="en-GB" sz="1800" dirty="0"/>
              <a:t>The on chip </a:t>
            </a:r>
            <a:r>
              <a:rPr lang="en-GB" sz="1800" dirty="0" err="1"/>
              <a:t>analog</a:t>
            </a:r>
            <a:r>
              <a:rPr lang="en-GB" sz="1800" dirty="0"/>
              <a:t> comparator</a:t>
            </a:r>
            <a:br>
              <a:rPr lang="en-GB" sz="1800" dirty="0"/>
            </a:br>
            <a:r>
              <a:rPr lang="en-GB" sz="1800" dirty="0"/>
              <a:t>compares two </a:t>
            </a:r>
            <a:r>
              <a:rPr lang="en-GB" sz="1800" dirty="0" err="1"/>
              <a:t>analog</a:t>
            </a:r>
            <a:r>
              <a:rPr lang="en-GB" sz="1800" dirty="0"/>
              <a:t> signals.</a:t>
            </a:r>
            <a:br>
              <a:rPr lang="en-GB" sz="1800" dirty="0"/>
            </a:br>
            <a:r>
              <a:rPr lang="en-GB" sz="1800" dirty="0"/>
              <a:t>The digital output tells which </a:t>
            </a:r>
            <a:br>
              <a:rPr lang="en-GB" sz="1800" dirty="0"/>
            </a:br>
            <a:r>
              <a:rPr lang="en-GB" sz="1800" dirty="0"/>
              <a:t>of them has a higher voltage.</a:t>
            </a:r>
          </a:p>
          <a:p>
            <a:r>
              <a:rPr lang="en-GB" sz="1800" dirty="0"/>
              <a:t>Can generate interrupts or PRS trigger events.</a:t>
            </a:r>
          </a:p>
          <a:p>
            <a:r>
              <a:rPr lang="en-GB" sz="1800" dirty="0"/>
              <a:t>May be configured to operate as a capacitive sensing circuit for touch-pads and touch-sliders.</a:t>
            </a:r>
          </a:p>
          <a:p>
            <a:r>
              <a:rPr lang="en-GB" sz="1800" dirty="0"/>
              <a:t>Examples:</a:t>
            </a:r>
            <a:br>
              <a:rPr lang="en-GB" sz="1800" dirty="0"/>
            </a:br>
            <a:r>
              <a:rPr lang="en-GB" sz="1800" dirty="0"/>
              <a:t>- Moodlight solution 4</a:t>
            </a:r>
            <a:br>
              <a:rPr lang="en-GB" sz="1800" dirty="0"/>
            </a:br>
            <a:r>
              <a:rPr lang="en-GB" sz="1800" dirty="0"/>
              <a:t>- Use the </a:t>
            </a:r>
            <a:r>
              <a:rPr lang="en-GB" sz="1800" dirty="0" err="1"/>
              <a:t>touchslider</a:t>
            </a:r>
            <a:r>
              <a:rPr lang="en-GB" sz="1800" dirty="0"/>
              <a:t> to input a “</a:t>
            </a:r>
            <a:r>
              <a:rPr lang="en-GB" sz="1800" dirty="0" err="1"/>
              <a:t>analog</a:t>
            </a:r>
            <a:r>
              <a:rPr lang="en-GB" sz="1800" dirty="0"/>
              <a:t>” value.</a:t>
            </a:r>
            <a:br>
              <a:rPr lang="en-GB" sz="1800" dirty="0"/>
            </a:br>
            <a:r>
              <a:rPr lang="en-GB" sz="1800" dirty="0"/>
              <a:t>- Detect when a voltage/current exceeds a limit.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67" y="1848106"/>
            <a:ext cx="39147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2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9" y="1338263"/>
            <a:ext cx="9564183" cy="60105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372" y="385323"/>
            <a:ext cx="3053469" cy="12407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 </a:t>
            </a:r>
            <a:r>
              <a:rPr lang="de-CH" dirty="0" err="1"/>
              <a:t>Comparator</a:t>
            </a:r>
            <a:r>
              <a:rPr lang="de-CH" dirty="0"/>
              <a:t> ACMP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4381" y="1117676"/>
            <a:ext cx="257928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Select pos. input source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>
            <a:off x="2793642" y="1313881"/>
            <a:ext cx="1261122" cy="152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>
            <a:off x="2503055" y="5654185"/>
            <a:ext cx="1641851" cy="102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210707" y="5479779"/>
            <a:ext cx="257928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Select neg. input source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057192" y="1913791"/>
            <a:ext cx="2579287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Enable comparator</a:t>
            </a:r>
          </a:p>
        </p:txBody>
      </p:sp>
      <p:cxnSp>
        <p:nvCxnSpPr>
          <p:cNvPr id="24" name="Gerade Verbindung mit Pfeil 23"/>
          <p:cNvCxnSpPr/>
          <p:nvPr/>
        </p:nvCxnSpPr>
        <p:spPr bwMode="auto">
          <a:xfrm flipH="1">
            <a:off x="4285673" y="2262604"/>
            <a:ext cx="129289" cy="314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5466970" y="5395769"/>
            <a:ext cx="169701" cy="432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feld 28"/>
          <p:cNvSpPr txBox="1"/>
          <p:nvPr/>
        </p:nvSpPr>
        <p:spPr>
          <a:xfrm>
            <a:off x="4921928" y="4874485"/>
            <a:ext cx="261717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SW adjustable voltage: </a:t>
            </a:r>
            <a:br>
              <a:rPr lang="en-US" sz="1600" b="0" dirty="0">
                <a:solidFill>
                  <a:srgbClr val="0033CC"/>
                </a:solidFill>
              </a:rPr>
            </a:br>
            <a:r>
              <a:rPr lang="en-US" sz="1600" b="0" dirty="0">
                <a:solidFill>
                  <a:srgbClr val="0033CC"/>
                </a:solidFill>
              </a:rPr>
              <a:t>6bits (64 levels)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832973" y="2734968"/>
            <a:ext cx="258579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33CC"/>
                </a:solidFill>
              </a:rPr>
              <a:t>Generates interrupts</a:t>
            </a:r>
          </a:p>
        </p:txBody>
      </p:sp>
    </p:spTree>
    <p:extLst>
      <p:ext uri="{BB962C8B-B14F-4D97-AF65-F5344CB8AC3E}">
        <p14:creationId xmlns:p14="http://schemas.microsoft.com/office/powerpoint/2010/main" val="23296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3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6704E-15D6-4997-9F6C-9DE4E5EA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 </a:t>
            </a:r>
            <a:r>
              <a:rPr lang="de-CH" dirty="0" err="1"/>
              <a:t>Comparator</a:t>
            </a:r>
            <a:r>
              <a:rPr lang="de-CH" dirty="0"/>
              <a:t> ACMP0</a:t>
            </a:r>
            <a:br>
              <a:rPr lang="de-CH" dirty="0"/>
            </a:br>
            <a:r>
              <a:rPr lang="de-CH" dirty="0"/>
              <a:t>ETP1 Solution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09F04-85A1-48E4-A8DE-B6AD98F02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92989CDE-6D74-4556-840B-584BCFC78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33486"/>
              </p:ext>
            </p:extLst>
          </p:nvPr>
        </p:nvGraphicFramePr>
        <p:xfrm>
          <a:off x="682625" y="857250"/>
          <a:ext cx="9383713" cy="626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3" name="Visio" r:id="rId3" imgW="7156440" imgH="4779720" progId="Visio.Drawing.15">
                  <p:embed/>
                </p:oleObj>
              </mc:Choice>
              <mc:Fallback>
                <p:oleObj name="Visio" r:id="rId3" imgW="7156440" imgH="47797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5" y="857250"/>
                        <a:ext cx="9383713" cy="626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60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68" y="628650"/>
            <a:ext cx="8943975" cy="709613"/>
          </a:xfrm>
        </p:spPr>
        <p:txBody>
          <a:bodyPr/>
          <a:lstStyle/>
          <a:p>
            <a:r>
              <a:rPr lang="en-US" dirty="0"/>
              <a:t>Short Intro to other Peripherals  </a:t>
            </a:r>
            <a:r>
              <a:rPr lang="en-US" sz="2000" dirty="0"/>
              <a:t>Energy modes: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8" y="1405915"/>
            <a:ext cx="89439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86" y="668754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74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Analog to Digital Converter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437" y="1346597"/>
            <a:ext cx="9520237" cy="4678362"/>
          </a:xfrm>
        </p:spPr>
        <p:txBody>
          <a:bodyPr/>
          <a:lstStyle/>
          <a:p>
            <a:r>
              <a:rPr lang="en-US" sz="1800" dirty="0"/>
              <a:t>6/8/12 bit  resolution, 1MSPS @ 12 bit</a:t>
            </a:r>
          </a:p>
          <a:p>
            <a:r>
              <a:rPr lang="en-US" sz="1800" dirty="0"/>
              <a:t>18 input channels, </a:t>
            </a:r>
            <a:br>
              <a:rPr lang="en-US" sz="1800" dirty="0"/>
            </a:br>
            <a:r>
              <a:rPr lang="en-US" sz="1800" dirty="0"/>
              <a:t> - external inputs </a:t>
            </a:r>
            <a:br>
              <a:rPr lang="en-US" sz="1800" dirty="0"/>
            </a:br>
            <a:r>
              <a:rPr lang="en-US" sz="1800" dirty="0"/>
              <a:t> - internal voltages </a:t>
            </a:r>
            <a:br>
              <a:rPr lang="en-US" sz="1800" dirty="0"/>
            </a:br>
            <a:r>
              <a:rPr lang="en-US" sz="1800" dirty="0"/>
              <a:t>   (e.g. V</a:t>
            </a:r>
            <a:r>
              <a:rPr lang="en-US" sz="1800" baseline="-25000" dirty="0"/>
              <a:t>DD </a:t>
            </a:r>
            <a:r>
              <a:rPr lang="en-US" sz="1800" dirty="0"/>
              <a:t>/ 3, internal temp. sensor)</a:t>
            </a:r>
          </a:p>
          <a:p>
            <a:r>
              <a:rPr lang="en-US" sz="1800" dirty="0"/>
              <a:t>Can generate interrupt events, </a:t>
            </a:r>
            <a:br>
              <a:rPr lang="en-US" sz="1800" dirty="0"/>
            </a:br>
            <a:r>
              <a:rPr lang="en-US" sz="1800" dirty="0"/>
              <a:t>e.g. on “conversion complete”</a:t>
            </a:r>
          </a:p>
          <a:p>
            <a:r>
              <a:rPr lang="en-US" sz="1800" dirty="0"/>
              <a:t>Conversions can be triggered via PRS </a:t>
            </a:r>
            <a:br>
              <a:rPr lang="en-US" sz="1800" dirty="0"/>
            </a:br>
            <a:r>
              <a:rPr lang="en-US" sz="1800" dirty="0"/>
              <a:t>e.g. from a timer</a:t>
            </a:r>
          </a:p>
          <a:p>
            <a:r>
              <a:rPr lang="en-US" sz="1800" dirty="0"/>
              <a:t>Application Example:</a:t>
            </a:r>
            <a:br>
              <a:rPr lang="en-US" sz="1800" dirty="0"/>
            </a:br>
            <a:r>
              <a:rPr lang="en-US" sz="1800" dirty="0"/>
              <a:t>Measure a LED current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853" y="1662980"/>
            <a:ext cx="37338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66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78269-EF0C-4608-8267-0DC0A463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Analog to Digital Converter</a:t>
            </a:r>
            <a:br>
              <a:rPr lang="en-US" dirty="0"/>
            </a:br>
            <a:r>
              <a:rPr lang="en-US" dirty="0"/>
              <a:t>ETP1 Solution </a:t>
            </a:r>
            <a:r>
              <a:rPr lang="de-CH" dirty="0"/>
              <a:t>2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4D7E0-F239-4087-BA74-56A8CF964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BC7129D-F868-49DF-B88E-F97419658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648543"/>
              </p:ext>
            </p:extLst>
          </p:nvPr>
        </p:nvGraphicFramePr>
        <p:xfrm>
          <a:off x="-628650" y="1416050"/>
          <a:ext cx="11545888" cy="598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8" name="Visio" r:id="rId3" imgW="7496325" imgH="3886239" progId="Visio.Drawing.15">
                  <p:embed/>
                </p:oleObj>
              </mc:Choice>
              <mc:Fallback>
                <p:oleObj name="Visio" r:id="rId3" imgW="7496325" imgH="3886239" progId="Visio.Drawing.15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92989CDE-6D74-4556-840B-584BCFC78E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28650" y="1416050"/>
                        <a:ext cx="11545888" cy="598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224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Digital to Analog Converter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437" y="1346597"/>
            <a:ext cx="9520237" cy="4678362"/>
          </a:xfrm>
        </p:spPr>
        <p:txBody>
          <a:bodyPr/>
          <a:lstStyle/>
          <a:p>
            <a:r>
              <a:rPr lang="en-US" sz="1800" dirty="0"/>
              <a:t>12 bit  resolution, 0.5MSPS @ 12 bit</a:t>
            </a:r>
          </a:p>
          <a:p>
            <a:r>
              <a:rPr lang="en-US" sz="1800" dirty="0"/>
              <a:t>2 outputs that can be set individually</a:t>
            </a:r>
          </a:p>
          <a:p>
            <a:r>
              <a:rPr lang="en-US" sz="1800" dirty="0"/>
              <a:t>Application Example:</a:t>
            </a:r>
            <a:br>
              <a:rPr lang="en-US" sz="1800" dirty="0"/>
            </a:br>
            <a:r>
              <a:rPr lang="en-US" sz="1800" dirty="0"/>
              <a:t>Output an analog set-point value for a LED driver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64" y="1536304"/>
            <a:ext cx="32861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67" y="3901315"/>
            <a:ext cx="6179980" cy="311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323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PRS: Peripheral Reflex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2488" y="1712912"/>
            <a:ext cx="6034088" cy="5233987"/>
          </a:xfrm>
        </p:spPr>
        <p:txBody>
          <a:bodyPr/>
          <a:lstStyle/>
          <a:p>
            <a:r>
              <a:rPr lang="en-US" sz="1800" dirty="0"/>
              <a:t>On-chip network for trigger signals.</a:t>
            </a:r>
          </a:p>
          <a:p>
            <a:r>
              <a:rPr lang="en-US" sz="1800" dirty="0"/>
              <a:t>Runs independently from the CPU and the 32-bit-bus.</a:t>
            </a:r>
          </a:p>
          <a:p>
            <a:r>
              <a:rPr lang="en-US" sz="1800" dirty="0"/>
              <a:t>Allows to use an output signal from one peripheral to trigger another peripheral without any CPU interaction.</a:t>
            </a:r>
          </a:p>
          <a:p>
            <a:r>
              <a:rPr lang="en-US" sz="1800" dirty="0"/>
              <a:t>Application Example: </a:t>
            </a:r>
            <a:br>
              <a:rPr lang="en-US" sz="1800" dirty="0"/>
            </a:br>
            <a:r>
              <a:rPr lang="en-US" sz="1800" dirty="0"/>
              <a:t>-  Trigger ADC conversions from </a:t>
            </a:r>
            <a:br>
              <a:rPr lang="en-US" sz="1800" dirty="0"/>
            </a:br>
            <a:r>
              <a:rPr lang="en-US" sz="1800" dirty="0"/>
              <a:t>    timer overflow 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ym typeface="Wingdings" panose="05000000000000000000" pitchFamily="2" charset="2"/>
              </a:rPr>
              <a:t> T</a:t>
            </a:r>
            <a:r>
              <a:rPr lang="en-US" sz="1800" dirty="0"/>
              <a:t>imer and ADC run synchronously </a:t>
            </a:r>
            <a:br>
              <a:rPr lang="en-US" sz="1800" dirty="0"/>
            </a:br>
            <a:r>
              <a:rPr lang="en-US" sz="1800" dirty="0"/>
              <a:t>         without CPU intervention. </a:t>
            </a:r>
            <a:endParaRPr lang="en-US" sz="1800" baseline="-25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6" y="1703388"/>
            <a:ext cx="3513138" cy="233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94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62" y="2201809"/>
            <a:ext cx="40005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0638" y="430531"/>
            <a:ext cx="7558087" cy="346710"/>
          </a:xfrm>
        </p:spPr>
        <p:txBody>
          <a:bodyPr/>
          <a:lstStyle/>
          <a:p>
            <a:r>
              <a:rPr lang="en-US" dirty="0"/>
              <a:t>DMA: Direct Memory Access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0518" y="952500"/>
            <a:ext cx="9058579" cy="6103620"/>
          </a:xfrm>
        </p:spPr>
        <p:txBody>
          <a:bodyPr/>
          <a:lstStyle/>
          <a:p>
            <a:r>
              <a:rPr lang="en-US" sz="1800" dirty="0"/>
              <a:t>Transfer data between memory sections and/or peripherals without any CPU interaction.</a:t>
            </a:r>
            <a:br>
              <a:rPr lang="en-US" sz="1800" dirty="0"/>
            </a:br>
            <a:r>
              <a:rPr lang="en-US" sz="1800" dirty="0"/>
              <a:t>The CPU can be in sleep mode or work on other tasks.</a:t>
            </a:r>
          </a:p>
          <a:p>
            <a:r>
              <a:rPr lang="en-US" sz="1800" dirty="0"/>
              <a:t>Transfers can be triggered by source events (via PRS).</a:t>
            </a:r>
          </a:p>
          <a:p>
            <a:r>
              <a:rPr lang="en-US" sz="1800" dirty="0"/>
              <a:t>Interrupts can be generated, </a:t>
            </a:r>
            <a:br>
              <a:rPr lang="en-US" sz="1800" dirty="0"/>
            </a:br>
            <a:r>
              <a:rPr lang="en-US" sz="1800" dirty="0"/>
              <a:t>when a transfer has been completed.</a:t>
            </a:r>
          </a:p>
          <a:p>
            <a:r>
              <a:rPr lang="en-US" sz="1800" dirty="0">
                <a:sym typeface="Wingdings" panose="05000000000000000000" pitchFamily="2" charset="2"/>
              </a:rPr>
              <a:t>Significant reduction of interrupt rate can be achieved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 better system performance and lower energy consumption.</a:t>
            </a:r>
            <a:endParaRPr lang="en-US" sz="1800" dirty="0"/>
          </a:p>
          <a:p>
            <a:r>
              <a:rPr lang="en-US" sz="1800" dirty="0"/>
              <a:t>Application Examples:</a:t>
            </a:r>
            <a:br>
              <a:rPr lang="en-US" sz="1800" dirty="0"/>
            </a:br>
            <a:r>
              <a:rPr lang="en-US" sz="1800" dirty="0"/>
              <a:t>- Transfer samples from ADC into a buffer in memory.</a:t>
            </a:r>
            <a:br>
              <a:rPr lang="en-US" sz="1800" dirty="0"/>
            </a:br>
            <a:r>
              <a:rPr lang="en-US" sz="1800" dirty="0"/>
              <a:t>- Copy bytes received from a serial interface to memory.</a:t>
            </a:r>
            <a:br>
              <a:rPr lang="en-US" sz="1800" dirty="0"/>
            </a:br>
            <a:r>
              <a:rPr lang="en-US" sz="1800" dirty="0"/>
              <a:t>- Copy bytes from memory to a serial interface.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1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11" y="2293620"/>
            <a:ext cx="5958840" cy="48310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6734" y="1259263"/>
            <a:ext cx="9834563" cy="4370705"/>
          </a:xfrm>
        </p:spPr>
        <p:txBody>
          <a:bodyPr/>
          <a:lstStyle/>
          <a:p>
            <a:r>
              <a:rPr lang="en-US" sz="1800" dirty="0"/>
              <a:t>USART: Universal Synchronous / Asynchronous Receiver Transmitter</a:t>
            </a:r>
          </a:p>
          <a:p>
            <a:r>
              <a:rPr lang="en-US" sz="1800" dirty="0"/>
              <a:t>Supports serial communication protocols such as SPI (synchronous), RS232 (3.3V, asynchronous) …</a:t>
            </a:r>
          </a:p>
          <a:p>
            <a:r>
              <a:rPr lang="en-US" sz="1800" dirty="0"/>
              <a:t>Application Examples:</a:t>
            </a:r>
            <a:br>
              <a:rPr lang="en-US" sz="1800" dirty="0"/>
            </a:br>
            <a:r>
              <a:rPr lang="en-US" sz="1800" dirty="0"/>
              <a:t>- SPI: Read sensor data</a:t>
            </a:r>
            <a:br>
              <a:rPr lang="en-US" sz="1800" dirty="0"/>
            </a:br>
            <a:r>
              <a:rPr lang="en-US" sz="1800" dirty="0"/>
              <a:t>and configure other chips.</a:t>
            </a:r>
            <a:br>
              <a:rPr lang="en-US" sz="1800" dirty="0"/>
            </a:br>
            <a:r>
              <a:rPr lang="en-US" sz="1800" dirty="0"/>
              <a:t>- UART: Communication with </a:t>
            </a:r>
            <a:br>
              <a:rPr lang="en-US" sz="1800" dirty="0"/>
            </a:br>
            <a:r>
              <a:rPr lang="en-US" sz="1800" dirty="0"/>
              <a:t>PC (FTDI-USB converter)</a:t>
            </a:r>
            <a:br>
              <a:rPr lang="en-US" sz="1800" dirty="0"/>
            </a:br>
            <a:r>
              <a:rPr lang="en-US" sz="1800" dirty="0"/>
              <a:t>and smartphone (Bluetooth).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4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8735" y="704858"/>
            <a:ext cx="5273084" cy="354805"/>
          </a:xfrm>
        </p:spPr>
        <p:txBody>
          <a:bodyPr/>
          <a:lstStyle/>
          <a:p>
            <a:r>
              <a:rPr lang="en-US" dirty="0"/>
              <a:t>ARM Processor Core Concept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31614" y="1344067"/>
            <a:ext cx="9414137" cy="5572384"/>
          </a:xfrm>
        </p:spPr>
        <p:txBody>
          <a:bodyPr/>
          <a:lstStyle/>
          <a:p>
            <a:r>
              <a:rPr lang="en-US" sz="1800" dirty="0"/>
              <a:t>Family</a:t>
            </a:r>
            <a:r>
              <a:rPr lang="en-US" sz="2000" dirty="0"/>
              <a:t> of 32 bit (and 64 bit) processor cores licensed by ARM Holdings (UK), provided as Verilog IP-cores</a:t>
            </a:r>
            <a:br>
              <a:rPr lang="en-US" sz="2000" dirty="0"/>
            </a:br>
            <a:r>
              <a:rPr lang="en-US" sz="1800" dirty="0"/>
              <a:t>ARM = Advanced RISC Machines,  (RISC = Reduced Instruction Set Computer)</a:t>
            </a:r>
          </a:p>
          <a:p>
            <a:r>
              <a:rPr lang="en-US" sz="2000" dirty="0"/>
              <a:t>Used by leading microcontroller manufacturers who build their own µC products around ARM cores.  E.g.:  Samsung</a:t>
            </a:r>
            <a:r>
              <a:rPr lang="en-US" sz="2000"/>
              <a:t>, Microchip, </a:t>
            </a:r>
            <a:r>
              <a:rPr lang="en-US" sz="2000" b="1" u="sng" dirty="0" err="1">
                <a:solidFill>
                  <a:srgbClr val="0033CC"/>
                </a:solidFill>
                <a:hlinkClick r:id="rId2"/>
              </a:rPr>
              <a:t>Sillicon</a:t>
            </a:r>
            <a:r>
              <a:rPr lang="en-US" sz="2000" b="1" u="sng" dirty="0">
                <a:solidFill>
                  <a:srgbClr val="0033CC"/>
                </a:solidFill>
                <a:hlinkClick r:id="rId2"/>
              </a:rPr>
              <a:t> Labs</a:t>
            </a:r>
            <a:r>
              <a:rPr lang="en-US" sz="2000" dirty="0"/>
              <a:t>, NXP, ST, TI …</a:t>
            </a:r>
          </a:p>
          <a:p>
            <a:r>
              <a:rPr lang="en-US" sz="2000" dirty="0"/>
              <a:t>Enables common programmer’s model and common tool set </a:t>
            </a:r>
            <a:br>
              <a:rPr lang="en-US" sz="2000" dirty="0"/>
            </a:br>
            <a:r>
              <a:rPr lang="en-US" sz="2000" dirty="0"/>
              <a:t>(compilers etc.) for these ARM based products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8" descr="http://news.techgenie.com/files/ARM-Cortex-A15-Process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5599925"/>
            <a:ext cx="1735777" cy="11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1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5405807"/>
            <a:ext cx="8686800" cy="200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762" y="7220231"/>
            <a:ext cx="571500" cy="19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977900" y="4979408"/>
            <a:ext cx="40259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0" dirty="0"/>
              <a:t>Find </a:t>
            </a:r>
            <a:r>
              <a:rPr lang="de-CH" sz="2000" b="0" dirty="0" err="1"/>
              <a:t>more</a:t>
            </a:r>
            <a:r>
              <a:rPr lang="de-CH" sz="2000" b="0" dirty="0"/>
              <a:t> on </a:t>
            </a:r>
            <a:r>
              <a:rPr lang="de-CH" sz="2000" b="0" dirty="0">
                <a:hlinkClick r:id="rId7"/>
              </a:rPr>
              <a:t>www.arm.com</a:t>
            </a:r>
            <a:endParaRPr lang="de-CH" sz="2000" b="0" dirty="0"/>
          </a:p>
          <a:p>
            <a:endParaRPr lang="de-CH" sz="2000" b="0" dirty="0"/>
          </a:p>
        </p:txBody>
      </p:sp>
      <p:sp>
        <p:nvSpPr>
          <p:cNvPr id="9" name="Abgerundetes Rechteck 8"/>
          <p:cNvSpPr/>
          <p:nvPr/>
        </p:nvSpPr>
        <p:spPr bwMode="auto">
          <a:xfrm>
            <a:off x="977900" y="7023100"/>
            <a:ext cx="1028700" cy="29348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7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72" y="3165688"/>
            <a:ext cx="5659618" cy="39590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C: Inter IC Communication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9629" y="1609810"/>
            <a:ext cx="9534142" cy="5029200"/>
          </a:xfrm>
        </p:spPr>
        <p:txBody>
          <a:bodyPr/>
          <a:lstStyle/>
          <a:p>
            <a:r>
              <a:rPr lang="en-US" sz="1800" dirty="0"/>
              <a:t>2 wire standard for synchronous short distance communication with other integrated circuits.</a:t>
            </a:r>
          </a:p>
          <a:p>
            <a:r>
              <a:rPr lang="en-US" sz="1800" dirty="0"/>
              <a:t>The advantage over SPI is multi-master and multi-slave capability over just 2 wires.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50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RTC Real Time Counter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3907" y="1462436"/>
            <a:ext cx="10027920" cy="4847908"/>
          </a:xfrm>
        </p:spPr>
        <p:txBody>
          <a:bodyPr/>
          <a:lstStyle/>
          <a:p>
            <a:r>
              <a:rPr lang="en-US" sz="1800" dirty="0"/>
              <a:t>A 24 bit low energy timer, clocked with the 32.768kHz clock (LFACLK).</a:t>
            </a:r>
          </a:p>
          <a:p>
            <a:r>
              <a:rPr lang="en-US" sz="1800" dirty="0"/>
              <a:t>Overflow period may last between 512s and 194days.</a:t>
            </a:r>
          </a:p>
          <a:p>
            <a:r>
              <a:rPr lang="en-US" sz="1800" dirty="0"/>
              <a:t>Can be used as real time clock for a watch.</a:t>
            </a:r>
          </a:p>
          <a:p>
            <a:r>
              <a:rPr lang="en-US" sz="1800" dirty="0"/>
              <a:t>Still runs when microcontroller is put into deep sleep mode.</a:t>
            </a:r>
          </a:p>
          <a:p>
            <a:r>
              <a:rPr lang="en-US" sz="1800" dirty="0"/>
              <a:t>Can generate one slow PWM signal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7" y="4441717"/>
            <a:ext cx="9659027" cy="32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3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Counter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7278" y="1798638"/>
            <a:ext cx="9017000" cy="4678362"/>
          </a:xfrm>
        </p:spPr>
        <p:txBody>
          <a:bodyPr/>
          <a:lstStyle/>
          <a:p>
            <a:r>
              <a:rPr lang="en-US" sz="1800" dirty="0"/>
              <a:t>Counts pulses at input pin and generates an interrupt when a top value is reached.</a:t>
            </a:r>
          </a:p>
          <a:p>
            <a:r>
              <a:rPr lang="en-US" sz="1800" dirty="0"/>
              <a:t>Quadrature mode with two pins supported. E.g. allows detection of the rotational direction of turning mechanical shaft.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3" y="3640326"/>
            <a:ext cx="4764087" cy="36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8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76399"/>
            <a:ext cx="9580563" cy="4340225"/>
          </a:xfrm>
        </p:spPr>
        <p:txBody>
          <a:bodyPr/>
          <a:lstStyle/>
          <a:p>
            <a:r>
              <a:rPr lang="en-US" sz="1800" dirty="0"/>
              <a:t>Provides a last resort means of system fault handling.</a:t>
            </a:r>
          </a:p>
          <a:p>
            <a:r>
              <a:rPr lang="en-US" sz="1800" dirty="0"/>
              <a:t>Resets the system in case of a fault condition in the microcontroller.</a:t>
            </a:r>
          </a:p>
          <a:p>
            <a:r>
              <a:rPr lang="en-US" sz="1800" dirty="0"/>
              <a:t>Triggers a hardware reset when the CPU fails to restart the watchdog before the watchdog timeout occurred.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85" y="3780631"/>
            <a:ext cx="6067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13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83" y="4924271"/>
            <a:ext cx="3989070" cy="20002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6280" y="868680"/>
            <a:ext cx="8549640" cy="469583"/>
          </a:xfrm>
        </p:spPr>
        <p:txBody>
          <a:bodyPr/>
          <a:lstStyle/>
          <a:p>
            <a:r>
              <a:rPr lang="en-GB" dirty="0"/>
              <a:t>AES Advanced Encryption Standard Accelerator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798" y="1636867"/>
            <a:ext cx="9017000" cy="4678362"/>
          </a:xfrm>
        </p:spPr>
        <p:txBody>
          <a:bodyPr/>
          <a:lstStyle/>
          <a:p>
            <a:r>
              <a:rPr lang="en-GB" sz="1800" dirty="0"/>
              <a:t>Supports AES compliant symmetric block </a:t>
            </a:r>
            <a:br>
              <a:rPr lang="en-GB" sz="1800" dirty="0"/>
            </a:br>
            <a:r>
              <a:rPr lang="en-GB" sz="1800" dirty="0"/>
              <a:t>encryption / decryption </a:t>
            </a:r>
          </a:p>
          <a:p>
            <a:r>
              <a:rPr lang="en-GB" sz="1800" dirty="0"/>
              <a:t>Block length: 128bit</a:t>
            </a:r>
          </a:p>
          <a:p>
            <a:r>
              <a:rPr lang="en-GB" sz="1800" dirty="0"/>
              <a:t>128bit or 256bit keys supported</a:t>
            </a:r>
          </a:p>
          <a:p>
            <a:r>
              <a:rPr lang="en-GB" sz="1800" dirty="0"/>
              <a:t>Chained block ciphering supported with additional XOR logic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15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1204913" y="752216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ARM Cortex M3 Processor Core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475456" y="1741877"/>
            <a:ext cx="9017000" cy="5572384"/>
          </a:xfrm>
        </p:spPr>
        <p:txBody>
          <a:bodyPr/>
          <a:lstStyle/>
          <a:p>
            <a:r>
              <a:rPr lang="en-US" sz="1800" dirty="0"/>
              <a:t>32 bit ARM core </a:t>
            </a:r>
            <a:br>
              <a:rPr lang="en-US" sz="1800" dirty="0"/>
            </a:br>
            <a:r>
              <a:rPr lang="en-US" sz="1800" dirty="0">
                <a:sym typeface="Wingdings" panose="05000000000000000000" pitchFamily="2" charset="2"/>
              </a:rPr>
              <a:t> basic type </a:t>
            </a:r>
            <a:r>
              <a:rPr lang="en-US" sz="1800" i="1" dirty="0" err="1">
                <a:sym typeface="Wingdings" panose="05000000000000000000" pitchFamily="2" charset="2"/>
              </a:rPr>
              <a:t>int</a:t>
            </a:r>
            <a:r>
              <a:rPr lang="en-US" sz="1800" dirty="0">
                <a:sym typeface="Wingdings" panose="05000000000000000000" pitchFamily="2" charset="2"/>
              </a:rPr>
              <a:t> is 32 bit wide</a:t>
            </a:r>
            <a:endParaRPr lang="en-US" sz="1800" dirty="0"/>
          </a:p>
          <a:p>
            <a:r>
              <a:rPr lang="en-US" sz="1800" dirty="0"/>
              <a:t>Very energy efficient ARM core</a:t>
            </a:r>
          </a:p>
          <a:p>
            <a:r>
              <a:rPr lang="en-US" sz="1800" dirty="0"/>
              <a:t>High code density </a:t>
            </a:r>
            <a:br>
              <a:rPr lang="en-US" sz="1800" dirty="0"/>
            </a:br>
            <a:r>
              <a:rPr lang="en-US" sz="1800" dirty="0"/>
              <a:t>(30% smaller code than 8 bit devices)</a:t>
            </a:r>
          </a:p>
          <a:p>
            <a:r>
              <a:rPr lang="en-US" sz="1800" dirty="0"/>
              <a:t>Good performance</a:t>
            </a:r>
          </a:p>
          <a:p>
            <a:r>
              <a:rPr lang="en-US" sz="1800" dirty="0"/>
              <a:t>Hardware multiplier</a:t>
            </a:r>
          </a:p>
          <a:p>
            <a:r>
              <a:rPr lang="en-US" sz="1800" dirty="0"/>
              <a:t>100% C programmable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1850885"/>
            <a:ext cx="4305756" cy="4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68" y="628650"/>
            <a:ext cx="8943975" cy="709613"/>
          </a:xfrm>
        </p:spPr>
        <p:txBody>
          <a:bodyPr/>
          <a:lstStyle/>
          <a:p>
            <a:r>
              <a:rPr lang="en-US" dirty="0"/>
              <a:t>EFM32 Gecko Overview               </a:t>
            </a:r>
            <a:r>
              <a:rPr lang="en-US" sz="2000" dirty="0"/>
              <a:t>Energy modes: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8" y="1405915"/>
            <a:ext cx="9763297" cy="615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86" y="668754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10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383" y="614582"/>
            <a:ext cx="7558087" cy="709613"/>
          </a:xfrm>
        </p:spPr>
        <p:txBody>
          <a:bodyPr/>
          <a:lstStyle/>
          <a:p>
            <a:r>
              <a:rPr lang="en-US" dirty="0"/>
              <a:t>EFM32 Gecko Clock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8468" y="1308297"/>
            <a:ext cx="9455370" cy="5795888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sz="1800" dirty="0"/>
              <a:t>Almost every peripheral requires a clock. </a:t>
            </a:r>
            <a:r>
              <a:rPr lang="en-US" sz="1800" dirty="0">
                <a:sym typeface="Wingdings" panose="05000000000000000000" pitchFamily="2" charset="2"/>
              </a:rPr>
              <a:t> Don’t forget to enable it.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sz="1800" dirty="0">
                <a:sym typeface="Wingdings" panose="05000000000000000000" pitchFamily="2" charset="2"/>
              </a:rPr>
              <a:t>Flexible clock system with clock selectors, clock dividers (aka </a:t>
            </a:r>
            <a:r>
              <a:rPr lang="en-US" sz="1800" dirty="0" err="1">
                <a:sym typeface="Wingdings" panose="05000000000000000000" pitchFamily="2" charset="2"/>
              </a:rPr>
              <a:t>prescalers</a:t>
            </a:r>
            <a:r>
              <a:rPr lang="en-US" sz="1800" dirty="0">
                <a:sym typeface="Wingdings" panose="05000000000000000000" pitchFamily="2" charset="2"/>
              </a:rPr>
              <a:t>) and six on-chip oscillators to provide each unit with the appropriate clock signal.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sz="1800" dirty="0">
                <a:sym typeface="Wingdings" panose="05000000000000000000" pitchFamily="2" charset="2"/>
              </a:rPr>
              <a:t>Clock gates allow to disable clocks or complete clock domains when the associated peripherals are not used.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sz="1800" dirty="0">
                <a:sym typeface="Wingdings" panose="05000000000000000000" pitchFamily="2" charset="2"/>
              </a:rPr>
              <a:t>Highest clock frequency of the Gecko is the 32MHz crystal oscillator HFXO.</a:t>
            </a: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52" y="3648027"/>
            <a:ext cx="7331935" cy="367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 rot="302261">
            <a:off x="3726397" y="3881833"/>
            <a:ext cx="246173" cy="230910"/>
          </a:xfrm>
          <a:prstGeom prst="rect">
            <a:avLst/>
          </a:prstGeom>
          <a:solidFill>
            <a:srgbClr val="BED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618836" y="6871855"/>
            <a:ext cx="1246909" cy="446520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EFM32 Gecko High Frequency Clocks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71051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16" y="1665288"/>
            <a:ext cx="10829582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9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8" y="1261065"/>
            <a:ext cx="8870560" cy="631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9822" y="628650"/>
            <a:ext cx="7715103" cy="709613"/>
          </a:xfrm>
        </p:spPr>
        <p:txBody>
          <a:bodyPr/>
          <a:lstStyle/>
          <a:p>
            <a:r>
              <a:rPr lang="en-US" dirty="0"/>
              <a:t>EFM32 Gecko Low Frequency Clocks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3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7962" y="431703"/>
            <a:ext cx="7562557" cy="709613"/>
          </a:xfrm>
        </p:spPr>
        <p:txBody>
          <a:bodyPr/>
          <a:lstStyle/>
          <a:p>
            <a:r>
              <a:rPr lang="en-US" dirty="0"/>
              <a:t>EFM32 Gecko Energy Modes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" y="964860"/>
            <a:ext cx="904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" y="2298360"/>
            <a:ext cx="90487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" y="3603285"/>
            <a:ext cx="90487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" y="4889160"/>
            <a:ext cx="9048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" y="6203610"/>
            <a:ext cx="90487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09268"/>
      </p:ext>
    </p:extLst>
  </p:cSld>
  <p:clrMapOvr>
    <a:masterClrMapping/>
  </p:clrMapOvr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939</Words>
  <Application>Microsoft Office PowerPoint</Application>
  <PresentationFormat>Benutzerdefiniert</PresentationFormat>
  <Paragraphs>200</Paragraphs>
  <Slides>34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7" baseType="lpstr">
      <vt:lpstr>Arial</vt:lpstr>
      <vt:lpstr>zhaw_d</vt:lpstr>
      <vt:lpstr>Visio</vt:lpstr>
      <vt:lpstr>ETP  Microcontroller - Architecture</vt:lpstr>
      <vt:lpstr>EFM32G890F128</vt:lpstr>
      <vt:lpstr>ARM Processor Core Concept</vt:lpstr>
      <vt:lpstr>PowerPoint-Präsentation</vt:lpstr>
      <vt:lpstr>EFM32 Gecko Overview               Energy modes:</vt:lpstr>
      <vt:lpstr>EFM32 Gecko Clock System</vt:lpstr>
      <vt:lpstr>EFM32 Gecko High Frequency Clocks</vt:lpstr>
      <vt:lpstr>EFM32 Gecko Low Frequency Clocks</vt:lpstr>
      <vt:lpstr>EFM32 Gecko Energy Modes</vt:lpstr>
      <vt:lpstr>EFM32 Gecko Energy Modes</vt:lpstr>
      <vt:lpstr>Interrupts</vt:lpstr>
      <vt:lpstr>Microcontroller Interrupt Hardware</vt:lpstr>
      <vt:lpstr>EFM32 Gecko Interrupt System</vt:lpstr>
      <vt:lpstr>General Purpose Input/Output (GPIO)</vt:lpstr>
      <vt:lpstr>General Purpose Input/Output (GPIO)</vt:lpstr>
      <vt:lpstr>Timers</vt:lpstr>
      <vt:lpstr>Timer Up Mode with Interrupt</vt:lpstr>
      <vt:lpstr>EFM32 Gecko Timer</vt:lpstr>
      <vt:lpstr>Gecko Timer PWM Example</vt:lpstr>
      <vt:lpstr>Analog Comparator ACMP</vt:lpstr>
      <vt:lpstr>Analog Comparator ACMP</vt:lpstr>
      <vt:lpstr>Analog Comparator ACMP0 ETP1 Solution 4</vt:lpstr>
      <vt:lpstr>Short Intro to other Peripherals  Energy modes:</vt:lpstr>
      <vt:lpstr>ADC Analog to Digital Converter</vt:lpstr>
      <vt:lpstr>ADC Analog to Digital Converter ETP1 Solution 2 </vt:lpstr>
      <vt:lpstr>DAC Digital to Analog Converter</vt:lpstr>
      <vt:lpstr>PRS: Peripheral Reflex System</vt:lpstr>
      <vt:lpstr>DMA: Direct Memory Access</vt:lpstr>
      <vt:lpstr>USART</vt:lpstr>
      <vt:lpstr>I2C: Inter IC Communication</vt:lpstr>
      <vt:lpstr>RTC Real Time Counter</vt:lpstr>
      <vt:lpstr>Pulse Counter</vt:lpstr>
      <vt:lpstr>Watchdog Timer</vt:lpstr>
      <vt:lpstr>AES Advanced Encryption Standard Accelerator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dc:description/>
  <cp:lastModifiedBy>Andreas Ehrensperger</cp:lastModifiedBy>
  <cp:revision>305</cp:revision>
  <cp:lastPrinted>2016-11-06T18:13:31Z</cp:lastPrinted>
  <dcterms:created xsi:type="dcterms:W3CDTF">2010-01-18T09:46:49Z</dcterms:created>
  <dcterms:modified xsi:type="dcterms:W3CDTF">2019-09-01T15:42:04Z</dcterms:modified>
</cp:coreProperties>
</file>