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4" r:id="rId2"/>
    <p:sldId id="269" r:id="rId3"/>
    <p:sldId id="283" r:id="rId4"/>
    <p:sldId id="282" r:id="rId5"/>
    <p:sldId id="271" r:id="rId6"/>
    <p:sldId id="266" r:id="rId7"/>
    <p:sldId id="265" r:id="rId8"/>
    <p:sldId id="272" r:id="rId9"/>
    <p:sldId id="262" r:id="rId10"/>
    <p:sldId id="267" r:id="rId11"/>
    <p:sldId id="268" r:id="rId12"/>
    <p:sldId id="273" r:id="rId13"/>
    <p:sldId id="274" r:id="rId14"/>
    <p:sldId id="276" r:id="rId15"/>
    <p:sldId id="275" r:id="rId16"/>
    <p:sldId id="278" r:id="rId17"/>
    <p:sldId id="277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6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2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41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A019BF-FF5A-4807-9517-67A58C9B802B}" type="datetimeFigureOut">
              <a:rPr lang="de-CH"/>
              <a:pPr>
                <a:defRPr/>
              </a:pPr>
              <a:t>02.09.2019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9C4A83-3A1E-4EAD-A5FA-BB3701D233D0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1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788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7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C4A83-3A1E-4EAD-A5FA-BB3701D233D0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34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D4A07-7099-4BE0-A940-C0EB4952FBC1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411D4-01D2-47CB-AD46-F9A52EB6D8DD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39748-EC8C-4C5F-95EF-340DC978F9F4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7C573-012B-4886-9496-62AC7327A74C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2F2B6-B4BD-47F4-B96E-81644206D8B5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1E00-17B8-4332-A10A-2604A868D4A9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67898-190C-4077-A27A-72FB2B76256F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D84D0-471B-4636-A6AD-488854F02C9A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A6147-8BD2-4249-9D30-E43BB494E851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CH"/>
              <a:t>Peripherals_EMLIB_CMSIS  hhrt@zhaw.ch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18D7A3-155E-4089-97C4-7601A4ADB045}" type="slidenum">
              <a:rPr/>
              <a:pPr>
                <a:defRPr/>
              </a:pPr>
              <a:t>‹Nr.›</a:t>
            </a:fld>
            <a:endParaRPr dirty="0"/>
          </a:p>
        </p:txBody>
      </p:sp>
      <p:sp>
        <p:nvSpPr>
          <p:cNvPr id="1032" name="Textfeld 8"/>
          <p:cNvSpPr txBox="1">
            <a:spLocks noChangeArrowheads="1"/>
          </p:cNvSpPr>
          <p:nvPr/>
        </p:nvSpPr>
        <p:spPr bwMode="auto">
          <a:xfrm>
            <a:off x="98425" y="6657975"/>
            <a:ext cx="1571625" cy="200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CH" sz="700"/>
              <a:t>Zürcher Fachhochschule</a:t>
            </a:r>
            <a:endParaRPr lang="de-DE" sz="700"/>
          </a:p>
        </p:txBody>
      </p:sp>
      <p:pic>
        <p:nvPicPr>
          <p:cNvPr id="2057" name="Grafik 128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15188" y="261938"/>
            <a:ext cx="18573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shared.zhaw.ch\pools\t\T-ZSN-ETP\EFM32G_Starter_Kit_Gxx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ared.zhaw.ch\pools\t\T-ZSN-ETP\Gecko_S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hared.zhaw.ch\pools\t\T-ZSN-ETP\EFM32G_Starter_Kit_Gxxx\HeaderPinOutline_Gecko.xls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ocs.silabs.com/mcu/latest/efm32g/group-emli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tools.silabs.com/dl/documentation/doxyg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file:///\\shared.zhaw.ch\pools\t\T-ZSN-ETP\EFM32G_Starter_Kit_Gxxx\EM_CMSIS_3.20.7_DOC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89B6488-2AA9-4A82-A846-100F2074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66" y="1765087"/>
            <a:ext cx="3498368" cy="4021454"/>
          </a:xfrm>
          <a:prstGeom prst="rect">
            <a:avLst/>
          </a:prstGeom>
        </p:spPr>
      </p:pic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1800" dirty="0"/>
              <a:t>Peripherals are accessed by reading and writing </a:t>
            </a:r>
            <a:r>
              <a:rPr lang="en-GB" sz="1800" b="1" dirty="0"/>
              <a:t>registers</a:t>
            </a:r>
            <a:r>
              <a:rPr lang="en-GB" sz="1800" dirty="0"/>
              <a:t>.</a:t>
            </a:r>
          </a:p>
          <a:p>
            <a:pPr marL="0" indent="0" eaLnBrk="1" hangingPunct="1">
              <a:buNone/>
            </a:pPr>
            <a:endParaRPr lang="en-GB" sz="1800" dirty="0"/>
          </a:p>
          <a:p>
            <a:pPr marL="0" indent="0" eaLnBrk="1" hangingPunct="1">
              <a:buNone/>
            </a:pPr>
            <a:r>
              <a:rPr lang="en-GB" sz="1800" dirty="0"/>
              <a:t>Simplicity Studio - Launcher =&gt; </a:t>
            </a:r>
            <a:r>
              <a:rPr lang="en-GB" sz="1800" b="1" dirty="0"/>
              <a:t>Documentation</a:t>
            </a:r>
          </a:p>
          <a:p>
            <a:pPr marL="0" indent="0" eaLnBrk="1" hangingPunct="1">
              <a:buNone/>
            </a:pPr>
            <a:endParaRPr lang="en-GB" sz="1800" dirty="0"/>
          </a:p>
          <a:p>
            <a:pPr marL="0" indent="0" eaLnBrk="1" hangingPunct="1">
              <a:buNone/>
            </a:pPr>
            <a:r>
              <a:rPr lang="en-GB" sz="1800" dirty="0">
                <a:cs typeface="Arial" charset="0"/>
              </a:rPr>
              <a:t>The </a:t>
            </a:r>
            <a:r>
              <a:rPr lang="en-GB" sz="1800" b="1" dirty="0">
                <a:cs typeface="Arial" charset="0"/>
              </a:rPr>
              <a:t>Data Sheet </a:t>
            </a:r>
            <a:br>
              <a:rPr lang="en-GB" sz="1800" b="1" dirty="0">
                <a:cs typeface="Arial" charset="0"/>
              </a:rPr>
            </a:br>
            <a:r>
              <a:rPr lang="en-GB" sz="1800" dirty="0">
                <a:cs typeface="Arial" charset="0"/>
              </a:rPr>
              <a:t>lists the electrical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characteristics of the selected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specific microcontroller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(i.e. EFM32G890F128).</a:t>
            </a:r>
          </a:p>
          <a:p>
            <a:pPr marL="0" indent="0" eaLnBrk="1" hangingPunct="1">
              <a:buNone/>
            </a:pPr>
            <a:r>
              <a:rPr lang="en-GB" sz="1800" dirty="0">
                <a:cs typeface="Arial" charset="0"/>
              </a:rPr>
              <a:t>The </a:t>
            </a:r>
            <a:r>
              <a:rPr lang="en-GB" sz="1800" b="1" dirty="0">
                <a:cs typeface="Arial" charset="0"/>
              </a:rPr>
              <a:t>Reference Manual</a:t>
            </a:r>
            <a:r>
              <a:rPr lang="en-GB" sz="1800" dirty="0">
                <a:cs typeface="Arial" charset="0"/>
              </a:rPr>
              <a:t>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lists all the features,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functions and registers of the peripherals 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for the selected microcontroller family (i.e. EFM32 Gecko).</a:t>
            </a:r>
          </a:p>
          <a:p>
            <a:pPr eaLnBrk="1" hangingPunct="1">
              <a:buNone/>
            </a:pPr>
            <a:endParaRPr lang="en-US" sz="1800" dirty="0">
              <a:cs typeface="Arial" charset="0"/>
            </a:endParaRPr>
          </a:p>
          <a:p>
            <a:pPr eaLnBrk="1" hangingPunct="1">
              <a:buNone/>
            </a:pPr>
            <a:r>
              <a:rPr lang="en-US" sz="1600" dirty="0">
                <a:cs typeface="Arial" charset="0"/>
              </a:rPr>
              <a:t>As the server is often offline, the documentation is also provided here</a:t>
            </a:r>
          </a:p>
          <a:p>
            <a:pPr eaLnBrk="1" hangingPunct="1">
              <a:buNone/>
            </a:pPr>
            <a:r>
              <a:rPr lang="en-US" sz="1600" dirty="0">
                <a:cs typeface="Arial" charset="0"/>
                <a:hlinkClick r:id="rId4" action="ppaction://hlinkfile"/>
              </a:rPr>
              <a:t>\\shared.zhaw.ch\pools\t\T-ZSN-ETP\EFM32G_Starter_Kit_Gxxx</a:t>
            </a:r>
            <a:endParaRPr lang="de-CH" sz="1600" dirty="0">
              <a:cs typeface="Arial" charset="0"/>
            </a:endParaRPr>
          </a:p>
          <a:p>
            <a:pPr marL="0" indent="0" eaLnBrk="1" hangingPunct="1">
              <a:buNone/>
            </a:pPr>
            <a:endParaRPr lang="en-GB" sz="1800" dirty="0">
              <a:cs typeface="Arial" charset="0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Peripherals_EMLIB_CMSIS</a:t>
            </a:r>
            <a:r>
              <a:rPr lang="en-US" dirty="0"/>
              <a:t>  hhrt@zhaw.ch</a:t>
            </a:r>
            <a:endParaRPr lang="de-CH" dirty="0"/>
          </a:p>
        </p:txBody>
      </p:sp>
      <p:cxnSp>
        <p:nvCxnSpPr>
          <p:cNvPr id="4" name="Gerade Verbindung mit Pfeil 3"/>
          <p:cNvCxnSpPr>
            <a:cxnSpLocks/>
          </p:cNvCxnSpPr>
          <p:nvPr/>
        </p:nvCxnSpPr>
        <p:spPr>
          <a:xfrm>
            <a:off x="2627784" y="4293096"/>
            <a:ext cx="4608512" cy="9893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>
            <a:off x="1907704" y="2852936"/>
            <a:ext cx="5256584" cy="1742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>
            <a:off x="4644008" y="2348880"/>
            <a:ext cx="2088232" cy="10081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</a:t>
            </a:r>
            <a:r>
              <a:rPr lang="de-CH" b="1" dirty="0" err="1"/>
              <a:t>with</a:t>
            </a:r>
            <a:r>
              <a:rPr lang="de-CH" b="1" dirty="0"/>
              <a:t> CMSIS </a:t>
            </a:r>
            <a:r>
              <a:rPr lang="de-CH" b="1" dirty="0" err="1"/>
              <a:t>or</a:t>
            </a:r>
            <a:r>
              <a:rPr lang="de-CH" b="1" dirty="0"/>
              <a:t> EMLIB Code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196752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Example: </a:t>
            </a:r>
            <a:r>
              <a:rPr lang="en-GB" sz="1800" b="1" dirty="0">
                <a:cs typeface="Arial" charset="0"/>
              </a:rPr>
              <a:t>void </a:t>
            </a:r>
            <a:r>
              <a:rPr lang="en-GB" sz="1800" b="1" dirty="0" err="1">
                <a:cs typeface="Arial" charset="0"/>
              </a:rPr>
              <a:t>setupADC</a:t>
            </a:r>
            <a:r>
              <a:rPr lang="en-GB" sz="1800" b="1" dirty="0">
                <a:cs typeface="Arial" charset="0"/>
              </a:rPr>
              <a:t>(void) { … }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31809"/>
              </p:ext>
            </p:extLst>
          </p:nvPr>
        </p:nvGraphicFramePr>
        <p:xfrm>
          <a:off x="107504" y="1700808"/>
          <a:ext cx="8928992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3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372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ADC0-&gt;CTRL =  </a:t>
                      </a:r>
                    </a:p>
                    <a:p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ADC_CTRL_WARMUPMODE_NORMAL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27 &lt;&lt; _ADC_CTRL_TIMEBASE_SHIFT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&lt;&lt; _ADC_CTRL_PRESC_SHIFT;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ADC_Init_TypeDef</a:t>
                      </a: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= ADC_INIT_DEFAULT;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init.timebase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ADC_TimebaseCalc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init.prescale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ADC_PrescaleCalc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(2080000, 0);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&amp;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08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ADC0-&gt;SINGLECTRL = </a:t>
                      </a:r>
                    </a:p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ADC_SINGLECTRL_REP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ADC_SINGLECTRL_ADJ_RIGHT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ADC_SINGLECTRL_RES_12BIT | 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ADC_SINGLECTRL_INPUTSEL_VDDDIV3 |</a:t>
                      </a:r>
                      <a:b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CH" sz="1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ADC_SINGLECTRL_REF_1V25;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ADC_InitSingle_TypeDef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ADC_INITSINGLE_DEFAULT;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sInit.rep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sInit.input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adcSingleInpVDDDiv3;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sInit.reference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adcRef1V25;</a:t>
                      </a:r>
                    </a:p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ADC_InitSingle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&amp;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sInit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68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ADC0-&gt;IEN |= ADC_IEN_SINGLE;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ADC_IntEnable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ADC_IF_SINGLE);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68"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NVIC_EnableIRQ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(ADC0_IRQn);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NVIC_EnableIRQ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(ADC0_IRQn);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68">
                <a:tc>
                  <a:txBody>
                    <a:bodyPr/>
                    <a:lstStyle/>
                    <a:p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ADC0-&gt;CMD = ADC_CMD_SINGLESTART;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ADC_Start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</a:t>
                      </a:r>
                      <a:r>
                        <a:rPr lang="de-CH" sz="1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adcStartSingle</a:t>
                      </a:r>
                      <a:r>
                        <a:rPr lang="de-CH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2.9us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(Tiny G.)</a:t>
                      </a:r>
                      <a:endParaRPr lang="de-CH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22us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lang="de-CH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1.5us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(Tiny G.)</a:t>
                      </a:r>
                      <a:endParaRPr lang="de-CH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19us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kumimoji="0" lang="de-CH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057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</a:t>
            </a:r>
            <a:r>
              <a:rPr lang="de-CH" b="1" dirty="0" err="1"/>
              <a:t>with</a:t>
            </a:r>
            <a:r>
              <a:rPr lang="de-CH" b="1" dirty="0"/>
              <a:t> CMSIS </a:t>
            </a:r>
            <a:r>
              <a:rPr lang="de-CH" b="1" dirty="0" err="1"/>
              <a:t>or</a:t>
            </a:r>
            <a:r>
              <a:rPr lang="de-CH" b="1" dirty="0"/>
              <a:t> EMLIB Code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Example: </a:t>
            </a:r>
            <a:r>
              <a:rPr lang="en-GB" sz="1800" b="1" dirty="0">
                <a:cs typeface="Arial" charset="0"/>
              </a:rPr>
              <a:t>void ADC0_IRQHandler(void) {</a:t>
            </a:r>
            <a:endParaRPr lang="en-GB" sz="1800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endParaRPr lang="en-GB" sz="2400" dirty="0">
              <a:cs typeface="Arial" charset="0"/>
            </a:endParaRPr>
          </a:p>
          <a:p>
            <a:pPr eaLnBrk="1" hangingPunct="1">
              <a:buNone/>
            </a:pPr>
            <a:endParaRPr lang="en-GB" sz="2400" b="1" dirty="0">
              <a:cs typeface="Arial" charset="0"/>
            </a:endParaRPr>
          </a:p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Code </a:t>
            </a:r>
            <a:r>
              <a:rPr lang="en-GB" sz="1800" b="1" dirty="0">
                <a:solidFill>
                  <a:prstClr val="black"/>
                </a:solidFill>
              </a:rPr>
              <a:t>executed</a:t>
            </a:r>
            <a:r>
              <a:rPr lang="en-GB" sz="1800" b="1" dirty="0">
                <a:cs typeface="Arial" charset="0"/>
              </a:rPr>
              <a:t> for every sample and in time-critical section!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80223"/>
              </p:ext>
            </p:extLst>
          </p:nvPr>
        </p:nvGraphicFramePr>
        <p:xfrm>
          <a:off x="179512" y="1908264"/>
          <a:ext cx="8964488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CMSIS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EMLIB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(rb_index+1) &amp; (rb_size-1);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(rb_index+1) &amp; (rb_size-1);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ADC0-&gt;SINGLEDATA;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rb_index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ADC_DataSingleGet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ADC0-&gt;IFC = ADC_IF_SINGLE;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ADC_IntClear</a:t>
                      </a:r>
                      <a:r>
                        <a:rPr lang="de-CH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(ADC0, ADC_IF_SINGLE);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sample_index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sample_number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ADC0-&gt;CMD = ADC_CMD_SINGLESTOP;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de-CH" sz="16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sample_index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sample_number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ADC_Reset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(ADC0);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de-CH" sz="16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 time @ 28MHz: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2.9us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lang="de-CH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CH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de-CH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lang="de-CH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kumimoji="0" lang="de-CH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kumimoji="0" lang="de-C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high: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1.4us</a:t>
                      </a: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(Tiny Gecko)</a:t>
                      </a:r>
                      <a:endParaRPr kumimoji="0" lang="de-CH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272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r>
              <a:rPr lang="de-DE" b="1" dirty="0"/>
              <a:t>: </a:t>
            </a:r>
            <a:r>
              <a:rPr lang="de-DE" b="1" dirty="0" err="1"/>
              <a:t>Finding</a:t>
            </a:r>
            <a:r>
              <a:rPr lang="de-DE" b="1" dirty="0"/>
              <a:t> Code </a:t>
            </a:r>
            <a:r>
              <a:rPr lang="de-DE" b="1" dirty="0" err="1"/>
              <a:t>Examples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Though all the required information for programming a peripheral is available in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Reference Manual</a:t>
            </a:r>
            <a:r>
              <a:rPr lang="en-US" sz="1800" dirty="0">
                <a:cs typeface="Arial" charset="0"/>
              </a:rPr>
              <a:t>,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Datasheet</a:t>
            </a:r>
            <a:r>
              <a:rPr lang="en-US" sz="1800" dirty="0">
                <a:cs typeface="Arial" charset="0"/>
              </a:rPr>
              <a:t>,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CMSIS</a:t>
            </a:r>
            <a:r>
              <a:rPr lang="en-US" sz="1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and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EMLIB</a:t>
            </a:r>
            <a:r>
              <a:rPr lang="en-US" sz="1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documentation,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it is much easier to start with a functioning example code and adapt it to meet the requirements.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But where to find it?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Ask Google?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What is relevant?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This is a Wii console site </a:t>
            </a:r>
            <a:r>
              <a:rPr lang="en-US" sz="1800" dirty="0">
                <a:cs typeface="Arial" charset="0"/>
                <a:sym typeface="Wingdings" panose="05000000000000000000" pitchFamily="2" charset="2"/>
              </a:rPr>
              <a:t></a:t>
            </a:r>
            <a:endParaRPr lang="en-US" sz="1800" dirty="0"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12</a:t>
            </a:fld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52" y="2737049"/>
            <a:ext cx="5187086" cy="206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cxnSpLocks/>
          </p:cNvCxnSpPr>
          <p:nvPr/>
        </p:nvCxnSpPr>
        <p:spPr>
          <a:xfrm>
            <a:off x="2015716" y="3963035"/>
            <a:ext cx="2412268" cy="18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cxnSpLocks/>
          </p:cNvCxnSpPr>
          <p:nvPr/>
        </p:nvCxnSpPr>
        <p:spPr>
          <a:xfrm>
            <a:off x="3059832" y="44742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</p:cNvCxnSpPr>
          <p:nvPr/>
        </p:nvCxnSpPr>
        <p:spPr>
          <a:xfrm>
            <a:off x="1547664" y="3501008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r>
              <a:rPr lang="de-DE" b="1" dirty="0"/>
              <a:t>: </a:t>
            </a:r>
            <a:r>
              <a:rPr lang="de-DE" b="1" dirty="0" err="1"/>
              <a:t>Finding</a:t>
            </a:r>
            <a:r>
              <a:rPr lang="de-DE" b="1" dirty="0"/>
              <a:t> Code </a:t>
            </a:r>
            <a:r>
              <a:rPr lang="de-DE" b="1" dirty="0" err="1"/>
              <a:t>Examples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Simplicity Studio offers: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Software Examples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Can be used as project template.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Simplicity Studio – Launcher =&gt; Getting Started =&gt; Software Examples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=&gt; Gecko Starter Kit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Application Notes </a:t>
            </a:r>
            <a:br>
              <a:rPr lang="en-US" sz="1800" b="1" dirty="0">
                <a:solidFill>
                  <a:srgbClr val="0064A6"/>
                </a:solidFill>
                <a:cs typeface="Arial" charset="0"/>
              </a:rPr>
            </a:br>
            <a:r>
              <a:rPr lang="en-US" sz="1800" dirty="0">
                <a:cs typeface="Arial" charset="0"/>
              </a:rPr>
              <a:t>Code examples, but not necessarily for the Gecko Starter Kit.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Simplicity Studio – Launcher =&gt; Documentation =&gt; Application Notes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46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Peripherals</a:t>
            </a:r>
            <a:r>
              <a:rPr lang="de-DE" b="1" dirty="0"/>
              <a:t>: </a:t>
            </a:r>
            <a:r>
              <a:rPr lang="de-DE" b="1" dirty="0" err="1"/>
              <a:t>Finding</a:t>
            </a:r>
            <a:r>
              <a:rPr lang="de-DE" b="1" dirty="0"/>
              <a:t> Code </a:t>
            </a:r>
            <a:r>
              <a:rPr lang="de-DE" b="1" dirty="0" err="1"/>
              <a:t>Examples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The ETP team provides code from their prototype: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  <a:hlinkClick r:id="rId3" action="ppaction://hlinkfile"/>
              </a:rPr>
              <a:t>\\shared.zhaw.ch\pools\t\T-ZSN-ETP\Gecko_SW</a:t>
            </a:r>
            <a:r>
              <a:rPr lang="en-US" sz="1800" dirty="0"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The archive </a:t>
            </a: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Moodlight_Template.zip</a:t>
            </a:r>
            <a:r>
              <a:rPr lang="en-US" sz="1800" dirty="0">
                <a:cs typeface="Arial" charset="0"/>
              </a:rPr>
              <a:t> 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can be imported in the Simplicity IDE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Menu File =&gt; Import…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The file </a:t>
            </a:r>
            <a:r>
              <a:rPr lang="en-US" sz="1800" b="1" dirty="0">
                <a:solidFill>
                  <a:srgbClr val="0064A6"/>
                </a:solidFill>
                <a:cs typeface="Arial" charset="0"/>
              </a:rPr>
              <a:t>_</a:t>
            </a:r>
            <a:r>
              <a:rPr lang="en-US" sz="1800" b="1" dirty="0" err="1">
                <a:solidFill>
                  <a:srgbClr val="0064A6"/>
                </a:solidFill>
                <a:cs typeface="Arial" charset="0"/>
              </a:rPr>
              <a:t>peripherals_code_snippets.c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contains commented sample code 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for the Gecko peripherals.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Note: This template is ready to run.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Just compile and start it.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14</a:t>
            </a:fld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938956"/>
            <a:ext cx="2514600" cy="37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3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Note: On the evaluation board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some GPIOs are already used </a:t>
            </a:r>
            <a:r>
              <a:rPr lang="en-US" sz="1800" dirty="0">
                <a:cs typeface="Arial" charset="0"/>
              </a:rPr>
              <a:t>for on-board devices such as push buttons, touch sliders, user LEDs, LCD display, etc.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Some GPIOs are easily accessible on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Expansion Header </a:t>
            </a:r>
            <a:r>
              <a:rPr lang="en-US" sz="1800" dirty="0">
                <a:cs typeface="Arial" charset="0"/>
              </a:rPr>
              <a:t>(20 pole connector) and some on the </a:t>
            </a:r>
            <a:r>
              <a:rPr lang="en-US" sz="1800" b="1" dirty="0">
                <a:solidFill>
                  <a:srgbClr val="0070C0"/>
                </a:solidFill>
                <a:cs typeface="Arial" charset="0"/>
              </a:rPr>
              <a:t>Breakout Pads </a:t>
            </a:r>
            <a:r>
              <a:rPr lang="en-US" sz="1800" dirty="0">
                <a:cs typeface="Arial" charset="0"/>
              </a:rPr>
              <a:t>(</a:t>
            </a:r>
            <a:r>
              <a:rPr lang="en-US" sz="1800" dirty="0" err="1">
                <a:cs typeface="Arial" charset="0"/>
              </a:rPr>
              <a:t>vias</a:t>
            </a:r>
            <a:r>
              <a:rPr lang="en-US" sz="1800" dirty="0">
                <a:cs typeface="Arial" charset="0"/>
              </a:rPr>
              <a:t>).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cs typeface="Arial" charset="0"/>
              </a:rPr>
              <a:t>Simplicity Studio =&gt; Launcher =&gt; Documentation =&gt; t0008_efm32_g8xx_stk_user_manual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cs typeface="Arial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cs typeface="Arial" charset="0"/>
              </a:rPr>
              <a:t>As the </a:t>
            </a:r>
            <a:r>
              <a:rPr lang="en-US" sz="1600" b="1" dirty="0">
                <a:solidFill>
                  <a:srgbClr val="0064A6"/>
                </a:solidFill>
                <a:cs typeface="Arial" charset="0"/>
              </a:rPr>
              <a:t>alternate functionalities </a:t>
            </a:r>
            <a:r>
              <a:rPr lang="en-US" sz="1600" dirty="0">
                <a:cs typeface="Arial" charset="0"/>
              </a:rPr>
              <a:t>are also used for PWM, ADC, DAC, UART, etc., the information from Reference Manual, Datasheet and User Manual were combined (which was quite arduous):</a:t>
            </a:r>
            <a:br>
              <a:rPr lang="en-US" sz="1600" dirty="0">
                <a:cs typeface="Arial" charset="0"/>
              </a:rPr>
            </a:br>
            <a:r>
              <a:rPr lang="en-US" sz="1600" dirty="0">
                <a:cs typeface="Arial" charset="0"/>
                <a:hlinkClick r:id="rId3" action="ppaction://hlinkfile"/>
              </a:rPr>
              <a:t>\\shared.zhaw.ch\pools\t\T-ZSN-ETP\EFM32G_Starter_Kit_Gxxx\HeaderPinOutline_Gecko.xlsx</a:t>
            </a:r>
            <a:r>
              <a:rPr lang="en-US" sz="1600" dirty="0">
                <a:cs typeface="Arial" charset="0"/>
              </a:rPr>
              <a:t> </a:t>
            </a: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Evaluation Board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013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get</a:t>
            </a:r>
            <a:r>
              <a:rPr lang="de-DE" b="1" dirty="0"/>
              <a:t> an </a:t>
            </a:r>
            <a:r>
              <a:rPr lang="de-DE" b="1" dirty="0" err="1"/>
              <a:t>Overview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Template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4104010" cy="51125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cs typeface="Arial" charset="0"/>
              </a:rPr>
              <a:t>Read the documentation</a:t>
            </a:r>
            <a:br>
              <a:rPr lang="en-GB" sz="1800" dirty="0">
                <a:cs typeface="Arial" charset="0"/>
              </a:rPr>
            </a:br>
            <a:r>
              <a:rPr lang="en-GB" sz="1800" dirty="0">
                <a:cs typeface="Arial" charset="0"/>
              </a:rPr>
              <a:t>Open the file </a:t>
            </a:r>
            <a:r>
              <a:rPr lang="en-GB" sz="1800" dirty="0"/>
              <a:t>«index.html» in the folder «</a:t>
            </a:r>
            <a:r>
              <a:rPr lang="en-GB" sz="1800" dirty="0" err="1"/>
              <a:t>Doxygen</a:t>
            </a:r>
            <a:r>
              <a:rPr lang="en-GB" sz="1800" dirty="0"/>
              <a:t>\output».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Open «Files» then «File List» and read the «Detailed Description» of each file by clicking on «More …» on the 2nd line of each file.</a:t>
            </a:r>
            <a:br>
              <a:rPr lang="en-GB" sz="1800" dirty="0"/>
            </a:br>
            <a:r>
              <a:rPr lang="en-GB" sz="1800" dirty="0"/>
              <a:t>Don't go into details at this point. Just get an overview of what functionality is handled in which file.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GB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16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84" y="1484784"/>
            <a:ext cx="482794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start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own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856538" cy="5112568"/>
          </a:xfrm>
        </p:spPr>
        <p:txBody>
          <a:bodyPr/>
          <a:lstStyle/>
          <a:p>
            <a:r>
              <a:rPr lang="en-GB" sz="1800" dirty="0"/>
              <a:t>Basically you have to modify the file "</a:t>
            </a:r>
            <a:r>
              <a:rPr lang="en-GB" sz="1800" dirty="0" err="1"/>
              <a:t>userinterface</a:t>
            </a:r>
            <a:r>
              <a:rPr lang="en-GB" sz="1800" dirty="0"/>
              <a:t>" for the menu.</a:t>
            </a:r>
          </a:p>
          <a:p>
            <a:r>
              <a:rPr lang="en-GB" sz="1800" dirty="0"/>
              <a:t>And the file "</a:t>
            </a:r>
            <a:r>
              <a:rPr lang="en-GB" sz="1800" dirty="0" err="1"/>
              <a:t>powerLEDs</a:t>
            </a:r>
            <a:r>
              <a:rPr lang="en-GB" sz="1800" dirty="0"/>
              <a:t>" for the interface to the two HW-solutions of the LED driver (code snippets from the file "_</a:t>
            </a:r>
            <a:r>
              <a:rPr lang="en-GB" sz="1800" dirty="0" err="1"/>
              <a:t>peripherals_code_snippets</a:t>
            </a:r>
            <a:r>
              <a:rPr lang="en-GB" sz="1800" dirty="0"/>
              <a:t>" can be used).</a:t>
            </a:r>
          </a:p>
          <a:p>
            <a:r>
              <a:rPr lang="en-GB" sz="1800" dirty="0"/>
              <a:t>All the other files can be left as they are.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Work on both files independently. That makes it easier to test the SW and to split the work between group members.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Once, both parts are tested, you have just to merge the files.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748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Integer-</a:t>
            </a:r>
            <a:r>
              <a:rPr lang="de-DE" b="1" dirty="0" err="1"/>
              <a:t>Arithmetics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18</a:t>
            </a:fld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732186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27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Integer-</a:t>
            </a:r>
            <a:r>
              <a:rPr lang="de-DE" b="1" dirty="0" err="1"/>
              <a:t>Arithmetics</a:t>
            </a:r>
            <a:r>
              <a:rPr lang="de-DE" b="1" dirty="0"/>
              <a:t> (</a:t>
            </a:r>
            <a:r>
              <a:rPr lang="de-DE" b="1" dirty="0" err="1"/>
              <a:t>continued</a:t>
            </a:r>
            <a:r>
              <a:rPr lang="de-DE" b="1" dirty="0"/>
              <a:t>)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19</a:t>
            </a:fld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340769"/>
            <a:ext cx="8928100" cy="4825082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Examples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previous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27314"/>
            <a:ext cx="8559527" cy="384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2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EMLIB </a:t>
            </a:r>
            <a:r>
              <a:rPr lang="de-DE" b="1" dirty="0" err="1"/>
              <a:t>and</a:t>
            </a:r>
            <a:r>
              <a:rPr lang="de-DE" b="1" dirty="0"/>
              <a:t> CMSIS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84729" y="1556519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de-CH" sz="1800" dirty="0" err="1"/>
              <a:t>There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r>
              <a:rPr lang="de-CH" sz="1800" dirty="0" err="1"/>
              <a:t>two</a:t>
            </a:r>
            <a:r>
              <a:rPr lang="de-CH" sz="1800" dirty="0"/>
              <a:t> </a:t>
            </a:r>
            <a:r>
              <a:rPr lang="de-CH" sz="1800" dirty="0" err="1"/>
              <a:t>ways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access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registers</a:t>
            </a:r>
            <a:r>
              <a:rPr lang="de-CH" sz="1800" dirty="0"/>
              <a:t> of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peripherals</a:t>
            </a:r>
            <a:r>
              <a:rPr lang="de-CH" sz="1800" dirty="0"/>
              <a:t>:</a:t>
            </a:r>
          </a:p>
          <a:p>
            <a:pPr eaLnBrk="1" hangingPunct="1">
              <a:buNone/>
            </a:pPr>
            <a:r>
              <a:rPr lang="de-CH" sz="1800" b="1" dirty="0"/>
              <a:t>CMSIS</a:t>
            </a:r>
            <a:r>
              <a:rPr lang="de-CH" sz="1800" dirty="0"/>
              <a:t> = </a:t>
            </a:r>
            <a:r>
              <a:rPr lang="it-IT" sz="1800" dirty="0" err="1">
                <a:cs typeface="Arial" charset="0"/>
              </a:rPr>
              <a:t>Cortex</a:t>
            </a:r>
            <a:r>
              <a:rPr lang="it-IT" sz="1800" dirty="0">
                <a:cs typeface="Arial" charset="0"/>
              </a:rPr>
              <a:t> </a:t>
            </a:r>
            <a:r>
              <a:rPr lang="it-IT" sz="1800" dirty="0" err="1">
                <a:cs typeface="Arial" charset="0"/>
              </a:rPr>
              <a:t>Microcontroller</a:t>
            </a:r>
            <a:r>
              <a:rPr lang="it-IT" sz="1800" dirty="0">
                <a:cs typeface="Arial" charset="0"/>
              </a:rPr>
              <a:t> Software Interface Standard</a:t>
            </a:r>
            <a:br>
              <a:rPr lang="it-IT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Coding standard for all  ARM Cortex devices.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Library containing header files, defines, startup files and commonly used functions.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Direct access of registers and bits with C code is possible.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Advantage: Very fast and straight forward</a:t>
            </a:r>
          </a:p>
          <a:p>
            <a:pPr eaLnBrk="1" hangingPunct="1">
              <a:buNone/>
            </a:pPr>
            <a:r>
              <a:rPr lang="en-US" sz="1800" b="1" dirty="0">
                <a:cs typeface="Arial" charset="0"/>
              </a:rPr>
              <a:t>EMLIB</a:t>
            </a:r>
            <a:r>
              <a:rPr lang="en-US" sz="1800" dirty="0">
                <a:cs typeface="Arial" charset="0"/>
              </a:rPr>
              <a:t> = Energy Micro Library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Provides a higher level of abstraction and a simpler application interface.</a:t>
            </a:r>
            <a:br>
              <a:rPr lang="en-US" sz="1800" dirty="0">
                <a:cs typeface="Arial" charset="0"/>
              </a:rPr>
            </a:br>
            <a:r>
              <a:rPr lang="en-US" sz="1800" dirty="0">
                <a:cs typeface="Arial" charset="0"/>
              </a:rPr>
              <a:t>Advantage: Quite easy to use for standard tasks</a:t>
            </a:r>
          </a:p>
          <a:p>
            <a:pPr eaLnBrk="1" hangingPunct="1">
              <a:buNone/>
            </a:pPr>
            <a:r>
              <a:rPr lang="en-US" sz="1800" dirty="0">
                <a:cs typeface="Arial" charset="0"/>
              </a:rPr>
              <a:t>A developer is free to choose either one of these interfaces, or even </a:t>
            </a:r>
            <a:r>
              <a:rPr lang="en-US" sz="1800" b="1" dirty="0">
                <a:cs typeface="Arial" charset="0"/>
              </a:rPr>
              <a:t>mix</a:t>
            </a:r>
            <a:r>
              <a:rPr lang="en-US" sz="1800" dirty="0">
                <a:cs typeface="Arial" charset="0"/>
              </a:rPr>
              <a:t> and match between </a:t>
            </a:r>
            <a:r>
              <a:rPr lang="en-US" sz="1800" b="1" dirty="0">
                <a:cs typeface="Arial" charset="0"/>
              </a:rPr>
              <a:t>the two</a:t>
            </a:r>
            <a:r>
              <a:rPr lang="en-US" sz="1800" dirty="0">
                <a:cs typeface="Arial" charset="0"/>
              </a:rPr>
              <a:t>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6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Digital Proportional-Integral Controller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20</a:t>
            </a:fld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340769"/>
            <a:ext cx="8928100" cy="4825082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1" y="1340768"/>
            <a:ext cx="8709654" cy="502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FE2AEC5-3045-4394-8269-075EC85B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05" y="1656745"/>
            <a:ext cx="5502283" cy="1484223"/>
          </a:xfrm>
          <a:prstGeom prst="rect">
            <a:avLst/>
          </a:prstGeom>
        </p:spPr>
      </p:pic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196138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1600" dirty="0"/>
              <a:t>Simplicity Studio - Launcher =&gt; </a:t>
            </a:r>
            <a:r>
              <a:rPr lang="en-GB" sz="1600" b="1" dirty="0"/>
              <a:t>Documentation</a:t>
            </a:r>
            <a:br>
              <a:rPr lang="en-GB" sz="1600" b="1" dirty="0"/>
            </a:br>
            <a:endParaRPr lang="en-GB" sz="1600" b="1" dirty="0"/>
          </a:p>
          <a:p>
            <a:pPr marL="0" indent="0" eaLnBrk="1" hangingPunct="1">
              <a:buNone/>
            </a:pPr>
            <a:r>
              <a:rPr lang="en-GB" sz="1600" b="1" dirty="0">
                <a:sym typeface="Wingdings" panose="05000000000000000000" pitchFamily="2" charset="2"/>
              </a:rPr>
              <a:t></a:t>
            </a:r>
            <a:r>
              <a:rPr lang="en-GB" sz="1600" b="1" dirty="0"/>
              <a:t>Gecko Platform </a:t>
            </a:r>
            <a:br>
              <a:rPr lang="en-GB" sz="1600" b="1" dirty="0"/>
            </a:br>
            <a:r>
              <a:rPr lang="en-GB" sz="1600" b="1" dirty="0"/>
              <a:t>    API Reference Guide</a:t>
            </a:r>
            <a:br>
              <a:rPr lang="en-GB" sz="1600" b="1" dirty="0"/>
            </a:br>
            <a:endParaRPr lang="en-GB" sz="1600" b="1" dirty="0"/>
          </a:p>
          <a:p>
            <a:pPr marL="0" indent="0" eaLnBrk="1" hangingPunct="1">
              <a:buNone/>
            </a:pPr>
            <a:r>
              <a:rPr lang="en-GB" sz="1600" dirty="0"/>
              <a:t>Click this pane to open the website</a:t>
            </a:r>
            <a:br>
              <a:rPr lang="en-GB" sz="1600" dirty="0"/>
            </a:br>
            <a:endParaRPr lang="en-GB" sz="1600" dirty="0"/>
          </a:p>
          <a:p>
            <a:pPr marL="0" indent="0" eaLnBrk="1" hangingPunct="1">
              <a:buNone/>
            </a:pPr>
            <a:endParaRPr lang="en-GB" sz="1600" dirty="0"/>
          </a:p>
          <a:p>
            <a:pPr marL="0" indent="0" eaLnBrk="1" hangingPunct="1">
              <a:buNone/>
            </a:pPr>
            <a:r>
              <a:rPr lang="en-GB" sz="1600" dirty="0"/>
              <a:t>and then on </a:t>
            </a:r>
            <a:r>
              <a:rPr lang="en-GB" sz="1600" b="1" dirty="0"/>
              <a:t>EFM32G</a:t>
            </a:r>
          </a:p>
          <a:p>
            <a:pPr marL="0" indent="0" eaLnBrk="1" hangingPunct="1">
              <a:buNone/>
            </a:pPr>
            <a:endParaRPr lang="en-GB" sz="1600" b="1" dirty="0"/>
          </a:p>
          <a:p>
            <a:pPr marL="0" indent="0" eaLnBrk="1" hangingPunct="1">
              <a:buNone/>
            </a:pPr>
            <a:r>
              <a:rPr lang="en-GB" sz="1600" dirty="0"/>
              <a:t>and then on </a:t>
            </a:r>
            <a:r>
              <a:rPr lang="en-GB" sz="1600" b="1" dirty="0"/>
              <a:t>EMLIB …</a:t>
            </a:r>
          </a:p>
          <a:p>
            <a:pPr marL="0" indent="0" eaLnBrk="1" hangingPunct="1">
              <a:buNone/>
            </a:pPr>
            <a:endParaRPr lang="en-GB" sz="1600" b="1" dirty="0"/>
          </a:p>
          <a:p>
            <a:pPr marL="0" indent="0" eaLnBrk="1" hangingPunct="1">
              <a:buNone/>
            </a:pPr>
            <a:endParaRPr lang="en-GB" sz="1600" b="1" dirty="0"/>
          </a:p>
          <a:p>
            <a:pPr marL="0" indent="0" eaLnBrk="1" hangingPunct="1">
              <a:buNone/>
            </a:pPr>
            <a:r>
              <a:rPr lang="en-GB" sz="1600" dirty="0"/>
              <a:t>Or go directly to the website: </a:t>
            </a:r>
            <a:br>
              <a:rPr lang="en-GB" sz="1600" dirty="0"/>
            </a:br>
            <a:r>
              <a:rPr lang="en-GB" sz="1600" dirty="0">
                <a:hlinkClick r:id="rId4"/>
              </a:rPr>
              <a:t>https://docs.silabs.com/mcu/latest/efm32g/group-emlib</a:t>
            </a:r>
            <a:endParaRPr lang="en-GB" sz="1600" dirty="0"/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EMLIB </a:t>
            </a:r>
            <a:r>
              <a:rPr lang="de-DE" b="1" dirty="0" err="1"/>
              <a:t>Documentation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Peripherals_EMLIB_CMSIS</a:t>
            </a:r>
            <a:r>
              <a:rPr lang="en-US" dirty="0"/>
              <a:t>  hhrt@zhaw.ch</a:t>
            </a:r>
            <a:endParaRPr lang="de-CH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3</a:t>
            </a:fld>
            <a:endParaRPr lang="de-CH" dirty="0"/>
          </a:p>
        </p:txBody>
      </p:sp>
      <p:cxnSp>
        <p:nvCxnSpPr>
          <p:cNvPr id="20" name="Gerade Verbindung mit Pfeil 19"/>
          <p:cNvCxnSpPr>
            <a:cxnSpLocks/>
          </p:cNvCxnSpPr>
          <p:nvPr/>
        </p:nvCxnSpPr>
        <p:spPr>
          <a:xfrm>
            <a:off x="2483768" y="2307289"/>
            <a:ext cx="3960440" cy="4605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>
            <a:cxnSpLocks/>
          </p:cNvCxnSpPr>
          <p:nvPr/>
        </p:nvCxnSpPr>
        <p:spPr>
          <a:xfrm flipV="1">
            <a:off x="3419872" y="2847689"/>
            <a:ext cx="3888432" cy="18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1230B399-1E2F-4075-8061-590742C87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065594"/>
            <a:ext cx="2016224" cy="1213152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2267744" y="3672170"/>
            <a:ext cx="2167751" cy="4605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Grafik 4100">
            <a:extLst>
              <a:ext uri="{FF2B5EF4-FFF2-40B4-BE49-F238E27FC236}">
                <a16:creationId xmlns:a16="http://schemas.microsoft.com/office/drawing/2014/main" id="{807EEAD5-FB6F-4668-A0E0-D1A66B4F2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376" y="3897052"/>
            <a:ext cx="2908110" cy="133214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F53552-B60C-43B4-83AA-775F5A9C4354}"/>
              </a:ext>
            </a:extLst>
          </p:cNvPr>
          <p:cNvCxnSpPr>
            <a:cxnSpLocks/>
          </p:cNvCxnSpPr>
          <p:nvPr/>
        </p:nvCxnSpPr>
        <p:spPr>
          <a:xfrm>
            <a:off x="2339752" y="4278746"/>
            <a:ext cx="3431959" cy="1583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CMSIS </a:t>
            </a:r>
            <a:r>
              <a:rPr lang="de-DE" b="1" dirty="0" err="1"/>
              <a:t>Documentation</a:t>
            </a:r>
            <a:endParaRPr lang="de-DE" b="1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0082D5-4564-4749-BC2A-5E8E01D2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Only an abridged CMSIS documentation is directly accessible from Simplicity Studio. A comprehensive CMSIS documentation can be found here: 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http://devtools.silabs.com/dl/documentation/doxygen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de-CH" sz="1800" dirty="0"/>
              <a:t>… </a:t>
            </a:r>
            <a:r>
              <a:rPr lang="de-CH" sz="1800" dirty="0" err="1"/>
              <a:t>select</a:t>
            </a:r>
            <a:r>
              <a:rPr lang="de-CH" sz="1800" dirty="0"/>
              <a:t> EFM32 Gecko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… and </a:t>
            </a:r>
            <a:r>
              <a:rPr lang="de-CH" sz="1800" dirty="0" err="1"/>
              <a:t>then</a:t>
            </a:r>
            <a:r>
              <a:rPr lang="de-CH" sz="1800" dirty="0"/>
              <a:t> </a:t>
            </a:r>
            <a:r>
              <a:rPr lang="de-CH" sz="1800" dirty="0" err="1"/>
              <a:t>Modules</a:t>
            </a:r>
            <a:r>
              <a:rPr lang="de-CH" sz="1800" dirty="0" err="1">
                <a:sym typeface="Wingdings" panose="05000000000000000000" pitchFamily="2" charset="2"/>
              </a:rPr>
              <a:t>Devices</a:t>
            </a:r>
            <a:endParaRPr lang="de-CH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1800" dirty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en-US" sz="1400" dirty="0">
                <a:cs typeface="Arial" charset="0"/>
              </a:rPr>
              <a:t>As the server is often offline, the documentation is also provided here (also for EMLIB)</a:t>
            </a:r>
          </a:p>
          <a:p>
            <a:pPr eaLnBrk="1" hangingPunct="1">
              <a:buNone/>
            </a:pPr>
            <a:r>
              <a:rPr lang="en-US" sz="1400" dirty="0">
                <a:cs typeface="Arial" charset="0"/>
                <a:hlinkClick r:id="rId4" action="ppaction://hlinkfile"/>
              </a:rPr>
              <a:t>\\shared.zhaw.ch\pools\t\T-ZSN-ETP\EFM32G_Starter_Kit_Gxxx\EM_CMSIS_3.20.7_DOC.zip</a:t>
            </a:r>
            <a:r>
              <a:rPr lang="en-US" sz="1400" dirty="0">
                <a:cs typeface="Arial" charset="0"/>
              </a:rPr>
              <a:t> </a:t>
            </a:r>
          </a:p>
          <a:p>
            <a:pPr eaLnBrk="1" hangingPunct="1">
              <a:buNone/>
            </a:pPr>
            <a:r>
              <a:rPr lang="en-US" sz="1400" dirty="0">
                <a:cs typeface="Arial" charset="0"/>
              </a:rPr>
              <a:t>(newest version is not yet available for offline reading)</a:t>
            </a:r>
            <a:endParaRPr lang="de-CH" sz="1400" dirty="0">
              <a:cs typeface="Arial" charset="0"/>
            </a:endParaRP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E1B3F39-C0DF-4E09-BB90-6EA49D37F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2542966"/>
            <a:ext cx="3295674" cy="14620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2EC299-9588-4F3A-947D-9AD01F441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4221088"/>
            <a:ext cx="4303732" cy="1152153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61FAFCB-8DB9-4918-A22A-097468D14B16}"/>
              </a:ext>
            </a:extLst>
          </p:cNvPr>
          <p:cNvCxnSpPr>
            <a:cxnSpLocks/>
          </p:cNvCxnSpPr>
          <p:nvPr/>
        </p:nvCxnSpPr>
        <p:spPr>
          <a:xfrm>
            <a:off x="2771800" y="2996952"/>
            <a:ext cx="1584176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8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ADC Reference Manual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charset="0"/>
              </a:rPr>
              <a:t>With all the documents available, let’s have a look at the ADC.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5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598214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Reference Manual </a:t>
            </a:r>
            <a:r>
              <a:rPr lang="de-CH" b="1" dirty="0" err="1"/>
              <a:t>and</a:t>
            </a:r>
            <a:r>
              <a:rPr lang="de-CH" b="1" dirty="0"/>
              <a:t> CMSIS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Reference manual, ADC, Register Map	            CMSIS documentation</a:t>
            </a:r>
          </a:p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							</a:t>
            </a:r>
            <a:r>
              <a:rPr lang="en-GB" sz="1800" dirty="0" err="1">
                <a:cs typeface="Arial" charset="0"/>
              </a:rPr>
              <a:t>ADC_TypeDef</a:t>
            </a:r>
            <a:endParaRPr lang="en-GB" sz="1800" dirty="0">
              <a:cs typeface="Arial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84023"/>
            <a:ext cx="5400600" cy="46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6</a:t>
            </a:fld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4A7798-D403-461B-9459-7640968A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06" y="2023184"/>
            <a:ext cx="2171716" cy="3852891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1907704" y="2348880"/>
            <a:ext cx="403244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</p:cNvCxnSpPr>
          <p:nvPr/>
        </p:nvCxnSpPr>
        <p:spPr>
          <a:xfrm>
            <a:off x="1907704" y="2636912"/>
            <a:ext cx="40324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</p:cNvCxnSpPr>
          <p:nvPr/>
        </p:nvCxnSpPr>
        <p:spPr>
          <a:xfrm>
            <a:off x="1907704" y="2924944"/>
            <a:ext cx="4104456" cy="2869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7A5C1536-2FC0-4354-80BC-6F21AD03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890560"/>
            <a:ext cx="3086123" cy="69056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0688"/>
            <a:ext cx="5748528" cy="343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3"/>
          <p:cNvSpPr txBox="1">
            <a:spLocks/>
          </p:cNvSpPr>
          <p:nvPr/>
        </p:nvSpPr>
        <p:spPr bwMode="auto">
          <a:xfrm>
            <a:off x="107504" y="1448780"/>
            <a:ext cx="871252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Reference manual, ADC, Register Description</a:t>
            </a:r>
          </a:p>
          <a:p>
            <a:pPr eaLnBrk="1" hangingPunct="1">
              <a:buFont typeface="Arial" charset="0"/>
              <a:buNone/>
            </a:pPr>
            <a:endParaRPr lang="en-GB" sz="1800" b="1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800" b="1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800" b="1" dirty="0">
              <a:cs typeface="Arial" charset="0"/>
            </a:endParaRPr>
          </a:p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								CMSIS</a:t>
            </a:r>
          </a:p>
          <a:p>
            <a:pPr eaLnBrk="1" hangingPunct="1">
              <a:buNone/>
            </a:pPr>
            <a:r>
              <a:rPr lang="en-GB" sz="1800" b="1" dirty="0">
                <a:cs typeface="Arial" charset="0"/>
              </a:rPr>
              <a:t>								</a:t>
            </a:r>
            <a:r>
              <a:rPr lang="en-GB" sz="1800" dirty="0" err="1">
                <a:cs typeface="Arial" charset="0"/>
              </a:rPr>
              <a:t>ADC_BitFields</a:t>
            </a:r>
            <a:endParaRPr lang="en-GB" sz="1800" dirty="0">
              <a:cs typeface="Arial" charset="0"/>
            </a:endParaRPr>
          </a:p>
        </p:txBody>
      </p:sp>
      <p:sp>
        <p:nvSpPr>
          <p:cNvPr id="31" name="Rectangle 3"/>
          <p:cNvSpPr txBox="1">
            <a:spLocks/>
          </p:cNvSpPr>
          <p:nvPr/>
        </p:nvSpPr>
        <p:spPr bwMode="auto">
          <a:xfrm>
            <a:off x="4454420" y="5884858"/>
            <a:ext cx="4689580" cy="3684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i="1" dirty="0">
                <a:cs typeface="Arial" charset="0"/>
              </a:rPr>
              <a:t>= ADC_CTRL_WARMUPMODE_NORMAL;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467767" y="5521300"/>
            <a:ext cx="2223514" cy="626489"/>
          </a:xfrm>
          <a:solidFill>
            <a:schemeClr val="bg1"/>
          </a:solidFill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This gives the </a:t>
            </a:r>
          </a:p>
          <a:p>
            <a:pPr eaLnBrk="1" hangingPunct="1">
              <a:buNone/>
            </a:pPr>
            <a:r>
              <a:rPr lang="en-GB" sz="1800" dirty="0">
                <a:cs typeface="Arial" charset="0"/>
              </a:rPr>
              <a:t>following C-code:</a:t>
            </a:r>
            <a:endParaRPr lang="en-GB" sz="1800" b="1" i="1" dirty="0">
              <a:cs typeface="Arial" charset="0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Reference Manual </a:t>
            </a:r>
            <a:r>
              <a:rPr lang="de-CH" b="1" dirty="0" err="1"/>
              <a:t>and</a:t>
            </a:r>
            <a:r>
              <a:rPr lang="de-CH" b="1" dirty="0"/>
              <a:t> CMSIS</a:t>
            </a:r>
            <a:endParaRPr lang="de-DE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7</a:t>
            </a:fld>
            <a:endParaRPr lang="de-CH" dirty="0"/>
          </a:p>
        </p:txBody>
      </p:sp>
      <p:cxnSp>
        <p:nvCxnSpPr>
          <p:cNvPr id="22" name="Gerade Verbindung mit Pfeil 21"/>
          <p:cNvCxnSpPr>
            <a:cxnSpLocks/>
          </p:cNvCxnSpPr>
          <p:nvPr/>
        </p:nvCxnSpPr>
        <p:spPr>
          <a:xfrm>
            <a:off x="5868144" y="3429000"/>
            <a:ext cx="1872392" cy="7298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 txBox="1">
            <a:spLocks/>
          </p:cNvSpPr>
          <p:nvPr/>
        </p:nvSpPr>
        <p:spPr bwMode="auto">
          <a:xfrm>
            <a:off x="2915816" y="5887912"/>
            <a:ext cx="1638970" cy="3684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i="1" dirty="0">
                <a:cs typeface="Arial" charset="0"/>
              </a:rPr>
              <a:t>ADC0-&gt;CTRL</a:t>
            </a:r>
          </a:p>
        </p:txBody>
      </p:sp>
      <p:cxnSp>
        <p:nvCxnSpPr>
          <p:cNvPr id="15" name="Gerade Verbindung mit Pfeil 14"/>
          <p:cNvCxnSpPr>
            <a:cxnSpLocks/>
          </p:cNvCxnSpPr>
          <p:nvPr/>
        </p:nvCxnSpPr>
        <p:spPr>
          <a:xfrm>
            <a:off x="7740536" y="4293096"/>
            <a:ext cx="131272" cy="172819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>
            <a:cxnSpLocks/>
          </p:cNvCxnSpPr>
          <p:nvPr/>
        </p:nvCxnSpPr>
        <p:spPr>
          <a:xfrm>
            <a:off x="899592" y="2060848"/>
            <a:ext cx="2664296" cy="39212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</p:cNvCxnSpPr>
          <p:nvPr/>
        </p:nvCxnSpPr>
        <p:spPr>
          <a:xfrm>
            <a:off x="1403464" y="2094178"/>
            <a:ext cx="2808496" cy="38878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</p:cNvCxnSpPr>
          <p:nvPr/>
        </p:nvCxnSpPr>
        <p:spPr>
          <a:xfrm flipV="1">
            <a:off x="3614824" y="4266867"/>
            <a:ext cx="3117416" cy="1715197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4338147" y="4292148"/>
            <a:ext cx="2787214" cy="1654096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 dirty="0"/>
              <a:t>ADC Code </a:t>
            </a:r>
            <a:r>
              <a:rPr lang="de-DE" b="1" dirty="0" err="1"/>
              <a:t>Example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cs typeface="Arial" charset="0"/>
              </a:rPr>
              <a:t>What is the C-Code for checking if valid data is available to read from ADC0?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07504" y="6453336"/>
            <a:ext cx="8856984" cy="216024"/>
          </a:xfrm>
        </p:spPr>
        <p:txBody>
          <a:bodyPr/>
          <a:lstStyle/>
          <a:p>
            <a:pPr>
              <a:defRPr/>
            </a:pPr>
            <a:r>
              <a:rPr lang="en-US"/>
              <a:t>Peripherals_EMLIB_CMSIS  hhrt@zhaw.ch</a:t>
            </a:r>
            <a:endParaRPr lang="de-CH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80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b="1" dirty="0"/>
              <a:t>ADC </a:t>
            </a:r>
            <a:r>
              <a:rPr lang="de-CH" b="1" dirty="0" err="1"/>
              <a:t>with</a:t>
            </a:r>
            <a:r>
              <a:rPr lang="de-CH" b="1" dirty="0"/>
              <a:t> EMLIB</a:t>
            </a:r>
            <a:endParaRPr lang="de-DE" b="1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8928100" cy="511256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GB" sz="1600" dirty="0">
                <a:cs typeface="Arial" charset="0"/>
              </a:rPr>
              <a:t>…</a:t>
            </a: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endParaRPr lang="en-GB" sz="1600" dirty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GB" sz="1600" dirty="0">
                <a:cs typeface="Arial" charset="0"/>
              </a:rPr>
              <a:t>…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5004271" y="1827834"/>
            <a:ext cx="3816424" cy="4127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Predefined data types</a:t>
            </a:r>
          </a:p>
        </p:txBody>
      </p:sp>
      <p:sp>
        <p:nvSpPr>
          <p:cNvPr id="12" name="Rectangle 3"/>
          <p:cNvSpPr txBox="1">
            <a:spLocks/>
          </p:cNvSpPr>
          <p:nvPr/>
        </p:nvSpPr>
        <p:spPr bwMode="auto">
          <a:xfrm>
            <a:off x="5004271" y="3304025"/>
            <a:ext cx="3816424" cy="3913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Default values</a:t>
            </a:r>
          </a:p>
        </p:txBody>
      </p:sp>
      <p:sp>
        <p:nvSpPr>
          <p:cNvPr id="14" name="Rectangle 3"/>
          <p:cNvSpPr txBox="1">
            <a:spLocks/>
          </p:cNvSpPr>
          <p:nvPr/>
        </p:nvSpPr>
        <p:spPr bwMode="auto">
          <a:xfrm>
            <a:off x="5038452" y="5443935"/>
            <a:ext cx="3816424" cy="4143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Functions use CMSIS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411D4-01D2-47CB-AD46-F9A52EB6D8DD}" type="slidenum">
              <a:rPr lang="de-CH" smtClean="0"/>
              <a:pPr>
                <a:defRPr/>
              </a:pPr>
              <a:t>9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8E7E4D-AE1B-44FF-A42C-C4D5C02D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12529"/>
            <a:ext cx="3024336" cy="2498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47A97A-D984-4C2B-9357-41C036B5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87" y="4216512"/>
            <a:ext cx="3456384" cy="815304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 bwMode="auto">
          <a:xfrm>
            <a:off x="5004271" y="4346749"/>
            <a:ext cx="3816424" cy="4458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800" b="1" dirty="0">
                <a:cs typeface="Arial" charset="0"/>
              </a:rPr>
              <a:t>Fields mapped to CMSIS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E8657F-F5A9-4C9F-9E7D-29291504C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69" y="3925772"/>
            <a:ext cx="1147133" cy="2233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C8F79C-C2E7-4C7C-84D4-B0ADAF99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28" y="5426692"/>
            <a:ext cx="4627524" cy="1022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425F4F4-2838-4CDA-9202-62061F8A2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5244369"/>
            <a:ext cx="694611" cy="1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build="p" animBg="1"/>
      <p:bldP spid="14" grpId="0" build="p" animBg="1"/>
      <p:bldP spid="13" grpId="0" build="p" animBg="1"/>
    </p:bldLst>
  </p:timing>
</p:sld>
</file>

<file path=ppt/theme/theme1.xml><?xml version="1.0" encoding="utf-8"?>
<a:theme xmlns:a="http://schemas.openxmlformats.org/drawingml/2006/main" name="Folienvorlage_ZSN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Folienvorlage_ZSN</Template>
  <TotalTime>0</TotalTime>
  <Words>1089</Words>
  <Application>Microsoft Office PowerPoint</Application>
  <PresentationFormat>Bildschirmpräsentation (4:3)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Calibri</vt:lpstr>
      <vt:lpstr>Folienvorlage_ZSN</vt:lpstr>
      <vt:lpstr>Peripherals</vt:lpstr>
      <vt:lpstr>EMLIB and CMSIS</vt:lpstr>
      <vt:lpstr>EMLIB Documentation</vt:lpstr>
      <vt:lpstr>CMSIS Documentation</vt:lpstr>
      <vt:lpstr>ADC Reference Manual</vt:lpstr>
      <vt:lpstr>ADC Reference Manual and CMSIS</vt:lpstr>
      <vt:lpstr>ADC Reference Manual and CMSIS</vt:lpstr>
      <vt:lpstr>ADC Code Example</vt:lpstr>
      <vt:lpstr>ADC with EMLIB</vt:lpstr>
      <vt:lpstr>ADC with CMSIS or EMLIB Code</vt:lpstr>
      <vt:lpstr>ADC with CMSIS or EMLIB Code</vt:lpstr>
      <vt:lpstr>Peripherals: Finding Code Examples</vt:lpstr>
      <vt:lpstr>Peripherals: Finding Code Examples</vt:lpstr>
      <vt:lpstr>Peripherals: Finding Code Examples</vt:lpstr>
      <vt:lpstr>Evaluation Board</vt:lpstr>
      <vt:lpstr>How to get an Overview of the Template</vt:lpstr>
      <vt:lpstr>How to start with your own code</vt:lpstr>
      <vt:lpstr>Integer-Arithmetics</vt:lpstr>
      <vt:lpstr>Integer-Arithmetics (continued)</vt:lpstr>
      <vt:lpstr>Digital Proportional-Integral Controller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Hanspeter Hochreutener</dc:creator>
  <cp:lastModifiedBy>Ehrensperger Andreas (eand)</cp:lastModifiedBy>
  <cp:revision>195</cp:revision>
  <dcterms:created xsi:type="dcterms:W3CDTF">2011-12-11T19:53:26Z</dcterms:created>
  <dcterms:modified xsi:type="dcterms:W3CDTF">2019-09-02T19:16:31Z</dcterms:modified>
</cp:coreProperties>
</file>