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87" r:id="rId2"/>
    <p:sldId id="288" r:id="rId3"/>
    <p:sldId id="289" r:id="rId4"/>
    <p:sldId id="290" r:id="rId5"/>
    <p:sldId id="291" r:id="rId6"/>
    <p:sldId id="293" r:id="rId7"/>
    <p:sldId id="292" r:id="rId8"/>
    <p:sldId id="316" r:id="rId9"/>
    <p:sldId id="294" r:id="rId10"/>
    <p:sldId id="298" r:id="rId11"/>
    <p:sldId id="295" r:id="rId12"/>
    <p:sldId id="297" r:id="rId13"/>
    <p:sldId id="296" r:id="rId14"/>
    <p:sldId id="299" r:id="rId15"/>
    <p:sldId id="300" r:id="rId16"/>
    <p:sldId id="301" r:id="rId17"/>
    <p:sldId id="303" r:id="rId18"/>
    <p:sldId id="302" r:id="rId19"/>
    <p:sldId id="318" r:id="rId20"/>
    <p:sldId id="320" r:id="rId21"/>
    <p:sldId id="317" r:id="rId22"/>
    <p:sldId id="321" r:id="rId23"/>
  </p:sldIdLst>
  <p:sldSz cx="10693400" cy="7561263"/>
  <p:notesSz cx="6881813" cy="1001553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66"/>
    <a:srgbClr val="006600"/>
    <a:srgbClr val="339933"/>
    <a:srgbClr val="339966"/>
    <a:srgbClr val="009999"/>
    <a:srgbClr val="359B37"/>
    <a:srgbClr val="8CC09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1374" y="108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0786" cy="5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>
            <a:lvl1pPr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489" y="1"/>
            <a:ext cx="2980786" cy="5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>
            <a:lvl1pPr algn="r"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2198"/>
            <a:ext cx="2980786" cy="50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b" anchorCtr="0" compatLnSpc="1">
            <a:prstTxWarp prst="textNoShape">
              <a:avLst/>
            </a:prstTxWarp>
          </a:bodyPr>
          <a:lstStyle>
            <a:lvl1pPr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489" y="9512198"/>
            <a:ext cx="2980786" cy="50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b" anchorCtr="0" compatLnSpc="1">
            <a:prstTxWarp prst="textNoShape">
              <a:avLst/>
            </a:prstTxWarp>
          </a:bodyPr>
          <a:lstStyle>
            <a:lvl1pPr algn="r"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0786" cy="5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>
            <a:lvl1pPr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489" y="1"/>
            <a:ext cx="2980786" cy="5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>
            <a:lvl1pPr algn="r"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5813" y="750888"/>
            <a:ext cx="53101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874" y="4758430"/>
            <a:ext cx="5506066" cy="450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198"/>
            <a:ext cx="2980786" cy="50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b" anchorCtr="0" compatLnSpc="1">
            <a:prstTxWarp prst="textNoShape">
              <a:avLst/>
            </a:prstTxWarp>
          </a:bodyPr>
          <a:lstStyle>
            <a:lvl1pPr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489" y="9512198"/>
            <a:ext cx="2980786" cy="50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5" tIns="46542" rIns="93085" bIns="46542" numCol="1" anchor="b" anchorCtr="0" compatLnSpc="1">
            <a:prstTxWarp prst="textNoShape">
              <a:avLst/>
            </a:prstTxWarp>
          </a:bodyPr>
          <a:lstStyle>
            <a:lvl1pPr algn="r" defTabSz="93159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Documentation/process/coding-style.rst" TargetMode="External"/><Relationship Id="rId2" Type="http://schemas.openxmlformats.org/officeDocument/2006/relationships/hyperlink" Target="http://www.cs.swarthmore.edu/~newhall/unixhelp/c_codesty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pages.inf.ed.ac.uk/dts/pm/Papers/nasa-c-style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.nl/~dimitri/doxygen/manual/docblocks.html" TargetMode="External"/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stack.nl/~dimitri/doxygen/manual/command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graphviz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647114"/>
            <a:ext cx="10004083" cy="1519311"/>
          </a:xfrm>
        </p:spPr>
        <p:txBody>
          <a:bodyPr/>
          <a:lstStyle/>
          <a:p>
            <a:pPr eaLnBrk="1" hangingPunct="1"/>
            <a:r>
              <a:rPr lang="de-CH" sz="3200" dirty="0"/>
              <a:t>C </a:t>
            </a:r>
            <a:r>
              <a:rPr lang="de-CH" sz="3200" dirty="0" err="1"/>
              <a:t>Coding</a:t>
            </a:r>
            <a:r>
              <a:rPr lang="de-CH" sz="3200" dirty="0"/>
              <a:t> Style / Code </a:t>
            </a:r>
            <a:r>
              <a:rPr lang="de-CH" sz="3200" dirty="0" err="1"/>
              <a:t>Documentation</a:t>
            </a:r>
            <a:endParaRPr lang="en-US" sz="32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US" smtClean="0"/>
              <a:pPr defTabSz="1042988"/>
              <a:t>1</a:t>
            </a:fld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544048" y="2205807"/>
            <a:ext cx="89281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 eaLnBrk="1" hangingPunct="1">
              <a:buFontTx/>
              <a:buNone/>
            </a:pPr>
            <a:r>
              <a:rPr lang="en-US" sz="2800" b="0" kern="0" dirty="0">
                <a:cs typeface="Arial" charset="0"/>
              </a:rPr>
              <a:t>Goal: </a:t>
            </a:r>
            <a:br>
              <a:rPr lang="en-US" sz="2800" b="0" kern="0" dirty="0">
                <a:cs typeface="Arial" charset="0"/>
              </a:rPr>
            </a:br>
            <a:r>
              <a:rPr lang="en-US" sz="2800" b="0" kern="0" dirty="0">
                <a:cs typeface="Arial" charset="0"/>
              </a:rPr>
              <a:t>Make life easy for an other engineer</a:t>
            </a:r>
            <a:br>
              <a:rPr lang="en-US" sz="2800" b="0" kern="0" dirty="0">
                <a:cs typeface="Arial" charset="0"/>
              </a:rPr>
            </a:br>
            <a:r>
              <a:rPr lang="en-US" sz="2800" b="0" kern="0" dirty="0">
                <a:cs typeface="Arial" charset="0"/>
              </a:rPr>
              <a:t>who has to work with existing code.</a:t>
            </a:r>
          </a:p>
          <a:p>
            <a:pPr eaLnBrk="1" hangingPunct="1"/>
            <a:endParaRPr lang="en-US" b="0" kern="0" dirty="0">
              <a:cs typeface="Arial" charset="0"/>
            </a:endParaRPr>
          </a:p>
        </p:txBody>
      </p:sp>
      <p:pic>
        <p:nvPicPr>
          <p:cNvPr id="8" name="Picture 2" descr="http://www.bluemangolearning.com/images/ui/articles/software-man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3630893"/>
            <a:ext cx="26955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948" y="3769006"/>
            <a:ext cx="32480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7941" y="628650"/>
            <a:ext cx="8426984" cy="709613"/>
          </a:xfrm>
        </p:spPr>
        <p:txBody>
          <a:bodyPr/>
          <a:lstStyle/>
          <a:p>
            <a:r>
              <a:rPr lang="de-CH" dirty="0"/>
              <a:t>C </a:t>
            </a:r>
            <a:r>
              <a:rPr lang="de-CH" dirty="0" err="1"/>
              <a:t>Programming</a:t>
            </a:r>
            <a:r>
              <a:rPr lang="de-CH" dirty="0"/>
              <a:t> Style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197696" y="1666693"/>
            <a:ext cx="8928100" cy="5184576"/>
          </a:xfrm>
          <a:ln>
            <a:noFill/>
          </a:ln>
        </p:spPr>
        <p:txBody>
          <a:bodyPr>
            <a:noAutofit/>
          </a:bodyPr>
          <a:lstStyle/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dirty="0">
                <a:sym typeface="Wingdings" panose="05000000000000000000" pitchFamily="2" charset="2"/>
              </a:rPr>
              <a:t>Define guidelines for the </a:t>
            </a:r>
            <a:r>
              <a:rPr lang="en-GB" sz="1800" b="1" dirty="0">
                <a:sym typeface="Wingdings" panose="05000000000000000000" pitchFamily="2" charset="2"/>
              </a:rPr>
              <a:t>graphical layout </a:t>
            </a:r>
            <a:r>
              <a:rPr lang="en-GB" sz="1800" dirty="0">
                <a:sym typeface="Wingdings" panose="05000000000000000000" pitchFamily="2" charset="2"/>
              </a:rPr>
              <a:t>of the code: </a:t>
            </a:r>
            <a:br>
              <a:rPr lang="en-GB" sz="1800" dirty="0">
                <a:sym typeface="Wingdings" panose="05000000000000000000" pitchFamily="2" charset="2"/>
              </a:rPr>
            </a:br>
            <a:r>
              <a:rPr lang="en-GB" sz="1800" dirty="0">
                <a:sym typeface="Wingdings" panose="05000000000000000000" pitchFamily="2" charset="2"/>
              </a:rPr>
              <a:t>Indentation, white-space, block separation, …</a:t>
            </a:r>
            <a:br>
              <a:rPr lang="en-GB" sz="1800" dirty="0">
                <a:sym typeface="Wingdings" panose="05000000000000000000" pitchFamily="2" charset="2"/>
              </a:rPr>
            </a:br>
            <a:r>
              <a:rPr lang="en-GB" sz="1800" dirty="0">
                <a:sym typeface="Wingdings" panose="05000000000000000000" pitchFamily="2" charset="2"/>
              </a:rPr>
              <a:t>improve a codes readability.</a:t>
            </a:r>
          </a:p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endParaRPr lang="en-GB" sz="1800" dirty="0">
              <a:sym typeface="Wingdings" panose="05000000000000000000" pitchFamily="2" charset="2"/>
            </a:endParaRPr>
          </a:p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dirty="0"/>
              <a:t>Define criteria for </a:t>
            </a:r>
            <a:r>
              <a:rPr lang="en-GB" sz="1800" b="1" dirty="0"/>
              <a:t>splitting code </a:t>
            </a:r>
            <a:r>
              <a:rPr lang="en-GB" sz="1800" dirty="0"/>
              <a:t>into modules / files</a:t>
            </a:r>
            <a:br>
              <a:rPr lang="en-GB" sz="1800" dirty="0"/>
            </a:br>
            <a:endParaRPr lang="en-GB" sz="1800" dirty="0"/>
          </a:p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dirty="0">
                <a:sym typeface="Wingdings" panose="05000000000000000000" pitchFamily="2" charset="2"/>
              </a:rPr>
              <a:t>Use </a:t>
            </a:r>
            <a:r>
              <a:rPr lang="en-GB" sz="1800" b="1" dirty="0">
                <a:sym typeface="Wingdings" panose="05000000000000000000" pitchFamily="2" charset="2"/>
              </a:rPr>
              <a:t>ONE function for ONE task </a:t>
            </a:r>
            <a:br>
              <a:rPr lang="en-GB" sz="1800" b="1" dirty="0">
                <a:sym typeface="Wingdings" panose="05000000000000000000" pitchFamily="2" charset="2"/>
              </a:rPr>
            </a:br>
            <a:r>
              <a:rPr lang="en-GB" sz="1800" dirty="0">
                <a:sym typeface="Wingdings" panose="05000000000000000000" pitchFamily="2" charset="2"/>
              </a:rPr>
              <a:t>Is most likely true, if you can easily find an accurate function name.</a:t>
            </a:r>
            <a:endParaRPr lang="en-GB" sz="1800" b="1" dirty="0">
              <a:sym typeface="Wingdings" panose="05000000000000000000" pitchFamily="2" charset="2"/>
            </a:endParaRPr>
          </a:p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endParaRPr lang="en-GB" sz="1800" dirty="0"/>
          </a:p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endParaRPr lang="en-GB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41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154" y="628650"/>
            <a:ext cx="8390772" cy="709613"/>
          </a:xfrm>
        </p:spPr>
        <p:txBody>
          <a:bodyPr/>
          <a:lstStyle/>
          <a:p>
            <a:r>
              <a:rPr lang="de-CH" dirty="0"/>
              <a:t>C </a:t>
            </a:r>
            <a:r>
              <a:rPr lang="de-CH" dirty="0" err="1"/>
              <a:t>Programming</a:t>
            </a:r>
            <a:r>
              <a:rPr lang="de-CH" dirty="0"/>
              <a:t> Style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idx="1"/>
          </p:nvPr>
        </p:nvSpPr>
        <p:spPr>
          <a:xfrm>
            <a:off x="276225" y="1567944"/>
            <a:ext cx="8928100" cy="5112568"/>
          </a:xfrm>
          <a:ln>
            <a:noFill/>
          </a:ln>
        </p:spPr>
        <p:txBody>
          <a:bodyPr>
            <a:noAutofit/>
          </a:bodyPr>
          <a:lstStyle/>
          <a:p>
            <a:pPr marL="269875" indent="-269875" eaLnBrk="1" hangingPunct="1">
              <a:lnSpc>
                <a:spcPct val="150000"/>
              </a:lnSpc>
              <a:tabLst>
                <a:tab pos="2955925" algn="l"/>
              </a:tabLst>
            </a:pPr>
            <a:r>
              <a:rPr lang="en-GB" sz="1800" dirty="0">
                <a:sym typeface="Wingdings" panose="05000000000000000000" pitchFamily="2" charset="2"/>
              </a:rPr>
              <a:t>Avoid code repetition. Place identical (or combine similar) code into a function and call it from several locations.</a:t>
            </a:r>
            <a:br>
              <a:rPr lang="en-GB" sz="1800" dirty="0">
                <a:sym typeface="Wingdings" panose="05000000000000000000" pitchFamily="2" charset="2"/>
              </a:rPr>
            </a:br>
            <a:r>
              <a:rPr lang="en-GB" sz="1800" dirty="0">
                <a:sym typeface="Wingdings" panose="05000000000000000000" pitchFamily="2" charset="2"/>
              </a:rPr>
              <a:t>Note: Code repetition is a common (and avoidable) source of  errors because the code is modified in one place and not in the other(s).</a:t>
            </a:r>
          </a:p>
          <a:p>
            <a:pPr marL="269875" indent="-269875" eaLnBrk="1" hangingPunct="1">
              <a:lnSpc>
                <a:spcPct val="150000"/>
              </a:lnSpc>
              <a:tabLst>
                <a:tab pos="2955925" algn="l"/>
              </a:tabLst>
            </a:pPr>
            <a:r>
              <a:rPr lang="en-GB" sz="1800" dirty="0">
                <a:sym typeface="Wingdings" panose="05000000000000000000" pitchFamily="2" charset="2"/>
              </a:rPr>
              <a:t>Placing portions of code  into  functions  may improve readability, even when the code is not repeated.</a:t>
            </a:r>
            <a:endParaRPr lang="en-GB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00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0903" y="628650"/>
            <a:ext cx="8264022" cy="709613"/>
          </a:xfrm>
        </p:spPr>
        <p:txBody>
          <a:bodyPr/>
          <a:lstStyle/>
          <a:p>
            <a:r>
              <a:rPr lang="de-CH" dirty="0"/>
              <a:t>C </a:t>
            </a:r>
            <a:r>
              <a:rPr lang="de-CH" dirty="0" err="1"/>
              <a:t>Programming</a:t>
            </a:r>
            <a:r>
              <a:rPr lang="de-CH" dirty="0"/>
              <a:t> Style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34571" y="1902401"/>
            <a:ext cx="8390353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  <a:tabLst>
                <a:tab pos="2955925" algn="l"/>
              </a:tabLst>
            </a:pPr>
            <a:r>
              <a:rPr lang="en-GB" sz="1800" dirty="0">
                <a:sym typeface="Wingdings" panose="05000000000000000000" pitchFamily="2" charset="2"/>
              </a:rPr>
              <a:t>Some Links for  “C Programming Style”:</a:t>
            </a:r>
          </a:p>
          <a:p>
            <a:pPr marL="669925" lvl="1" indent="-269875" eaLnBrk="1" hangingPunct="1">
              <a:lnSpc>
                <a:spcPct val="150000"/>
              </a:lnSpc>
              <a:tabLst>
                <a:tab pos="2955925" algn="l"/>
              </a:tabLst>
            </a:pPr>
            <a:r>
              <a:rPr lang="en-GB" sz="1800" b="0" dirty="0">
                <a:sym typeface="Wingdings" panose="05000000000000000000" pitchFamily="2" charset="2"/>
                <a:hlinkClick r:id="rId2"/>
              </a:rPr>
              <a:t>http://www.cs.swarthmore.edu/~newhall/unixhelp/c_codestyle.html</a:t>
            </a:r>
            <a:endParaRPr lang="en-GB" sz="1800" b="0" dirty="0">
              <a:sym typeface="Wingdings" panose="05000000000000000000" pitchFamily="2" charset="2"/>
            </a:endParaRPr>
          </a:p>
          <a:p>
            <a:pPr marL="669925" lvl="1" indent="-269875" eaLnBrk="1" hangingPunct="1">
              <a:lnSpc>
                <a:spcPct val="150000"/>
              </a:lnSpc>
              <a:tabLst>
                <a:tab pos="2955925" algn="l"/>
              </a:tabLst>
            </a:pPr>
            <a:r>
              <a:rPr lang="en-GB" sz="1800" b="0" dirty="0">
                <a:sym typeface="Wingdings" panose="05000000000000000000" pitchFamily="2" charset="2"/>
                <a:hlinkClick r:id="rId3"/>
              </a:rPr>
              <a:t>https://www.kernel.org/doc/Documentation/process/coding-style.rst</a:t>
            </a:r>
            <a:endParaRPr lang="en-GB" sz="1800" b="0" dirty="0">
              <a:sym typeface="Wingdings" panose="05000000000000000000" pitchFamily="2" charset="2"/>
            </a:endParaRPr>
          </a:p>
          <a:p>
            <a:pPr marL="669925" lvl="1" indent="-269875" eaLnBrk="1" hangingPunct="1">
              <a:lnSpc>
                <a:spcPct val="150000"/>
              </a:lnSpc>
              <a:tabLst>
                <a:tab pos="2955925" algn="l"/>
              </a:tabLst>
            </a:pPr>
            <a:r>
              <a:rPr lang="en-GB" sz="1800" b="0" dirty="0">
                <a:hlinkClick r:id="rId4"/>
              </a:rPr>
              <a:t>http://homepages.inf.ed.ac.uk/dts/pm/Papers/nasa-c-style.pdf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115370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4206" y="362168"/>
            <a:ext cx="7491072" cy="709613"/>
          </a:xfrm>
        </p:spPr>
        <p:txBody>
          <a:bodyPr/>
          <a:lstStyle/>
          <a:p>
            <a:r>
              <a:rPr lang="de-CH" dirty="0" err="1"/>
              <a:t>Commenting</a:t>
            </a:r>
            <a:r>
              <a:rPr lang="de-CH" dirty="0"/>
              <a:t> C Code</a:t>
            </a:r>
            <a:endParaRPr lang="en-US" dirty="0"/>
          </a:p>
        </p:txBody>
      </p:sp>
      <p:sp>
        <p:nvSpPr>
          <p:cNvPr id="43" name="Rectangle 3"/>
          <p:cNvSpPr>
            <a:spLocks noGrp="1"/>
          </p:cNvSpPr>
          <p:nvPr>
            <p:ph idx="1"/>
          </p:nvPr>
        </p:nvSpPr>
        <p:spPr>
          <a:xfrm>
            <a:off x="424206" y="1260127"/>
            <a:ext cx="10032545" cy="5112568"/>
          </a:xfrm>
          <a:ln>
            <a:noFill/>
          </a:ln>
        </p:spPr>
        <p:txBody>
          <a:bodyPr>
            <a:noAutofit/>
          </a:bodyPr>
          <a:lstStyle/>
          <a:p>
            <a:pPr marL="0" indent="0" eaLnBrk="1" hangingPunct="1">
              <a:buNone/>
              <a:tabLst>
                <a:tab pos="2955925" algn="l"/>
              </a:tabLst>
            </a:pPr>
            <a:r>
              <a:rPr lang="en-GB" sz="1800" dirty="0"/>
              <a:t>Good source code comments improve readability and maintainability.</a:t>
            </a:r>
          </a:p>
          <a:p>
            <a:pPr eaLnBrk="1" hangingPunct="1">
              <a:tabLst>
                <a:tab pos="2955925" algn="l"/>
              </a:tabLst>
            </a:pPr>
            <a:r>
              <a:rPr lang="en-GB" sz="1800" dirty="0"/>
              <a:t>Every file has a comment header  </a:t>
            </a:r>
          </a:p>
          <a:p>
            <a:pPr lvl="1" eaLnBrk="1" hangingPunct="1">
              <a:tabLst>
                <a:tab pos="2955925" algn="l"/>
              </a:tabLst>
            </a:pPr>
            <a:r>
              <a:rPr lang="en-GB" sz="1800" dirty="0"/>
              <a:t>Short description of the content / purpose</a:t>
            </a:r>
          </a:p>
          <a:p>
            <a:pPr lvl="1" eaLnBrk="1" hangingPunct="1">
              <a:tabLst>
                <a:tab pos="2955925" algn="l"/>
              </a:tabLst>
            </a:pPr>
            <a:r>
              <a:rPr lang="en-GB" sz="1800" dirty="0"/>
              <a:t>Administrative information such as author, project name, …</a:t>
            </a:r>
            <a:br>
              <a:rPr lang="en-GB" sz="1800" dirty="0"/>
            </a:br>
            <a:endParaRPr lang="en-GB" sz="1800" dirty="0"/>
          </a:p>
          <a:p>
            <a:pPr eaLnBrk="1" hangingPunct="1">
              <a:tabLst>
                <a:tab pos="2955925" algn="l"/>
              </a:tabLst>
            </a:pPr>
            <a:r>
              <a:rPr lang="en-GB" sz="1800" dirty="0"/>
              <a:t>Every function is preceded by a comment</a:t>
            </a:r>
          </a:p>
          <a:p>
            <a:pPr lvl="1" eaLnBrk="1" hangingPunct="1">
              <a:tabLst>
                <a:tab pos="2955925" algn="l"/>
              </a:tabLst>
            </a:pPr>
            <a:r>
              <a:rPr lang="en-GB" sz="1800" dirty="0"/>
              <a:t>What does the function and how is this achieved? </a:t>
            </a:r>
          </a:p>
          <a:p>
            <a:pPr lvl="1" eaLnBrk="1" hangingPunct="1">
              <a:tabLst>
                <a:tab pos="2955925" algn="l"/>
              </a:tabLst>
            </a:pPr>
            <a:r>
              <a:rPr lang="en-GB" sz="1800" dirty="0"/>
              <a:t>List of all the parameters with a short description</a:t>
            </a:r>
          </a:p>
          <a:p>
            <a:pPr lvl="1" eaLnBrk="1" hangingPunct="1">
              <a:tabLst>
                <a:tab pos="2955925" algn="l"/>
              </a:tabLst>
            </a:pPr>
            <a:r>
              <a:rPr lang="en-GB" sz="1800" dirty="0"/>
              <a:t>Description of return value</a:t>
            </a:r>
          </a:p>
          <a:p>
            <a:pPr lvl="1" eaLnBrk="1" hangingPunct="1">
              <a:tabLst>
                <a:tab pos="2955925" algn="l"/>
              </a:tabLst>
            </a:pPr>
            <a:r>
              <a:rPr lang="en-GB" sz="1800" dirty="0"/>
              <a:t>Indication of side effects such as modifying a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15408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3620" y="628650"/>
            <a:ext cx="8481305" cy="709613"/>
          </a:xfrm>
        </p:spPr>
        <p:txBody>
          <a:bodyPr/>
          <a:lstStyle/>
          <a:p>
            <a:r>
              <a:rPr lang="de-CH" dirty="0" err="1"/>
              <a:t>Commenting</a:t>
            </a:r>
            <a:r>
              <a:rPr lang="de-CH" dirty="0"/>
              <a:t> C Code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43619" y="1338263"/>
            <a:ext cx="876070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1950" indent="-36195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b="0" kern="0" dirty="0"/>
              <a:t>Inline commenting (in the same line after the code)</a:t>
            </a:r>
          </a:p>
          <a:p>
            <a:pPr lvl="1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b="0" kern="0" dirty="0"/>
              <a:t>Explain the purpose of the code, the intention of the programmer</a:t>
            </a:r>
            <a:br>
              <a:rPr lang="en-GB" sz="1800" b="0" kern="0" dirty="0"/>
            </a:br>
            <a:r>
              <a:rPr lang="en-GB" sz="1800" b="0" kern="0" dirty="0"/>
              <a:t>Connect the code with the program task </a:t>
            </a:r>
            <a:r>
              <a:rPr lang="en-GB" sz="1800" b="0" kern="0" dirty="0">
                <a:sym typeface="Wingdings" panose="05000000000000000000" pitchFamily="2" charset="2"/>
              </a:rPr>
              <a:t> higher abstraction level</a:t>
            </a:r>
          </a:p>
          <a:p>
            <a:pPr lvl="1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b="0" kern="0" dirty="0"/>
              <a:t>Avoid superfluous comments,</a:t>
            </a:r>
            <a:br>
              <a:rPr lang="en-GB" sz="1800" b="0" kern="0" dirty="0"/>
            </a:br>
            <a:r>
              <a:rPr lang="en-GB" sz="18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x=x+1 //increment x by one </a:t>
            </a:r>
            <a:r>
              <a:rPr lang="en-GB" sz="1800" b="0" kern="0" dirty="0">
                <a:sym typeface="Wingdings" panose="05000000000000000000" pitchFamily="2" charset="2"/>
              </a:rPr>
              <a:t>this comment is obviously </a:t>
            </a:r>
            <a:r>
              <a:rPr lang="en-GB" sz="1800" b="0" kern="0" dirty="0"/>
              <a:t>useless</a:t>
            </a:r>
            <a:endParaRPr lang="en-GB" sz="1800" kern="0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b="0" kern="0" dirty="0"/>
              <a:t>“Self explaining” code highly reduces need for inline comments.  </a:t>
            </a:r>
            <a:br>
              <a:rPr lang="en-GB" sz="1800" b="0" kern="0" dirty="0"/>
            </a:br>
            <a:r>
              <a:rPr lang="en-GB" sz="1800" b="0" kern="0" dirty="0"/>
              <a:t>May be achieved e.g. with:</a:t>
            </a:r>
            <a:br>
              <a:rPr lang="en-GB" sz="1800" b="0" kern="0" dirty="0"/>
            </a:br>
            <a:r>
              <a:rPr lang="en-GB" sz="1800" b="0" kern="0" dirty="0"/>
              <a:t>Expressive variable and function names</a:t>
            </a:r>
            <a:br>
              <a:rPr lang="en-GB" sz="1800" b="0" kern="0" dirty="0"/>
            </a:br>
            <a:r>
              <a:rPr lang="en-GB" sz="1800" b="0" kern="0" dirty="0">
                <a:sym typeface="Wingdings" panose="05000000000000000000" pitchFamily="2" charset="2"/>
              </a:rPr>
              <a:t>Constants with meaningful names instead of literals  (numbers in the code</a:t>
            </a:r>
            <a:r>
              <a:rPr lang="en-GB" sz="1800" b="0" kern="0" dirty="0"/>
              <a:t>)</a:t>
            </a:r>
            <a:br>
              <a:rPr lang="en-GB" sz="1800" b="0" kern="0" dirty="0"/>
            </a:br>
            <a:r>
              <a:rPr lang="en-GB" sz="1800" kern="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GPIO_PortOutSet</a:t>
            </a:r>
            <a:r>
              <a:rPr lang="en-GB" sz="1800" kern="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(PORT_D, PIN_4) </a:t>
            </a:r>
            <a:r>
              <a:rPr lang="en-GB" sz="1800" b="0" kern="0" dirty="0"/>
              <a:t>instead of </a:t>
            </a:r>
            <a:r>
              <a:rPr lang="en-GB" sz="1800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GPIO_PortOutSet</a:t>
            </a:r>
            <a:r>
              <a:rPr lang="en-GB" sz="18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(3,4)</a:t>
            </a:r>
          </a:p>
          <a:p>
            <a:pPr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b="0" kern="0" dirty="0"/>
              <a:t>Software should generally be commented in English</a:t>
            </a:r>
          </a:p>
        </p:txBody>
      </p:sp>
    </p:spTree>
    <p:extLst>
      <p:ext uri="{BB962C8B-B14F-4D97-AF65-F5344CB8AC3E}">
        <p14:creationId xmlns:p14="http://schemas.microsoft.com/office/powerpoint/2010/main" val="264421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9010" y="628650"/>
            <a:ext cx="8245915" cy="709613"/>
          </a:xfrm>
        </p:spPr>
        <p:txBody>
          <a:bodyPr/>
          <a:lstStyle/>
          <a:p>
            <a:r>
              <a:rPr lang="de-CH" dirty="0"/>
              <a:t>C Code </a:t>
            </a:r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Doxygen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3" name="Rectangle 3"/>
          <p:cNvSpPr>
            <a:spLocks noGrp="1"/>
          </p:cNvSpPr>
          <p:nvPr>
            <p:ph idx="1"/>
          </p:nvPr>
        </p:nvSpPr>
        <p:spPr>
          <a:xfrm>
            <a:off x="679009" y="1620569"/>
            <a:ext cx="8587007" cy="4543475"/>
          </a:xfrm>
          <a:ln>
            <a:noFill/>
          </a:ln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GB" sz="1800" dirty="0"/>
              <a:t>With the help of a tool, a documentation can be generated directly from the </a:t>
            </a:r>
            <a:r>
              <a:rPr lang="en-GB" sz="1800" b="1" dirty="0"/>
              <a:t>commented code</a:t>
            </a:r>
            <a:r>
              <a:rPr lang="en-GB" sz="1800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This guarantees that the documentation is up to date.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Such a tool is </a:t>
            </a:r>
            <a:r>
              <a:rPr lang="en-GB" sz="1800" b="1" dirty="0"/>
              <a:t>Doxygen</a:t>
            </a:r>
            <a:r>
              <a:rPr lang="en-GB" sz="1800" dirty="0"/>
              <a:t> </a:t>
            </a:r>
            <a:r>
              <a:rPr lang="en-GB" sz="1800" dirty="0">
                <a:hlinkClick r:id="rId2"/>
              </a:rPr>
              <a:t>http://www.stack.nl/~dimitri/doxygen/</a:t>
            </a:r>
            <a:r>
              <a:rPr lang="en-GB" sz="1800" dirty="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Introduction: </a:t>
            </a:r>
            <a:r>
              <a:rPr lang="en-GB" sz="1800" dirty="0">
                <a:hlinkClick r:id="rId3"/>
              </a:rPr>
              <a:t>http://www.stack.nl/~dimitri/doxygen/manual/docblocks.html</a:t>
            </a:r>
            <a:r>
              <a:rPr lang="en-GB" sz="1800" dirty="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Reference:   </a:t>
            </a:r>
            <a:r>
              <a:rPr lang="en-GB" sz="1800" dirty="0">
                <a:hlinkClick r:id="rId4"/>
              </a:rPr>
              <a:t>http://www.stack.nl/~dimitri/doxygen/manual/commands.html</a:t>
            </a:r>
            <a:r>
              <a:rPr lang="en-GB" sz="1800" dirty="0"/>
              <a:t> 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GB" sz="1800" dirty="0"/>
              <a:t>Note: the libraries CMSIS und </a:t>
            </a:r>
            <a:r>
              <a:rPr lang="en-GB" sz="1800" dirty="0" err="1"/>
              <a:t>emlib</a:t>
            </a:r>
            <a:r>
              <a:rPr lang="en-GB" sz="1800" dirty="0"/>
              <a:t> have been documented with Doxygen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192" y="628650"/>
            <a:ext cx="17907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5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529" y="628650"/>
            <a:ext cx="8327397" cy="709613"/>
          </a:xfrm>
        </p:spPr>
        <p:txBody>
          <a:bodyPr/>
          <a:lstStyle/>
          <a:p>
            <a:r>
              <a:rPr lang="de-CH" dirty="0"/>
              <a:t>C Code </a:t>
            </a:r>
            <a:r>
              <a:rPr lang="de-CH" dirty="0" err="1"/>
              <a:t>Docu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Doxygen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215900" y="1593410"/>
            <a:ext cx="10202863" cy="5141003"/>
          </a:xfrm>
          <a:ln>
            <a:noFill/>
          </a:ln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GB" sz="1800" dirty="0" err="1"/>
              <a:t>Doxygen</a:t>
            </a:r>
            <a:r>
              <a:rPr lang="en-GB" sz="1800" dirty="0"/>
              <a:t> does not have a fixed associated file name extension.</a:t>
            </a:r>
            <a:br>
              <a:rPr lang="en-GB" sz="1800" dirty="0"/>
            </a:br>
            <a:r>
              <a:rPr lang="en-GB" sz="1800" dirty="0"/>
              <a:t>To open a configuration file: Start the program </a:t>
            </a:r>
            <a:r>
              <a:rPr lang="en-GB" sz="1800" b="1" dirty="0" err="1"/>
              <a:t>Doxywizard</a:t>
            </a:r>
            <a:endParaRPr lang="en-GB" sz="1800" dirty="0"/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A suitable </a:t>
            </a:r>
            <a:r>
              <a:rPr lang="en-GB" sz="1800" dirty="0" err="1"/>
              <a:t>Doxygen</a:t>
            </a:r>
            <a:r>
              <a:rPr lang="en-GB" sz="1800" dirty="0"/>
              <a:t> configuration file named “</a:t>
            </a:r>
            <a:r>
              <a:rPr lang="en-GB" sz="1800" dirty="0" err="1"/>
              <a:t>Doxyfile</a:t>
            </a:r>
            <a:r>
              <a:rPr lang="en-GB" sz="1800" dirty="0"/>
              <a:t>” is available in the ETP1 </a:t>
            </a:r>
            <a:r>
              <a:rPr lang="en-GB" sz="1800" dirty="0" err="1"/>
              <a:t>Moodlight</a:t>
            </a:r>
            <a:r>
              <a:rPr lang="en-GB" sz="1800" dirty="0"/>
              <a:t> template folder. You may open it from  within </a:t>
            </a:r>
            <a:r>
              <a:rPr lang="en-GB" sz="1800" dirty="0" err="1"/>
              <a:t>Doxywizard</a:t>
            </a:r>
            <a:r>
              <a:rPr lang="en-GB" sz="1800" dirty="0"/>
              <a:t> and adapt it to your needs. (</a:t>
            </a:r>
            <a:r>
              <a:rPr lang="en-GB" sz="1800" b="1" dirty="0"/>
              <a:t>File =&gt; Open  </a:t>
            </a:r>
            <a:r>
              <a:rPr lang="en-GB" sz="1800" dirty="0"/>
              <a:t>or afterwards </a:t>
            </a:r>
            <a:r>
              <a:rPr lang="en-GB" sz="1800" b="1" dirty="0"/>
              <a:t>File =&gt; Open recent</a:t>
            </a:r>
            <a:r>
              <a:rPr lang="en-GB" sz="1800" dirty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If needed edit the settings in the registers </a:t>
            </a:r>
            <a:r>
              <a:rPr lang="en-GB" sz="1800" b="1" dirty="0"/>
              <a:t>Wizard</a:t>
            </a:r>
            <a:r>
              <a:rPr lang="en-GB" sz="1800" dirty="0"/>
              <a:t> and/or </a:t>
            </a:r>
            <a:r>
              <a:rPr lang="en-GB" sz="1800" b="1" dirty="0"/>
              <a:t>Expert</a:t>
            </a:r>
            <a:br>
              <a:rPr lang="en-GB" sz="1800" dirty="0"/>
            </a:br>
            <a:r>
              <a:rPr lang="en-GB" sz="1800" dirty="0"/>
              <a:t>Save the changes: </a:t>
            </a:r>
            <a:r>
              <a:rPr lang="en-GB" sz="1800" b="1" dirty="0"/>
              <a:t>File =&gt; Save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Register </a:t>
            </a:r>
            <a:r>
              <a:rPr lang="en-GB" sz="1800" b="1" dirty="0"/>
              <a:t>Run =&gt; Run </a:t>
            </a:r>
            <a:r>
              <a:rPr lang="en-GB" sz="1800" b="1" dirty="0" err="1"/>
              <a:t>doxygen</a:t>
            </a:r>
            <a:r>
              <a:rPr lang="en-GB" sz="1800" b="1" dirty="0"/>
              <a:t> </a:t>
            </a:r>
            <a:r>
              <a:rPr lang="en-GB" sz="1800" dirty="0"/>
              <a:t>compiles the documentation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Register </a:t>
            </a:r>
            <a:r>
              <a:rPr lang="en-GB" sz="1800" b="1" dirty="0"/>
              <a:t>Run =&gt; Show HTML </a:t>
            </a:r>
            <a:r>
              <a:rPr lang="en-GB" sz="1800" dirty="0"/>
              <a:t>output opens the documentation in a browser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GB" sz="1800" dirty="0"/>
          </a:p>
          <a:p>
            <a:pPr marL="0" indent="0" eaLnBrk="1" hangingPunct="1">
              <a:lnSpc>
                <a:spcPct val="130000"/>
              </a:lnSpc>
              <a:buNone/>
            </a:pPr>
            <a:endParaRPr lang="en-GB" sz="1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6" y="628650"/>
            <a:ext cx="17907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834" y="628650"/>
            <a:ext cx="8445091" cy="709613"/>
          </a:xfrm>
        </p:spPr>
        <p:txBody>
          <a:bodyPr/>
          <a:lstStyle/>
          <a:p>
            <a:r>
              <a:rPr lang="de-CH" dirty="0"/>
              <a:t>C Code </a:t>
            </a:r>
            <a:r>
              <a:rPr lang="de-CH" dirty="0" err="1"/>
              <a:t>Docu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Doxygen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0081020" y="7124700"/>
            <a:ext cx="1214438" cy="193675"/>
          </a:xfrm>
        </p:spPr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346816" y="1338263"/>
            <a:ext cx="8928100" cy="5112568"/>
          </a:xfrm>
          <a:ln>
            <a:noFill/>
          </a:ln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GB" sz="1800" dirty="0" err="1"/>
              <a:t>Doxygen</a:t>
            </a:r>
            <a:r>
              <a:rPr lang="en-GB" sz="1800" dirty="0"/>
              <a:t> can generate </a:t>
            </a:r>
            <a:r>
              <a:rPr lang="en-GB" sz="1800" b="1" dirty="0"/>
              <a:t>call</a:t>
            </a:r>
            <a:r>
              <a:rPr lang="en-GB" sz="1800" dirty="0"/>
              <a:t> and </a:t>
            </a:r>
            <a:r>
              <a:rPr lang="en-GB" sz="1800" b="1" dirty="0"/>
              <a:t>caller graphs </a:t>
            </a:r>
            <a:r>
              <a:rPr lang="en-GB" sz="1800" dirty="0"/>
              <a:t>using the </a:t>
            </a:r>
            <a:r>
              <a:rPr lang="en-GB" sz="1800" dirty="0" err="1"/>
              <a:t>graphviz</a:t>
            </a:r>
            <a:r>
              <a:rPr lang="en-GB" sz="1800" dirty="0"/>
              <a:t> tool to visualize the dependency of files and functions.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dirty="0"/>
              <a:t>Download </a:t>
            </a:r>
            <a:r>
              <a:rPr lang="en-GB" sz="1800" dirty="0" err="1"/>
              <a:t>graphviz</a:t>
            </a:r>
            <a:r>
              <a:rPr lang="en-GB" sz="1800" dirty="0"/>
              <a:t> from </a:t>
            </a:r>
            <a:r>
              <a:rPr lang="en-GB" sz="1800" dirty="0">
                <a:hlinkClick r:id="rId2"/>
              </a:rPr>
              <a:t>http://www.graphviz.org</a:t>
            </a:r>
            <a:r>
              <a:rPr lang="en-GB" sz="1800" dirty="0"/>
              <a:t> and install it.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b="1" dirty="0"/>
              <a:t>Configure Doxygen </a:t>
            </a:r>
            <a:r>
              <a:rPr lang="en-GB" sz="1800" dirty="0"/>
              <a:t>to use </a:t>
            </a:r>
            <a:r>
              <a:rPr lang="en-GB" sz="1800" dirty="0" err="1"/>
              <a:t>graphviz</a:t>
            </a:r>
            <a:r>
              <a:rPr lang="en-GB" sz="1800" dirty="0"/>
              <a:t>:</a:t>
            </a:r>
            <a:br>
              <a:rPr lang="en-GB" sz="1800" dirty="0"/>
            </a:br>
            <a:r>
              <a:rPr lang="en-GB" sz="1800" dirty="0"/>
              <a:t>Start </a:t>
            </a:r>
            <a:r>
              <a:rPr lang="en-GB" sz="1800" b="1" dirty="0" err="1"/>
              <a:t>Doxywizard</a:t>
            </a:r>
            <a:r>
              <a:rPr lang="en-GB" sz="1800" b="1" dirty="0"/>
              <a:t>, </a:t>
            </a:r>
            <a:r>
              <a:rPr lang="en-GB" sz="1800" dirty="0"/>
              <a:t>open configuration </a:t>
            </a:r>
            <a:r>
              <a:rPr lang="en-GB" sz="1800" b="1" dirty="0"/>
              <a:t>File =&gt; Open… </a:t>
            </a:r>
            <a:r>
              <a:rPr lang="en-GB" sz="1800" dirty="0"/>
              <a:t>or </a:t>
            </a:r>
            <a:r>
              <a:rPr lang="en-GB" sz="1800" b="1" dirty="0"/>
              <a:t>Open recent</a:t>
            </a: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                                                                            </a:t>
            </a:r>
            <a:br>
              <a:rPr lang="en-GB" sz="1800" dirty="0"/>
            </a:br>
            <a:r>
              <a:rPr lang="en-GB" sz="1800" dirty="0"/>
              <a:t>                                                           	                </a:t>
            </a:r>
          </a:p>
          <a:p>
            <a:pPr eaLnBrk="1" hangingPunct="1">
              <a:lnSpc>
                <a:spcPct val="130000"/>
              </a:lnSpc>
            </a:pPr>
            <a:r>
              <a:rPr lang="en-GB" sz="1800" b="1" dirty="0"/>
              <a:t>File =&gt; Save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39" y="3840586"/>
            <a:ext cx="3383280" cy="275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91" y="3840586"/>
            <a:ext cx="418338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V="1">
            <a:off x="2388147" y="4870834"/>
            <a:ext cx="504056" cy="348972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812083" y="6310994"/>
            <a:ext cx="108012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1812083" y="6463394"/>
            <a:ext cx="108012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840483" y="3927118"/>
            <a:ext cx="67999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840483" y="4870834"/>
            <a:ext cx="7660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5988547" y="4009714"/>
            <a:ext cx="216024" cy="429072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052443" y="5590914"/>
            <a:ext cx="5400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576181" y="5518906"/>
            <a:ext cx="48042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476" y="675006"/>
            <a:ext cx="1790700" cy="485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181E5BD-A2A4-42DF-82FD-271A85B7FC78}"/>
              </a:ext>
            </a:extLst>
          </p:cNvPr>
          <p:cNvSpPr txBox="1"/>
          <p:nvPr/>
        </p:nvSpPr>
        <p:spPr>
          <a:xfrm>
            <a:off x="6818034" y="5664663"/>
            <a:ext cx="326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dirty="0"/>
              <a:t>enter </a:t>
            </a:r>
            <a:r>
              <a:rPr lang="en-GB" sz="1800" b="0" dirty="0" err="1"/>
              <a:t>graphviz</a:t>
            </a:r>
            <a:r>
              <a:rPr lang="en-GB" sz="1800" b="0" dirty="0"/>
              <a:t> installation path here</a:t>
            </a:r>
            <a:endParaRPr lang="de-CH" sz="1800" b="0" dirty="0"/>
          </a:p>
        </p:txBody>
      </p:sp>
    </p:spTree>
    <p:extLst>
      <p:ext uri="{BB962C8B-B14F-4D97-AF65-F5344CB8AC3E}">
        <p14:creationId xmlns:p14="http://schemas.microsoft.com/office/powerpoint/2010/main" val="5464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051" y="633474"/>
            <a:ext cx="7995462" cy="709613"/>
          </a:xfrm>
        </p:spPr>
        <p:txBody>
          <a:bodyPr/>
          <a:lstStyle/>
          <a:p>
            <a:r>
              <a:rPr lang="en-GB" dirty="0"/>
              <a:t>C-Code Doxygen Examples</a:t>
            </a:r>
            <a:br>
              <a:rPr lang="en-GB" dirty="0"/>
            </a:br>
            <a:r>
              <a:rPr lang="en-GB" dirty="0"/>
              <a:t>Project Description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195561" y="7095800"/>
            <a:ext cx="1214438" cy="193675"/>
          </a:xfrm>
        </p:spPr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294050" y="1558470"/>
            <a:ext cx="10115949" cy="629250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Put a short description of the whole project at the top of the C-file which contains the function main().  An example: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endParaRPr lang="en-GB" sz="13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/** ***************************************************************************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mainpage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Moodlight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is the subject of the &lt;b&gt;</a:t>
            </a:r>
            <a:r>
              <a:rPr lang="en-US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Electonics</a:t>
            </a: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-Project (ETP)&lt;/b&gt;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starting with fall term 2016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in the &lt;b&gt;second year of the electronics engineering curriculum&lt;/b&gt;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at the School of Engineering of the Zurich University of Applied Sciences.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&lt;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img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src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="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img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/colour_space_LEDs.png"&gt;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Colour</a:t>
            </a: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space approximated with power LEDs (white, amber, red, green and blue)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...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  <a:b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Board:  Starter Kit EFM32-G8XX-STK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Device: EFM32G890F128 (Gecko)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author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Hanspeter Hochreutener (hhrt@zhaw.ch)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date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14.7.2015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*****************************************************************************/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16" y="633474"/>
            <a:ext cx="17907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3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444" y="628650"/>
            <a:ext cx="8475481" cy="709613"/>
          </a:xfrm>
        </p:spPr>
        <p:txBody>
          <a:bodyPr/>
          <a:lstStyle/>
          <a:p>
            <a:r>
              <a:rPr lang="en-GB" dirty="0"/>
              <a:t>C-Code Doxygen Examples (cont.)</a:t>
            </a:r>
            <a:br>
              <a:rPr lang="en-GB" dirty="0"/>
            </a:br>
            <a:r>
              <a:rPr lang="en-GB" dirty="0"/>
              <a:t>File Header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49444" y="1965707"/>
            <a:ext cx="10134056" cy="5112076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The content (purpose, task) of every C- and H-file should be documented.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An example: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endParaRPr lang="en-GB" sz="16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/** ***************************************************************************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file</a:t>
            </a:r>
            <a:endParaRPr lang="de-CH" sz="1600" dirty="0">
              <a:solidFill>
                <a:srgbClr val="006666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@brief main file for the Moodlight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Sets up </a:t>
            </a:r>
            <a:r>
              <a:rPr lang="en-US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uC</a:t>
            </a: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clocks, peripherals and user interface.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Starts 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the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powerLEDs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etc.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Loops in the user interface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author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Hanspeter Hochreutener (hhrt@zhaw.ch)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</a:t>
            </a:r>
            <a:r>
              <a:rPr lang="de-CH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date</a:t>
            </a: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8.7.2015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*****************************************************************************/ </a:t>
            </a:r>
            <a:endParaRPr lang="en-GB" sz="1600" dirty="0">
              <a:solidFill>
                <a:srgbClr val="006666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138" y="633059"/>
            <a:ext cx="17907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7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76" y="1439127"/>
            <a:ext cx="3192990" cy="28031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8597" y="611795"/>
            <a:ext cx="7558087" cy="709613"/>
          </a:xfrm>
        </p:spPr>
        <p:txBody>
          <a:bodyPr/>
          <a:lstStyle/>
          <a:p>
            <a:pPr lvl="0"/>
            <a:r>
              <a:rPr lang="de-CH" dirty="0"/>
              <a:t>Splitting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Modules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idx="1"/>
          </p:nvPr>
        </p:nvSpPr>
        <p:spPr>
          <a:xfrm>
            <a:off x="778597" y="1565851"/>
            <a:ext cx="7668285" cy="5112568"/>
          </a:xfrm>
          <a:ln>
            <a:noFill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sz="1800" dirty="0">
                <a:cs typeface="Arial" charset="0"/>
              </a:rPr>
              <a:t>Avoid huge files!</a:t>
            </a:r>
          </a:p>
          <a:p>
            <a:pPr marL="0" indent="0" eaLnBrk="1" hangingPunct="1">
              <a:buNone/>
            </a:pPr>
            <a:endParaRPr lang="en-US" sz="1800" dirty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1800" dirty="0">
                <a:cs typeface="Arial" charset="0"/>
              </a:rPr>
              <a:t>Putting all the code into one single file:</a:t>
            </a:r>
          </a:p>
          <a:p>
            <a:pPr eaLnBrk="1" hangingPunct="1"/>
            <a:r>
              <a:rPr lang="en-US" sz="1800" dirty="0">
                <a:cs typeface="Arial" charset="0"/>
              </a:rPr>
              <a:t>difficult to maintain the code or find a specific section</a:t>
            </a:r>
          </a:p>
          <a:p>
            <a:pPr eaLnBrk="1" hangingPunct="1"/>
            <a:r>
              <a:rPr lang="en-US" sz="1800" dirty="0">
                <a:cs typeface="Arial" charset="0"/>
              </a:rPr>
              <a:t>impossible for several programmers to share a project</a:t>
            </a:r>
          </a:p>
          <a:p>
            <a:pPr eaLnBrk="1" hangingPunct="1"/>
            <a:r>
              <a:rPr lang="en-US" sz="1800" dirty="0">
                <a:cs typeface="Arial" charset="0"/>
              </a:rPr>
              <a:t>code can’t be reused without substantial modifications</a:t>
            </a:r>
          </a:p>
          <a:p>
            <a:pPr eaLnBrk="1" hangingPunct="1"/>
            <a:r>
              <a:rPr lang="en-US" sz="1800" dirty="0">
                <a:cs typeface="Arial" charset="0"/>
              </a:rPr>
              <a:t>complete code needs to be recompiled for new builds</a:t>
            </a:r>
            <a:endParaRPr lang="en-US" sz="2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7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68" y="628650"/>
            <a:ext cx="8943975" cy="709613"/>
          </a:xfrm>
        </p:spPr>
        <p:txBody>
          <a:bodyPr/>
          <a:lstStyle/>
          <a:p>
            <a:r>
              <a:rPr lang="en-GB" dirty="0"/>
              <a:t>C-Code Doxygen Examples (cont.)</a:t>
            </a:r>
            <a:br>
              <a:rPr lang="en-GB" dirty="0"/>
            </a:br>
            <a:r>
              <a:rPr lang="en-GB" dirty="0"/>
              <a:t>Function Headers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62767" y="1871163"/>
            <a:ext cx="10155995" cy="5125672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Each function should be </a:t>
            </a:r>
            <a:r>
              <a:rPr lang="en-GB" sz="1800" dirty="0" err="1"/>
              <a:t>preceeded</a:t>
            </a:r>
            <a:r>
              <a:rPr lang="en-GB" sz="1800" dirty="0"/>
              <a:t> by </a:t>
            </a:r>
            <a:r>
              <a:rPr lang="en-GB" sz="1800" dirty="0" err="1"/>
              <a:t>ist</a:t>
            </a:r>
            <a:r>
              <a:rPr lang="en-GB" sz="1800" dirty="0"/>
              <a:t> function header.</a:t>
            </a:r>
            <a:br>
              <a:rPr lang="en-GB" sz="1800" dirty="0"/>
            </a:br>
            <a:r>
              <a:rPr lang="en-GB" sz="1800" dirty="0"/>
              <a:t>It should be made clear what a function does,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which parameters it expects and what result it returns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An example: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endParaRPr lang="en-GB" sz="1600" dirty="0">
              <a:solidFill>
                <a:srgbClr val="006666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/** ***************************************************************************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@brief Calculate average value of one DMA-buffer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param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[in] number of samples in data array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param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[in] pointer to data array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@return average of array data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*****************************************************************************/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uint16_t 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calculateAverage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(uint16_t 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sampleNumber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uint16_t* 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dmaBuffer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    ...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977" y="628650"/>
            <a:ext cx="17907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9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68" y="628650"/>
            <a:ext cx="8943975" cy="709613"/>
          </a:xfrm>
        </p:spPr>
        <p:txBody>
          <a:bodyPr/>
          <a:lstStyle/>
          <a:p>
            <a:r>
              <a:rPr lang="en-GB" dirty="0"/>
              <a:t>C-Code Doxygen Examples (cont.)</a:t>
            </a:r>
            <a:br>
              <a:rPr lang="en-GB" dirty="0"/>
            </a:br>
            <a:r>
              <a:rPr lang="en-GB" dirty="0"/>
              <a:t>Commenting Constants and Variables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58909" y="2027975"/>
            <a:ext cx="10170271" cy="4498079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Constants and variables can be documented directly inline after </a:t>
            </a:r>
            <a:r>
              <a:rPr lang="en-GB" sz="1800" b="1" dirty="0"/>
              <a:t>///&lt;</a:t>
            </a:r>
            <a:endParaRPr lang="en-GB" sz="1800" dirty="0"/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/>
              <a:t>An example: 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endParaRPr lang="en-GB" sz="1600" dirty="0"/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#define TRF_COUNT          	5    	///&lt; num. of DMA transfers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#define BUFSIZE             	20    	///&lt; num. of entries in one DMA buffer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#define BUFCOUNT            	4     	///&lt; num. of DMA buffers (must be &gt;= 2)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uint16_t 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DMA_buffer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[BUFCOUNT][BUFSIZE];  	///&lt; the data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uint16_t 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DMA_buffer_last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           	///&lt; buffer ready for processing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uint16_t 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DMA_buffer_current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              	///&lt; buffer is currently filled</a:t>
            </a:r>
          </a:p>
          <a:p>
            <a:pPr marL="0" indent="0" eaLnBrk="1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uint16_t </a:t>
            </a:r>
            <a:r>
              <a:rPr lang="en-GB" sz="1600" dirty="0" err="1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DMA_buffer_next</a:t>
            </a:r>
            <a:r>
              <a:rPr lang="en-GB" sz="1600" dirty="0">
                <a:solidFill>
                  <a:srgbClr val="00666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                 	///&lt; buffer will be used next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85" y="628650"/>
            <a:ext cx="17907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4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5223" y="637703"/>
            <a:ext cx="8587661" cy="709613"/>
          </a:xfrm>
        </p:spPr>
        <p:txBody>
          <a:bodyPr/>
          <a:lstStyle/>
          <a:p>
            <a:r>
              <a:rPr lang="en-GB" dirty="0"/>
              <a:t>SW Documentation </a:t>
            </a:r>
            <a:br>
              <a:rPr lang="en-GB" dirty="0"/>
            </a:br>
            <a:r>
              <a:rPr lang="en-GB" dirty="0"/>
              <a:t>Proposed Structure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15223" y="1865013"/>
            <a:ext cx="8220547" cy="449807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/>
              <a:t>A SW documentation may contain these sections: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Abstract and/or overview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Table of content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cs typeface="Arial" charset="0"/>
              </a:rPr>
              <a:t>Specification of the purpose of the project</a:t>
            </a:r>
            <a:endParaRPr lang="en-US" sz="1800" dirty="0"/>
          </a:p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Description of module and files and how they are organized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Documentation of functions, variables, etc.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Explicit listing of coding guide lines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Documentation of use cases and tests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800" dirty="0"/>
              <a:t>The above items can be put </a:t>
            </a:r>
            <a:r>
              <a:rPr lang="en-US" sz="1800" dirty="0">
                <a:cs typeface="Arial" charset="0"/>
              </a:rPr>
              <a:t>in separate files or at the top of the file containing the main function</a:t>
            </a:r>
          </a:p>
        </p:txBody>
      </p:sp>
      <p:pic>
        <p:nvPicPr>
          <p:cNvPr id="5" name="Picture 2" descr="http://www.bluemangolearning.com/images/ui/articles/software-man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82" y="1548596"/>
            <a:ext cx="26955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2552" y="574329"/>
            <a:ext cx="7558087" cy="709613"/>
          </a:xfrm>
        </p:spPr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Split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Modules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882552" y="1800816"/>
            <a:ext cx="892899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800" b="0" kern="0" dirty="0">
                <a:cs typeface="Arial" charset="0"/>
              </a:rPr>
              <a:t>Define modules per</a:t>
            </a:r>
          </a:p>
          <a:p>
            <a:pPr lvl="1" eaLnBrk="1" hangingPunct="1"/>
            <a:r>
              <a:rPr lang="en-US" sz="1800" b="0" kern="0" dirty="0">
                <a:cs typeface="Arial" charset="0"/>
              </a:rPr>
              <a:t>purpose</a:t>
            </a:r>
            <a:br>
              <a:rPr lang="en-US" sz="1800" b="0" kern="0" dirty="0">
                <a:cs typeface="Arial" charset="0"/>
              </a:rPr>
            </a:br>
            <a:r>
              <a:rPr lang="en-US" sz="1800" b="0" kern="0" dirty="0">
                <a:cs typeface="Arial" charset="0"/>
              </a:rPr>
              <a:t>e.g. “common definitions”, “math”, </a:t>
            </a:r>
            <a:br>
              <a:rPr lang="en-US" sz="1800" b="0" kern="0" dirty="0">
                <a:cs typeface="Arial" charset="0"/>
              </a:rPr>
            </a:br>
            <a:r>
              <a:rPr lang="en-US" sz="1800" b="0" kern="0" dirty="0">
                <a:cs typeface="Arial" charset="0"/>
              </a:rPr>
              <a:t>“initializations”</a:t>
            </a:r>
          </a:p>
          <a:p>
            <a:pPr lvl="1" eaLnBrk="1" hangingPunct="1"/>
            <a:r>
              <a:rPr lang="en-US" sz="1800" b="0" kern="0" dirty="0">
                <a:cs typeface="Arial" charset="0"/>
              </a:rPr>
              <a:t> or per (sub-) system:  </a:t>
            </a:r>
            <a:br>
              <a:rPr lang="en-US" sz="1800" b="0" kern="0" dirty="0">
                <a:cs typeface="Arial" charset="0"/>
              </a:rPr>
            </a:br>
            <a:r>
              <a:rPr lang="en-US" sz="1800" b="0" kern="0" dirty="0">
                <a:cs typeface="Arial" charset="0"/>
              </a:rPr>
              <a:t>e.g. user interface, LED driver …</a:t>
            </a:r>
            <a:br>
              <a:rPr lang="en-US" sz="1800" b="0" kern="0" dirty="0">
                <a:cs typeface="Arial" charset="0"/>
              </a:rPr>
            </a:br>
            <a:endParaRPr lang="en-US" sz="1800" b="0" kern="0" dirty="0">
              <a:cs typeface="Arial" charset="0"/>
            </a:endParaRPr>
          </a:p>
          <a:p>
            <a:pPr eaLnBrk="1" hangingPunct="1"/>
            <a:r>
              <a:rPr lang="en-US" sz="1800" b="0" kern="0" dirty="0">
                <a:cs typeface="Arial" charset="0"/>
              </a:rPr>
              <a:t>Use meaningful filenames: </a:t>
            </a:r>
            <a:br>
              <a:rPr lang="en-US" sz="1800" b="0" kern="0" dirty="0">
                <a:cs typeface="Arial" charset="0"/>
              </a:rPr>
            </a:br>
            <a:r>
              <a:rPr lang="en-US" sz="1800" b="0" kern="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ui_menu.h</a:t>
            </a:r>
            <a:r>
              <a:rPr lang="en-US" sz="1800" b="0" kern="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, </a:t>
            </a:r>
            <a:r>
              <a:rPr lang="en-US" sz="1800" b="0" kern="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ui_menu.c</a:t>
            </a:r>
            <a:br>
              <a:rPr lang="en-US" sz="1800" b="0" kern="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</a:br>
            <a:r>
              <a:rPr lang="en-US" sz="1800" b="0" kern="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led_driver.h</a:t>
            </a:r>
            <a:r>
              <a:rPr lang="en-US" sz="1800" b="0" kern="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, </a:t>
            </a:r>
            <a:r>
              <a:rPr lang="en-US" sz="1800" b="0" kern="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led_driver.c</a:t>
            </a:r>
            <a:endParaRPr lang="en-US" sz="1800" b="0" kern="0" dirty="0">
              <a:solidFill>
                <a:srgbClr val="006666"/>
              </a:solidFill>
              <a:latin typeface="Lucida Console" panose="020B0609040504020204" pitchFamily="49" charset="0"/>
              <a:cs typeface="Arial" charset="0"/>
            </a:endParaRPr>
          </a:p>
          <a:p>
            <a:pPr marL="457200" lvl="1" indent="0" eaLnBrk="1" hangingPunct="1">
              <a:buFontTx/>
              <a:buNone/>
            </a:pPr>
            <a:endParaRPr lang="en-US" sz="1800" b="0" kern="0" dirty="0">
              <a:cs typeface="Arial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59" y="2148469"/>
            <a:ext cx="3582189" cy="37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7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728899" y="631155"/>
            <a:ext cx="77353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CH" dirty="0"/>
              <a:t>C Files</a:t>
            </a:r>
            <a:endParaRPr lang="en-US" kern="0" dirty="0"/>
          </a:p>
        </p:txBody>
      </p:sp>
      <p:sp>
        <p:nvSpPr>
          <p:cNvPr id="8" name="Rectangle 3"/>
          <p:cNvSpPr>
            <a:spLocks noGrp="1"/>
          </p:cNvSpPr>
          <p:nvPr>
            <p:ph idx="1"/>
          </p:nvPr>
        </p:nvSpPr>
        <p:spPr>
          <a:xfrm>
            <a:off x="276224" y="1340768"/>
            <a:ext cx="9726757" cy="5112568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C files contain the implementation details (= private)</a:t>
            </a:r>
          </a:p>
          <a:p>
            <a:pPr lvl="1" eaLnBrk="1" hangingPunct="1"/>
            <a:r>
              <a:rPr lang="en-US" sz="1800" dirty="0"/>
              <a:t>Locally used 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#define </a:t>
            </a:r>
            <a:r>
              <a:rPr lang="en-US" sz="1800" dirty="0"/>
              <a:t>(not shared with other modules)</a:t>
            </a:r>
          </a:p>
          <a:p>
            <a:pPr lvl="1" eaLnBrk="1" hangingPunct="1"/>
            <a:r>
              <a:rPr lang="en-US" sz="1800" dirty="0"/>
              <a:t>Locally used variables (not shared with other modules)</a:t>
            </a:r>
          </a:p>
          <a:p>
            <a:pPr lvl="1" eaLnBrk="1" hangingPunct="1"/>
            <a:r>
              <a:rPr lang="en-US" sz="1800" dirty="0"/>
              <a:t>Functions with their code (function body)</a:t>
            </a:r>
            <a:br>
              <a:rPr lang="en-US" sz="1800" dirty="0"/>
            </a:br>
            <a:endParaRPr lang="en-US" sz="1800" dirty="0"/>
          </a:p>
          <a:p>
            <a:pPr eaLnBrk="1" hangingPunct="1"/>
            <a:r>
              <a:rPr lang="en-US" sz="1800" dirty="0"/>
              <a:t>Public data and functions are declared in header files</a:t>
            </a:r>
            <a:br>
              <a:rPr lang="en-US" sz="1800" dirty="0"/>
            </a:br>
            <a:r>
              <a:rPr lang="en-US" sz="1800" dirty="0"/>
              <a:t> (in addition to the instantiation in the .c file)</a:t>
            </a:r>
          </a:p>
          <a:p>
            <a:pPr lvl="1" eaLnBrk="1" hangingPunct="1"/>
            <a:r>
              <a:rPr lang="en-US" sz="1800" dirty="0"/>
              <a:t>.h-file</a:t>
            </a:r>
            <a:r>
              <a:rPr lang="en-US" sz="1800" dirty="0">
                <a:solidFill>
                  <a:srgbClr val="006666"/>
                </a:solidFill>
              </a:rPr>
              <a:t>: 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extern 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</a:rPr>
              <a:t>int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 </a:t>
            </a:r>
            <a:r>
              <a:rPr lang="de-CH" sz="1800" dirty="0" err="1">
                <a:solidFill>
                  <a:srgbClr val="006666"/>
                </a:solidFill>
                <a:latin typeface="Lucida Console" panose="020B0609040504020204" pitchFamily="49" charset="0"/>
              </a:rPr>
              <a:t>PB_IrqFlag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;</a:t>
            </a:r>
            <a:r>
              <a:rPr lang="en-US" sz="1800" dirty="0">
                <a:solidFill>
                  <a:srgbClr val="006666"/>
                </a:solidFill>
              </a:rPr>
              <a:t>	</a:t>
            </a:r>
            <a:r>
              <a:rPr lang="en-US" sz="1800" dirty="0"/>
              <a:t>// declaration</a:t>
            </a:r>
          </a:p>
          <a:p>
            <a:pPr lvl="1" eaLnBrk="1" hangingPunct="1"/>
            <a:r>
              <a:rPr lang="en-US" sz="1800" dirty="0"/>
              <a:t>.c file: 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</a:rPr>
              <a:t>int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 </a:t>
            </a:r>
            <a:r>
              <a:rPr lang="de-CH" sz="1800" dirty="0" err="1">
                <a:solidFill>
                  <a:srgbClr val="006666"/>
                </a:solidFill>
                <a:latin typeface="Lucida Console" panose="020B0609040504020204" pitchFamily="49" charset="0"/>
              </a:rPr>
              <a:t>PB_IrqFlag</a:t>
            </a:r>
            <a:r>
              <a:rPr lang="de-CH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= 1;</a:t>
            </a:r>
            <a:r>
              <a:rPr lang="en-US" sz="1800" dirty="0"/>
              <a:t>		// instantiation</a:t>
            </a:r>
          </a:p>
          <a:p>
            <a:pPr lvl="1" eaLnBrk="1" hangingPunct="1"/>
            <a:r>
              <a:rPr lang="en-US" sz="1800" dirty="0"/>
              <a:t>.h file: 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void 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</a:rPr>
              <a:t>COM_Init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(void);</a:t>
            </a:r>
            <a:r>
              <a:rPr lang="en-US" sz="1800" dirty="0"/>
              <a:t>	// declaration</a:t>
            </a:r>
          </a:p>
          <a:p>
            <a:pPr lvl="1" eaLnBrk="1" hangingPunct="1"/>
            <a:r>
              <a:rPr lang="en-US" sz="1800" dirty="0"/>
              <a:t>.c file: 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void 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</a:rPr>
              <a:t>COM_Init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(void) 	</a:t>
            </a:r>
            <a:r>
              <a:rPr lang="en-US" sz="1800" dirty="0"/>
              <a:t>// instantiation</a:t>
            </a:r>
            <a:b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 	   { </a:t>
            </a:r>
            <a:r>
              <a:rPr lang="en-US" sz="1800" dirty="0"/>
              <a:t>… here goes the code …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</a:rPr>
              <a:t> }                  </a:t>
            </a:r>
          </a:p>
          <a:p>
            <a:pPr lvl="1" eaLnBrk="1" hangingPunct="1"/>
            <a:endParaRPr lang="en-US" sz="1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34" y="1550994"/>
            <a:ext cx="1944805" cy="26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240" y="628650"/>
            <a:ext cx="8591107" cy="709613"/>
          </a:xfrm>
        </p:spPr>
        <p:txBody>
          <a:bodyPr/>
          <a:lstStyle/>
          <a:p>
            <a:r>
              <a:rPr lang="de-CH" dirty="0"/>
              <a:t>Header</a:t>
            </a:r>
            <a:r>
              <a:rPr lang="de-CH" sz="2000" dirty="0"/>
              <a:t> </a:t>
            </a:r>
            <a:r>
              <a:rPr lang="de-CH" dirty="0"/>
              <a:t>Files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542309" y="1612372"/>
            <a:ext cx="8928100" cy="5112568"/>
          </a:xfrm>
          <a:ln>
            <a:noFill/>
          </a:ln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1800" dirty="0">
                <a:cs typeface="Arial" charset="0"/>
              </a:rPr>
              <a:t>Every module has one header and one c file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ui_menu.h</a:t>
            </a:r>
            <a:r>
              <a:rPr lang="en-US" sz="1800" dirty="0">
                <a:cs typeface="Arial" charset="0"/>
              </a:rPr>
              <a:t> and 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ui_menu.c</a:t>
            </a:r>
            <a:endParaRPr lang="en-US" sz="1800" dirty="0">
              <a:solidFill>
                <a:srgbClr val="006666"/>
              </a:solidFill>
              <a:latin typeface="Lucida Console" panose="020B0609040504020204" pitchFamily="49" charset="0"/>
              <a:cs typeface="Arial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1800" dirty="0">
                <a:cs typeface="Arial" charset="0"/>
              </a:rPr>
              <a:t>Header files interface to other modules (= public)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/>
              <a:t>Public function prototypes (function header only)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/>
              <a:t>Global variables (important: declared as extern)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dirty="0">
                <a:cs typeface="Arial" charset="0"/>
              </a:rPr>
              <a:t>Common header files for global definitions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#define </a:t>
            </a:r>
            <a:r>
              <a:rPr lang="en-US" sz="1800" dirty="0"/>
              <a:t>(for globally used constants or macros)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/>
              <a:t>Type definitions (for globally used data types)</a:t>
            </a:r>
          </a:p>
          <a:p>
            <a:pPr eaLnBrk="1" hangingPunct="1">
              <a:spcAft>
                <a:spcPts val="600"/>
              </a:spcAft>
            </a:pPr>
            <a:r>
              <a:rPr lang="en-US" sz="1800" dirty="0"/>
              <a:t>General rule: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/>
              <a:t>Header files do never instantiate any memory </a:t>
            </a:r>
            <a:endParaRPr lang="en-US" sz="1800" dirty="0">
              <a:cs typeface="Arial" charset="0"/>
            </a:endParaRPr>
          </a:p>
          <a:p>
            <a:pPr lvl="1" eaLnBrk="1" hangingPunct="1">
              <a:spcAft>
                <a:spcPts val="600"/>
              </a:spcAft>
              <a:buNone/>
            </a:pPr>
            <a:br>
              <a:rPr lang="en-US" sz="1800" dirty="0">
                <a:cs typeface="Arial" charset="0"/>
              </a:rPr>
            </a:br>
            <a:endParaRPr lang="en-US" sz="1800" dirty="0">
              <a:cs typeface="Arial" charset="0"/>
            </a:endParaRPr>
          </a:p>
          <a:p>
            <a:pPr lvl="1" eaLnBrk="1" hangingPunct="1">
              <a:spcAft>
                <a:spcPts val="600"/>
              </a:spcAft>
              <a:buNone/>
            </a:pPr>
            <a:endParaRPr lang="en-US" sz="1800" dirty="0"/>
          </a:p>
          <a:p>
            <a:pPr eaLnBrk="1" hangingPunct="1">
              <a:spcAft>
                <a:spcPts val="600"/>
              </a:spcAft>
            </a:pPr>
            <a:endParaRPr lang="en-US" sz="1800" dirty="0">
              <a:cs typeface="Arial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312" y="1669658"/>
            <a:ext cx="1816013" cy="24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0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8431" y="614582"/>
            <a:ext cx="7203039" cy="709613"/>
          </a:xfrm>
        </p:spPr>
        <p:txBody>
          <a:bodyPr/>
          <a:lstStyle/>
          <a:p>
            <a:r>
              <a:rPr lang="de-CH" dirty="0" err="1"/>
              <a:t>Inclusion</a:t>
            </a:r>
            <a:r>
              <a:rPr lang="de-CH" dirty="0"/>
              <a:t> </a:t>
            </a:r>
            <a:r>
              <a:rPr lang="de-CH" dirty="0" err="1"/>
              <a:t>Guards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Header Files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883444" y="1648586"/>
            <a:ext cx="8928100" cy="5112568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Several header and c files may include the same header files. </a:t>
            </a:r>
            <a:r>
              <a:rPr lang="en-US" sz="1800" dirty="0">
                <a:cs typeface="Arial" charset="0"/>
                <a:sym typeface="Wingdings" panose="05000000000000000000" pitchFamily="2" charset="2"/>
              </a:rPr>
              <a:t> Could lead to multiple or nested inclusions.</a:t>
            </a:r>
            <a:endParaRPr lang="en-US" sz="1800" dirty="0">
              <a:cs typeface="Arial" charset="0"/>
            </a:endParaRPr>
          </a:p>
          <a:p>
            <a:pPr eaLnBrk="1" hangingPunct="1"/>
            <a:r>
              <a:rPr lang="en-US" sz="1800" dirty="0">
                <a:cs typeface="Arial" charset="0"/>
              </a:rPr>
              <a:t>But the content of the header file should not be repeated in a module.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cs typeface="Arial" charset="0"/>
              </a:rPr>
              <a:t>Use compiler directives to solve this issue, it makes sure 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    that the compiler reads a header file only once.</a:t>
            </a:r>
          </a:p>
          <a:p>
            <a:pPr marL="342900" lvl="1" indent="0" eaLnBrk="1" hangingPunct="1">
              <a:buNone/>
            </a:pP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#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ifndef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 _UI_MENU_H</a:t>
            </a:r>
            <a:br>
              <a:rPr lang="en-US" sz="1800" i="1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</a:b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#define _UI_MENU_H </a:t>
            </a:r>
            <a:r>
              <a:rPr lang="en-US" sz="1800" i="1" dirty="0">
                <a:latin typeface="Lucida Console" panose="020B0609040504020204" pitchFamily="49" charset="0"/>
                <a:cs typeface="Arial" charset="0"/>
              </a:rPr>
              <a:t>		</a:t>
            </a:r>
            <a:r>
              <a:rPr lang="en-US" sz="1800" dirty="0">
                <a:cs typeface="Arial" charset="0"/>
              </a:rPr>
              <a:t>// start of header file</a:t>
            </a:r>
            <a:br>
              <a:rPr lang="en-US" sz="1800" i="1" dirty="0">
                <a:latin typeface="Lucida Console" panose="020B0609040504020204" pitchFamily="49" charset="0"/>
                <a:cs typeface="Arial" charset="0"/>
              </a:rPr>
            </a:br>
            <a:r>
              <a:rPr lang="en-US" sz="1800" i="1" dirty="0">
                <a:latin typeface="Lucida Console" panose="020B0609040504020204" pitchFamily="49" charset="0"/>
                <a:cs typeface="Arial" charset="0"/>
              </a:rPr>
              <a:t>  </a:t>
            </a:r>
            <a:r>
              <a:rPr lang="en-US" sz="1800" dirty="0">
                <a:cs typeface="Arial" charset="0"/>
              </a:rPr>
              <a:t>// …</a:t>
            </a:r>
            <a:r>
              <a:rPr lang="en-US" sz="1800" i="1" dirty="0">
                <a:latin typeface="Lucida Console" panose="020B0609040504020204" pitchFamily="49" charset="0"/>
                <a:cs typeface="Arial" charset="0"/>
              </a:rPr>
              <a:t>   </a:t>
            </a:r>
            <a:br>
              <a:rPr lang="en-US" sz="1800" i="1" dirty="0">
                <a:latin typeface="Lucida Console" panose="020B0609040504020204" pitchFamily="49" charset="0"/>
                <a:cs typeface="Arial" charset="0"/>
              </a:rPr>
            </a:br>
            <a:r>
              <a:rPr lang="en-US" sz="1800" i="1" dirty="0">
                <a:latin typeface="Lucida Console" panose="020B0609040504020204" pitchFamily="49" charset="0"/>
                <a:cs typeface="Arial" charset="0"/>
              </a:rPr>
              <a:t>  </a:t>
            </a:r>
            <a:r>
              <a:rPr lang="en-US" sz="1800" dirty="0">
                <a:cs typeface="Arial" charset="0"/>
              </a:rPr>
              <a:t>// here go all the details of the header file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    // …</a:t>
            </a:r>
            <a:r>
              <a:rPr lang="en-US" sz="1800" i="1" dirty="0">
                <a:latin typeface="Lucida Console" panose="020B0609040504020204" pitchFamily="49" charset="0"/>
                <a:cs typeface="Arial" charset="0"/>
              </a:rPr>
              <a:t>   </a:t>
            </a:r>
            <a:br>
              <a:rPr lang="en-US" sz="1800" i="1" dirty="0">
                <a:latin typeface="Lucida Console" panose="020B0609040504020204" pitchFamily="49" charset="0"/>
                <a:cs typeface="Arial" charset="0"/>
              </a:rPr>
            </a:b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#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endif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     </a:t>
            </a:r>
            <a:r>
              <a:rPr lang="en-US" sz="1800" i="1" dirty="0">
                <a:latin typeface="Lucida Console" panose="020B0609040504020204" pitchFamily="49" charset="0"/>
                <a:cs typeface="Arial" charset="0"/>
              </a:rPr>
              <a:t>          	</a:t>
            </a:r>
            <a:r>
              <a:rPr lang="en-US" sz="1800" dirty="0">
                <a:cs typeface="Arial" charset="0"/>
              </a:rPr>
              <a:t>// end of header file</a:t>
            </a:r>
          </a:p>
        </p:txBody>
      </p:sp>
    </p:spTree>
    <p:extLst>
      <p:ext uri="{BB962C8B-B14F-4D97-AF65-F5344CB8AC3E}">
        <p14:creationId xmlns:p14="http://schemas.microsoft.com/office/powerpoint/2010/main" val="18056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919" y="628650"/>
            <a:ext cx="7186203" cy="709613"/>
          </a:xfrm>
        </p:spPr>
        <p:txBody>
          <a:bodyPr/>
          <a:lstStyle/>
          <a:p>
            <a:r>
              <a:rPr lang="de-CH" dirty="0" err="1"/>
              <a:t>Static</a:t>
            </a:r>
            <a:r>
              <a:rPr lang="de-CH" dirty="0"/>
              <a:t> Inline </a:t>
            </a:r>
            <a:r>
              <a:rPr lang="de-CH" dirty="0" err="1"/>
              <a:t>Functions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461034" y="1338263"/>
            <a:ext cx="10140573" cy="5112568"/>
          </a:xfrm>
          <a:ln>
            <a:noFill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sz="1800" dirty="0"/>
              <a:t>e.g.: 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static inline 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int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 sum(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int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 x, </a:t>
            </a:r>
            <a:r>
              <a:rPr lang="en-US" sz="1800" dirty="0" err="1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int</a:t>
            </a:r>
            <a:r>
              <a:rPr lang="en-US" sz="1800" dirty="0">
                <a:solidFill>
                  <a:srgbClr val="006666"/>
                </a:solidFill>
                <a:latin typeface="Lucida Console" panose="020B0609040504020204" pitchFamily="49" charset="0"/>
                <a:cs typeface="Arial" charset="0"/>
              </a:rPr>
              <a:t> y);</a:t>
            </a:r>
          </a:p>
          <a:p>
            <a:pPr eaLnBrk="1" hangingPunct="1"/>
            <a:r>
              <a:rPr lang="en-US" sz="1800" dirty="0"/>
              <a:t>Used for optimization:</a:t>
            </a:r>
          </a:p>
          <a:p>
            <a:pPr lvl="1" eaLnBrk="1" hangingPunct="1"/>
            <a:r>
              <a:rPr lang="en-US" sz="1800" dirty="0"/>
              <a:t>The compiler inserts complete function body into every place where the function is called, rather than generating code to call the function. </a:t>
            </a:r>
          </a:p>
          <a:p>
            <a:pPr lvl="1" eaLnBrk="1" hangingPunct="1"/>
            <a:r>
              <a:rPr lang="en-US" sz="1800" dirty="0"/>
              <a:t>For frequent calls of functions with small function body</a:t>
            </a:r>
          </a:p>
          <a:p>
            <a:pPr lvl="1" eaLnBrk="1" hangingPunct="1"/>
            <a:r>
              <a:rPr lang="en-US" sz="1800" dirty="0"/>
              <a:t>Enabling depends on compiler optimization level setting</a:t>
            </a:r>
            <a:br>
              <a:rPr lang="en-US" sz="1800" dirty="0"/>
            </a:br>
            <a:r>
              <a:rPr lang="en-US" sz="1800" dirty="0"/>
              <a:t> </a:t>
            </a:r>
          </a:p>
          <a:p>
            <a:pPr eaLnBrk="1" hangingPunct="1"/>
            <a:r>
              <a:rPr lang="en-US" sz="1800" dirty="0"/>
              <a:t>Note: External functions cannot be </a:t>
            </a:r>
            <a:r>
              <a:rPr lang="en-US" sz="1800" dirty="0" err="1"/>
              <a:t>inlined</a:t>
            </a:r>
            <a:r>
              <a:rPr lang="en-US" sz="1800" dirty="0"/>
              <a:t>:</a:t>
            </a:r>
          </a:p>
          <a:p>
            <a:pPr lvl="1" eaLnBrk="1" hangingPunct="1"/>
            <a:r>
              <a:rPr lang="en-US" sz="1800" dirty="0"/>
              <a:t>Because the compiler does not know the function code at compilation time</a:t>
            </a:r>
          </a:p>
          <a:p>
            <a:pPr lvl="1" eaLnBrk="1" hangingPunct="1"/>
            <a:r>
              <a:rPr lang="en-US" sz="1800" dirty="0"/>
              <a:t>Thus, public </a:t>
            </a:r>
            <a:r>
              <a:rPr lang="en-US" sz="1800" dirty="0" err="1"/>
              <a:t>inlined</a:t>
            </a:r>
            <a:r>
              <a:rPr lang="en-US" sz="1800" dirty="0"/>
              <a:t> functions may be defined in header files only.</a:t>
            </a:r>
          </a:p>
          <a:p>
            <a:pPr lvl="1" eaLnBrk="1" hangingPunct="1"/>
            <a:r>
              <a:rPr lang="en-US" sz="1800" dirty="0"/>
              <a:t>Use of separate header files for this purpose is recommended</a:t>
            </a:r>
          </a:p>
          <a:p>
            <a:pPr eaLnBrk="1" hangingPunct="1"/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3323" y="556222"/>
            <a:ext cx="7715103" cy="709613"/>
          </a:xfrm>
        </p:spPr>
        <p:txBody>
          <a:bodyPr/>
          <a:lstStyle/>
          <a:p>
            <a:r>
              <a:rPr lang="de-CH" dirty="0"/>
              <a:t>C </a:t>
            </a:r>
            <a:r>
              <a:rPr lang="de-CH" dirty="0" err="1"/>
              <a:t>Programming</a:t>
            </a:r>
            <a:r>
              <a:rPr lang="de-CH" dirty="0"/>
              <a:t>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603323" y="1494677"/>
            <a:ext cx="8928100" cy="5184576"/>
          </a:xfrm>
          <a:ln>
            <a:noFill/>
          </a:ln>
        </p:spPr>
        <p:txBody>
          <a:bodyPr>
            <a:noAutofit/>
          </a:bodyPr>
          <a:lstStyle/>
          <a:p>
            <a:pPr marL="0" indent="0" eaLnBrk="1" hangingPunct="1">
              <a:lnSpc>
                <a:spcPct val="110000"/>
              </a:lnSpc>
              <a:buNone/>
              <a:tabLst>
                <a:tab pos="2955925" algn="l"/>
              </a:tabLst>
            </a:pPr>
            <a:r>
              <a:rPr lang="en-GB" sz="1800" dirty="0"/>
              <a:t>Discuss and define (within your group)  the </a:t>
            </a:r>
            <a:r>
              <a:rPr lang="en-GB" sz="1800" b="1" dirty="0"/>
              <a:t>coding guide lines </a:t>
            </a:r>
            <a:r>
              <a:rPr lang="en-GB" sz="1800" dirty="0"/>
              <a:t>for your project.</a:t>
            </a:r>
          </a:p>
          <a:p>
            <a:pPr marL="0" indent="0" eaLnBrk="1" hangingPunct="1">
              <a:lnSpc>
                <a:spcPct val="110000"/>
              </a:lnSpc>
              <a:buNone/>
              <a:tabLst>
                <a:tab pos="2955925" algn="l"/>
              </a:tabLst>
            </a:pPr>
            <a:endParaRPr lang="en-GB" sz="1800" dirty="0"/>
          </a:p>
          <a:p>
            <a:pPr marL="0" indent="0" eaLnBrk="1" hangingPunct="1">
              <a:lnSpc>
                <a:spcPct val="110000"/>
              </a:lnSpc>
              <a:buNone/>
              <a:tabLst>
                <a:tab pos="2955925" algn="l"/>
              </a:tabLst>
            </a:pPr>
            <a:r>
              <a:rPr lang="en-GB" sz="1800" dirty="0"/>
              <a:t>Aspects  to be considered and defined, may be:</a:t>
            </a:r>
          </a:p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dirty="0"/>
              <a:t>Use of global versus </a:t>
            </a:r>
            <a:r>
              <a:rPr lang="en-GB" sz="1800" b="1" dirty="0"/>
              <a:t>local variables</a:t>
            </a:r>
            <a:r>
              <a:rPr lang="en-GB" sz="1800" dirty="0"/>
              <a:t>: </a:t>
            </a:r>
            <a:br>
              <a:rPr lang="en-GB" sz="1800" dirty="0"/>
            </a:br>
            <a:r>
              <a:rPr lang="en-GB" sz="1800" dirty="0"/>
              <a:t>Follow the principle of  information hiding: Make only that part of data public that really needs to be known by others.</a:t>
            </a:r>
            <a:br>
              <a:rPr lang="en-GB" sz="1800" dirty="0"/>
            </a:b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Prefer local variables over global variables: Provides better readability</a:t>
            </a:r>
            <a:br>
              <a:rPr lang="en-GB" sz="1800" dirty="0"/>
            </a:b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Prefer stack variables (auto variables) over static variables:</a:t>
            </a:r>
            <a:br>
              <a:rPr lang="en-GB" sz="1800" dirty="0"/>
            </a:br>
            <a:r>
              <a:rPr lang="en-GB" sz="1800" dirty="0"/>
              <a:t>    Requires less data memory.</a:t>
            </a:r>
          </a:p>
        </p:txBody>
      </p:sp>
    </p:spTree>
    <p:extLst>
      <p:ext uri="{BB962C8B-B14F-4D97-AF65-F5344CB8AC3E}">
        <p14:creationId xmlns:p14="http://schemas.microsoft.com/office/powerpoint/2010/main" val="17930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6048" y="431703"/>
            <a:ext cx="8324471" cy="709613"/>
          </a:xfrm>
        </p:spPr>
        <p:txBody>
          <a:bodyPr/>
          <a:lstStyle/>
          <a:p>
            <a:r>
              <a:rPr lang="de-CH" dirty="0"/>
              <a:t>C </a:t>
            </a:r>
            <a:r>
              <a:rPr lang="de-CH" dirty="0" err="1"/>
              <a:t>Programming</a:t>
            </a:r>
            <a:r>
              <a:rPr lang="de-CH" dirty="0"/>
              <a:t> Style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3"/>
          <p:cNvSpPr>
            <a:spLocks noGrp="1"/>
          </p:cNvSpPr>
          <p:nvPr>
            <p:ph idx="1"/>
          </p:nvPr>
        </p:nvSpPr>
        <p:spPr>
          <a:xfrm>
            <a:off x="197695" y="1340768"/>
            <a:ext cx="9999249" cy="5184576"/>
          </a:xfrm>
          <a:ln>
            <a:noFill/>
          </a:ln>
        </p:spPr>
        <p:txBody>
          <a:bodyPr>
            <a:noAutofit/>
          </a:bodyPr>
          <a:lstStyle/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dirty="0"/>
              <a:t>Define naming rules for constants, variables, type definitions and functions</a:t>
            </a:r>
            <a:br>
              <a:rPr lang="en-GB" sz="1800" dirty="0"/>
            </a:br>
            <a:r>
              <a:rPr lang="en-GB" sz="1800" b="1" dirty="0"/>
              <a:t>Expressive Names </a:t>
            </a:r>
            <a:r>
              <a:rPr lang="en-GB" sz="1800" dirty="0"/>
              <a:t>improve readability and maintainability</a:t>
            </a:r>
            <a:br>
              <a:rPr lang="en-GB" sz="1800" dirty="0"/>
            </a:br>
            <a:r>
              <a:rPr lang="en-GB" sz="1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a=b*c/4096;</a:t>
            </a:r>
            <a:br>
              <a:rPr lang="en-GB" sz="1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GB" sz="1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u_ADC</a:t>
            </a:r>
            <a:r>
              <a:rPr lang="en-GB" sz="18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x_ADC</a:t>
            </a:r>
            <a:r>
              <a:rPr lang="en-GB" sz="18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* </a:t>
            </a:r>
            <a:r>
              <a:rPr lang="en-GB" sz="1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Vref</a:t>
            </a:r>
            <a:r>
              <a:rPr lang="en-GB" sz="18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/ (1 &lt;&lt; N_BIT) ;</a:t>
            </a:r>
            <a:br>
              <a:rPr lang="en-GB" sz="18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endParaRPr lang="en-GB" sz="18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269875" indent="-269875" eaLnBrk="1" hangingPunct="1">
              <a:lnSpc>
                <a:spcPct val="110000"/>
              </a:lnSpc>
              <a:tabLst>
                <a:tab pos="2955925" algn="l"/>
              </a:tabLst>
            </a:pPr>
            <a:r>
              <a:rPr lang="en-GB" sz="1800" dirty="0"/>
              <a:t>Clearly show the </a:t>
            </a:r>
            <a:r>
              <a:rPr lang="en-GB" sz="1800" b="1" dirty="0"/>
              <a:t>programmers intention </a:t>
            </a:r>
            <a:r>
              <a:rPr lang="en-GB" sz="1800" dirty="0"/>
              <a:t>and don’t  rely on compiler rules.  E.g.: Rearrange order of terms, such that * comes before /, use additional clarifying parentheses and white space in complex statements.</a:t>
            </a:r>
            <a:br>
              <a:rPr lang="en-GB" sz="1800" dirty="0"/>
            </a:br>
            <a:r>
              <a:rPr lang="en-GB" sz="1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 =(</a:t>
            </a:r>
            <a:r>
              <a:rPr lang="en-GB" sz="18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)x/(1&lt;&lt;NBIT)*</a:t>
            </a:r>
            <a:r>
              <a:rPr lang="en-GB" sz="18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Vref</a:t>
            </a:r>
            <a:r>
              <a:rPr lang="en-GB" sz="1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en-GB" sz="1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</a:t>
            </a:r>
            <a:r>
              <a:rPr lang="en-GB" sz="18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=( ((</a:t>
            </a:r>
            <a:r>
              <a:rPr lang="en-GB" sz="1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)x) * </a:t>
            </a:r>
            <a:r>
              <a:rPr lang="en-GB" sz="1800" b="1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Vref</a:t>
            </a:r>
            <a:r>
              <a:rPr lang="en-GB" sz="18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) / (1&lt;&lt;NBIT);</a:t>
            </a:r>
          </a:p>
        </p:txBody>
      </p:sp>
    </p:spTree>
    <p:extLst>
      <p:ext uri="{BB962C8B-B14F-4D97-AF65-F5344CB8AC3E}">
        <p14:creationId xmlns:p14="http://schemas.microsoft.com/office/powerpoint/2010/main" val="41870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1070</Words>
  <Application>Microsoft Office PowerPoint</Application>
  <PresentationFormat>Benutzerdefiniert</PresentationFormat>
  <Paragraphs>200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Lucida Console</vt:lpstr>
      <vt:lpstr>zhaw_d</vt:lpstr>
      <vt:lpstr>C Coding Style / Code Documentation</vt:lpstr>
      <vt:lpstr>Splitting the Code into several Modules</vt:lpstr>
      <vt:lpstr>How to Split the Code into several Modules</vt:lpstr>
      <vt:lpstr>PowerPoint-Präsentation</vt:lpstr>
      <vt:lpstr>Header Files</vt:lpstr>
      <vt:lpstr>Inclusion Guards for Header Files</vt:lpstr>
      <vt:lpstr>Static Inline Functions</vt:lpstr>
      <vt:lpstr>C Programming Style</vt:lpstr>
      <vt:lpstr>C Programming Style (cont.)</vt:lpstr>
      <vt:lpstr>C Programming Style (cont.)</vt:lpstr>
      <vt:lpstr>C Programming Style (cont.)</vt:lpstr>
      <vt:lpstr>C Programming Style (cont.)</vt:lpstr>
      <vt:lpstr>Commenting C Code</vt:lpstr>
      <vt:lpstr>Commenting C Code (cont.)</vt:lpstr>
      <vt:lpstr>C Code Documentation with Doxygen</vt:lpstr>
      <vt:lpstr>C Code Docu with Doxygen (cont.)</vt:lpstr>
      <vt:lpstr>C Code Docu with Doxygen (cont.)</vt:lpstr>
      <vt:lpstr>C-Code Doxygen Examples Project Description</vt:lpstr>
      <vt:lpstr>C-Code Doxygen Examples (cont.) File Header</vt:lpstr>
      <vt:lpstr>C-Code Doxygen Examples (cont.) Function Headers</vt:lpstr>
      <vt:lpstr>C-Code Doxygen Examples (cont.) Commenting Constants and Variables</vt:lpstr>
      <vt:lpstr>SW Documentation  Proposed Structure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dc:description/>
  <cp:lastModifiedBy>Andreas Ehrensperger</cp:lastModifiedBy>
  <cp:revision>308</cp:revision>
  <cp:lastPrinted>2013-08-14T14:32:35Z</cp:lastPrinted>
  <dcterms:created xsi:type="dcterms:W3CDTF">2010-01-18T09:46:49Z</dcterms:created>
  <dcterms:modified xsi:type="dcterms:W3CDTF">2019-09-01T18:01:50Z</dcterms:modified>
</cp:coreProperties>
</file>