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90" r:id="rId4"/>
    <p:sldId id="291" r:id="rId5"/>
    <p:sldId id="293" r:id="rId6"/>
    <p:sldId id="292" r:id="rId7"/>
    <p:sldId id="300" r:id="rId8"/>
    <p:sldId id="294" r:id="rId9"/>
    <p:sldId id="295" r:id="rId10"/>
    <p:sldId id="296" r:id="rId11"/>
    <p:sldId id="297" r:id="rId12"/>
    <p:sldId id="298" r:id="rId13"/>
    <p:sldId id="301" r:id="rId14"/>
    <p:sldId id="302" r:id="rId15"/>
    <p:sldId id="303" r:id="rId16"/>
    <p:sldId id="304" r:id="rId17"/>
    <p:sldId id="305" r:id="rId18"/>
    <p:sldId id="306" r:id="rId19"/>
  </p:sldIdLst>
  <p:sldSz cx="10693400" cy="7561263"/>
  <p:notesSz cx="6881813" cy="100155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A"/>
    <a:srgbClr val="0033CC"/>
    <a:srgbClr val="FFCCCC"/>
    <a:srgbClr val="E9CFCC"/>
    <a:srgbClr val="FF3300"/>
    <a:srgbClr val="008000"/>
    <a:srgbClr val="555557"/>
    <a:srgbClr val="E3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98" y="10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489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489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489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50888"/>
            <a:ext cx="53101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874" y="4758430"/>
            <a:ext cx="5506066" cy="450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489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6088" y="330200"/>
            <a:ext cx="6092825" cy="43084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97952" y="9513751"/>
            <a:ext cx="2982323" cy="500233"/>
          </a:xfrm>
          <a:prstGeom prst="rect">
            <a:avLst/>
          </a:prstGeom>
        </p:spPr>
        <p:txBody>
          <a:bodyPr lIns="89126" tIns="44563" rIns="89126" bIns="44563"/>
          <a:lstStyle/>
          <a:p>
            <a:pPr>
              <a:defRPr/>
            </a:pPr>
            <a:fld id="{F1B55654-15E2-4C1F-8BEE-E1C85F2B91F8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7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87400" y="752475"/>
            <a:ext cx="5307013" cy="3754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6088" y="330200"/>
            <a:ext cx="6092825" cy="43084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97952" y="9513751"/>
            <a:ext cx="2982323" cy="500233"/>
          </a:xfrm>
          <a:prstGeom prst="rect">
            <a:avLst/>
          </a:prstGeom>
        </p:spPr>
        <p:txBody>
          <a:bodyPr lIns="89126" tIns="44563" rIns="89126" bIns="44563"/>
          <a:lstStyle/>
          <a:p>
            <a:pPr>
              <a:defRPr/>
            </a:pPr>
            <a:fld id="{F1B55654-15E2-4C1F-8BEE-E1C85F2B91F8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6088" y="330200"/>
            <a:ext cx="6092825" cy="43084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97952" y="9513751"/>
            <a:ext cx="2982323" cy="500233"/>
          </a:xfrm>
          <a:prstGeom prst="rect">
            <a:avLst/>
          </a:prstGeom>
        </p:spPr>
        <p:txBody>
          <a:bodyPr lIns="89126" tIns="44563" rIns="89126" bIns="44563"/>
          <a:lstStyle/>
          <a:p>
            <a:pPr>
              <a:defRPr/>
            </a:pPr>
            <a:fld id="{F1B55654-15E2-4C1F-8BEE-E1C85F2B91F8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521528" indent="0" algn="ctr">
              <a:buNone/>
              <a:defRPr/>
            </a:lvl2pPr>
            <a:lvl3pPr marL="1043056" indent="0" algn="ctr">
              <a:buNone/>
              <a:defRPr/>
            </a:lvl3pPr>
            <a:lvl4pPr marL="1564584" indent="0" algn="ctr">
              <a:buNone/>
              <a:defRPr/>
            </a:lvl4pPr>
            <a:lvl5pPr marL="2086112" indent="0" algn="ctr">
              <a:buNone/>
              <a:defRPr/>
            </a:lvl5pPr>
            <a:lvl6pPr marL="2607640" indent="0" algn="ctr">
              <a:buNone/>
              <a:defRPr/>
            </a:lvl6pPr>
            <a:lvl7pPr marL="3129168" indent="0" algn="ctr">
              <a:buNone/>
              <a:defRPr/>
            </a:lvl7pPr>
            <a:lvl8pPr marL="3650696" indent="0" algn="ctr">
              <a:buNone/>
              <a:defRPr/>
            </a:lvl8pPr>
            <a:lvl9pPr marL="417222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3533-EFFF-429C-ADC0-1920E68F5BB9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1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727C3-3520-4CD7-8B96-BC165C45DBBE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8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528" indent="0">
              <a:buNone/>
              <a:defRPr sz="2100"/>
            </a:lvl2pPr>
            <a:lvl3pPr marL="1043056" indent="0">
              <a:buNone/>
              <a:defRPr sz="1800"/>
            </a:lvl3pPr>
            <a:lvl4pPr marL="1564584" indent="0">
              <a:buNone/>
              <a:defRPr sz="1600"/>
            </a:lvl4pPr>
            <a:lvl5pPr marL="2086112" indent="0">
              <a:buNone/>
              <a:defRPr sz="1600"/>
            </a:lvl5pPr>
            <a:lvl6pPr marL="2607640" indent="0">
              <a:buNone/>
              <a:defRPr sz="1600"/>
            </a:lvl6pPr>
            <a:lvl7pPr marL="3129168" indent="0">
              <a:buNone/>
              <a:defRPr sz="1600"/>
            </a:lvl7pPr>
            <a:lvl8pPr marL="3650696" indent="0">
              <a:buNone/>
              <a:defRPr sz="1600"/>
            </a:lvl8pPr>
            <a:lvl9pPr marL="4172224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C0DC3-86F2-44CA-89AA-D5FB75D1788D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4750" y="1636525"/>
            <a:ext cx="4795321" cy="539965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88295" y="1636525"/>
            <a:ext cx="4795322" cy="539965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2CFF-604F-4114-BD51-7C02CCB3D0A3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9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A0B56-9F53-4962-80B3-8FB4F1DA2896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22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CEA39-E2A0-471D-9EFE-A3575A44F125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54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29A79-38A1-4170-A6BA-457CCD4AE935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8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267ED-255B-4906-808E-5EE5FDE60E51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B90B8-4A83-4285-B760-6B04727A46EF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84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64477-79E9-4484-B06A-08BBB467B895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042328" y="446326"/>
            <a:ext cx="2441289" cy="65898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4750" y="446326"/>
            <a:ext cx="7149354" cy="65898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8D25-8B13-4419-B7CE-82894253125F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5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35803" y="7274216"/>
            <a:ext cx="1316253" cy="136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4751" y="7274216"/>
            <a:ext cx="2959250" cy="136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3533-EFFF-429C-ADC0-1920E68F5BB9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5682726" y="7274216"/>
            <a:ext cx="3386243" cy="1592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34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35803" y="7274216"/>
            <a:ext cx="1316253" cy="136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4751" y="7274216"/>
            <a:ext cx="2959250" cy="136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3533-EFFF-429C-ADC0-1920E68F5BB9}" type="slidenum">
              <a:rPr lang="de-CH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5682726" y="7274216"/>
            <a:ext cx="3386243" cy="1592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751" y="446325"/>
            <a:ext cx="9768866" cy="69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751" y="1636525"/>
            <a:ext cx="9768866" cy="539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styles</a:t>
            </a:r>
            <a:endParaRPr lang="de-CH" dirty="0"/>
          </a:p>
          <a:p>
            <a:pPr lvl="1"/>
            <a:r>
              <a:rPr lang="de-CH" dirty="0"/>
              <a:t>Second </a:t>
            </a:r>
            <a:r>
              <a:rPr lang="de-CH" dirty="0" err="1"/>
              <a:t>level</a:t>
            </a:r>
            <a:endParaRPr lang="de-CH" dirty="0"/>
          </a:p>
          <a:p>
            <a:pPr lvl="2"/>
            <a:r>
              <a:rPr lang="de-CH" dirty="0"/>
              <a:t>Third </a:t>
            </a:r>
            <a:r>
              <a:rPr lang="de-CH" dirty="0" err="1"/>
              <a:t>level</a:t>
            </a:r>
            <a:endParaRPr lang="de-CH" dirty="0"/>
          </a:p>
          <a:p>
            <a:pPr lvl="3"/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  <a:p>
            <a:pPr lvl="4"/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35803" y="7274216"/>
            <a:ext cx="1316253" cy="13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/>
            </a:lvl1pPr>
          </a:lstStyle>
          <a:p>
            <a:pPr>
              <a:lnSpc>
                <a:spcPct val="100000"/>
              </a:lnSpc>
              <a:spcAft>
                <a:spcPct val="0"/>
              </a:spcAft>
              <a:defRPr/>
            </a:pPr>
            <a:r>
              <a:rPr lang="en-US" b="0">
                <a:solidFill>
                  <a:srgbClr val="000000"/>
                </a:solidFill>
              </a:rPr>
              <a:t>02.04.2014</a:t>
            </a:r>
            <a:endParaRPr lang="de-CH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751" y="7274216"/>
            <a:ext cx="2959250" cy="13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smtClean="0"/>
            </a:lvl1pPr>
          </a:lstStyle>
          <a:p>
            <a:pPr>
              <a:lnSpc>
                <a:spcPct val="100000"/>
              </a:lnSpc>
              <a:spcAft>
                <a:spcPct val="0"/>
              </a:spcAft>
              <a:defRPr/>
            </a:pPr>
            <a:fld id="{F22BB813-6873-44B0-AA5E-78B0F357BDFE}" type="slidenum">
              <a:rPr lang="de-CH" b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defRPr/>
              </a:pPr>
              <a:t>‹Nr.›</a:t>
            </a:fld>
            <a:endParaRPr lang="de-CH" b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2726" y="7274216"/>
            <a:ext cx="3386243" cy="15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/>
            </a:lvl1pPr>
          </a:lstStyle>
          <a:p>
            <a:pPr>
              <a:lnSpc>
                <a:spcPct val="100000"/>
              </a:lnSpc>
              <a:spcAft>
                <a:spcPct val="0"/>
              </a:spcAft>
              <a:defRPr/>
            </a:pPr>
            <a:r>
              <a:rPr lang="de-CH" b="0">
                <a:solidFill>
                  <a:srgbClr val="000000"/>
                </a:solidFill>
              </a:rPr>
              <a:t>ZHAW, CT2 FS2014</a:t>
            </a:r>
            <a:endParaRPr lang="de-CH" b="0" dirty="0">
              <a:solidFill>
                <a:srgbClr val="000000"/>
              </a:solidFill>
            </a:endParaRPr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 flipV="1">
            <a:off x="715186" y="1240083"/>
            <a:ext cx="9768285" cy="87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  <p:pic>
        <p:nvPicPr>
          <p:cNvPr id="9" name="Picture 2" descr="C:\Users\ruan_2\AppData\Local\Temp\Rar$DR04.423\Office\de-zhaw-ines-rgb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79" y="270560"/>
            <a:ext cx="1726292" cy="8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8546656" y="128592"/>
            <a:ext cx="1263140" cy="317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med"/>
          </a:ln>
          <a:effectLst/>
        </p:spPr>
        <p:txBody>
          <a:bodyPr vert="horz" wrap="none" lIns="104306" tIns="52153" rIns="104306" bIns="52153" numCol="1" rtlCol="0" anchor="ctr" anchorCtr="0" compatLnSpc="1">
            <a:prstTxWarp prst="textNoShape">
              <a:avLst/>
            </a:prstTxWarp>
          </a:bodyPr>
          <a:lstStyle/>
          <a:p>
            <a:pPr defTabSz="1043056"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521528" algn="l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1043056" algn="l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564584" algn="l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2086112" algn="l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391146" indent="-391146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80000"/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813077" indent="-291549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130000"/>
        <a:buChar char="•"/>
        <a:tabLst>
          <a:tab pos="1124545" algn="l"/>
        </a:tabLst>
        <a:defRPr sz="2300">
          <a:solidFill>
            <a:schemeClr val="tx1"/>
          </a:solidFill>
          <a:latin typeface="+mn-lt"/>
        </a:defRPr>
      </a:lvl2pPr>
      <a:lvl3pPr marL="1303820" indent="-260764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-"/>
        <a:defRPr sz="2300">
          <a:solidFill>
            <a:schemeClr val="tx1"/>
          </a:solidFill>
          <a:latin typeface="+mn-lt"/>
        </a:defRPr>
      </a:lvl3pPr>
      <a:lvl4pPr marL="1825348" indent="-260764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►"/>
        <a:defRPr sz="2300">
          <a:solidFill>
            <a:schemeClr val="tx1"/>
          </a:solidFill>
          <a:latin typeface="+mn-lt"/>
        </a:defRPr>
      </a:lvl4pPr>
      <a:lvl5pPr marL="2346876" indent="-260764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68404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389932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911460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432988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shared.zhaw.ch\pools\t\T-ZSN-ETP\Gecko_S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ser_interf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User Interface und Finite State Machine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435100"/>
            <a:ext cx="10223500" cy="5549900"/>
          </a:xfrm>
        </p:spPr>
        <p:txBody>
          <a:bodyPr/>
          <a:lstStyle/>
          <a:p>
            <a:endParaRPr lang="en-GB" sz="1800" dirty="0"/>
          </a:p>
          <a:p>
            <a:r>
              <a:rPr lang="en-GB" sz="1800" dirty="0"/>
              <a:t>A </a:t>
            </a:r>
            <a:r>
              <a:rPr lang="en-GB" sz="1800" b="1" dirty="0"/>
              <a:t>User Interface </a:t>
            </a:r>
            <a:r>
              <a:rPr lang="en-GB" sz="1800" dirty="0"/>
              <a:t>allows interaction</a:t>
            </a:r>
            <a:br>
              <a:rPr lang="en-GB" sz="1800" dirty="0"/>
            </a:br>
            <a:r>
              <a:rPr lang="en-GB" sz="1800" dirty="0"/>
              <a:t>between humans and machines.</a:t>
            </a:r>
          </a:p>
          <a:p>
            <a:endParaRPr lang="en-GB" sz="1800" dirty="0"/>
          </a:p>
          <a:p>
            <a:r>
              <a:rPr lang="en-GB" sz="1800" dirty="0"/>
              <a:t>A </a:t>
            </a:r>
            <a:r>
              <a:rPr lang="en-GB" sz="1800" b="1" dirty="0"/>
              <a:t>Finite State Machine </a:t>
            </a:r>
            <a:r>
              <a:rPr lang="en-GB" sz="1800" dirty="0"/>
              <a:t>is a simple way</a:t>
            </a:r>
            <a:br>
              <a:rPr lang="en-GB" sz="1800" dirty="0"/>
            </a:br>
            <a:r>
              <a:rPr lang="en-GB" sz="1800" dirty="0"/>
              <a:t>to implement a user interface in SW.</a:t>
            </a:r>
            <a:endParaRPr lang="en-GB" sz="1800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1627188"/>
            <a:ext cx="3238325" cy="520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09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State-</a:t>
            </a:r>
            <a:r>
              <a:rPr lang="de-CH" dirty="0" err="1"/>
              <a:t>Diagram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/>
              <a:t>Beispiel: Einfache Ampelsteuerung</a:t>
            </a:r>
            <a:endParaRPr lang="en-US" sz="1800" dirty="0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4" y="2391270"/>
            <a:ext cx="6484730" cy="387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76" name="Group 24"/>
          <p:cNvGrpSpPr>
            <a:grpSpLocks/>
          </p:cNvGrpSpPr>
          <p:nvPr/>
        </p:nvGrpSpPr>
        <p:grpSpPr bwMode="auto">
          <a:xfrm>
            <a:off x="7729070" y="2351574"/>
            <a:ext cx="2875713" cy="4162196"/>
            <a:chOff x="4237" y="1412"/>
            <a:chExt cx="1549" cy="2378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4707" y="1552"/>
              <a:ext cx="61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  <a:defRPr/>
              </a:pPr>
              <a:r>
                <a:rPr lang="de-CH" sz="1400" dirty="0">
                  <a:solidFill>
                    <a:srgbClr val="009900"/>
                  </a:solidFill>
                </a:rPr>
                <a:t>Autos grün</a:t>
              </a:r>
            </a:p>
          </p:txBody>
        </p:sp>
        <p:sp>
          <p:nvSpPr>
            <p:cNvPr id="7178" name="Text Box 6"/>
            <p:cNvSpPr txBox="1">
              <a:spLocks noChangeArrowheads="1"/>
            </p:cNvSpPr>
            <p:nvPr/>
          </p:nvSpPr>
          <p:spPr bwMode="auto">
            <a:xfrm>
              <a:off x="4708" y="1831"/>
              <a:ext cx="61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 i="1">
                  <a:solidFill>
                    <a:srgbClr val="000000"/>
                  </a:solidFill>
                </a:rPr>
                <a:t>S1 gedrückt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4443" y="2111"/>
              <a:ext cx="113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  <a:defRPr/>
              </a:pPr>
              <a:r>
                <a:rPr lang="de-CH" sz="1400" dirty="0">
                  <a:solidFill>
                    <a:srgbClr val="FF0000"/>
                  </a:solidFill>
                </a:rPr>
                <a:t>Auto rot, </a:t>
              </a:r>
              <a:r>
                <a:rPr lang="de-CH" sz="1400" dirty="0" err="1">
                  <a:solidFill>
                    <a:srgbClr val="FF0000"/>
                  </a:solidFill>
                </a:rPr>
                <a:t>Timer</a:t>
              </a:r>
              <a:r>
                <a:rPr lang="de-CH" sz="1400" dirty="0">
                  <a:solidFill>
                    <a:srgbClr val="FF0000"/>
                  </a:solidFill>
                </a:rPr>
                <a:t> starten</a:t>
              </a:r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4237" y="2669"/>
              <a:ext cx="154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  <a:defRPr/>
              </a:pPr>
              <a:r>
                <a:rPr lang="de-CH" sz="1400" dirty="0">
                  <a:solidFill>
                    <a:srgbClr val="009900"/>
                  </a:solidFill>
                </a:rPr>
                <a:t>Fussgänger grün, </a:t>
              </a:r>
              <a:r>
                <a:rPr lang="de-CH" sz="1400" dirty="0" err="1">
                  <a:solidFill>
                    <a:srgbClr val="009900"/>
                  </a:solidFill>
                </a:rPr>
                <a:t>Timer</a:t>
              </a:r>
              <a:r>
                <a:rPr lang="de-CH" sz="1400" dirty="0">
                  <a:solidFill>
                    <a:srgbClr val="009900"/>
                  </a:solidFill>
                </a:rPr>
                <a:t> starten</a:t>
              </a:r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4281" y="3228"/>
              <a:ext cx="146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  <a:defRPr/>
              </a:pPr>
              <a:r>
                <a:rPr lang="de-CH" sz="1400" dirty="0">
                  <a:solidFill>
                    <a:srgbClr val="FF0000"/>
                  </a:solidFill>
                </a:rPr>
                <a:t>Fussgänger rot, </a:t>
              </a:r>
              <a:r>
                <a:rPr lang="de-CH" sz="1400" dirty="0" err="1">
                  <a:solidFill>
                    <a:srgbClr val="FF0000"/>
                  </a:solidFill>
                </a:rPr>
                <a:t>Timer</a:t>
              </a:r>
              <a:r>
                <a:rPr lang="de-CH" sz="1400" dirty="0">
                  <a:solidFill>
                    <a:srgbClr val="FF0000"/>
                  </a:solidFill>
                </a:rPr>
                <a:t> starten</a:t>
              </a:r>
            </a:p>
          </p:txBody>
        </p:sp>
        <p:sp>
          <p:nvSpPr>
            <p:cNvPr id="7182" name="Text Box 10"/>
            <p:cNvSpPr txBox="1">
              <a:spLocks noChangeArrowheads="1"/>
            </p:cNvSpPr>
            <p:nvPr/>
          </p:nvSpPr>
          <p:spPr bwMode="auto">
            <a:xfrm>
              <a:off x="4793" y="2949"/>
              <a:ext cx="4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 i="1">
                  <a:solidFill>
                    <a:srgbClr val="000000"/>
                  </a:solidFill>
                </a:rPr>
                <a:t>time out</a:t>
              </a:r>
            </a:p>
          </p:txBody>
        </p:sp>
        <p:sp>
          <p:nvSpPr>
            <p:cNvPr id="7183" name="Text Box 11"/>
            <p:cNvSpPr txBox="1">
              <a:spLocks noChangeArrowheads="1"/>
            </p:cNvSpPr>
            <p:nvPr/>
          </p:nvSpPr>
          <p:spPr bwMode="auto">
            <a:xfrm>
              <a:off x="4936" y="1692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4936" y="1412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5" name="Text Box 13"/>
            <p:cNvSpPr txBox="1">
              <a:spLocks noChangeArrowheads="1"/>
            </p:cNvSpPr>
            <p:nvPr/>
          </p:nvSpPr>
          <p:spPr bwMode="auto">
            <a:xfrm>
              <a:off x="4936" y="1971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6" name="Text Box 14"/>
            <p:cNvSpPr txBox="1">
              <a:spLocks noChangeArrowheads="1"/>
            </p:cNvSpPr>
            <p:nvPr/>
          </p:nvSpPr>
          <p:spPr bwMode="auto">
            <a:xfrm>
              <a:off x="4936" y="2250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7" name="Text Box 15"/>
            <p:cNvSpPr txBox="1">
              <a:spLocks noChangeArrowheads="1"/>
            </p:cNvSpPr>
            <p:nvPr/>
          </p:nvSpPr>
          <p:spPr bwMode="auto">
            <a:xfrm>
              <a:off x="4936" y="2809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8" name="Text Box 16"/>
            <p:cNvSpPr txBox="1">
              <a:spLocks noChangeArrowheads="1"/>
            </p:cNvSpPr>
            <p:nvPr/>
          </p:nvSpPr>
          <p:spPr bwMode="auto">
            <a:xfrm>
              <a:off x="4936" y="3088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89" name="Text Box 17"/>
            <p:cNvSpPr txBox="1">
              <a:spLocks noChangeArrowheads="1"/>
            </p:cNvSpPr>
            <p:nvPr/>
          </p:nvSpPr>
          <p:spPr bwMode="auto">
            <a:xfrm>
              <a:off x="4936" y="3367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90" name="Text Box 19"/>
            <p:cNvSpPr txBox="1">
              <a:spLocks noChangeArrowheads="1"/>
            </p:cNvSpPr>
            <p:nvPr/>
          </p:nvSpPr>
          <p:spPr bwMode="auto">
            <a:xfrm>
              <a:off x="4789" y="2390"/>
              <a:ext cx="4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 i="1" dirty="0">
                  <a:solidFill>
                    <a:srgbClr val="000000"/>
                  </a:solidFill>
                </a:rPr>
                <a:t>time out</a:t>
              </a:r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4932" y="2530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4792" y="3475"/>
              <a:ext cx="4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 i="1">
                  <a:solidFill>
                    <a:srgbClr val="000000"/>
                  </a:solidFill>
                </a:rPr>
                <a:t>time out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4935" y="3614"/>
              <a:ext cx="1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400" b="0">
                  <a:solidFill>
                    <a:srgbClr val="000000"/>
                  </a:solidFill>
                  <a:sym typeface="Symbol" pitchFamily="18" charset="2"/>
                </a:rPr>
                <a:t></a:t>
              </a:r>
            </a:p>
          </p:txBody>
        </p:sp>
      </p:grp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727C3-3520-4CD7-8B96-BC165C45DBBE}" type="slidenum">
              <a:rPr lang="de-CH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State-</a:t>
            </a:r>
            <a:r>
              <a:rPr lang="de-CH" dirty="0" err="1"/>
              <a:t>Diagram</a:t>
            </a:r>
            <a:endParaRPr lang="de-CH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800" dirty="0"/>
              <a:t>Beispiel: Einfache Ampelsteuerung</a:t>
            </a:r>
            <a:endParaRPr lang="en-US" sz="1800" dirty="0"/>
          </a:p>
        </p:txBody>
      </p:sp>
      <p:sp>
        <p:nvSpPr>
          <p:cNvPr id="10252" name="Line 82"/>
          <p:cNvSpPr>
            <a:spLocks noChangeShapeType="1"/>
          </p:cNvSpPr>
          <p:nvPr/>
        </p:nvSpPr>
        <p:spPr bwMode="auto">
          <a:xfrm>
            <a:off x="6778059" y="1802662"/>
            <a:ext cx="391534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287" tIns="52144" rIns="104287" bIns="52144" anchor="ctr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15" y="2072976"/>
            <a:ext cx="8371276" cy="500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727C3-3520-4CD7-8B96-BC165C45DBBE}" type="slidenum">
              <a:rPr lang="de-CH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620416" y="4971548"/>
            <a:ext cx="1062575" cy="351528"/>
          </a:xfrm>
          <a:prstGeom prst="rect">
            <a:avLst/>
          </a:prstGeom>
          <a:noFill/>
        </p:spPr>
        <p:txBody>
          <a:bodyPr wrap="none" lIns="104287" tIns="52144" rIns="104287" bIns="52144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6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startTimer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88795" y="6797618"/>
            <a:ext cx="1062575" cy="351528"/>
          </a:xfrm>
          <a:prstGeom prst="rect">
            <a:avLst/>
          </a:prstGeom>
          <a:noFill/>
        </p:spPr>
        <p:txBody>
          <a:bodyPr wrap="none" lIns="104287" tIns="52144" rIns="104287" bIns="52144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6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startTimer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7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194" y="1435100"/>
            <a:ext cx="9987306" cy="5549900"/>
          </a:xfrm>
        </p:spPr>
        <p:txBody>
          <a:bodyPr/>
          <a:lstStyle/>
          <a:p>
            <a:r>
              <a:rPr lang="en-GB" sz="1800" dirty="0"/>
              <a:t>Above example drawn as </a:t>
            </a:r>
            <a:br>
              <a:rPr lang="en-GB" sz="1800" dirty="0"/>
            </a:br>
            <a:r>
              <a:rPr lang="en-GB" sz="1800" dirty="0"/>
              <a:t>Finite State Machine</a:t>
            </a:r>
            <a:br>
              <a:rPr lang="en-GB" sz="1800" dirty="0"/>
            </a:br>
            <a:r>
              <a:rPr lang="en-GB" sz="1800" dirty="0"/>
              <a:t>with more details.</a:t>
            </a:r>
          </a:p>
          <a:p>
            <a:r>
              <a:rPr lang="en-GB" sz="1800" dirty="0"/>
              <a:t>UML design rules</a:t>
            </a:r>
            <a:br>
              <a:rPr lang="en-GB" sz="1800" dirty="0"/>
            </a:br>
            <a:r>
              <a:rPr lang="en-GB" sz="1800" dirty="0"/>
              <a:t>help to get a</a:t>
            </a:r>
            <a:br>
              <a:rPr lang="en-GB" sz="1800" dirty="0"/>
            </a:br>
            <a:r>
              <a:rPr lang="en-GB" sz="1800" dirty="0"/>
              <a:t>consistent design.</a:t>
            </a:r>
          </a:p>
          <a:p>
            <a:r>
              <a:rPr lang="en-GB" sz="1800" dirty="0"/>
              <a:t>UML design rules</a:t>
            </a:r>
            <a:br>
              <a:rPr lang="en-GB" sz="1800" dirty="0"/>
            </a:br>
            <a:r>
              <a:rPr lang="en-GB" sz="1800" dirty="0"/>
              <a:t>help to think of</a:t>
            </a:r>
            <a:br>
              <a:rPr lang="en-GB" sz="1800" dirty="0"/>
            </a:br>
            <a:r>
              <a:rPr lang="en-GB" sz="1800" dirty="0"/>
              <a:t>all the possible</a:t>
            </a:r>
            <a:br>
              <a:rPr lang="en-GB" sz="1800" dirty="0"/>
            </a:br>
            <a:r>
              <a:rPr lang="en-GB" sz="1800" dirty="0"/>
              <a:t>transitions.</a:t>
            </a:r>
          </a:p>
          <a:p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642938"/>
            <a:ext cx="541782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8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 implemented in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435100"/>
            <a:ext cx="10223500" cy="55499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SW implementation usually consists of three parts</a:t>
            </a:r>
          </a:p>
          <a:p>
            <a:r>
              <a:rPr lang="en-GB" sz="1800" b="1" dirty="0"/>
              <a:t>main loop</a:t>
            </a:r>
            <a:r>
              <a:rPr lang="en-GB" sz="1800" dirty="0"/>
              <a:t>, which is typically triggered by a user interaction or a timer</a:t>
            </a:r>
          </a:p>
          <a:p>
            <a:r>
              <a:rPr lang="en-GB" sz="1800" b="1" dirty="0"/>
              <a:t>switch-case</a:t>
            </a:r>
            <a:r>
              <a:rPr lang="en-GB" sz="1800" dirty="0"/>
              <a:t>, which handles the </a:t>
            </a:r>
            <a:r>
              <a:rPr lang="en-GB" sz="1800" b="1" dirty="0"/>
              <a:t>events and transitions</a:t>
            </a:r>
          </a:p>
          <a:p>
            <a:r>
              <a:rPr lang="en-GB" sz="1800" b="1" dirty="0"/>
              <a:t>switch-case</a:t>
            </a:r>
            <a:r>
              <a:rPr lang="en-GB" sz="1800" dirty="0"/>
              <a:t>, which handles the </a:t>
            </a:r>
            <a:r>
              <a:rPr lang="en-GB" sz="1800" b="1" dirty="0"/>
              <a:t>actions when staying in a state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very simple cases one single switch-case is enough</a:t>
            </a:r>
          </a:p>
          <a:p>
            <a:r>
              <a:rPr lang="en-GB" sz="1800" dirty="0"/>
              <a:t>In more complex situations the transition switch-case is split in to:</a:t>
            </a:r>
            <a:br>
              <a:rPr lang="en-GB" sz="1800" dirty="0"/>
            </a:br>
            <a:r>
              <a:rPr lang="en-GB" sz="1800" dirty="0"/>
              <a:t>one for the entry-actions, one for the exit-action.</a:t>
            </a:r>
          </a:p>
          <a:p>
            <a:r>
              <a:rPr lang="en-GB" sz="1800" dirty="0"/>
              <a:t>Choose the solution with </a:t>
            </a:r>
            <a:r>
              <a:rPr lang="en-GB" sz="1800" b="1" dirty="0"/>
              <a:t>highest clarity and robust code</a:t>
            </a:r>
            <a:r>
              <a:rPr lang="en-GB" sz="1800" dirty="0"/>
              <a:t>.</a:t>
            </a:r>
          </a:p>
          <a:p>
            <a:endParaRPr lang="en-GB" sz="1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6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Machine: main loop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300" y="1422400"/>
            <a:ext cx="10223500" cy="55499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800" b="1" dirty="0" err="1"/>
              <a:t>main</a:t>
            </a:r>
            <a:r>
              <a:rPr lang="de-CH" sz="1800" b="1" dirty="0"/>
              <a:t> </a:t>
            </a:r>
            <a:r>
              <a:rPr lang="de-CH" sz="1800" b="1" dirty="0" err="1"/>
              <a:t>loop</a:t>
            </a:r>
            <a:r>
              <a:rPr lang="de-CH" sz="18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dirty="0"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CHIP_Init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();          </a:t>
            </a:r>
            <a:r>
              <a:rPr lang="de-CH" sz="1600" dirty="0">
                <a:solidFill>
                  <a:srgbClr val="3F7F5F"/>
                </a:solidFill>
                <a:latin typeface="Consolas"/>
              </a:rPr>
              <a:t>// Chip </a:t>
            </a:r>
            <a:r>
              <a:rPr lang="de-CH" sz="1600" u="sng" dirty="0" err="1">
                <a:solidFill>
                  <a:srgbClr val="3F7F5F"/>
                </a:solidFill>
                <a:latin typeface="Consolas"/>
              </a:rPr>
              <a:t>errata</a:t>
            </a:r>
            <a:endParaRPr lang="de-CH" sz="1600" u="sng" dirty="0">
              <a:solidFill>
                <a:srgbClr val="3F7F5F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dirty="0"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latin typeface="Consolas"/>
              </a:rPr>
              <a:t>   ...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dirty="0"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(1)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dirty="0"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FSM_Event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Change the FSM state if an event has occurred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FSM_Stay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Stay in a FSM state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600" dirty="0"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642880"/>
                </a:solidFill>
                <a:latin typeface="Consolas"/>
              </a:rPr>
              <a:t>      </a:t>
            </a:r>
            <a:r>
              <a:rPr lang="de-CH" sz="1600" b="1" dirty="0" err="1">
                <a:solidFill>
                  <a:srgbClr val="642880"/>
                </a:solidFill>
                <a:latin typeface="Consolas"/>
              </a:rPr>
              <a:t>RTCDRV_Delay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600" b="1" dirty="0" err="1">
                <a:solidFill>
                  <a:srgbClr val="000000"/>
                </a:solidFill>
                <a:latin typeface="Consolas"/>
              </a:rPr>
              <a:t>msec_sleep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CH" sz="1600" b="1" dirty="0" err="1">
                <a:solidFill>
                  <a:srgbClr val="000000"/>
                </a:solidFill>
                <a:latin typeface="Consolas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6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6" name="Rechteckige Legende 5"/>
          <p:cNvSpPr/>
          <p:nvPr/>
        </p:nvSpPr>
        <p:spPr bwMode="auto">
          <a:xfrm>
            <a:off x="2619605" y="3015792"/>
            <a:ext cx="1688445" cy="368300"/>
          </a:xfrm>
          <a:prstGeom prst="wedgeRectCallout">
            <a:avLst>
              <a:gd name="adj1" fmla="val -104823"/>
              <a:gd name="adj2" fmla="val 8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b="0" dirty="0"/>
              <a:t> </a:t>
            </a:r>
            <a:r>
              <a:rPr lang="de-CH" sz="1800" b="0" dirty="0" err="1"/>
              <a:t>loop</a:t>
            </a:r>
            <a:r>
              <a:rPr lang="de-CH" sz="1800" b="0" dirty="0"/>
              <a:t> </a:t>
            </a:r>
            <a:r>
              <a:rPr lang="de-CH" sz="1800" b="0" dirty="0" err="1"/>
              <a:t>for</a:t>
            </a:r>
            <a:r>
              <a:rPr lang="de-CH" sz="1800" b="0" dirty="0"/>
              <a:t> </a:t>
            </a:r>
            <a:r>
              <a:rPr lang="de-CH" sz="1800" b="0" dirty="0" err="1"/>
              <a:t>ever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2619605" y="5147034"/>
            <a:ext cx="3479538" cy="760822"/>
          </a:xfrm>
          <a:prstGeom prst="wedgeRectCallout">
            <a:avLst>
              <a:gd name="adj1" fmla="val -69522"/>
              <a:gd name="adj2" fmla="val -86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1800" b="0" dirty="0" err="1"/>
              <a:t>wait</a:t>
            </a:r>
            <a:r>
              <a:rPr lang="de-CH" sz="1800" b="0" dirty="0"/>
              <a:t> in </a:t>
            </a:r>
            <a:r>
              <a:rPr lang="de-CH" sz="1800" b="0" dirty="0" err="1"/>
              <a:t>sleep</a:t>
            </a:r>
            <a:r>
              <a:rPr lang="de-CH" sz="1800" b="0" dirty="0"/>
              <a:t> </a:t>
            </a:r>
            <a:r>
              <a:rPr lang="de-CH" sz="1800" b="0" dirty="0" err="1"/>
              <a:t>mode</a:t>
            </a:r>
            <a:r>
              <a:rPr lang="de-CH" sz="1800" b="0" dirty="0"/>
              <a:t> </a:t>
            </a:r>
            <a:r>
              <a:rPr lang="de-CH" sz="1800" b="0" dirty="0" err="1"/>
              <a:t>for</a:t>
            </a:r>
            <a:r>
              <a:rPr lang="de-CH" sz="1800" b="0" dirty="0"/>
              <a:t> </a:t>
            </a:r>
            <a:r>
              <a:rPr lang="de-CH" sz="1800" b="0" dirty="0" err="1"/>
              <a:t>interrupt</a:t>
            </a:r>
            <a:br>
              <a:rPr lang="de-CH" sz="1800" b="0" dirty="0"/>
            </a:br>
            <a:r>
              <a:rPr lang="de-CH" sz="1800" b="0" dirty="0"/>
              <a:t> </a:t>
            </a:r>
            <a:r>
              <a:rPr lang="de-CH" sz="1800" b="0" dirty="0" err="1"/>
              <a:t>from</a:t>
            </a:r>
            <a:r>
              <a:rPr lang="de-CH" sz="1800" b="0" dirty="0"/>
              <a:t> </a:t>
            </a:r>
            <a:r>
              <a:rPr lang="de-CH" sz="1800" b="0" dirty="0" err="1"/>
              <a:t>timer</a:t>
            </a:r>
            <a:r>
              <a:rPr lang="de-CH" sz="1800" b="0" dirty="0"/>
              <a:t>, </a:t>
            </a:r>
            <a:r>
              <a:rPr lang="de-CH" sz="1800" b="0" dirty="0" err="1"/>
              <a:t>button</a:t>
            </a:r>
            <a:r>
              <a:rPr lang="de-CH" sz="1800" b="0" dirty="0"/>
              <a:t>, etc.</a:t>
            </a: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8970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Machine: event and transition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300" y="1422400"/>
            <a:ext cx="10223500" cy="56007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b="1" dirty="0"/>
              <a:t>switch-case</a:t>
            </a:r>
            <a:r>
              <a:rPr lang="en-GB" sz="1800" dirty="0"/>
              <a:t>, which handles the </a:t>
            </a:r>
            <a:r>
              <a:rPr lang="en-GB" sz="1800" b="1" dirty="0"/>
              <a:t>events and transitions</a:t>
            </a:r>
            <a:r>
              <a:rPr lang="de-CH" sz="1800" dirty="0"/>
              <a:t>:</a:t>
            </a:r>
            <a:endParaRPr lang="de-CH" sz="18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400" dirty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FSM_Event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FSM_State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i="1" dirty="0">
                <a:solidFill>
                  <a:srgbClr val="0000C0"/>
                </a:solidFill>
                <a:latin typeface="Consolas"/>
              </a:rPr>
              <a:t>START</a:t>
            </a:r>
            <a:r>
              <a:rPr lang="de-CH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Pushbutton_RequestIRQ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(1))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FSM_State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i="1" dirty="0">
                <a:solidFill>
                  <a:srgbClr val="0000C0"/>
                </a:solidFill>
                <a:latin typeface="Consolas"/>
              </a:rPr>
              <a:t>SWITCH</a:t>
            </a:r>
            <a:r>
              <a:rPr lang="de-CH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msec_cpu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msec_cpu_SWITCH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Pushbutton_RequestIRQ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(0))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FSM_State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i="1" dirty="0">
                <a:solidFill>
                  <a:srgbClr val="0000C0"/>
                </a:solidFill>
                <a:latin typeface="Consolas"/>
              </a:rPr>
              <a:t>BLINK</a:t>
            </a:r>
            <a:r>
              <a:rPr lang="de-CH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msec_cpu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msec_cpu_BLINK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break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i="1" dirty="0">
                <a:solidFill>
                  <a:srgbClr val="0000C0"/>
                </a:solidFill>
                <a:latin typeface="Consolas"/>
              </a:rPr>
              <a:t>BLINK</a:t>
            </a:r>
            <a:r>
              <a:rPr lang="de-CH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Touchpad_Status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(1))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msec_delay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msec_delay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/2;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   ...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break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 { }                          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 error has to be found and corrected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msec_sleep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msec_delay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msec_cpu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CH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CH" sz="1400" dirty="0" err="1">
                <a:solidFill>
                  <a:srgbClr val="3F7F5F"/>
                </a:solidFill>
                <a:latin typeface="Consolas"/>
              </a:rPr>
              <a:t>recalculate</a:t>
            </a:r>
            <a:r>
              <a:rPr lang="de-CH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/>
              </a:rPr>
              <a:t>possible</a:t>
            </a:r>
            <a:r>
              <a:rPr lang="de-CH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/>
              </a:rPr>
              <a:t>sleep</a:t>
            </a:r>
            <a:r>
              <a:rPr lang="de-CH" sz="1400" dirty="0">
                <a:solidFill>
                  <a:srgbClr val="3F7F5F"/>
                </a:solidFill>
                <a:latin typeface="Consolas"/>
              </a:rPr>
              <a:t> time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msec_sleep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1) {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msec_sleep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1; }  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 negative sleep time not possible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}</a:t>
            </a:r>
            <a:endParaRPr lang="en-GB" sz="20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Rechteckige Legende 4"/>
          <p:cNvSpPr/>
          <p:nvPr/>
        </p:nvSpPr>
        <p:spPr bwMode="auto">
          <a:xfrm>
            <a:off x="5334000" y="1955800"/>
            <a:ext cx="3629025" cy="368300"/>
          </a:xfrm>
          <a:prstGeom prst="wedgeRectCallout">
            <a:avLst>
              <a:gd name="adj1" fmla="val -127825"/>
              <a:gd name="adj2" fmla="val 294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sz="1800" b="0" dirty="0" err="1"/>
              <a:t>switch</a:t>
            </a:r>
            <a:r>
              <a:rPr lang="de-CH" sz="1800" b="0" dirty="0"/>
              <a:t> </a:t>
            </a:r>
            <a:r>
              <a:rPr lang="de-CH" sz="1800" b="0" dirty="0" err="1"/>
              <a:t>to</a:t>
            </a:r>
            <a:r>
              <a:rPr lang="de-CH" sz="1800" b="0" dirty="0"/>
              <a:t> </a:t>
            </a:r>
            <a:r>
              <a:rPr lang="de-CH" sz="1800" b="0" dirty="0" err="1"/>
              <a:t>current</a:t>
            </a:r>
            <a:r>
              <a:rPr lang="de-CH" sz="1800" b="0" dirty="0"/>
              <a:t> </a:t>
            </a:r>
            <a:r>
              <a:rPr lang="de-CH" sz="1800" b="0" dirty="0" err="1"/>
              <a:t>state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5334000" y="2425700"/>
            <a:ext cx="3629025" cy="368300"/>
          </a:xfrm>
          <a:prstGeom prst="wedgeRectCallout">
            <a:avLst>
              <a:gd name="adj1" fmla="val -89867"/>
              <a:gd name="adj2" fmla="val 22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sz="1800" b="0" dirty="0"/>
              <a:t>check </a:t>
            </a:r>
            <a:r>
              <a:rPr lang="de-CH" sz="1800" b="0" dirty="0" err="1"/>
              <a:t>for</a:t>
            </a:r>
            <a:r>
              <a:rPr lang="de-CH" sz="1800" b="0" dirty="0"/>
              <a:t> </a:t>
            </a:r>
            <a:r>
              <a:rPr lang="de-CH" sz="1800" b="0" dirty="0" err="1"/>
              <a:t>possible</a:t>
            </a:r>
            <a:r>
              <a:rPr lang="de-CH" sz="1800" b="0" dirty="0"/>
              <a:t> </a:t>
            </a:r>
            <a:r>
              <a:rPr lang="de-CH" sz="1800" b="0" dirty="0" err="1"/>
              <a:t>events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5346700" y="2895600"/>
            <a:ext cx="3629025" cy="368300"/>
          </a:xfrm>
          <a:prstGeom prst="wedgeRectCallout">
            <a:avLst>
              <a:gd name="adj1" fmla="val -115596"/>
              <a:gd name="adj2" fmla="val -488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sz="1800" b="0" dirty="0" err="1"/>
              <a:t>transition</a:t>
            </a:r>
            <a:r>
              <a:rPr lang="de-CH" sz="1800" b="0" dirty="0"/>
              <a:t> </a:t>
            </a:r>
            <a:r>
              <a:rPr lang="de-CH" sz="1800" b="0" dirty="0" err="1"/>
              <a:t>to</a:t>
            </a:r>
            <a:r>
              <a:rPr lang="de-CH" sz="1800" b="0" dirty="0"/>
              <a:t> </a:t>
            </a:r>
            <a:r>
              <a:rPr lang="de-CH" sz="1800" b="0" dirty="0" err="1"/>
              <a:t>next</a:t>
            </a:r>
            <a:r>
              <a:rPr lang="de-CH" sz="1800" b="0" dirty="0"/>
              <a:t> </a:t>
            </a:r>
            <a:r>
              <a:rPr lang="de-CH" sz="1800" b="0" dirty="0" err="1"/>
              <a:t>state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359400" y="3378200"/>
            <a:ext cx="3629025" cy="722460"/>
          </a:xfrm>
          <a:prstGeom prst="wedgeRectCallout">
            <a:avLst>
              <a:gd name="adj1" fmla="val -93121"/>
              <a:gd name="adj2" fmla="val -869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1800" dirty="0"/>
              <a:t> </a:t>
            </a:r>
            <a:r>
              <a:rPr lang="de-CH" sz="1800" b="0" dirty="0" err="1"/>
              <a:t>exit</a:t>
            </a:r>
            <a:r>
              <a:rPr lang="de-CH" sz="1800" b="0" dirty="0"/>
              <a:t>-action of </a:t>
            </a:r>
            <a:r>
              <a:rPr lang="de-CH" sz="1800" b="0" dirty="0" err="1"/>
              <a:t>current</a:t>
            </a:r>
            <a:r>
              <a:rPr lang="de-CH" sz="1800" b="0" dirty="0"/>
              <a:t> </a:t>
            </a:r>
            <a:r>
              <a:rPr lang="de-CH" sz="1800" b="0" dirty="0" err="1"/>
              <a:t>state</a:t>
            </a:r>
            <a:br>
              <a:rPr lang="de-CH" sz="1800" b="0" dirty="0"/>
            </a:br>
            <a:r>
              <a:rPr lang="de-CH" sz="1800" b="0" dirty="0"/>
              <a:t> a</a:t>
            </a: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nd/</a:t>
            </a: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or</a:t>
            </a: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lang="de-CH" sz="1800" b="0" dirty="0"/>
              <a:t> </a:t>
            </a: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entry</a:t>
            </a: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-action </a:t>
            </a: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for</a:t>
            </a: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next</a:t>
            </a: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state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2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Machine: staying in a state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300" y="1422400"/>
            <a:ext cx="10223500" cy="56007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b="1" dirty="0"/>
              <a:t>switch-case</a:t>
            </a:r>
            <a:r>
              <a:rPr lang="en-GB" sz="1800" dirty="0"/>
              <a:t>, which handles the </a:t>
            </a:r>
            <a:r>
              <a:rPr lang="en-GB" sz="1800" b="1" dirty="0"/>
              <a:t>actions when staying in a state</a:t>
            </a:r>
            <a:r>
              <a:rPr lang="de-CH" sz="1800" dirty="0"/>
              <a:t>:</a:t>
            </a:r>
            <a:endParaRPr lang="de-CH" sz="18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800" dirty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FSM_Stay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LCD_Clear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CH" sz="1400" b="1" dirty="0" err="1">
                <a:solidFill>
                  <a:srgbClr val="000000"/>
                </a:solidFill>
                <a:latin typeface="Consolas"/>
              </a:rPr>
              <a:t>FSM_State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i="1" dirty="0">
                <a:solidFill>
                  <a:srgbClr val="0000C0"/>
                </a:solidFill>
                <a:latin typeface="Consolas"/>
              </a:rPr>
              <a:t>START</a:t>
            </a:r>
            <a:r>
              <a:rPr lang="de-CH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LCD_Title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"UI &amp; FSM for ETP"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"FSM state START"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LCD_Start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"Press PB1 or PB0"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LCD_Menu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"  PB1  PB0           "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/>
              </a:rPr>
              <a:t>switch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 blink         "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break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i="1" dirty="0">
                <a:solidFill>
                  <a:srgbClr val="0000C0"/>
                </a:solidFill>
                <a:latin typeface="Consolas"/>
              </a:rPr>
              <a:t>BLINK</a:t>
            </a:r>
            <a:r>
              <a:rPr lang="de-CH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LED_Toggle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LED_Toggle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LCD_Title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"UI &amp; FSM for ETP"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"FSM state BLINK"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LCD_Blink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msec_delay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*2,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LED_Status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(0),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LED_Status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(1));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LCD_Menu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"  PB1  PB0  TP1  TP0 "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/>
              </a:rPr>
              <a:t>switch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CH" sz="1400" dirty="0" err="1">
                <a:solidFill>
                  <a:srgbClr val="2A00FF"/>
                </a:solidFill>
                <a:latin typeface="Consolas"/>
              </a:rPr>
              <a:t>stop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 fast </a:t>
            </a:r>
            <a:r>
              <a:rPr lang="de-CH" sz="1400" dirty="0" err="1">
                <a:solidFill>
                  <a:srgbClr val="2A00FF"/>
                </a:solidFill>
                <a:latin typeface="Consolas"/>
              </a:rPr>
              <a:t>slow</a:t>
            </a:r>
            <a:r>
              <a:rPr lang="de-CH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break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400" b="1" i="1" dirty="0">
                <a:solidFill>
                  <a:srgbClr val="0000C0"/>
                </a:solidFill>
                <a:latin typeface="Consolas"/>
              </a:rPr>
              <a:t>SWITCH</a:t>
            </a:r>
            <a:r>
              <a:rPr lang="de-CH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   ...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break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de-CH" sz="1400" b="1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de-CH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 { }                   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 error has to be found and corrected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CH" sz="1400" dirty="0" err="1">
                <a:solidFill>
                  <a:srgbClr val="000000"/>
                </a:solidFill>
                <a:latin typeface="Consolas"/>
              </a:rPr>
              <a:t>LCD_Update</a:t>
            </a:r>
            <a:r>
              <a:rPr lang="de-CH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Rechteckige Legende 4"/>
          <p:cNvSpPr/>
          <p:nvPr/>
        </p:nvSpPr>
        <p:spPr bwMode="auto">
          <a:xfrm>
            <a:off x="5868448" y="2324100"/>
            <a:ext cx="2860772" cy="368300"/>
          </a:xfrm>
          <a:prstGeom prst="wedgeRectCallout">
            <a:avLst>
              <a:gd name="adj1" fmla="val -171159"/>
              <a:gd name="adj2" fmla="val 24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sz="1800" b="0" dirty="0" err="1"/>
              <a:t>switch</a:t>
            </a:r>
            <a:r>
              <a:rPr lang="de-CH" sz="1800" b="0" dirty="0"/>
              <a:t> </a:t>
            </a:r>
            <a:r>
              <a:rPr lang="de-CH" sz="1800" b="0" dirty="0" err="1"/>
              <a:t>to</a:t>
            </a:r>
            <a:r>
              <a:rPr lang="de-CH" sz="1800" b="0" dirty="0"/>
              <a:t> </a:t>
            </a:r>
            <a:r>
              <a:rPr lang="de-CH" sz="1800" b="0" dirty="0" err="1"/>
              <a:t>current</a:t>
            </a:r>
            <a:r>
              <a:rPr lang="de-CH" sz="1800" b="0" dirty="0"/>
              <a:t> </a:t>
            </a:r>
            <a:r>
              <a:rPr lang="de-CH" sz="1800" b="0" dirty="0" err="1"/>
              <a:t>state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802459" y="2824268"/>
            <a:ext cx="2860773" cy="956363"/>
          </a:xfrm>
          <a:prstGeom prst="wedgeRectCallout">
            <a:avLst>
              <a:gd name="adj1" fmla="val -57190"/>
              <a:gd name="adj2" fmla="val -166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b="0" dirty="0"/>
              <a:t> </a:t>
            </a:r>
            <a:r>
              <a:rPr lang="de-CH" sz="1800" b="0" dirty="0"/>
              <a:t>update </a:t>
            </a:r>
            <a:r>
              <a:rPr lang="de-CH" sz="1800" b="0" dirty="0" err="1"/>
              <a:t>display</a:t>
            </a:r>
            <a:r>
              <a:rPr lang="de-CH" sz="1800" b="0" dirty="0"/>
              <a:t>, etc.</a:t>
            </a:r>
            <a:br>
              <a:rPr lang="de-CH" sz="1800" b="0" dirty="0"/>
            </a:br>
            <a:r>
              <a:rPr lang="de-CH" sz="1800" b="0" dirty="0"/>
              <a:t> </a:t>
            </a:r>
            <a:r>
              <a:rPr lang="de-CH" sz="1800" dirty="0" err="1"/>
              <a:t>important</a:t>
            </a:r>
            <a:r>
              <a:rPr lang="de-CH" sz="1800" dirty="0"/>
              <a:t>:</a:t>
            </a:r>
            <a:br>
              <a:rPr lang="de-CH" sz="1800" dirty="0"/>
            </a:br>
            <a:r>
              <a:rPr lang="de-CH" sz="1800" dirty="0"/>
              <a:t> </a:t>
            </a:r>
            <a:r>
              <a:rPr lang="de-CH" sz="1800" dirty="0" err="1"/>
              <a:t>no</a:t>
            </a:r>
            <a:r>
              <a:rPr lang="de-CH" sz="1800" dirty="0"/>
              <a:t> </a:t>
            </a:r>
            <a:r>
              <a:rPr lang="de-CH" sz="1800" dirty="0" err="1"/>
              <a:t>event</a:t>
            </a:r>
            <a:r>
              <a:rPr lang="de-CH" sz="1800" dirty="0"/>
              <a:t> </a:t>
            </a:r>
            <a:r>
              <a:rPr lang="de-CH" sz="1800" dirty="0" err="1"/>
              <a:t>handling</a:t>
            </a:r>
            <a:r>
              <a:rPr lang="de-CH" sz="1800" dirty="0"/>
              <a:t> here</a:t>
            </a:r>
            <a:endParaRPr kumimoji="0" lang="de-CH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69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User Interface &amp; Finite State Machine Sample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04325" y="7124700"/>
            <a:ext cx="1214438" cy="193675"/>
          </a:xfrm>
        </p:spPr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323850" y="1493168"/>
            <a:ext cx="10052050" cy="542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</a:rPr>
              <a:t>The ETP team provides code from their prototype: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  <a:hlinkClick r:id="rId2" action="ppaction://hlinkfile"/>
              </a:rPr>
              <a:t>\\shared.zhaw.ch\pools\t\T-ZSN-ETP\Gecko_SW</a:t>
            </a:r>
            <a:r>
              <a:rPr lang="en-US" sz="1800" b="0" kern="0" dirty="0"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</a:rPr>
              <a:t>The archive </a:t>
            </a:r>
            <a:r>
              <a:rPr lang="en-US" sz="1800" b="1" kern="0" dirty="0">
                <a:solidFill>
                  <a:srgbClr val="0064A6"/>
                </a:solidFill>
                <a:cs typeface="Arial" charset="0"/>
              </a:rPr>
              <a:t>Moodlight_Template.zip</a:t>
            </a:r>
            <a:r>
              <a:rPr lang="en-US" sz="1800" b="0" kern="0" dirty="0">
                <a:cs typeface="Arial" charset="0"/>
              </a:rPr>
              <a:t> 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can be imported in the Simplicity IDE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Menu File =&gt; Import…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</a:rPr>
              <a:t>Compile the project, load it onto the board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and start the program.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</a:rPr>
              <a:t>Can you make out how the UI works?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1800" b="0" kern="0" dirty="0">
                <a:cs typeface="Arial" charset="0"/>
              </a:rPr>
              <a:t>Have a look at the while loop at the end of </a:t>
            </a:r>
            <a:r>
              <a:rPr lang="en-US" sz="1800" kern="0" dirty="0" err="1">
                <a:solidFill>
                  <a:srgbClr val="0064BA"/>
                </a:solidFill>
                <a:cs typeface="Arial" charset="0"/>
              </a:rPr>
              <a:t>main.c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which calls functions in the file </a:t>
            </a:r>
            <a:r>
              <a:rPr lang="en-US" sz="1800" kern="0" dirty="0" err="1">
                <a:solidFill>
                  <a:srgbClr val="0064BA"/>
                </a:solidFill>
                <a:cs typeface="Arial" charset="0"/>
              </a:rPr>
              <a:t>userinterface.c</a:t>
            </a:r>
            <a:endParaRPr lang="en-US" sz="1800" kern="0" dirty="0">
              <a:solidFill>
                <a:srgbClr val="0064BA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05" y="1621941"/>
            <a:ext cx="31432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3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de-CH" dirty="0"/>
              <a:t>User Interface of </a:t>
            </a:r>
            <a:r>
              <a:rPr lang="de-CH" dirty="0" err="1"/>
              <a:t>the</a:t>
            </a:r>
            <a:r>
              <a:rPr lang="de-CH" dirty="0"/>
              <a:t> Gecko Starter Kit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700" y="1397392"/>
            <a:ext cx="10223500" cy="5638800"/>
          </a:xfrm>
        </p:spPr>
        <p:txBody>
          <a:bodyPr/>
          <a:lstStyle/>
          <a:p>
            <a:r>
              <a:rPr lang="en-GB" sz="1800" dirty="0"/>
              <a:t>A user interface consists of inputs and outputs (as seen from the </a:t>
            </a:r>
            <a:r>
              <a:rPr lang="en-GB" sz="1800" dirty="0" err="1"/>
              <a:t>uC</a:t>
            </a:r>
            <a:r>
              <a:rPr lang="en-GB" sz="1800" dirty="0"/>
              <a:t>)</a:t>
            </a:r>
          </a:p>
          <a:p>
            <a:r>
              <a:rPr lang="en-GB" sz="1800" b="1" dirty="0"/>
              <a:t>Inputs = sensors</a:t>
            </a:r>
            <a:endParaRPr lang="en-GB" sz="1800" dirty="0"/>
          </a:p>
          <a:p>
            <a:pPr lvl="1"/>
            <a:r>
              <a:rPr lang="en-GB" sz="1800" dirty="0"/>
              <a:t>2 push buttons: PB0, PB1</a:t>
            </a:r>
          </a:p>
          <a:p>
            <a:pPr lvl="1"/>
            <a:r>
              <a:rPr lang="en-GB" sz="1800" dirty="0"/>
              <a:t>1 TOUCH SLIDER (with 4 pads)</a:t>
            </a:r>
          </a:p>
          <a:p>
            <a:pPr lvl="1"/>
            <a:r>
              <a:rPr lang="en-GB" sz="1800" dirty="0"/>
              <a:t>1 touch gecko</a:t>
            </a:r>
          </a:p>
          <a:p>
            <a:pPr lvl="1"/>
            <a:r>
              <a:rPr lang="en-GB" sz="1800" dirty="0"/>
              <a:t>(1 reset button: RESET)</a:t>
            </a:r>
            <a:endParaRPr lang="en-GB" sz="1800" baseline="30000" dirty="0"/>
          </a:p>
          <a:p>
            <a:r>
              <a:rPr lang="en-GB" sz="1800" b="1" dirty="0"/>
              <a:t>Outputs = actuators</a:t>
            </a:r>
            <a:endParaRPr lang="en-GB" sz="1800" dirty="0"/>
          </a:p>
          <a:p>
            <a:pPr lvl="1"/>
            <a:r>
              <a:rPr lang="en-GB" sz="1800" dirty="0"/>
              <a:t>4 USER LEDS: LED0, LED1, LED2, LED3</a:t>
            </a:r>
          </a:p>
          <a:p>
            <a:pPr lvl="1"/>
            <a:r>
              <a:rPr lang="en-GB" sz="1800" dirty="0"/>
              <a:t>1 LCD display (7 char alpha-numeric, 4 digit numeric, symbols)</a:t>
            </a:r>
            <a:endParaRPr lang="en-GB" sz="1800" baseline="300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6" name="Picture 3" descr="C:\Daten\My_Documents\Kurse\ETP-Dozierende\Screenshots_etc\Geck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90" y="2246621"/>
            <a:ext cx="4776733" cy="23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User Interface Design and 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333500"/>
            <a:ext cx="10223500" cy="57277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800" dirty="0"/>
              <a:t>User interface design is crucial: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dirty="0"/>
              <a:t>Good Usability (also suitable for the disabled)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dirty="0"/>
              <a:t>Poor user interface design =&gt; lack of acceptance =&gt; low sales figures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dirty="0"/>
              <a:t>Perfect inner workings are useless without a good user interface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dirty="0">
                <a:hlinkClick r:id="rId2"/>
              </a:rPr>
              <a:t>http://en.wikipedia.org/wiki/User_interface</a:t>
            </a:r>
            <a:r>
              <a:rPr lang="en-GB" sz="1800" dirty="0"/>
              <a:t> lists these qualities: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Clarity</a:t>
            </a:r>
            <a:r>
              <a:rPr lang="en-GB" sz="1800" dirty="0"/>
              <a:t> (avoid ambiguity)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Concision</a:t>
            </a:r>
            <a:r>
              <a:rPr lang="en-GB" sz="1800" dirty="0"/>
              <a:t> (keep it simple and clear)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Familiarity</a:t>
            </a:r>
            <a:r>
              <a:rPr lang="en-GB" sz="1800" dirty="0"/>
              <a:t> (elements already known from other devices)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Responsiveness</a:t>
            </a:r>
            <a:r>
              <a:rPr lang="en-GB" sz="1800" dirty="0"/>
              <a:t> (not sluggish)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Consistency</a:t>
            </a:r>
            <a:r>
              <a:rPr lang="en-GB" sz="1800" dirty="0"/>
              <a:t> (across the whole application)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Aesthetics</a:t>
            </a:r>
            <a:r>
              <a:rPr lang="en-GB" sz="1800" dirty="0"/>
              <a:t> (let the people feel good with an attractive gadget)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Efficiency</a:t>
            </a:r>
            <a:r>
              <a:rPr lang="en-GB" sz="1800" dirty="0"/>
              <a:t> (time is money)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/>
              <a:t>Forgiveness</a:t>
            </a:r>
            <a:r>
              <a:rPr lang="en-GB" sz="1800" dirty="0"/>
              <a:t> (allow for possible user mistakes)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4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Testing the Usability of a User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435100"/>
            <a:ext cx="10223500" cy="5549900"/>
          </a:xfrm>
        </p:spPr>
        <p:txBody>
          <a:bodyPr/>
          <a:lstStyle/>
          <a:p>
            <a:r>
              <a:rPr lang="en-GB" sz="1800" dirty="0"/>
              <a:t>The </a:t>
            </a:r>
            <a:r>
              <a:rPr lang="en-GB" sz="1800" b="1" dirty="0"/>
              <a:t>developer is virtually blind </a:t>
            </a:r>
            <a:r>
              <a:rPr lang="en-GB" sz="1800" dirty="0"/>
              <a:t>to the usability of his own product</a:t>
            </a:r>
            <a:br>
              <a:rPr lang="en-GB" sz="1800" dirty="0"/>
            </a:br>
            <a:r>
              <a:rPr lang="en-GB" sz="1800" dirty="0"/>
              <a:t>because he knows exactly how to handle it.</a:t>
            </a:r>
            <a:br>
              <a:rPr lang="en-GB" sz="1800" dirty="0"/>
            </a:br>
            <a:r>
              <a:rPr lang="en-GB" sz="1800" dirty="0"/>
              <a:t>=&gt; It has to be evaluated by people </a:t>
            </a:r>
            <a:r>
              <a:rPr lang="en-GB" sz="1800" b="1" dirty="0"/>
              <a:t>who are not involved</a:t>
            </a:r>
            <a:r>
              <a:rPr lang="en-GB" sz="1800" dirty="0"/>
              <a:t>.</a:t>
            </a:r>
          </a:p>
          <a:p>
            <a:r>
              <a:rPr lang="en-GB" sz="1800" dirty="0"/>
              <a:t>The best way to test the usability of a device is to let people </a:t>
            </a:r>
            <a:r>
              <a:rPr lang="en-GB" sz="1800" b="1" dirty="0"/>
              <a:t>without former experience </a:t>
            </a:r>
            <a:r>
              <a:rPr lang="en-GB" sz="1800" dirty="0"/>
              <a:t>use it.</a:t>
            </a:r>
            <a:br>
              <a:rPr lang="en-GB" sz="1800" dirty="0"/>
            </a:br>
            <a:r>
              <a:rPr lang="en-GB" sz="1800" dirty="0"/>
              <a:t>=&gt; The less help they need, the better.</a:t>
            </a:r>
          </a:p>
          <a:p>
            <a:r>
              <a:rPr lang="en-GB" sz="1800" dirty="0"/>
              <a:t>Ask the testers what they </a:t>
            </a:r>
            <a:r>
              <a:rPr lang="en-GB" sz="1800" b="1" dirty="0"/>
              <a:t>like</a:t>
            </a:r>
            <a:r>
              <a:rPr lang="en-GB" sz="1800" dirty="0"/>
              <a:t> about the user interface and which </a:t>
            </a:r>
            <a:r>
              <a:rPr lang="en-GB" sz="1800" b="1" dirty="0"/>
              <a:t>suggestions</a:t>
            </a:r>
            <a:r>
              <a:rPr lang="en-GB" sz="1800" dirty="0"/>
              <a:t> they have.</a:t>
            </a:r>
            <a:br>
              <a:rPr lang="en-GB" sz="1800" dirty="0"/>
            </a:br>
            <a:r>
              <a:rPr lang="en-GB" sz="1800" dirty="0"/>
              <a:t>=&gt; Ask the people in the street, not the nerds.</a:t>
            </a:r>
          </a:p>
          <a:p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57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Scenarios and Use Cases: Purpose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460500"/>
            <a:ext cx="10439400" cy="5524500"/>
          </a:xfrm>
        </p:spPr>
        <p:txBody>
          <a:bodyPr/>
          <a:lstStyle/>
          <a:p>
            <a:r>
              <a:rPr lang="en-GB" sz="1800" dirty="0"/>
              <a:t>What is the main </a:t>
            </a:r>
            <a:r>
              <a:rPr lang="en-GB" sz="1800" b="1" dirty="0"/>
              <a:t>purpose</a:t>
            </a:r>
            <a:r>
              <a:rPr lang="en-GB" sz="1800" dirty="0"/>
              <a:t> of the machine?</a:t>
            </a:r>
          </a:p>
          <a:p>
            <a:r>
              <a:rPr lang="en-GB" sz="1800" b="1" dirty="0"/>
              <a:t>What</a:t>
            </a:r>
            <a:r>
              <a:rPr lang="en-GB" sz="1800" dirty="0"/>
              <a:t> would a user probably want to do with the device?</a:t>
            </a:r>
          </a:p>
          <a:p>
            <a:r>
              <a:rPr lang="en-GB" sz="1800" b="1" dirty="0"/>
              <a:t>How</a:t>
            </a:r>
            <a:r>
              <a:rPr lang="en-GB" sz="1800" dirty="0"/>
              <a:t> should the user get there?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What </a:t>
            </a:r>
            <a:r>
              <a:rPr lang="en-GB" sz="1800" b="1" dirty="0"/>
              <a:t>information or feedback </a:t>
            </a:r>
            <a:r>
              <a:rPr lang="en-GB" sz="1800" dirty="0"/>
              <a:t>does the user need or want?</a:t>
            </a:r>
            <a:br>
              <a:rPr lang="en-GB" sz="1800" dirty="0"/>
            </a:br>
            <a:r>
              <a:rPr lang="en-GB" sz="1800" dirty="0"/>
              <a:t>What is irrelevant for a user?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84" y="2756049"/>
            <a:ext cx="5032868" cy="29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8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Scenarios and Use Cases: Map of Interaction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700" y="1308098"/>
            <a:ext cx="10439400" cy="5321300"/>
          </a:xfrm>
        </p:spPr>
        <p:txBody>
          <a:bodyPr/>
          <a:lstStyle/>
          <a:p>
            <a:r>
              <a:rPr lang="en-GB" sz="1800" b="1" dirty="0"/>
              <a:t>Draw a map with the</a:t>
            </a:r>
            <a:br>
              <a:rPr lang="en-GB" sz="1800" b="1" dirty="0"/>
            </a:br>
            <a:r>
              <a:rPr lang="en-GB" sz="1800" b="1" dirty="0"/>
              <a:t>typical flow of user interaction</a:t>
            </a:r>
            <a:r>
              <a:rPr lang="en-GB" sz="1800" dirty="0"/>
              <a:t>.</a:t>
            </a:r>
            <a:br>
              <a:rPr lang="en-GB" sz="1800" dirty="0"/>
            </a:br>
            <a:r>
              <a:rPr lang="en-GB" sz="1800" dirty="0"/>
              <a:t>=&gt; Are the items easily accessible?</a:t>
            </a:r>
          </a:p>
          <a:p>
            <a:pPr marL="0" indent="0">
              <a:buNone/>
            </a:pPr>
            <a:br>
              <a:rPr lang="en-GB" sz="1800" dirty="0"/>
            </a:b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Draw a map with the </a:t>
            </a:r>
            <a:r>
              <a:rPr lang="en-GB" sz="1800" b="1" dirty="0"/>
              <a:t>special or infrequent </a:t>
            </a:r>
            <a:r>
              <a:rPr lang="en-GB" sz="1800" dirty="0"/>
              <a:t>interactions.</a:t>
            </a:r>
            <a:br>
              <a:rPr lang="en-GB" sz="1800" dirty="0"/>
            </a:br>
            <a:r>
              <a:rPr lang="en-GB" sz="1800" dirty="0"/>
              <a:t>=&gt; Can they be included in the frequent interactions without complication?</a:t>
            </a:r>
          </a:p>
          <a:p>
            <a:r>
              <a:rPr lang="en-GB" sz="1800" dirty="0"/>
              <a:t>Is it sensible to have separate </a:t>
            </a:r>
            <a:r>
              <a:rPr lang="en-GB" sz="1800" b="1" dirty="0"/>
              <a:t>user</a:t>
            </a:r>
            <a:r>
              <a:rPr lang="en-GB" sz="1800" dirty="0"/>
              <a:t> and </a:t>
            </a:r>
            <a:r>
              <a:rPr lang="en-GB" sz="1800" b="1" dirty="0"/>
              <a:t>maintenance</a:t>
            </a:r>
            <a:r>
              <a:rPr lang="en-GB" sz="1800" dirty="0"/>
              <a:t> modes?</a:t>
            </a:r>
            <a:br>
              <a:rPr lang="en-GB" sz="1800" dirty="0"/>
            </a:br>
            <a:r>
              <a:rPr lang="en-GB" sz="1800" dirty="0"/>
              <a:t>=&gt; More complicated user interface for maintenance could be acceptable.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2" y="1091282"/>
            <a:ext cx="4553721" cy="376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0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298450"/>
            <a:ext cx="8696325" cy="1009650"/>
          </a:xfrm>
        </p:spPr>
        <p:txBody>
          <a:bodyPr anchor="ctr"/>
          <a:lstStyle/>
          <a:p>
            <a:r>
              <a:rPr lang="en-GB" dirty="0"/>
              <a:t>Finite State Machine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000" y="1435100"/>
            <a:ext cx="10223500" cy="5549900"/>
          </a:xfrm>
        </p:spPr>
        <p:txBody>
          <a:bodyPr/>
          <a:lstStyle/>
          <a:p>
            <a:r>
              <a:rPr lang="en-GB" sz="1800" dirty="0"/>
              <a:t>The map with the flow of user interactions can be redrawn as a </a:t>
            </a:r>
            <a:br>
              <a:rPr lang="en-GB" sz="1800" dirty="0"/>
            </a:br>
            <a:r>
              <a:rPr lang="en-GB" sz="1800" dirty="0"/>
              <a:t>Finite State Machine diagram</a:t>
            </a:r>
          </a:p>
          <a:p>
            <a:endParaRPr lang="en-GB" sz="1800" dirty="0"/>
          </a:p>
          <a:p>
            <a:r>
              <a:rPr lang="en-GB" sz="1800" dirty="0"/>
              <a:t>The next 4 slides are from Andreas Rüst.</a:t>
            </a:r>
          </a:p>
          <a:p>
            <a:r>
              <a:rPr lang="en-GB" sz="1800" dirty="0"/>
              <a:t>In the course Computer </a:t>
            </a:r>
            <a:r>
              <a:rPr lang="en-GB" sz="1800" dirty="0" err="1"/>
              <a:t>Technik</a:t>
            </a:r>
            <a:r>
              <a:rPr lang="en-GB" sz="1800" dirty="0"/>
              <a:t> 2 the design and application of Finite State Machines will be deepened.</a:t>
            </a:r>
          </a:p>
          <a:p>
            <a:endParaRPr lang="en-GB" sz="1800" dirty="0"/>
          </a:p>
          <a:p>
            <a:r>
              <a:rPr lang="en-GB" sz="1800" dirty="0"/>
              <a:t>In ETP2 the ETP1 Finite State Machine will be further expanded.</a:t>
            </a:r>
            <a:br>
              <a:rPr lang="en-GB" sz="1800" dirty="0"/>
            </a:br>
            <a:endParaRPr lang="en-GB" sz="1800" dirty="0"/>
          </a:p>
          <a:p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1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umsplatzhalt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1800">
                <a:solidFill>
                  <a:schemeClr val="tx1"/>
                </a:solidFill>
                <a:latin typeface="Arial" charset="0"/>
              </a:defRPr>
            </a:lvl2pPr>
            <a:lvl3pPr marL="1303590" indent="-260718">
              <a:defRPr sz="1800">
                <a:solidFill>
                  <a:schemeClr val="tx1"/>
                </a:solidFill>
                <a:latin typeface="Arial" charset="0"/>
              </a:defRPr>
            </a:lvl3pPr>
            <a:lvl4pPr marL="1825026" indent="-260718">
              <a:defRPr sz="1800">
                <a:solidFill>
                  <a:schemeClr val="tx1"/>
                </a:solidFill>
                <a:latin typeface="Arial" charset="0"/>
              </a:defRPr>
            </a:lvl4pPr>
            <a:lvl5pPr marL="2346462" indent="-260718">
              <a:defRPr sz="1800">
                <a:solidFill>
                  <a:schemeClr val="tx1"/>
                </a:solidFill>
                <a:latin typeface="Arial" charset="0"/>
              </a:defRPr>
            </a:lvl5pPr>
            <a:lvl6pPr marL="2867898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3389333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3910770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4432206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>
                <a:solidFill>
                  <a:srgbClr val="000000"/>
                </a:solidFill>
              </a:rPr>
              <a:t>02.04.2014</a:t>
            </a:r>
            <a:endParaRPr lang="de-CH" sz="900">
              <a:solidFill>
                <a:srgbClr val="000000"/>
              </a:solidFill>
            </a:endParaRP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1800">
                <a:solidFill>
                  <a:schemeClr val="tx1"/>
                </a:solidFill>
                <a:latin typeface="Arial" charset="0"/>
              </a:defRPr>
            </a:lvl2pPr>
            <a:lvl3pPr marL="1303590" indent="-260718">
              <a:defRPr sz="1800">
                <a:solidFill>
                  <a:schemeClr val="tx1"/>
                </a:solidFill>
                <a:latin typeface="Arial" charset="0"/>
              </a:defRPr>
            </a:lvl3pPr>
            <a:lvl4pPr marL="1825026" indent="-260718">
              <a:defRPr sz="1800">
                <a:solidFill>
                  <a:schemeClr val="tx1"/>
                </a:solidFill>
                <a:latin typeface="Arial" charset="0"/>
              </a:defRPr>
            </a:lvl4pPr>
            <a:lvl5pPr marL="2346462" indent="-260718">
              <a:defRPr sz="1800">
                <a:solidFill>
                  <a:schemeClr val="tx1"/>
                </a:solidFill>
                <a:latin typeface="Arial" charset="0"/>
              </a:defRPr>
            </a:lvl5pPr>
            <a:lvl6pPr marL="2867898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3389333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3910770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4432206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A0B0D53-E472-4FD6-A108-AE6DCB22AF8A}" type="slidenum">
              <a:rPr lang="de-CH" sz="900">
                <a:solidFill>
                  <a:srgbClr val="000000"/>
                </a:solidFill>
              </a:rPr>
              <a:pPr/>
              <a:t>8</a:t>
            </a:fld>
            <a:endParaRPr lang="de-CH" sz="900">
              <a:solidFill>
                <a:srgbClr val="000000"/>
              </a:solidFill>
            </a:endParaRPr>
          </a:p>
        </p:txBody>
      </p:sp>
      <p:sp>
        <p:nvSpPr>
          <p:cNvPr id="15364" name="Fußzeilenplatzhalt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1800">
                <a:solidFill>
                  <a:schemeClr val="tx1"/>
                </a:solidFill>
                <a:latin typeface="Arial" charset="0"/>
              </a:defRPr>
            </a:lvl2pPr>
            <a:lvl3pPr marL="1303590" indent="-260718">
              <a:defRPr sz="1800">
                <a:solidFill>
                  <a:schemeClr val="tx1"/>
                </a:solidFill>
                <a:latin typeface="Arial" charset="0"/>
              </a:defRPr>
            </a:lvl3pPr>
            <a:lvl4pPr marL="1825026" indent="-260718">
              <a:defRPr sz="1800">
                <a:solidFill>
                  <a:schemeClr val="tx1"/>
                </a:solidFill>
                <a:latin typeface="Arial" charset="0"/>
              </a:defRPr>
            </a:lvl4pPr>
            <a:lvl5pPr marL="2346462" indent="-260718">
              <a:defRPr sz="1800">
                <a:solidFill>
                  <a:schemeClr val="tx1"/>
                </a:solidFill>
                <a:latin typeface="Arial" charset="0"/>
              </a:defRPr>
            </a:lvl5pPr>
            <a:lvl6pPr marL="2867898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3389333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3910770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4432206" indent="-26071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>
                <a:solidFill>
                  <a:srgbClr val="000000"/>
                </a:solidFill>
              </a:rPr>
              <a:t>ZHAW, CT2 FS2014</a:t>
            </a:r>
            <a:endParaRPr lang="de-CH" sz="900">
              <a:solidFill>
                <a:srgbClr val="000000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/>
              <a:t>UML State-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3" y="1716435"/>
            <a:ext cx="9632876" cy="512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3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State-</a:t>
            </a:r>
            <a:r>
              <a:rPr lang="de-CH" dirty="0" err="1"/>
              <a:t>Diagram</a:t>
            </a:r>
            <a:r>
              <a:rPr lang="de-CH" dirty="0"/>
              <a:t>: Begriffe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/>
              <a:t>State (Zustand)</a:t>
            </a:r>
          </a:p>
          <a:p>
            <a:pPr lvl="1"/>
            <a:r>
              <a:rPr lang="de-CH" sz="1800" dirty="0"/>
              <a:t>Ein Zustand, in welchem sich die FSM befindet und auf das nächste Ereignis wartet.</a:t>
            </a:r>
          </a:p>
          <a:p>
            <a:r>
              <a:rPr lang="de-CH" sz="1800" dirty="0"/>
              <a:t>Event (Ereignis)</a:t>
            </a:r>
          </a:p>
          <a:p>
            <a:pPr lvl="1"/>
            <a:r>
              <a:rPr lang="de-CH" sz="1800" dirty="0"/>
              <a:t>Ein Ereignis, das von der FSM erwartet wird und eventuell eine Transition auslöst.</a:t>
            </a:r>
          </a:p>
          <a:p>
            <a:r>
              <a:rPr lang="de-CH" sz="1800" dirty="0"/>
              <a:t>Transition</a:t>
            </a:r>
          </a:p>
          <a:p>
            <a:pPr lvl="1"/>
            <a:r>
              <a:rPr lang="de-CH" sz="1800" dirty="0"/>
              <a:t>Eine Reaktion auf  ein Ereignis. Diese besteht aus einer Zustandsänderung und / oder einer Aktion.</a:t>
            </a:r>
          </a:p>
          <a:p>
            <a:r>
              <a:rPr lang="de-CH" sz="1800" dirty="0"/>
              <a:t>Action (Aktion)</a:t>
            </a:r>
          </a:p>
          <a:p>
            <a:pPr lvl="1"/>
            <a:r>
              <a:rPr lang="de-CH" sz="1800" dirty="0"/>
              <a:t>Das Erzeugen von Output-Messages (In erweiterten FSM auch Funktionsaufrufe).</a:t>
            </a:r>
          </a:p>
          <a:p>
            <a:r>
              <a:rPr lang="de-CH" sz="1800" dirty="0"/>
              <a:t>Finite State </a:t>
            </a:r>
            <a:r>
              <a:rPr lang="de-CH" sz="1800" dirty="0" err="1"/>
              <a:t>Machine</a:t>
            </a:r>
            <a:r>
              <a:rPr lang="de-CH" sz="1800" dirty="0"/>
              <a:t> (FSM)</a:t>
            </a:r>
          </a:p>
          <a:p>
            <a:pPr lvl="1"/>
            <a:r>
              <a:rPr lang="de-CH" sz="1800" dirty="0"/>
              <a:t>Endliche Zustandsmaschine, alle FSM die wir betrachten sind endlich, d.h. die Menge der möglichen Zustände und Transitionen ist endlich.</a:t>
            </a:r>
          </a:p>
          <a:p>
            <a:endParaRPr lang="de-CH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02.04.2014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CEA39-E2A0-471D-9EFE-A3575A44F125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ZHAW, CT2 FS2014</a:t>
            </a:r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5446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1118</Words>
  <Application>Microsoft Office PowerPoint</Application>
  <PresentationFormat>Benutzerdefiniert</PresentationFormat>
  <Paragraphs>218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Consolas</vt:lpstr>
      <vt:lpstr>Times New Roman</vt:lpstr>
      <vt:lpstr>Wingdings</vt:lpstr>
      <vt:lpstr>zhaw_d</vt:lpstr>
      <vt:lpstr>Default Design</vt:lpstr>
      <vt:lpstr>User Interface und Finite State Machine</vt:lpstr>
      <vt:lpstr>User Interface of the Gecko Starter Kit</vt:lpstr>
      <vt:lpstr>User Interface Design and Usability</vt:lpstr>
      <vt:lpstr>Testing the Usability of a User Interface</vt:lpstr>
      <vt:lpstr>Scenarios and Use Cases: Purpose</vt:lpstr>
      <vt:lpstr>Scenarios and Use Cases: Map of Interaction</vt:lpstr>
      <vt:lpstr>Finite State Machine</vt:lpstr>
      <vt:lpstr>UML State-Diagram</vt:lpstr>
      <vt:lpstr>UML State-Diagram: Begriffe</vt:lpstr>
      <vt:lpstr>UML State-Diagram</vt:lpstr>
      <vt:lpstr>UML State-Diagram</vt:lpstr>
      <vt:lpstr>Finite State Machine</vt:lpstr>
      <vt:lpstr>Finite State Machine implemented in Software</vt:lpstr>
      <vt:lpstr>Finite State Machine: main loop</vt:lpstr>
      <vt:lpstr>Finite State Machine: event and transition</vt:lpstr>
      <vt:lpstr>Finite State Machine: staying in a state</vt:lpstr>
      <vt:lpstr>User Interface &amp; Finite State Machine Sample Code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Andreas Ehrensperger</cp:lastModifiedBy>
  <cp:revision>191</cp:revision>
  <cp:lastPrinted>2013-08-14T14:32:35Z</cp:lastPrinted>
  <dcterms:created xsi:type="dcterms:W3CDTF">2010-01-18T09:46:49Z</dcterms:created>
  <dcterms:modified xsi:type="dcterms:W3CDTF">2019-09-01T15:23:07Z</dcterms:modified>
</cp:coreProperties>
</file>