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302" r:id="rId2"/>
    <p:sldId id="307" r:id="rId3"/>
    <p:sldId id="304" r:id="rId4"/>
    <p:sldId id="305" r:id="rId5"/>
    <p:sldId id="306" r:id="rId6"/>
    <p:sldId id="303" r:id="rId7"/>
  </p:sldIdLst>
  <p:sldSz cx="10693400" cy="7561263"/>
  <p:notesSz cx="6864350" cy="9996488"/>
  <p:defaultTextStyle>
    <a:defPPr>
      <a:defRPr lang="de-DE"/>
    </a:defPPr>
    <a:lvl1pPr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1139">
          <p15:clr>
            <a:srgbClr val="A4A3A4"/>
          </p15:clr>
        </p15:guide>
        <p15:guide id="3" orient="horz" pos="4203">
          <p15:clr>
            <a:srgbClr val="A4A3A4"/>
          </p15:clr>
        </p15:guide>
        <p15:guide id="4" orient="horz" pos="4227">
          <p15:clr>
            <a:srgbClr val="A4A3A4"/>
          </p15:clr>
        </p15:guide>
        <p15:guide id="5" orient="horz" pos="856">
          <p15:clr>
            <a:srgbClr val="A4A3A4"/>
          </p15:clr>
        </p15:guide>
        <p15:guide id="6" pos="3368">
          <p15:clr>
            <a:srgbClr val="A4A3A4"/>
          </p15:clr>
        </p15:guide>
        <p15:guide id="7" pos="869">
          <p15:clr>
            <a:srgbClr val="A4A3A4"/>
          </p15:clr>
        </p15:guide>
        <p15:guide id="8" pos="6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CCCC"/>
    <a:srgbClr val="E9CFCC"/>
    <a:srgbClr val="FF3300"/>
    <a:srgbClr val="008000"/>
    <a:srgbClr val="555557"/>
    <a:srgbClr val="E3F2F3"/>
    <a:srgbClr val="006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1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1002" y="78"/>
      </p:cViewPr>
      <p:guideLst>
        <p:guide orient="horz" pos="2382"/>
        <p:guide orient="horz" pos="1139"/>
        <p:guide orient="horz" pos="4203"/>
        <p:guide orient="horz" pos="4227"/>
        <p:guide orient="horz" pos="856"/>
        <p:guide pos="3368"/>
        <p:guide pos="869"/>
        <p:guide pos="6554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594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594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2E841-A1B6-464D-83EE-DBB80D41E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10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594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49300"/>
            <a:ext cx="53022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128" y="4749379"/>
            <a:ext cx="5492094" cy="449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594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BAC5F-CE48-4276-A9F5-961BC0A7B1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6" name="Picture 11" descr="zhaw_LO_d_bla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628650"/>
            <a:ext cx="6837362" cy="1258888"/>
          </a:xfrm>
        </p:spPr>
        <p:txBody>
          <a:bodyPr/>
          <a:lstStyle>
            <a:lvl1pPr>
              <a:lnSpc>
                <a:spcPts val="3100"/>
              </a:lnSpc>
              <a:spcAft>
                <a:spcPts val="1600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de-CH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38D43-903D-4049-A87C-408FF9759F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668C-0E8A-43BA-856B-74F1436FE1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8" y="628650"/>
            <a:ext cx="2254250" cy="58483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8" y="628650"/>
            <a:ext cx="6610350" cy="58483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556C-2F52-4690-9C19-4721A7E33C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0B21E-9BD6-47E6-A475-244777773D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65F7-982D-4007-AD66-A1AF9A3160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F2E0-9B8A-4DE0-A002-710AB4EF39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1B33-DFD5-4917-96E5-8FCF3210EF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94AF-6F59-4F3E-95F2-1D5C58E03F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E4E6-6FF5-4226-9BE9-4DC89C8209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5553-AF8C-409D-9265-EC563F785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BA45-2A7D-47BA-911A-7E4066432E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628650"/>
            <a:ext cx="755808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8" y="1798638"/>
            <a:ext cx="9017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246" name="Picture 18" descr="zhaw_LO_d_bla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1042988" rtl="0" eaLnBrk="0" fontAlgn="base" hangingPunct="0">
        <a:lnSpc>
          <a:spcPts val="3200"/>
        </a:lnSpc>
        <a:spcBef>
          <a:spcPct val="0"/>
        </a:spcBef>
        <a:spcAft>
          <a:spcPts val="16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1313" algn="l" defTabSz="1042988" rtl="0" eaLnBrk="0" fontAlgn="base" hangingPunct="0">
        <a:lnSpc>
          <a:spcPts val="2800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47788" indent="-261938" algn="l" defTabSz="10429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38325" indent="-260350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44738" indent="-258763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8019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591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7163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735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\\shared.zhaw.ch\pools\t\T-ZSN-ETP\Datasheets\LM2674_StepDownVoltageRegulator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Step-Down Voltage Regulator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Power supply voltage of </a:t>
            </a:r>
            <a:r>
              <a:rPr lang="en-GB" sz="2000" b="0" kern="0" dirty="0" err="1"/>
              <a:t>Moodlight</a:t>
            </a:r>
            <a:r>
              <a:rPr lang="en-GB" sz="2000" b="0" kern="0" dirty="0"/>
              <a:t> is 24Vdc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Microcontroller and Bluetooth module need 3.3V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Analog circuits could also use 3.3V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The efficiency of a linear voltage regulator is 3.3V/24V = 14%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The efficiency of a step-down voltage regulator is approx. 90%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The disadvantage of a step-down regulator is the ripple on the output voltage.</a:t>
            </a:r>
            <a:br>
              <a:rPr lang="en-GB" sz="2000" b="0" kern="0" dirty="0"/>
            </a:br>
            <a:r>
              <a:rPr lang="en-GB" sz="2000" b="0" kern="0" dirty="0"/>
              <a:t>If a noise-free supply is required, a step-down regulator (24V to 5V) can be combined with a linear regulator (5V to 3.3V) with overall efficiency of 60%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The LM2674 is a simple to use step-down (buck) voltage regulator</a:t>
            </a:r>
            <a:br>
              <a:rPr lang="en-GB" sz="2000" b="0" kern="0" dirty="0"/>
            </a:br>
            <a:r>
              <a:rPr lang="en-GB" sz="2000" b="0" kern="0" dirty="0"/>
              <a:t>with low external component count.</a:t>
            </a:r>
          </a:p>
        </p:txBody>
      </p:sp>
    </p:spTree>
    <p:extLst>
      <p:ext uri="{BB962C8B-B14F-4D97-AF65-F5344CB8AC3E}">
        <p14:creationId xmlns:p14="http://schemas.microsoft.com/office/powerpoint/2010/main" val="135331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Schematic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2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A typical schematic is included in the datasheet:</a:t>
            </a:r>
            <a:r>
              <a:rPr lang="en-GB" sz="2400" b="0" kern="0" dirty="0"/>
              <a:t/>
            </a:r>
            <a:br>
              <a:rPr lang="en-GB" sz="2400" b="0" kern="0" dirty="0"/>
            </a:br>
            <a:r>
              <a:rPr lang="en-GB" sz="1800" b="0" kern="0" dirty="0">
                <a:hlinkClick r:id="rId2" action="ppaction://hlinkfile"/>
              </a:rPr>
              <a:t>\\shared.zhaw.ch\pools\t\T-ZSN-ETP\Datasheets\LM2674_StepDownVoltageRegulator.pdf</a:t>
            </a:r>
            <a:r>
              <a:rPr lang="en-GB" sz="1800" b="0" kern="0" dirty="0"/>
              <a:t>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Schematic with supply reversal protection, 3.3V regulator and blocking capacitors: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400" b="0" kern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3090626"/>
            <a:ext cx="10172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1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Component selection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3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kern="0" dirty="0"/>
              <a:t>Inductor</a:t>
            </a:r>
            <a:r>
              <a:rPr lang="en-GB" sz="2000" b="0" kern="0" dirty="0"/>
              <a:t> value selection according to paragraph 9.2.1.2.1, “Figure 24. LM2674-3.3” and Table 7.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kern="0" dirty="0"/>
              <a:t>Output Capacitor </a:t>
            </a:r>
            <a:r>
              <a:rPr lang="en-GB" sz="2000" b="0" kern="0" dirty="0"/>
              <a:t>value according to Tables 8 </a:t>
            </a:r>
            <a:r>
              <a:rPr lang="en-GB" sz="2000" b="0" kern="0"/>
              <a:t>and 9.</a:t>
            </a:r>
            <a:r>
              <a:rPr lang="en-GB" sz="2000" b="0" kern="0" dirty="0"/>
              <a:t/>
            </a:r>
            <a:br>
              <a:rPr lang="en-GB" sz="2000" b="0" kern="0" dirty="0"/>
            </a:br>
            <a:r>
              <a:rPr lang="en-GB" sz="2000" b="0" kern="0" dirty="0"/>
              <a:t>A correct value is important for stable operation of the circuit</a:t>
            </a:r>
            <a:br>
              <a:rPr lang="en-GB" sz="2000" b="0" kern="0" dirty="0"/>
            </a:br>
            <a:r>
              <a:rPr lang="en-GB" sz="2000" b="0" kern="0" dirty="0"/>
              <a:t>because it modifies the voltage regulator control loop properties.</a:t>
            </a:r>
            <a:br>
              <a:rPr lang="en-GB" sz="2000" b="0" kern="0" dirty="0"/>
            </a:br>
            <a:r>
              <a:rPr lang="en-GB" sz="2000" b="0" kern="0" dirty="0"/>
              <a:t>Un &gt; 2*</a:t>
            </a:r>
            <a:r>
              <a:rPr lang="en-GB" sz="2000" b="0" kern="0" dirty="0" err="1"/>
              <a:t>Uout</a:t>
            </a:r>
            <a:r>
              <a:rPr lang="en-GB" sz="2000" b="0" kern="0" dirty="0"/>
              <a:t/>
            </a:r>
            <a:br>
              <a:rPr lang="en-GB" sz="2000" b="0" kern="0" dirty="0"/>
            </a:br>
            <a:r>
              <a:rPr lang="en-GB" sz="2000" b="0" kern="0" dirty="0"/>
              <a:t>Use a low ESR type and bypass it with a ceramic capacitor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kern="0" dirty="0"/>
              <a:t>Catch (or free-wheeling) Diode </a:t>
            </a:r>
            <a:r>
              <a:rPr lang="en-GB" sz="2000" b="0" kern="0" dirty="0"/>
              <a:t>with </a:t>
            </a:r>
            <a:r>
              <a:rPr lang="en-GB" sz="2000" b="0" kern="0" dirty="0" err="1"/>
              <a:t>Iav</a:t>
            </a:r>
            <a:r>
              <a:rPr lang="en-GB" sz="2000" b="0" kern="0" dirty="0"/>
              <a:t> &gt; 1.5*</a:t>
            </a:r>
            <a:r>
              <a:rPr lang="en-GB" sz="2000" b="0" kern="0" dirty="0" err="1"/>
              <a:t>Iout</a:t>
            </a:r>
            <a:r>
              <a:rPr lang="en-GB" sz="2000" b="0" kern="0" dirty="0"/>
              <a:t> and </a:t>
            </a:r>
            <a:r>
              <a:rPr lang="en-GB" sz="2000" b="0" kern="0" dirty="0" err="1"/>
              <a:t>Ubr</a:t>
            </a:r>
            <a:r>
              <a:rPr lang="en-GB" sz="2000" b="0" kern="0" dirty="0"/>
              <a:t> &gt; 1.5*</a:t>
            </a:r>
            <a:r>
              <a:rPr lang="en-GB" sz="2000" b="0" kern="0" dirty="0" err="1"/>
              <a:t>Uin</a:t>
            </a:r>
            <a:r>
              <a:rPr lang="en-GB" sz="2000" b="0" kern="0" dirty="0"/>
              <a:t/>
            </a:r>
            <a:br>
              <a:rPr lang="en-GB" sz="2000" b="0" kern="0" dirty="0"/>
            </a:br>
            <a:r>
              <a:rPr lang="en-GB" sz="2000" b="0" kern="0" dirty="0"/>
              <a:t>Use a </a:t>
            </a:r>
            <a:r>
              <a:rPr lang="en-GB" sz="2000" b="0" kern="0" dirty="0" err="1"/>
              <a:t>Schottky</a:t>
            </a:r>
            <a:r>
              <a:rPr lang="en-GB" sz="2000" b="0" kern="0" dirty="0"/>
              <a:t> diode for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341306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Component selection (continued)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4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kern="0" dirty="0"/>
              <a:t>Input Capacitor </a:t>
            </a:r>
            <a:br>
              <a:rPr lang="en-GB" sz="2000" kern="0" dirty="0"/>
            </a:br>
            <a:r>
              <a:rPr lang="en-GB" sz="2000" b="0" kern="0" dirty="0"/>
              <a:t>with</a:t>
            </a:r>
            <a:r>
              <a:rPr lang="en-GB" sz="2000" kern="0" dirty="0"/>
              <a:t> </a:t>
            </a:r>
            <a:r>
              <a:rPr lang="en-GB" sz="2000" b="0" kern="0" dirty="0"/>
              <a:t>Un &gt; 1.5*</a:t>
            </a:r>
            <a:r>
              <a:rPr lang="en-GB" sz="2000" b="0" kern="0" dirty="0" err="1"/>
              <a:t>Uin</a:t>
            </a:r>
            <a:r>
              <a:rPr lang="en-GB" sz="2000" b="0" kern="0" dirty="0"/>
              <a:t>           (Un &gt; 2*</a:t>
            </a:r>
            <a:r>
              <a:rPr lang="en-GB" sz="2000" b="0" kern="0" dirty="0" err="1"/>
              <a:t>Uin</a:t>
            </a:r>
            <a:r>
              <a:rPr lang="en-GB" sz="2000" b="0" kern="0" dirty="0"/>
              <a:t> for tantalum capacitor)</a:t>
            </a:r>
            <a:br>
              <a:rPr lang="en-GB" sz="2000" b="0" kern="0" dirty="0"/>
            </a:br>
            <a:r>
              <a:rPr lang="en-GB" sz="2000" b="0" kern="0" dirty="0" err="1"/>
              <a:t>Iripple,rms</a:t>
            </a:r>
            <a:r>
              <a:rPr lang="en-GB" sz="2000" b="0" kern="0" dirty="0"/>
              <a:t> &gt; 0.5*</a:t>
            </a:r>
            <a:r>
              <a:rPr lang="en-GB" sz="2000" b="0" kern="0" dirty="0" err="1"/>
              <a:t>Iout</a:t>
            </a:r>
            <a:r>
              <a:rPr lang="en-GB" sz="2000" b="0" kern="0" dirty="0"/>
              <a:t>      (important to avoid overheating of capacitor)</a:t>
            </a:r>
            <a:br>
              <a:rPr lang="en-GB" sz="2000" b="0" kern="0" dirty="0"/>
            </a:br>
            <a:r>
              <a:rPr lang="en-GB" sz="2000" b="0" kern="0" dirty="0"/>
              <a:t>Use a low ESR type and bypass it with a ceramic capacitor.</a:t>
            </a:r>
            <a:br>
              <a:rPr lang="en-GB" sz="2000" b="0" kern="0" dirty="0"/>
            </a:br>
            <a:r>
              <a:rPr lang="en-GB" sz="1600" b="0" kern="0" dirty="0"/>
              <a:t>ESR = Equivalent Series Resistance</a:t>
            </a:r>
            <a:br>
              <a:rPr lang="en-GB" sz="1600" b="0" kern="0" dirty="0"/>
            </a:br>
            <a:r>
              <a:rPr lang="en-GB" sz="2000" b="0" kern="0" dirty="0"/>
              <a:t>Capacitor value is not critical: A bigger value reduces ripple on </a:t>
            </a:r>
            <a:r>
              <a:rPr lang="en-GB" sz="2000" b="0" kern="0" dirty="0" err="1"/>
              <a:t>Uin</a:t>
            </a:r>
            <a:r>
              <a:rPr lang="en-GB" sz="2000" b="0" kern="0" dirty="0"/>
              <a:t>.</a:t>
            </a:r>
            <a:br>
              <a:rPr lang="en-GB" sz="2000" b="0" kern="0" dirty="0"/>
            </a:br>
            <a:r>
              <a:rPr lang="en-GB" sz="2000" b="0" kern="0" dirty="0"/>
              <a:t>But chose a </a:t>
            </a:r>
            <a:r>
              <a:rPr lang="en-GB" sz="2000" kern="0" dirty="0"/>
              <a:t>capacitor that is able to handle the ripple current</a:t>
            </a:r>
            <a:r>
              <a:rPr lang="en-GB" sz="2000" b="0" kern="0" dirty="0"/>
              <a:t>.</a:t>
            </a:r>
            <a:br>
              <a:rPr lang="en-GB" sz="2000" b="0" kern="0" dirty="0"/>
            </a:br>
            <a:r>
              <a:rPr lang="en-GB" sz="2000" kern="0" dirty="0"/>
              <a:t>Note</a:t>
            </a:r>
            <a:r>
              <a:rPr lang="en-GB" sz="2000" b="0" kern="0" dirty="0"/>
              <a:t>:</a:t>
            </a:r>
            <a:br>
              <a:rPr lang="en-GB" sz="2000" b="0" kern="0" dirty="0"/>
            </a:br>
            <a:r>
              <a:rPr lang="en-GB" sz="2000" b="0" kern="0" dirty="0"/>
              <a:t>The capacitor(s) at the input must also filter the current for the LED-drivers.</a:t>
            </a:r>
            <a:br>
              <a:rPr lang="en-GB" sz="2000" b="0" kern="0" dirty="0"/>
            </a:br>
            <a:r>
              <a:rPr lang="en-GB" sz="2000" b="0" kern="0" dirty="0"/>
              <a:t>Therefore, a bigger value or several capacitors in parallel are required.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kern="0" dirty="0"/>
              <a:t>Boost Capacitor </a:t>
            </a:r>
            <a:r>
              <a:rPr lang="en-GB" sz="2000" b="0" kern="0" dirty="0"/>
              <a:t>= 10nF, 50V ceramic capacitor</a:t>
            </a:r>
          </a:p>
        </p:txBody>
      </p:sp>
    </p:spTree>
    <p:extLst>
      <p:ext uri="{BB962C8B-B14F-4D97-AF65-F5344CB8AC3E}">
        <p14:creationId xmlns:p14="http://schemas.microsoft.com/office/powerpoint/2010/main" val="221288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PCB layout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5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For rapidly switching currents a compact PCB layout is crucial</a:t>
            </a:r>
            <a:br>
              <a:rPr lang="en-GB" sz="2400" b="0" kern="0" dirty="0"/>
            </a:br>
            <a:r>
              <a:rPr lang="en-GB" sz="2400" b="0" kern="0"/>
              <a:t>because wiring </a:t>
            </a:r>
            <a:r>
              <a:rPr lang="en-GB" sz="2400" b="0" kern="0" dirty="0"/>
              <a:t>inductance can generate high voltage transients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Suggestion from the datasheet: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61" y="3370848"/>
            <a:ext cx="84010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9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3.3V Supply for Microcontroller Board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6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583660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The microcontroller board can be supplied via the debugging USB connector.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For the final </a:t>
            </a:r>
            <a:r>
              <a:rPr lang="en-GB" sz="2000" b="0" kern="0" dirty="0" err="1"/>
              <a:t>Moodlight</a:t>
            </a:r>
            <a:r>
              <a:rPr lang="en-GB" sz="2000" b="0" kern="0" dirty="0"/>
              <a:t>, however, it is more convenient to take the 3.3V supply from the LED board.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Care must be taken that the supplies don’t interfere when both are present.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0" kern="0" dirty="0"/>
              <a:t>After studying the schematic of the evaluation board, this solution is suggested: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400" b="0" kern="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03" y="3757857"/>
            <a:ext cx="410051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966665"/>
      </p:ext>
    </p:extLst>
  </p:cSld>
  <p:clrMapOvr>
    <a:masterClrMapping/>
  </p:clrMapOvr>
</p:sld>
</file>

<file path=ppt/theme/theme1.xml><?xml version="1.0" encoding="utf-8"?>
<a:theme xmlns:a="http://schemas.openxmlformats.org/drawingml/2006/main" name="zhaw_d">
  <a:themeElements>
    <a:clrScheme name="zhaw_d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d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zhaw_d</Template>
  <TotalTime>0</TotalTime>
  <Words>191</Words>
  <Application>Microsoft Office PowerPoint</Application>
  <PresentationFormat>Benutzerdefiniert</PresentationFormat>
  <Paragraphs>42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Arial</vt:lpstr>
      <vt:lpstr>zhaw_d</vt:lpstr>
      <vt:lpstr>Step-Down Voltage Regulator</vt:lpstr>
      <vt:lpstr>Schematic</vt:lpstr>
      <vt:lpstr>Component selection</vt:lpstr>
      <vt:lpstr>Component selection (continued)</vt:lpstr>
      <vt:lpstr>PCB layout</vt:lpstr>
      <vt:lpstr>3.3V Supply for Microcontroller Board</vt:lpstr>
    </vt:vector>
  </TitlesOfParts>
  <Company>Zürcher Hochschule der Angewandten Wissenschaften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ETP1 part 1</dc:title>
  <dc:creator>hhrt@zhaw.ch</dc:creator>
  <dc:description/>
  <cp:lastModifiedBy>Hochreutener Hanspeter (hhrt)</cp:lastModifiedBy>
  <cp:revision>275</cp:revision>
  <cp:lastPrinted>2015-06-25T08:07:49Z</cp:lastPrinted>
  <dcterms:created xsi:type="dcterms:W3CDTF">2010-01-18T09:46:49Z</dcterms:created>
  <dcterms:modified xsi:type="dcterms:W3CDTF">2018-03-02T09:30:15Z</dcterms:modified>
</cp:coreProperties>
</file>