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3"/>
  </p:notesMasterIdLst>
  <p:handoutMasterIdLst>
    <p:handoutMasterId r:id="rId14"/>
  </p:handoutMasterIdLst>
  <p:sldIdLst>
    <p:sldId id="302" r:id="rId2"/>
    <p:sldId id="303" r:id="rId3"/>
    <p:sldId id="307" r:id="rId4"/>
    <p:sldId id="304" r:id="rId5"/>
    <p:sldId id="308" r:id="rId6"/>
    <p:sldId id="311" r:id="rId7"/>
    <p:sldId id="312" r:id="rId8"/>
    <p:sldId id="309" r:id="rId9"/>
    <p:sldId id="305" r:id="rId10"/>
    <p:sldId id="313" r:id="rId11"/>
    <p:sldId id="314" r:id="rId12"/>
  </p:sldIdLst>
  <p:sldSz cx="10693400" cy="7561263"/>
  <p:notesSz cx="6864350" cy="9996488"/>
  <p:defaultTextStyle>
    <a:defPPr>
      <a:defRPr lang="de-DE"/>
    </a:defPPr>
    <a:lvl1pPr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orient="horz" pos="1139">
          <p15:clr>
            <a:srgbClr val="A4A3A4"/>
          </p15:clr>
        </p15:guide>
        <p15:guide id="3" orient="horz" pos="4203">
          <p15:clr>
            <a:srgbClr val="A4A3A4"/>
          </p15:clr>
        </p15:guide>
        <p15:guide id="4" orient="horz" pos="4227">
          <p15:clr>
            <a:srgbClr val="A4A3A4"/>
          </p15:clr>
        </p15:guide>
        <p15:guide id="5" orient="horz" pos="856">
          <p15:clr>
            <a:srgbClr val="A4A3A4"/>
          </p15:clr>
        </p15:guide>
        <p15:guide id="6" pos="3368">
          <p15:clr>
            <a:srgbClr val="A4A3A4"/>
          </p15:clr>
        </p15:guide>
        <p15:guide id="7" pos="869">
          <p15:clr>
            <a:srgbClr val="A4A3A4"/>
          </p15:clr>
        </p15:guide>
        <p15:guide id="8" pos="65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CCCC"/>
    <a:srgbClr val="E9CFCC"/>
    <a:srgbClr val="FF3300"/>
    <a:srgbClr val="008000"/>
    <a:srgbClr val="555557"/>
    <a:srgbClr val="E3F2F3"/>
    <a:srgbClr val="0064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1" autoAdjust="0"/>
    <p:restoredTop sz="94660" autoAdjust="0"/>
  </p:normalViewPr>
  <p:slideViewPr>
    <p:cSldViewPr snapToGrid="0">
      <p:cViewPr varScale="1">
        <p:scale>
          <a:sx n="92" d="100"/>
          <a:sy n="92" d="100"/>
        </p:scale>
        <p:origin x="84" y="240"/>
      </p:cViewPr>
      <p:guideLst>
        <p:guide orient="horz" pos="2382"/>
        <p:guide orient="horz" pos="1139"/>
        <p:guide orient="horz" pos="4203"/>
        <p:guide orient="horz" pos="4227"/>
        <p:guide orient="horz" pos="856"/>
        <p:guide pos="3368"/>
        <p:guide pos="869"/>
        <p:guide pos="6554"/>
      </p:guideLst>
    </p:cSldViewPr>
  </p:slideViewPr>
  <p:outlineViewPr>
    <p:cViewPr>
      <p:scale>
        <a:sx n="33" d="100"/>
        <a:sy n="33" d="100"/>
      </p:scale>
      <p:origin x="43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3222" cy="5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>
            <a:lvl1pPr defTabSz="92954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9594" y="1"/>
            <a:ext cx="2973222" cy="5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>
            <a:lvl1pPr algn="r" defTabSz="92954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94105"/>
            <a:ext cx="2973222" cy="50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b" anchorCtr="0" compatLnSpc="1">
            <a:prstTxWarp prst="textNoShape">
              <a:avLst/>
            </a:prstTxWarp>
          </a:bodyPr>
          <a:lstStyle>
            <a:lvl1pPr defTabSz="92954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9594" y="9494105"/>
            <a:ext cx="2973222" cy="50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b" anchorCtr="0" compatLnSpc="1">
            <a:prstTxWarp prst="textNoShape">
              <a:avLst/>
            </a:prstTxWarp>
          </a:bodyPr>
          <a:lstStyle>
            <a:lvl1pPr algn="r" defTabSz="92954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972E841-A1B6-464D-83EE-DBB80D41EA02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0106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3222" cy="5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>
            <a:lvl1pPr defTabSz="92954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9594" y="1"/>
            <a:ext cx="2973222" cy="5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>
            <a:lvl1pPr algn="r" defTabSz="92954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1050" y="749300"/>
            <a:ext cx="5302250" cy="3749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128" y="4749379"/>
            <a:ext cx="5492094" cy="4498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94105"/>
            <a:ext cx="2973222" cy="50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b" anchorCtr="0" compatLnSpc="1">
            <a:prstTxWarp prst="textNoShape">
              <a:avLst/>
            </a:prstTxWarp>
          </a:bodyPr>
          <a:lstStyle>
            <a:lvl1pPr defTabSz="92954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9594" y="9494105"/>
            <a:ext cx="2973222" cy="50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0" tIns="46440" rIns="92880" bIns="46440" numCol="1" anchor="b" anchorCtr="0" compatLnSpc="1">
            <a:prstTxWarp prst="textNoShape">
              <a:avLst/>
            </a:prstTxWarp>
          </a:bodyPr>
          <a:lstStyle>
            <a:lvl1pPr algn="r" defTabSz="929542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8FBAC5F-CE48-4276-A9F5-961BC0A7B1F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727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366838" y="7124700"/>
            <a:ext cx="1211262" cy="8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1042988">
              <a:lnSpc>
                <a:spcPts val="700"/>
              </a:lnSpc>
              <a:spcBef>
                <a:spcPts val="700"/>
              </a:spcBef>
              <a:spcAft>
                <a:spcPts val="700"/>
              </a:spcAft>
              <a:defRPr/>
            </a:pPr>
            <a:r>
              <a:rPr lang="de-DE" sz="700" b="0">
                <a:solidFill>
                  <a:schemeClr val="tx1"/>
                </a:solidFill>
              </a:rPr>
              <a:t>Zürcher  Fachhochschule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366838" y="7124700"/>
            <a:ext cx="1211262" cy="8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1042988">
              <a:lnSpc>
                <a:spcPts val="700"/>
              </a:lnSpc>
              <a:spcBef>
                <a:spcPts val="700"/>
              </a:spcBef>
              <a:spcAft>
                <a:spcPts val="700"/>
              </a:spcAft>
              <a:defRPr/>
            </a:pPr>
            <a:r>
              <a:rPr lang="de-DE" sz="700" b="0" dirty="0">
                <a:solidFill>
                  <a:schemeClr val="tx1"/>
                </a:solidFill>
              </a:rPr>
              <a:t>Zürcher  Fachhochschule</a:t>
            </a:r>
          </a:p>
        </p:txBody>
      </p:sp>
      <p:pic>
        <p:nvPicPr>
          <p:cNvPr id="6" name="Picture 11" descr="zhaw_LO_d_bla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10688" y="250825"/>
            <a:ext cx="1087437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66838" y="628650"/>
            <a:ext cx="6837362" cy="1258888"/>
          </a:xfrm>
        </p:spPr>
        <p:txBody>
          <a:bodyPr/>
          <a:lstStyle>
            <a:lvl1pPr>
              <a:lnSpc>
                <a:spcPts val="3100"/>
              </a:lnSpc>
              <a:spcAft>
                <a:spcPts val="1600"/>
              </a:spcAft>
              <a:defRPr>
                <a:solidFill>
                  <a:srgbClr val="0064BA"/>
                </a:solidFill>
              </a:defRPr>
            </a:lvl1pPr>
          </a:lstStyle>
          <a:p>
            <a:r>
              <a:rPr lang="de-CH"/>
              <a:t>Titelmasterformat durch Klicken bearbeiten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66838" y="2051050"/>
            <a:ext cx="9017000" cy="43180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de-CH"/>
              <a:t>Formatvorlage des Untertitelmasters durch Klicken bearbeiten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A938D43-903D-4049-A87C-408FF9759FC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2668C-0E8A-43BA-856B-74F1436FE10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129588" y="628650"/>
            <a:ext cx="2254250" cy="58483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366838" y="628650"/>
            <a:ext cx="6610350" cy="584835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D556C-2F52-4690-9C19-4721A7E33C4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0B21E-9BD6-47E6-A475-244777773D0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F65F7-982D-4007-AD66-A1AF9A31605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66838" y="1798638"/>
            <a:ext cx="44323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951538" y="1798638"/>
            <a:ext cx="44323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9F2E0-9B8A-4DE0-A002-710AB4EF398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E11B33-DFD5-4917-96E5-8FCF3210EF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B94AF-6F59-4F3E-95F2-1D5C58E03F3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DE4E6-6FF5-4226-9BE9-4DC89C8209B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45553-AF8C-409D-9265-EC563F78522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6BA45-2A7D-47BA-911A-7E4066432E4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66838" y="628650"/>
            <a:ext cx="7558087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Titelmasterformat durch Klicken bearbeiten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6838" y="1798638"/>
            <a:ext cx="90170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1366838" y="7124700"/>
            <a:ext cx="1211262" cy="8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1042988">
              <a:lnSpc>
                <a:spcPts val="700"/>
              </a:lnSpc>
              <a:spcBef>
                <a:spcPts val="700"/>
              </a:spcBef>
              <a:spcAft>
                <a:spcPts val="700"/>
              </a:spcAft>
              <a:defRPr/>
            </a:pPr>
            <a:r>
              <a:rPr lang="de-DE" sz="700" b="0">
                <a:solidFill>
                  <a:schemeClr val="tx1"/>
                </a:solidFill>
              </a:rPr>
              <a:t>Zürcher  Fachhochschule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04325" y="7124700"/>
            <a:ext cx="1214438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Aft>
                <a:spcPct val="0"/>
              </a:spcAft>
              <a:defRPr sz="9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862A390-E72F-4DBB-8573-913CAD467CE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10246" name="Picture 18" descr="zhaw_LO_d_blau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310688" y="250825"/>
            <a:ext cx="1087437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defTabSz="1042988" rtl="0" fontAlgn="base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defTabSz="1042988" rtl="0" fontAlgn="base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defTabSz="1042988" rtl="0" fontAlgn="base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defTabSz="1042988" rtl="0" fontAlgn="base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1042988" rtl="0" eaLnBrk="0" fontAlgn="base" hangingPunct="0">
        <a:lnSpc>
          <a:spcPts val="3200"/>
        </a:lnSpc>
        <a:spcBef>
          <a:spcPct val="0"/>
        </a:spcBef>
        <a:spcAft>
          <a:spcPts val="16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04850" indent="-341313" algn="l" defTabSz="1042988" rtl="0" eaLnBrk="0" fontAlgn="base" hangingPunct="0">
        <a:lnSpc>
          <a:spcPts val="2800"/>
        </a:lnSpc>
        <a:spcBef>
          <a:spcPct val="0"/>
        </a:spcBef>
        <a:spcAft>
          <a:spcPts val="1200"/>
        </a:spcAft>
        <a:buChar char="–"/>
        <a:defRPr sz="2400">
          <a:solidFill>
            <a:schemeClr val="tx1"/>
          </a:solidFill>
          <a:latin typeface="+mn-lt"/>
        </a:defRPr>
      </a:lvl2pPr>
      <a:lvl3pPr marL="1347788" indent="-261938" algn="l" defTabSz="1042988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838325" indent="-260350" algn="l" defTabSz="1042988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4pPr>
      <a:lvl5pPr marL="2344738" indent="-258763" algn="l" defTabSz="1042988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5pPr>
      <a:lvl6pPr marL="2801938" indent="-258763" algn="l" defTabSz="1042988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6pPr>
      <a:lvl7pPr marL="3259138" indent="-258763" algn="l" defTabSz="1042988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7pPr>
      <a:lvl8pPr marL="3716338" indent="-258763" algn="l" defTabSz="1042988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8pPr>
      <a:lvl9pPr marL="4173538" indent="-258763" algn="l" defTabSz="1042988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luetooth" TargetMode="External"/><Relationship Id="rId2" Type="http://schemas.openxmlformats.org/officeDocument/2006/relationships/hyperlink" Target="https://en.wikipedia.org/wiki/Universal_asynchronous_receiver/transmitter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file:///\\shared.zhaw.ch\pools\t\T-ZSN-ETP\Documents_ETP2\RemoteControlSW.pptx" TargetMode="External"/><Relationship Id="rId4" Type="http://schemas.openxmlformats.org/officeDocument/2006/relationships/hyperlink" Target="https://en.wikipedia.org/wiki/USB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NordicSemiconductor/Android-nRF-UAR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8" y="502921"/>
            <a:ext cx="8618806" cy="792480"/>
          </a:xfrm>
        </p:spPr>
        <p:txBody>
          <a:bodyPr anchor="ctr"/>
          <a:lstStyle/>
          <a:p>
            <a:pPr eaLnBrk="1" hangingPunct="1"/>
            <a:r>
              <a:rPr lang="en-GB" sz="3600" noProof="0" dirty="0"/>
              <a:t>Remote Control HW: UART &amp; Bluetooth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1</a:t>
            </a:fld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685701" y="1422399"/>
            <a:ext cx="9759561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kern="0" dirty="0"/>
              <a:t>UART</a:t>
            </a:r>
            <a:r>
              <a:rPr lang="en-GB" sz="2400" b="0" kern="0" dirty="0"/>
              <a:t> = Universal Asynchronous Receiver and Transmitter</a:t>
            </a:r>
            <a:br>
              <a:rPr lang="en-GB" sz="2400" b="0" kern="0" dirty="0"/>
            </a:br>
            <a:r>
              <a:rPr lang="en-US" sz="2400" b="0" kern="0" dirty="0"/>
              <a:t>used for serial communication by computers and all sorts of devices</a:t>
            </a:r>
            <a:br>
              <a:rPr lang="en-US" sz="2400" b="0" kern="0" dirty="0"/>
            </a:br>
            <a:r>
              <a:rPr lang="en-US" sz="2000" b="0" kern="0" dirty="0">
                <a:hlinkClick r:id="rId2"/>
              </a:rPr>
              <a:t>https://en.wikipedia.org/wiki/Universal_asynchronous_receiver/transmitter</a:t>
            </a:r>
            <a:r>
              <a:rPr lang="en-US" sz="2000" b="0" kern="0" dirty="0"/>
              <a:t> </a:t>
            </a:r>
            <a:endParaRPr lang="en-GB" sz="20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kern="0" dirty="0"/>
              <a:t>Bluetooth in </a:t>
            </a:r>
            <a:r>
              <a:rPr lang="de-CH" sz="2400" dirty="0"/>
              <a:t>Serial Port Profile (SPP)</a:t>
            </a:r>
            <a:br>
              <a:rPr lang="en-GB" sz="2400" b="0" kern="0" dirty="0"/>
            </a:br>
            <a:r>
              <a:rPr lang="en-US" sz="2400" b="0" kern="0" dirty="0"/>
              <a:t>conceived as a wireless alternative to wired serial communication</a:t>
            </a:r>
            <a:br>
              <a:rPr lang="en-US" sz="2400" b="0" kern="0" dirty="0"/>
            </a:br>
            <a:r>
              <a:rPr lang="en-US" sz="2000" b="0" kern="0" dirty="0">
                <a:hlinkClick r:id="rId3"/>
              </a:rPr>
              <a:t>https://en.wikipedia.org/wiki/Bluetooth</a:t>
            </a:r>
            <a:r>
              <a:rPr lang="en-US" sz="2000" b="0" kern="0" dirty="0"/>
              <a:t> </a:t>
            </a:r>
            <a:endParaRPr lang="en-US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kern="0" dirty="0"/>
              <a:t>USB = </a:t>
            </a:r>
            <a:r>
              <a:rPr lang="de-CH" sz="2400" dirty="0"/>
              <a:t>Universal Serial Bus</a:t>
            </a:r>
            <a:br>
              <a:rPr lang="de-CH" sz="2400" b="0" dirty="0"/>
            </a:br>
            <a:r>
              <a:rPr lang="en-US" sz="2400" b="0" dirty="0"/>
              <a:t>used for wired connection, communication and power supply</a:t>
            </a:r>
            <a:br>
              <a:rPr lang="en-US" sz="2400" b="0" dirty="0"/>
            </a:br>
            <a:r>
              <a:rPr lang="en-US" sz="2000" b="0" dirty="0">
                <a:hlinkClick r:id="rId4"/>
              </a:rPr>
              <a:t>https://en.wikipedia.org/wiki/USB</a:t>
            </a:r>
            <a:r>
              <a:rPr lang="en-US" sz="2000" b="0" dirty="0"/>
              <a:t> 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b="0" kern="0" dirty="0"/>
              <a:t>This is about the remote control HW, f</a:t>
            </a:r>
            <a:r>
              <a:rPr lang="en-GB" sz="2400" b="0" dirty="0"/>
              <a:t>or the remote control SW see</a:t>
            </a:r>
            <a:br>
              <a:rPr lang="en-GB" sz="2400" b="0" dirty="0"/>
            </a:br>
            <a:r>
              <a:rPr lang="en-GB" sz="2000" b="0" dirty="0">
                <a:hlinkClick r:id="rId5" action="ppaction://hlinkpres?slideindex=1&amp;slidetitle="/>
              </a:rPr>
              <a:t>\\shared.zhaw.ch\pools\t\T-ZSN-ETP\Documents_ETP2\RemoteControlSW.pptx</a:t>
            </a:r>
            <a:r>
              <a:rPr lang="en-GB" sz="2000" b="0" dirty="0"/>
              <a:t> 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353319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8" y="502921"/>
            <a:ext cx="8618806" cy="792480"/>
          </a:xfrm>
        </p:spPr>
        <p:txBody>
          <a:bodyPr anchor="ctr"/>
          <a:lstStyle/>
          <a:p>
            <a:pPr eaLnBrk="1" hangingPunct="1"/>
            <a:r>
              <a:rPr lang="en-GB" sz="3600" dirty="0" err="1"/>
              <a:t>uC</a:t>
            </a:r>
            <a:r>
              <a:rPr lang="en-GB" sz="3600" dirty="0"/>
              <a:t>-UART  –  RN42  –  BT-Smartphone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10</a:t>
            </a:fld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685701" y="1422399"/>
            <a:ext cx="9759561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Pairing from a Smartphone is similar to the procedure from a PC: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Install a </a:t>
            </a:r>
            <a:r>
              <a:rPr lang="en-US" sz="2400" kern="0" dirty="0"/>
              <a:t>Bluetooth terminal app </a:t>
            </a:r>
            <a:r>
              <a:rPr lang="en-US" sz="2400" b="0" kern="0" dirty="0"/>
              <a:t>on your smartphone</a:t>
            </a:r>
            <a:br>
              <a:rPr lang="en-US" sz="2400" b="0" kern="0" dirty="0"/>
            </a:br>
            <a:r>
              <a:rPr lang="en-US" sz="2400" kern="0" dirty="0"/>
              <a:t>OR</a:t>
            </a:r>
            <a:r>
              <a:rPr lang="en-US" sz="2400" b="0" kern="0" dirty="0"/>
              <a:t> leave it at that and use later in the semester the</a:t>
            </a:r>
            <a:br>
              <a:rPr lang="en-US" sz="2400" b="0" kern="0" dirty="0"/>
            </a:br>
            <a:r>
              <a:rPr lang="en-US" sz="2400" b="0" kern="0" dirty="0"/>
              <a:t>built-in </a:t>
            </a:r>
            <a:r>
              <a:rPr lang="en-US" sz="2400" b="0" kern="0"/>
              <a:t>terminal of the </a:t>
            </a:r>
            <a:r>
              <a:rPr lang="en-US" sz="2400" kern="0" dirty="0" err="1"/>
              <a:t>Moodlight_Reference_Design</a:t>
            </a:r>
            <a:r>
              <a:rPr lang="en-US" sz="2400" b="0" kern="0" dirty="0"/>
              <a:t> app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b="0" kern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8308" y="1980817"/>
            <a:ext cx="18288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4120" y="1980817"/>
            <a:ext cx="18288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57059" y="1980817"/>
            <a:ext cx="18288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42148" y="1980817"/>
            <a:ext cx="18288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6064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8" y="502921"/>
            <a:ext cx="8618806" cy="792480"/>
          </a:xfrm>
        </p:spPr>
        <p:txBody>
          <a:bodyPr anchor="ctr"/>
          <a:lstStyle/>
          <a:p>
            <a:pPr eaLnBrk="1" hangingPunct="1"/>
            <a:r>
              <a:rPr lang="en-GB" sz="3600" dirty="0"/>
              <a:t>Using BLE (Bluetooth Low Energy)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11</a:t>
            </a:fld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685701" y="1422399"/>
            <a:ext cx="9759561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E.G. with BLE-Microcontroller nRF52832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BLE has no Serial Port Profile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If a laptop has BLE functionality at all, you still would have to create an application to be able to communicate with your special device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US" sz="2400" b="0" kern="0" dirty="0"/>
              <a:t>Consequences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No simple debugging possible using a laptop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You have to work with a cell phone (tablet possibly) from start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You cannot use the app framework which will be provided later 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However, for the nRF52832 there is some support:</a:t>
            </a:r>
          </a:p>
          <a:p>
            <a:pPr marL="1047750" lvl="1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b="0" kern="0" dirty="0">
                <a:hlinkClick r:id="rId2"/>
              </a:rPr>
              <a:t>https://github.com/NordicSemiconductor/Android-nRF-UART</a:t>
            </a:r>
            <a:endParaRPr lang="en-US" sz="1600" b="0" kern="0" dirty="0"/>
          </a:p>
          <a:p>
            <a:pPr marL="1047750" lvl="1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b="0" kern="0" dirty="0" err="1"/>
              <a:t>nRF</a:t>
            </a:r>
            <a:r>
              <a:rPr lang="en-US" sz="1600" b="0" kern="0" dirty="0"/>
              <a:t> Toolbox App (Android, iOS)</a:t>
            </a:r>
          </a:p>
          <a:p>
            <a:pPr marL="1047750" lvl="1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6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b="0" kern="0" dirty="0"/>
          </a:p>
        </p:txBody>
      </p:sp>
      <p:pic>
        <p:nvPicPr>
          <p:cNvPr id="1026" name="Picture 2" descr="nRF Toolbox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35" y="6835165"/>
            <a:ext cx="622046" cy="62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08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8" y="502921"/>
            <a:ext cx="8618806" cy="792480"/>
          </a:xfrm>
        </p:spPr>
        <p:txBody>
          <a:bodyPr anchor="ctr"/>
          <a:lstStyle/>
          <a:p>
            <a:pPr eaLnBrk="1" hangingPunct="1"/>
            <a:r>
              <a:rPr lang="en-GB" sz="3600" noProof="0" dirty="0"/>
              <a:t>Remote Control of the </a:t>
            </a:r>
            <a:r>
              <a:rPr lang="en-GB" sz="3600" noProof="0" dirty="0" err="1"/>
              <a:t>Moodlight</a:t>
            </a:r>
            <a:endParaRPr lang="en-GB" sz="3600" noProof="0" dirty="0"/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2</a:t>
            </a:fld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685701" y="1422399"/>
            <a:ext cx="9759561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US" sz="2400" b="0" kern="0" dirty="0"/>
              <a:t>Often used combinations are: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Microcontroller-UART  –  FTDI  –  USB-PC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Microcontroller-UART  –  RN42  –  Bluetooth-PC</a:t>
            </a:r>
            <a:br>
              <a:rPr lang="en-US" sz="2400" b="0" kern="0" dirty="0"/>
            </a:br>
            <a:endParaRPr lang="en-US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Microcontroller-UART  –  RN42  –  Bluetooth-Smartphone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b="0" kern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91340" y="4125691"/>
            <a:ext cx="1874520" cy="116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91340" y="5772018"/>
            <a:ext cx="1874520" cy="116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26060" y="2424159"/>
            <a:ext cx="1605080" cy="1183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04411" y="2449556"/>
            <a:ext cx="2285714" cy="1132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04411" y="4142272"/>
            <a:ext cx="2285714" cy="1132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04411" y="5788599"/>
            <a:ext cx="2285714" cy="1132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5860" y="2463524"/>
            <a:ext cx="1663492" cy="110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26462" y="4198081"/>
            <a:ext cx="1542288" cy="1021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89669" y="5843836"/>
            <a:ext cx="1015873" cy="1022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3484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8" y="502921"/>
            <a:ext cx="8618806" cy="792480"/>
          </a:xfrm>
        </p:spPr>
        <p:txBody>
          <a:bodyPr anchor="ctr"/>
          <a:lstStyle/>
          <a:p>
            <a:pPr eaLnBrk="1" hangingPunct="1"/>
            <a:r>
              <a:rPr lang="en-GB" sz="3600" dirty="0"/>
              <a:t>Microcontroller-UART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3</a:t>
            </a:fld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685701" y="1422399"/>
            <a:ext cx="9759561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US" sz="2400" b="0" kern="0" dirty="0"/>
              <a:t>The </a:t>
            </a:r>
            <a:r>
              <a:rPr lang="en-US" sz="2400" kern="0" dirty="0" err="1"/>
              <a:t>Moodlight_Reference_Design</a:t>
            </a:r>
            <a:r>
              <a:rPr lang="en-US" sz="2400" b="0" kern="0" dirty="0"/>
              <a:t> uses: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Low-Energy-UART LEUART0 at location #0 with this </a:t>
            </a:r>
            <a:r>
              <a:rPr lang="en-US" sz="2400" kern="0" dirty="0"/>
              <a:t>configuration</a:t>
            </a:r>
            <a:r>
              <a:rPr lang="en-US" sz="2400" b="0" kern="0" dirty="0"/>
              <a:t>: </a:t>
            </a:r>
            <a:br>
              <a:rPr lang="en-US" sz="2400" b="0" kern="0" dirty="0"/>
            </a:br>
            <a:r>
              <a:rPr lang="en-US" sz="2400" b="0" kern="0" dirty="0"/>
              <a:t>9600 bits/s</a:t>
            </a:r>
            <a:br>
              <a:rPr lang="en-US" sz="2400" b="0" kern="0" dirty="0"/>
            </a:br>
            <a:r>
              <a:rPr lang="en-US" sz="2400" b="0" kern="0" dirty="0"/>
              <a:t>8 </a:t>
            </a:r>
            <a:r>
              <a:rPr lang="en-US" sz="2400" b="0" kern="0" dirty="0" err="1"/>
              <a:t>databits</a:t>
            </a:r>
            <a:br>
              <a:rPr lang="en-US" sz="2400" b="0" kern="0" dirty="0"/>
            </a:br>
            <a:r>
              <a:rPr lang="en-US" sz="2400" b="0" kern="0" dirty="0"/>
              <a:t>no parity</a:t>
            </a:r>
            <a:br>
              <a:rPr lang="en-US" sz="2400" b="0" kern="0" dirty="0"/>
            </a:br>
            <a:r>
              <a:rPr lang="en-US" sz="2400" b="0" kern="0" dirty="0"/>
              <a:t>1 </a:t>
            </a:r>
            <a:r>
              <a:rPr lang="en-US" sz="2400" b="0" kern="0" dirty="0" err="1"/>
              <a:t>stopbit</a:t>
            </a:r>
            <a:endParaRPr lang="en-US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kern="0" dirty="0"/>
              <a:t>Expansion header</a:t>
            </a:r>
            <a:r>
              <a:rPr lang="en-US" sz="2400" b="0" kern="0" dirty="0"/>
              <a:t>:</a:t>
            </a:r>
            <a:br>
              <a:rPr lang="en-US" sz="2400" b="0" kern="0" dirty="0"/>
            </a:br>
            <a:r>
              <a:rPr lang="en-US" sz="2400" b="0" kern="0" dirty="0"/>
              <a:t>TX (transmit) on pin 12</a:t>
            </a:r>
            <a:br>
              <a:rPr lang="en-US" sz="2400" b="0" kern="0" dirty="0"/>
            </a:br>
            <a:r>
              <a:rPr lang="en-US" sz="2400" b="0" kern="0" dirty="0"/>
              <a:t>RX (receive) on pin 14</a:t>
            </a:r>
            <a:br>
              <a:rPr lang="en-US" sz="2400" b="0" kern="0" dirty="0"/>
            </a:br>
            <a:r>
              <a:rPr lang="en-US" sz="2400" b="0" kern="0" dirty="0"/>
              <a:t>GND (ground) on pin 1</a:t>
            </a:r>
          </a:p>
        </p:txBody>
      </p:sp>
    </p:spTree>
    <p:extLst>
      <p:ext uri="{BB962C8B-B14F-4D97-AF65-F5344CB8AC3E}">
        <p14:creationId xmlns:p14="http://schemas.microsoft.com/office/powerpoint/2010/main" val="756702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8" y="502921"/>
            <a:ext cx="8618806" cy="792480"/>
          </a:xfrm>
        </p:spPr>
        <p:txBody>
          <a:bodyPr anchor="ctr"/>
          <a:lstStyle/>
          <a:p>
            <a:pPr eaLnBrk="1" hangingPunct="1"/>
            <a:r>
              <a:rPr lang="en-GB" sz="3600" dirty="0" err="1"/>
              <a:t>uC</a:t>
            </a:r>
            <a:r>
              <a:rPr lang="en-GB" sz="3600" dirty="0"/>
              <a:t>-UART  –  FTDI-USB-interface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4</a:t>
            </a:fld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685701" y="1446048"/>
            <a:ext cx="9759561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b="0" kern="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700" y="1897324"/>
            <a:ext cx="8675687" cy="469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9284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8" y="502921"/>
            <a:ext cx="8618806" cy="792480"/>
          </a:xfrm>
        </p:spPr>
        <p:txBody>
          <a:bodyPr anchor="ctr"/>
          <a:lstStyle/>
          <a:p>
            <a:pPr eaLnBrk="1" hangingPunct="1"/>
            <a:r>
              <a:rPr lang="en-GB" sz="3600" dirty="0" err="1"/>
              <a:t>uC</a:t>
            </a:r>
            <a:r>
              <a:rPr lang="en-GB" sz="3600" dirty="0"/>
              <a:t>-UART  –  FTDI  –  USB-PC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5</a:t>
            </a:fld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685701" y="1422399"/>
            <a:ext cx="9759561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When the FTDI adapter is connected to the PC the first time</a:t>
            </a:r>
            <a:br>
              <a:rPr lang="en-US" sz="2400" b="0" kern="0" dirty="0"/>
            </a:br>
            <a:r>
              <a:rPr lang="en-US" sz="2400" b="0" kern="0" dirty="0"/>
              <a:t>the </a:t>
            </a:r>
            <a:r>
              <a:rPr lang="en-US" sz="2400" kern="0" dirty="0"/>
              <a:t>device driver is installed </a:t>
            </a:r>
            <a:r>
              <a:rPr lang="en-US" sz="2400" b="0" kern="0" dirty="0"/>
              <a:t>(this takes a while).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To find out which COM port is used by the FTDI:</a:t>
            </a:r>
            <a:br>
              <a:rPr lang="en-US" sz="2400" b="0" kern="0" dirty="0"/>
            </a:br>
            <a:r>
              <a:rPr lang="en-US" sz="2400" b="0" kern="0" dirty="0"/>
              <a:t>Open the </a:t>
            </a:r>
            <a:r>
              <a:rPr lang="en-US" sz="2400" kern="0" dirty="0"/>
              <a:t>device manager</a:t>
            </a:r>
            <a:r>
              <a:rPr lang="en-US" sz="2400" b="0" kern="0" dirty="0"/>
              <a:t>,</a:t>
            </a:r>
            <a:br>
              <a:rPr lang="en-US" sz="2400" kern="0" dirty="0"/>
            </a:br>
            <a:r>
              <a:rPr lang="en-US" sz="2400" b="0" kern="0" dirty="0"/>
              <a:t>open</a:t>
            </a:r>
            <a:r>
              <a:rPr lang="en-US" sz="2400" kern="0" dirty="0"/>
              <a:t> Ports (COM &amp; LPT)</a:t>
            </a:r>
            <a:r>
              <a:rPr lang="en-US" sz="2400" b="0" kern="0" dirty="0"/>
              <a:t> and</a:t>
            </a:r>
            <a:br>
              <a:rPr lang="en-US" sz="2400" b="0" kern="0" dirty="0"/>
            </a:br>
            <a:r>
              <a:rPr lang="en-US" sz="2400" b="0" kern="0" dirty="0"/>
              <a:t>read the COM port number.</a:t>
            </a:r>
            <a:br>
              <a:rPr lang="en-US" sz="2400" b="0" kern="0" dirty="0"/>
            </a:br>
            <a:r>
              <a:rPr lang="en-US" sz="2400" b="0" kern="0" dirty="0"/>
              <a:t>Here </a:t>
            </a:r>
            <a:r>
              <a:rPr lang="en-US" sz="2400" kern="0" dirty="0"/>
              <a:t>USB Serial Port </a:t>
            </a:r>
            <a:r>
              <a:rPr lang="en-US" sz="2400" b="0" kern="0" dirty="0"/>
              <a:t>is on </a:t>
            </a:r>
            <a:r>
              <a:rPr lang="en-US" sz="2400" kern="0" dirty="0"/>
              <a:t>COM9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endParaRPr lang="en-US" sz="2400" b="0" kern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0022" y="3260232"/>
            <a:ext cx="3825240" cy="3139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646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8" y="502921"/>
            <a:ext cx="8618806" cy="792480"/>
          </a:xfrm>
        </p:spPr>
        <p:txBody>
          <a:bodyPr anchor="ctr"/>
          <a:lstStyle/>
          <a:p>
            <a:pPr eaLnBrk="1" hangingPunct="1"/>
            <a:r>
              <a:rPr lang="en-GB" sz="3600" dirty="0" err="1"/>
              <a:t>uC</a:t>
            </a:r>
            <a:r>
              <a:rPr lang="en-GB" sz="3600" dirty="0"/>
              <a:t>-UART  –  FTDI  –  USB-PC (cont.)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6</a:t>
            </a:fld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685701" y="1422399"/>
            <a:ext cx="9759561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Start a terminal-SW such as </a:t>
            </a:r>
            <a:r>
              <a:rPr lang="en-US" sz="2400" kern="0" dirty="0" err="1"/>
              <a:t>PuTTY</a:t>
            </a:r>
            <a:endParaRPr lang="en-US" sz="240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In Category </a:t>
            </a:r>
            <a:r>
              <a:rPr lang="en-US" sz="2400" kern="0" dirty="0"/>
              <a:t>Session</a:t>
            </a:r>
            <a:r>
              <a:rPr lang="en-US" sz="2400" b="0" kern="0" dirty="0"/>
              <a:t> change:</a:t>
            </a:r>
            <a:br>
              <a:rPr lang="en-US" sz="2400" b="0" kern="0" dirty="0"/>
            </a:br>
            <a:r>
              <a:rPr lang="en-US" sz="2400" b="0" kern="0" dirty="0"/>
              <a:t>Connection type: </a:t>
            </a:r>
            <a:r>
              <a:rPr lang="en-US" sz="2400" kern="0" dirty="0"/>
              <a:t>Serial</a:t>
            </a:r>
            <a:br>
              <a:rPr lang="en-US" sz="2400" b="0" kern="0" dirty="0"/>
            </a:br>
            <a:r>
              <a:rPr lang="en-US" sz="2400" b="0" kern="0" dirty="0" err="1"/>
              <a:t>Serial</a:t>
            </a:r>
            <a:r>
              <a:rPr lang="en-US" sz="2400" b="0" kern="0" dirty="0"/>
              <a:t> line </a:t>
            </a:r>
            <a:r>
              <a:rPr lang="en-US" sz="2400" i="1" kern="0" dirty="0"/>
              <a:t>Your COM port</a:t>
            </a:r>
            <a:br>
              <a:rPr lang="en-US" sz="2400" b="0" kern="0" dirty="0"/>
            </a:br>
            <a:r>
              <a:rPr lang="en-US" sz="2400" b="0" kern="0" dirty="0"/>
              <a:t>Speed </a:t>
            </a:r>
            <a:r>
              <a:rPr lang="en-US" sz="2400" kern="0" dirty="0"/>
              <a:t>9600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Change the </a:t>
            </a:r>
            <a:r>
              <a:rPr lang="en-US" sz="2400" kern="0" dirty="0"/>
              <a:t>Terminal</a:t>
            </a:r>
            <a:r>
              <a:rPr lang="en-US" sz="2400" b="0" kern="0" dirty="0"/>
              <a:t> behavior</a:t>
            </a:r>
            <a:br>
              <a:rPr lang="en-US" sz="2400" b="0" kern="0" dirty="0"/>
            </a:br>
            <a:r>
              <a:rPr lang="en-US" sz="2400" b="0" kern="0" dirty="0"/>
              <a:t>as shown in this screenshot: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b="0" kern="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5481" y="2979068"/>
            <a:ext cx="4617720" cy="409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07434" y="1477928"/>
            <a:ext cx="4602480" cy="1501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484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8" y="502921"/>
            <a:ext cx="8618806" cy="792480"/>
          </a:xfrm>
        </p:spPr>
        <p:txBody>
          <a:bodyPr anchor="ctr"/>
          <a:lstStyle/>
          <a:p>
            <a:pPr eaLnBrk="1" hangingPunct="1"/>
            <a:r>
              <a:rPr lang="en-GB" sz="3600" dirty="0" err="1"/>
              <a:t>uC</a:t>
            </a:r>
            <a:r>
              <a:rPr lang="en-GB" sz="3600" dirty="0"/>
              <a:t>-UART  –  FTDI  –  USB-PC (cont.)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7</a:t>
            </a:fld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685701" y="1422399"/>
            <a:ext cx="9759561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The first test in communications systems is the </a:t>
            </a:r>
            <a:r>
              <a:rPr lang="en-US" sz="2400" kern="0" dirty="0"/>
              <a:t>loopback test</a:t>
            </a:r>
            <a:r>
              <a:rPr lang="en-US" sz="2400" b="0" kern="0" dirty="0"/>
              <a:t>:</a:t>
            </a:r>
            <a:br>
              <a:rPr lang="en-US" sz="2400" b="0" kern="0" dirty="0"/>
            </a:br>
            <a:r>
              <a:rPr lang="en-US" sz="2400" b="0" kern="0" dirty="0"/>
              <a:t>Put a </a:t>
            </a:r>
            <a:r>
              <a:rPr lang="en-US" sz="2400" kern="0" dirty="0"/>
              <a:t>jumper</a:t>
            </a:r>
            <a:r>
              <a:rPr lang="en-US" sz="2400" b="0" kern="0" dirty="0"/>
              <a:t> between exp. header pins </a:t>
            </a:r>
            <a:r>
              <a:rPr lang="en-US" sz="2400" kern="0" dirty="0"/>
              <a:t>12 (RXD) and 14 (TXD)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In </a:t>
            </a:r>
            <a:r>
              <a:rPr lang="en-US" sz="2400" b="0" kern="0" dirty="0" err="1"/>
              <a:t>PuTTY</a:t>
            </a:r>
            <a:r>
              <a:rPr lang="en-US" sz="2400" b="0" kern="0" dirty="0"/>
              <a:t> click on </a:t>
            </a:r>
            <a:r>
              <a:rPr lang="en-US" sz="2400" kern="0" dirty="0"/>
              <a:t>open</a:t>
            </a:r>
            <a:r>
              <a:rPr lang="en-US" sz="2400" b="0" kern="0" dirty="0"/>
              <a:t>.</a:t>
            </a:r>
            <a:br>
              <a:rPr lang="en-US" sz="2400" b="0" kern="0" dirty="0"/>
            </a:br>
            <a:r>
              <a:rPr lang="en-US" sz="2400" b="0" kern="0" dirty="0"/>
              <a:t>If the driver is installed and the FTDI is connected</a:t>
            </a:r>
            <a:br>
              <a:rPr lang="en-US" sz="2400" b="0" kern="0" dirty="0"/>
            </a:br>
            <a:r>
              <a:rPr lang="en-US" sz="2400" b="0" kern="0" dirty="0"/>
              <a:t>a terminal window opens</a:t>
            </a:r>
            <a:br>
              <a:rPr lang="en-US" sz="2400" b="0" kern="0" dirty="0"/>
            </a:br>
            <a:r>
              <a:rPr lang="en-US" sz="2400" b="0" kern="0" dirty="0"/>
              <a:t>and </a:t>
            </a:r>
            <a:r>
              <a:rPr lang="en-US" sz="2400" kern="0" dirty="0"/>
              <a:t>every key/character</a:t>
            </a:r>
            <a:br>
              <a:rPr lang="en-US" sz="2400" kern="0" dirty="0"/>
            </a:br>
            <a:r>
              <a:rPr lang="en-US" sz="2400" kern="0" dirty="0"/>
              <a:t>is sent and received</a:t>
            </a:r>
            <a:br>
              <a:rPr lang="en-US" sz="2400" b="0" kern="0" dirty="0"/>
            </a:br>
            <a:r>
              <a:rPr lang="en-US" sz="2400" b="0" kern="0" dirty="0"/>
              <a:t>through the loopback jumper.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Remove the jumper to check the behavior.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Now connect to the </a:t>
            </a:r>
            <a:r>
              <a:rPr lang="en-US" sz="2400" kern="0" dirty="0"/>
              <a:t>microcontroller</a:t>
            </a:r>
            <a:r>
              <a:rPr lang="en-US" sz="2400" b="0" kern="0" dirty="0"/>
              <a:t>.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b="0" kern="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02289" y="2516859"/>
            <a:ext cx="1519237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01665" y="4193259"/>
            <a:ext cx="267652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8737" y="5593434"/>
            <a:ext cx="267652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1837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8" y="502921"/>
            <a:ext cx="8618806" cy="792480"/>
          </a:xfrm>
        </p:spPr>
        <p:txBody>
          <a:bodyPr anchor="ctr"/>
          <a:lstStyle/>
          <a:p>
            <a:pPr eaLnBrk="1" hangingPunct="1"/>
            <a:r>
              <a:rPr lang="en-GB" sz="3600" dirty="0" err="1"/>
              <a:t>uC</a:t>
            </a:r>
            <a:r>
              <a:rPr lang="en-GB" sz="3600" dirty="0"/>
              <a:t>-UART  –  RN42-Bluetooth-interface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8</a:t>
            </a:fld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7781826" y="1422399"/>
            <a:ext cx="2663435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US" sz="2400" b="0" kern="0" dirty="0"/>
              <a:t>EAGLE footprint of the RN42 module is in </a:t>
            </a:r>
            <a:r>
              <a:rPr lang="en-US" sz="2400" b="0" kern="0" dirty="0" err="1"/>
              <a:t>Moodlight.lbr</a:t>
            </a:r>
            <a:endParaRPr lang="en-US" sz="2400" b="0" kern="0" dirty="0"/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endParaRPr lang="en-US" sz="2400" b="0" kern="0" dirty="0"/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US" sz="2400" b="0" kern="0" dirty="0"/>
              <a:t>Make sure that the antenna area of the RN42 is not shielded by wires, GND plates or other metal objects.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701" y="1208940"/>
            <a:ext cx="7096125" cy="581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7443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8" y="502921"/>
            <a:ext cx="8618806" cy="792480"/>
          </a:xfrm>
        </p:spPr>
        <p:txBody>
          <a:bodyPr anchor="ctr"/>
          <a:lstStyle/>
          <a:p>
            <a:pPr eaLnBrk="1" hangingPunct="1"/>
            <a:r>
              <a:rPr lang="en-GB" sz="3600" dirty="0" err="1"/>
              <a:t>uC</a:t>
            </a:r>
            <a:r>
              <a:rPr lang="en-GB" sz="3600" dirty="0"/>
              <a:t>-UART  –  RN42  –  Bluetooth-PC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9</a:t>
            </a:fld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685701" y="1422399"/>
            <a:ext cx="9759561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If communication over FTDI works, RN42-Bluetooth can be tested.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Turn Bluetooth in the PC on (this takes a while). Power the RN42.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In the Bluetooth menu click on </a:t>
            </a:r>
            <a:r>
              <a:rPr lang="en-US" sz="2400" kern="0" dirty="0"/>
              <a:t>Add device</a:t>
            </a:r>
            <a:r>
              <a:rPr lang="en-US" sz="2400" b="0" kern="0" dirty="0"/>
              <a:t>.</a:t>
            </a:r>
            <a:br>
              <a:rPr lang="en-US" sz="2400" kern="0" dirty="0"/>
            </a:br>
            <a:r>
              <a:rPr lang="en-US" sz="2400" b="0" kern="0" dirty="0"/>
              <a:t>Click on the </a:t>
            </a:r>
            <a:r>
              <a:rPr lang="en-US" sz="2400" kern="0" dirty="0"/>
              <a:t>RNBT-**** </a:t>
            </a:r>
            <a:r>
              <a:rPr lang="en-US" sz="2400" b="0" kern="0" dirty="0"/>
              <a:t>device.</a:t>
            </a:r>
            <a:br>
              <a:rPr lang="en-US" sz="2400" b="0" kern="0" dirty="0"/>
            </a:br>
            <a:r>
              <a:rPr lang="en-US" sz="2400" b="0" kern="0" dirty="0"/>
              <a:t>PC and RN42 are exchanging an </a:t>
            </a:r>
            <a:r>
              <a:rPr lang="en-US" sz="2400" kern="0" dirty="0"/>
              <a:t>encryption</a:t>
            </a:r>
            <a:r>
              <a:rPr lang="en-US" sz="2400" b="0" kern="0" dirty="0"/>
              <a:t> key.</a:t>
            </a:r>
            <a:br>
              <a:rPr lang="en-US" sz="2400" b="0" kern="0" dirty="0"/>
            </a:br>
            <a:r>
              <a:rPr lang="en-US" sz="2400" b="0" kern="0" dirty="0"/>
              <a:t>Click </a:t>
            </a:r>
            <a:r>
              <a:rPr lang="en-US" sz="2400" kern="0" dirty="0"/>
              <a:t>Yes</a:t>
            </a:r>
            <a:r>
              <a:rPr lang="en-US" sz="2400" b="0" kern="0" dirty="0"/>
              <a:t> to accept the key and </a:t>
            </a:r>
            <a:r>
              <a:rPr lang="en-US" sz="2400" kern="0" dirty="0"/>
              <a:t>pair</a:t>
            </a:r>
            <a:r>
              <a:rPr lang="en-US" sz="2400" b="0" kern="0" dirty="0"/>
              <a:t> the device.</a:t>
            </a:r>
            <a:br>
              <a:rPr lang="en-US" sz="2400" b="0" kern="0" dirty="0"/>
            </a:br>
            <a:r>
              <a:rPr lang="en-US" sz="2400" b="0" kern="0" dirty="0"/>
              <a:t>(This has to be done only once because the PC stores the key.)</a:t>
            </a:r>
            <a:endParaRPr lang="en-US" sz="240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Find out the </a:t>
            </a:r>
            <a:r>
              <a:rPr lang="en-US" sz="2400" kern="0" dirty="0"/>
              <a:t>COM port </a:t>
            </a:r>
            <a:r>
              <a:rPr lang="en-US" sz="2400" b="0" kern="0" dirty="0"/>
              <a:t>in the same way as for the FTDI chip.</a:t>
            </a:r>
            <a:br>
              <a:rPr lang="en-US" sz="2400" b="0" kern="0" dirty="0"/>
            </a:br>
            <a:r>
              <a:rPr lang="en-US" sz="2400" b="0" kern="0" dirty="0"/>
              <a:t>Two COM ports are listed: take the </a:t>
            </a:r>
            <a:r>
              <a:rPr lang="en-US" sz="2400" kern="0" dirty="0"/>
              <a:t>lower COM port </a:t>
            </a:r>
            <a:r>
              <a:rPr lang="en-US" sz="2400" b="0" kern="0" dirty="0"/>
              <a:t>number.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Connect with </a:t>
            </a:r>
            <a:r>
              <a:rPr lang="en-US" sz="2400" kern="0" dirty="0" err="1"/>
              <a:t>PuTTY</a:t>
            </a:r>
            <a:r>
              <a:rPr lang="en-US" sz="2400" b="0" kern="0" dirty="0"/>
              <a:t> in the same way as before with the FTDI chip.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b="0" kern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7782" y="2518399"/>
            <a:ext cx="2697480" cy="228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5043606"/>
      </p:ext>
    </p:extLst>
  </p:cSld>
  <p:clrMapOvr>
    <a:masterClrMapping/>
  </p:clrMapOvr>
</p:sld>
</file>

<file path=ppt/theme/theme1.xml><?xml version="1.0" encoding="utf-8"?>
<a:theme xmlns:a="http://schemas.openxmlformats.org/drawingml/2006/main" name="zhaw_d">
  <a:themeElements>
    <a:clrScheme name="zhaw_d 1">
      <a:dk1>
        <a:srgbClr val="000000"/>
      </a:dk1>
      <a:lt1>
        <a:srgbClr val="FFFFFF"/>
      </a:lt1>
      <a:dk2>
        <a:srgbClr val="000000"/>
      </a:dk2>
      <a:lt2>
        <a:srgbClr val="9A9A9C"/>
      </a:lt2>
      <a:accent1>
        <a:srgbClr val="BBE0E3"/>
      </a:accent1>
      <a:accent2>
        <a:srgbClr val="D54E12"/>
      </a:accent2>
      <a:accent3>
        <a:srgbClr val="FFFFFF"/>
      </a:accent3>
      <a:accent4>
        <a:srgbClr val="000000"/>
      </a:accent4>
      <a:accent5>
        <a:srgbClr val="DAEDEF"/>
      </a:accent5>
      <a:accent6>
        <a:srgbClr val="C1460F"/>
      </a:accent6>
      <a:hlink>
        <a:srgbClr val="83B819"/>
      </a:hlink>
      <a:folHlink>
        <a:srgbClr val="F0B600"/>
      </a:folHlink>
    </a:clrScheme>
    <a:fontScheme name="zhaw_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zhaw_d 1">
        <a:dk1>
          <a:srgbClr val="000000"/>
        </a:dk1>
        <a:lt1>
          <a:srgbClr val="FFFFFF"/>
        </a:lt1>
        <a:dk2>
          <a:srgbClr val="000000"/>
        </a:dk2>
        <a:lt2>
          <a:srgbClr val="9A9A9C"/>
        </a:lt2>
        <a:accent1>
          <a:srgbClr val="BBE0E3"/>
        </a:accent1>
        <a:accent2>
          <a:srgbClr val="D54E12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C1460F"/>
        </a:accent6>
        <a:hlink>
          <a:srgbClr val="83B819"/>
        </a:hlink>
        <a:folHlink>
          <a:srgbClr val="F0B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zhaw_d</Template>
  <TotalTime>0</TotalTime>
  <Words>331</Words>
  <Application>Microsoft Office PowerPoint</Application>
  <PresentationFormat>Benutzerdefiniert</PresentationFormat>
  <Paragraphs>77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3" baseType="lpstr">
      <vt:lpstr>Arial</vt:lpstr>
      <vt:lpstr>zhaw_d</vt:lpstr>
      <vt:lpstr>Remote Control HW: UART &amp; Bluetooth</vt:lpstr>
      <vt:lpstr>Remote Control of the Moodlight</vt:lpstr>
      <vt:lpstr>Microcontroller-UART</vt:lpstr>
      <vt:lpstr>uC-UART  –  FTDI-USB-interface</vt:lpstr>
      <vt:lpstr>uC-UART  –  FTDI  –  USB-PC</vt:lpstr>
      <vt:lpstr>uC-UART  –  FTDI  –  USB-PC (cont.)</vt:lpstr>
      <vt:lpstr>uC-UART  –  FTDI  –  USB-PC (cont.)</vt:lpstr>
      <vt:lpstr>uC-UART  –  RN42-Bluetooth-interface</vt:lpstr>
      <vt:lpstr>uC-UART  –  RN42  –  Bluetooth-PC</vt:lpstr>
      <vt:lpstr>uC-UART  –  RN42  –  BT-Smartphone</vt:lpstr>
      <vt:lpstr>Using BLE (Bluetooth Low Energy)</vt:lpstr>
    </vt:vector>
  </TitlesOfParts>
  <Company>Zürcher Hochschule der Angewandten Wissenschaften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ETP1 part 1</dc:title>
  <dc:creator>hhrt@zhaw.ch</dc:creator>
  <cp:lastModifiedBy>Andreas Ehrensperger</cp:lastModifiedBy>
  <cp:revision>311</cp:revision>
  <cp:lastPrinted>2015-06-25T08:07:49Z</cp:lastPrinted>
  <dcterms:created xsi:type="dcterms:W3CDTF">2010-01-18T09:46:49Z</dcterms:created>
  <dcterms:modified xsi:type="dcterms:W3CDTF">2018-03-18T16:57:43Z</dcterms:modified>
</cp:coreProperties>
</file>