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1" r:id="rId2"/>
    <p:sldId id="368" r:id="rId3"/>
    <p:sldId id="366" r:id="rId4"/>
    <p:sldId id="373" r:id="rId5"/>
    <p:sldId id="374" r:id="rId6"/>
    <p:sldId id="375" r:id="rId7"/>
    <p:sldId id="356" r:id="rId8"/>
    <p:sldId id="362" r:id="rId9"/>
    <p:sldId id="358" r:id="rId10"/>
    <p:sldId id="365" r:id="rId11"/>
    <p:sldId id="370" r:id="rId12"/>
    <p:sldId id="357" r:id="rId13"/>
    <p:sldId id="363" r:id="rId14"/>
    <p:sldId id="275" r:id="rId15"/>
  </p:sldIdLst>
  <p:sldSz cx="9144000" cy="6858000" type="screen4x3"/>
  <p:notesSz cx="6797675" cy="99266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407"/>
    <a:srgbClr val="FF9900"/>
    <a:srgbClr val="FF0000"/>
    <a:srgbClr val="0000FF"/>
    <a:srgbClr val="0033CC"/>
    <a:srgbClr val="EAEAEA"/>
    <a:srgbClr val="F8F8F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3901" autoAdjust="0"/>
  </p:normalViewPr>
  <p:slideViewPr>
    <p:cSldViewPr>
      <p:cViewPr varScale="1">
        <p:scale>
          <a:sx n="74" d="100"/>
          <a:sy n="74" d="100"/>
        </p:scale>
        <p:origin x="16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434" y="-101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1" y="10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5" tIns="45674" rIns="91345" bIns="45674" numCol="1" anchor="t" anchorCtr="0" compatLnSpc="1">
            <a:prstTxWarp prst="textNoShape">
              <a:avLst/>
            </a:prstTxWarp>
          </a:bodyPr>
          <a:lstStyle>
            <a:lvl1pPr defTabSz="912061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306" y="10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5" tIns="45674" rIns="91345" bIns="45674" numCol="1" anchor="t" anchorCtr="0" compatLnSpc="1">
            <a:prstTxWarp prst="textNoShape">
              <a:avLst/>
            </a:prstTxWarp>
          </a:bodyPr>
          <a:lstStyle>
            <a:lvl1pPr algn="r" defTabSz="912061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" y="9429313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5" tIns="45674" rIns="91345" bIns="45674" numCol="1" anchor="b" anchorCtr="0" compatLnSpc="1">
            <a:prstTxWarp prst="textNoShape">
              <a:avLst/>
            </a:prstTxWarp>
          </a:bodyPr>
          <a:lstStyle>
            <a:lvl1pPr defTabSz="912061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306" y="9429313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45" tIns="45674" rIns="91345" bIns="45674" numCol="1" anchor="b" anchorCtr="0" compatLnSpc="1">
            <a:prstTxWarp prst="textNoShape">
              <a:avLst/>
            </a:prstTxWarp>
          </a:bodyPr>
          <a:lstStyle>
            <a:lvl1pPr algn="r" defTabSz="912061">
              <a:defRPr sz="1200" smtClean="0"/>
            </a:lvl1pPr>
          </a:lstStyle>
          <a:p>
            <a:pPr>
              <a:defRPr/>
            </a:pPr>
            <a:fld id="{64BF1994-C34C-40EF-81B4-8756F8E2FFF3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0910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" y="10"/>
            <a:ext cx="2945862" cy="495793"/>
          </a:xfrm>
          <a:prstGeom prst="rect">
            <a:avLst/>
          </a:prstGeom>
        </p:spPr>
        <p:txBody>
          <a:bodyPr vert="horz" lIns="88590" tIns="44297" rIns="88590" bIns="44297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306" y="10"/>
            <a:ext cx="2945862" cy="495793"/>
          </a:xfrm>
          <a:prstGeom prst="rect">
            <a:avLst/>
          </a:prstGeom>
        </p:spPr>
        <p:txBody>
          <a:bodyPr vert="horz" lIns="88590" tIns="44297" rIns="88590" bIns="44297" rtlCol="0"/>
          <a:lstStyle>
            <a:lvl1pPr algn="r">
              <a:defRPr sz="1200"/>
            </a:lvl1pPr>
          </a:lstStyle>
          <a:p>
            <a:fld id="{4E39B175-6D56-4CCA-86BC-10768AB3CBBA}" type="datetimeFigureOut">
              <a:rPr lang="de-CH" smtClean="0"/>
              <a:t>27.02.2019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295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590" tIns="44297" rIns="88590" bIns="44297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72" y="4714654"/>
            <a:ext cx="5438748" cy="4466756"/>
          </a:xfrm>
          <a:prstGeom prst="rect">
            <a:avLst/>
          </a:prstGeom>
        </p:spPr>
        <p:txBody>
          <a:bodyPr vert="horz" lIns="88590" tIns="44297" rIns="88590" bIns="44297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" y="9429313"/>
            <a:ext cx="2945862" cy="495793"/>
          </a:xfrm>
          <a:prstGeom prst="rect">
            <a:avLst/>
          </a:prstGeom>
        </p:spPr>
        <p:txBody>
          <a:bodyPr vert="horz" lIns="88590" tIns="44297" rIns="88590" bIns="44297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306" y="9429313"/>
            <a:ext cx="2945862" cy="495793"/>
          </a:xfrm>
          <a:prstGeom prst="rect">
            <a:avLst/>
          </a:prstGeom>
        </p:spPr>
        <p:txBody>
          <a:bodyPr vert="horz" lIns="88590" tIns="44297" rIns="88590" bIns="44297" rtlCol="0" anchor="b"/>
          <a:lstStyle>
            <a:lvl1pPr algn="r">
              <a:defRPr sz="1200"/>
            </a:lvl1pPr>
          </a:lstStyle>
          <a:p>
            <a:fld id="{84EF1F75-E0BC-4555-8997-430C986DD1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10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385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384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969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baseline="0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47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743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0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033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66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874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754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39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96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7017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6134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Wortmarke_ZHAW[1]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9" t="6637" r="23136" b="14936"/>
          <a:stretch/>
        </p:blipFill>
        <p:spPr bwMode="auto">
          <a:xfrm>
            <a:off x="8100392" y="47783"/>
            <a:ext cx="965201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9"/>
          <p:cNvSpPr txBox="1">
            <a:spLocks noChangeArrowheads="1"/>
          </p:cNvSpPr>
          <p:nvPr userDrawn="1"/>
        </p:nvSpPr>
        <p:spPr bwMode="auto">
          <a:xfrm>
            <a:off x="7703840" y="6669360"/>
            <a:ext cx="151267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de-CH" sz="900" dirty="0" smtClean="0">
                <a:latin typeface="Calibri" panose="020F0502020204030204" pitchFamily="34" charset="0"/>
              </a:rPr>
              <a:t>ETP2,</a:t>
            </a:r>
            <a:r>
              <a:rPr lang="de-CH" sz="900" baseline="0" dirty="0" smtClean="0">
                <a:latin typeface="Calibri" panose="020F0502020204030204" pitchFamily="34" charset="0"/>
              </a:rPr>
              <a:t>  </a:t>
            </a:r>
            <a:fld id="{C61B0868-DDF2-4AC6-91ED-161EBE49DC6E}" type="slidenum">
              <a:rPr lang="de-CH" sz="900" b="1" smtClean="0">
                <a:latin typeface="Calibri" panose="020F0502020204030204" pitchFamily="34" charset="0"/>
              </a:rPr>
              <a:pPr algn="r" eaLnBrk="1" hangingPunct="1"/>
              <a:t>‹Nr.›</a:t>
            </a:fld>
            <a:endParaRPr lang="de-CH" sz="900" b="1" dirty="0">
              <a:latin typeface="Calibri" panose="020F0502020204030204" pitchFamily="34" charset="0"/>
            </a:endParaRPr>
          </a:p>
        </p:txBody>
      </p:sp>
      <p:sp>
        <p:nvSpPr>
          <p:cNvPr id="1029" name="Line 15"/>
          <p:cNvSpPr>
            <a:spLocks noChangeShapeType="1"/>
          </p:cNvSpPr>
          <p:nvPr userDrawn="1"/>
        </p:nvSpPr>
        <p:spPr bwMode="auto">
          <a:xfrm>
            <a:off x="431800" y="1077913"/>
            <a:ext cx="75965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tables.com/convert/color/rgb-to-hsv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color_spaces_and_their_uses" TargetMode="External"/><Relationship Id="rId3" Type="http://schemas.openxmlformats.org/officeDocument/2006/relationships/hyperlink" Target="https://en.wikipedia.org/wiki/Color_vision" TargetMode="External"/><Relationship Id="rId7" Type="http://schemas.openxmlformats.org/officeDocument/2006/relationships/hyperlink" Target="https://en.wikipedia.org/wiki/Primary_colo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.wikipedia.org/wiki/HSV-Farbraum" TargetMode="External"/><Relationship Id="rId5" Type="http://schemas.openxmlformats.org/officeDocument/2006/relationships/hyperlink" Target="https://en.wikipedia.org/wiki/HSL_and_HSV" TargetMode="External"/><Relationship Id="rId4" Type="http://schemas.openxmlformats.org/officeDocument/2006/relationships/hyperlink" Target="https://en.wikipedia.org/wiki/Retin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lor_spaces_and_their_u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tables.com/convert/color/rgb-to-hsv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hyperlink" Target="https://de.wikipedia.org/wiki/HSV-Farbra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Human </a:t>
            </a:r>
            <a:r>
              <a:rPr lang="de-CH" dirty="0" err="1" smtClean="0"/>
              <a:t>Colour</a:t>
            </a:r>
            <a:r>
              <a:rPr lang="de-CH" dirty="0" smtClean="0"/>
              <a:t> </a:t>
            </a:r>
            <a:r>
              <a:rPr lang="de-CH" dirty="0" err="1" smtClean="0"/>
              <a:t>Perception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 smtClean="0"/>
              <a:t>and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err="1" smtClean="0"/>
              <a:t>Colour</a:t>
            </a:r>
            <a:r>
              <a:rPr lang="de-CH" dirty="0" smtClean="0"/>
              <a:t> </a:t>
            </a:r>
            <a:r>
              <a:rPr lang="de-CH" dirty="0" err="1" smtClean="0"/>
              <a:t>Physics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1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62710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 smtClean="0">
                <a:latin typeface="Calibri" panose="020F0502020204030204" pitchFamily="34" charset="0"/>
              </a:rPr>
              <a:t>Your task: </a:t>
            </a:r>
            <a:r>
              <a:rPr lang="en-GB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HSV to </a:t>
            </a:r>
            <a:r>
              <a:rPr lang="en-GB" sz="28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RGB+White</a:t>
            </a:r>
            <a:r>
              <a:rPr lang="en-GB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Conversion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51520" y="1160748"/>
            <a:ext cx="8784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Calibri" panose="020F0502020204030204" pitchFamily="34" charset="0"/>
              </a:rPr>
              <a:t>Your implementation must have a conversion from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HSV to </a:t>
            </a:r>
            <a:r>
              <a:rPr lang="en-GB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RGB+White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</a:p>
          <a:p>
            <a:endParaRPr lang="en-GB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GB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4608004" y="2276872"/>
            <a:ext cx="4297286" cy="3060340"/>
            <a:chOff x="5387282" y="2312876"/>
            <a:chExt cx="3757226" cy="2522220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888" y="2312876"/>
              <a:ext cx="3436620" cy="2522220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>
              <a:off x="5387282" y="3920864"/>
              <a:ext cx="394114" cy="279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m=</a:t>
              </a:r>
            </a:p>
          </p:txBody>
        </p:sp>
      </p:grpSp>
      <p:sp>
        <p:nvSpPr>
          <p:cNvPr id="3" name="Rechteck 2"/>
          <p:cNvSpPr/>
          <p:nvPr/>
        </p:nvSpPr>
        <p:spPr>
          <a:xfrm>
            <a:off x="287524" y="2096852"/>
            <a:ext cx="51845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</a:rPr>
              <a:t>One possible </a:t>
            </a:r>
            <a:r>
              <a:rPr lang="en-GB" sz="2400" b="1" dirty="0" smtClean="0">
                <a:latin typeface="Calibri" panose="020F0502020204030204" pitchFamily="34" charset="0"/>
              </a:rPr>
              <a:t>very simple way </a:t>
            </a:r>
            <a:r>
              <a:rPr lang="en-GB" sz="2400" b="1" dirty="0">
                <a:latin typeface="Calibri" panose="020F0502020204030204" pitchFamily="34" charset="0"/>
              </a:rPr>
              <a:t>of implementing a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HSV to </a:t>
            </a:r>
            <a:r>
              <a:rPr lang="en-GB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RGB+White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sz="2400" b="1" dirty="0">
                <a:latin typeface="Calibri" panose="020F0502020204030204" pitchFamily="34" charset="0"/>
              </a:rPr>
              <a:t>conversion is to use the “normal” HSV to RGB conversion with the intermediate values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R’, G’, B’ </a:t>
            </a:r>
            <a:r>
              <a:rPr lang="en-GB" sz="2400" b="1" dirty="0">
                <a:latin typeface="Calibri" panose="020F0502020204030204" pitchFamily="34" charset="0"/>
              </a:rPr>
              <a:t>for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RGB</a:t>
            </a:r>
            <a:r>
              <a:rPr lang="en-GB" sz="2400" b="1" dirty="0">
                <a:latin typeface="Calibri" panose="020F0502020204030204" pitchFamily="34" charset="0"/>
              </a:rPr>
              <a:t> and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m</a:t>
            </a:r>
            <a:r>
              <a:rPr lang="en-GB" sz="2400" b="1" dirty="0">
                <a:latin typeface="Calibri" panose="020F0502020204030204" pitchFamily="34" charset="0"/>
              </a:rPr>
              <a:t> for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white</a:t>
            </a:r>
            <a:r>
              <a:rPr lang="en-GB" sz="2400" b="1" dirty="0" smtClean="0"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Calibri" panose="020F0502020204030204" pitchFamily="34" charset="0"/>
              </a:rPr>
              <a:t>However when the R,G,B is 1,1,1 this conversion will not achieve R,G,B,W=1,1,1,1 but R,G,B,W=0,0,0,1</a:t>
            </a:r>
            <a:endParaRPr lang="en-GB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08820"/>
            <a:ext cx="3780420" cy="219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47493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 smtClean="0">
                <a:latin typeface="Calibri" panose="020F0502020204030204" pitchFamily="34" charset="0"/>
              </a:rPr>
              <a:t>RGB to </a:t>
            </a:r>
            <a:r>
              <a:rPr lang="en-GB" sz="2800" b="1" dirty="0" err="1" smtClean="0">
                <a:latin typeface="Calibri" panose="020F0502020204030204" pitchFamily="34" charset="0"/>
              </a:rPr>
              <a:t>RGB+White</a:t>
            </a:r>
            <a:r>
              <a:rPr lang="en-GB" sz="2800" b="1" dirty="0" smtClean="0">
                <a:latin typeface="Calibri" panose="020F0502020204030204" pitchFamily="34" charset="0"/>
              </a:rPr>
              <a:t> Conversion</a:t>
            </a:r>
            <a:endParaRPr lang="en-GB" sz="2800" b="1" dirty="0">
              <a:latin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87524" y="5589240"/>
            <a:ext cx="8945526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Aft>
                <a:spcPts val="200"/>
              </a:spcAft>
            </a:pPr>
            <a:r>
              <a:rPr lang="en-GB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Literature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[1] </a:t>
            </a:r>
            <a:r>
              <a:rPr lang="en-US" b="1" dirty="0" err="1" smtClean="0">
                <a:latin typeface="Calibri" panose="020F0502020204030204" pitchFamily="34" charset="0"/>
              </a:rPr>
              <a:t>Chih</a:t>
            </a:r>
            <a:r>
              <a:rPr lang="en-US" b="1" dirty="0" smtClean="0">
                <a:latin typeface="Calibri" panose="020F0502020204030204" pitchFamily="34" charset="0"/>
              </a:rPr>
              <a:t>-Chang Lai, Ching-</a:t>
            </a:r>
            <a:r>
              <a:rPr lang="en-US" b="1" dirty="0" err="1" smtClean="0">
                <a:latin typeface="Calibri" panose="020F0502020204030204" pitchFamily="34" charset="0"/>
              </a:rPr>
              <a:t>Chih</a:t>
            </a:r>
            <a:r>
              <a:rPr lang="en-US" b="1" dirty="0" smtClean="0">
                <a:latin typeface="Calibri" panose="020F0502020204030204" pitchFamily="34" charset="0"/>
              </a:rPr>
              <a:t> Tsai, </a:t>
            </a:r>
            <a:r>
              <a:rPr lang="en-US" dirty="0" smtClean="0">
                <a:latin typeface="Calibri" panose="020F0502020204030204" pitchFamily="34" charset="0"/>
              </a:rPr>
              <a:t>“</a:t>
            </a:r>
            <a:r>
              <a:rPr lang="en-US" dirty="0">
                <a:latin typeface="Calibri" panose="020F0502020204030204" pitchFamily="34" charset="0"/>
              </a:rPr>
              <a:t>A Modified Stripe-RGBW TFT-LCD with Image-Processing</a:t>
            </a:r>
          </a:p>
          <a:p>
            <a:r>
              <a:rPr lang="en-US" dirty="0">
                <a:latin typeface="Calibri" panose="020F0502020204030204" pitchFamily="34" charset="0"/>
              </a:rPr>
              <a:t>Engine for Mobile Phone Displays</a:t>
            </a:r>
            <a:r>
              <a:rPr lang="en-US" dirty="0" smtClean="0">
                <a:latin typeface="Calibri" panose="020F0502020204030204" pitchFamily="34" charset="0"/>
              </a:rPr>
              <a:t>”</a:t>
            </a:r>
            <a:r>
              <a:rPr lang="en-US" b="1" dirty="0" smtClean="0">
                <a:latin typeface="Calibri" panose="020F0502020204030204" pitchFamily="34" charset="0"/>
              </a:rPr>
              <a:t>, </a:t>
            </a:r>
            <a:r>
              <a:rPr lang="de-CH" dirty="0">
                <a:latin typeface="Calibri" panose="020F0502020204030204" pitchFamily="34" charset="0"/>
              </a:rPr>
              <a:t>IEEE Transactions on Consumer </a:t>
            </a:r>
            <a:r>
              <a:rPr lang="de-CH" dirty="0" smtClean="0">
                <a:latin typeface="Calibri" panose="020F0502020204030204" pitchFamily="34" charset="0"/>
              </a:rPr>
              <a:t>Electronics, </a:t>
            </a:r>
            <a:r>
              <a:rPr lang="de-CH" dirty="0" smtClean="0">
                <a:latin typeface="Calibri" panose="020F0502020204030204" pitchFamily="34" charset="0"/>
              </a:rPr>
              <a:t>2007</a:t>
            </a:r>
            <a:endParaRPr lang="en-GB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23528" y="1304764"/>
            <a:ext cx="84969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To get with an input </a:t>
            </a:r>
            <a:r>
              <a:rPr lang="en-GB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RGB=1,1,1</a:t>
            </a:r>
            <a:r>
              <a:rPr lang="en-GB" sz="2000" dirty="0" smtClean="0">
                <a:latin typeface="Calibri" panose="020F0502020204030204" pitchFamily="34" charset="0"/>
              </a:rPr>
              <a:t> an output of </a:t>
            </a:r>
            <a:r>
              <a:rPr lang="en-GB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RGBW=1,1,1,1</a:t>
            </a:r>
            <a:r>
              <a:rPr lang="en-GB" sz="2000" dirty="0" smtClean="0">
                <a:latin typeface="Calibri" panose="020F0502020204030204" pitchFamily="34" charset="0"/>
              </a:rPr>
              <a:t> with preserving HUE, Saturation, etc. you can use e.g.</a:t>
            </a:r>
            <a:r>
              <a:rPr lang="en-GB" sz="2000" b="1" dirty="0" smtClean="0">
                <a:latin typeface="Calibri" panose="020F0502020204030204" pitchFamily="34" charset="0"/>
              </a:rPr>
              <a:t> 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Calibri" panose="020F0502020204030204" pitchFamily="34" charset="0"/>
              </a:rPr>
              <a:t>Example 1: </a:t>
            </a:r>
            <a:r>
              <a:rPr lang="en-GB" sz="2000" dirty="0" smtClean="0">
                <a:latin typeface="Calibri" panose="020F0502020204030204" pitchFamily="34" charset="0"/>
              </a:rPr>
              <a:t>With RGB=1,1,1 you </a:t>
            </a:r>
            <a:r>
              <a:rPr lang="en-GB" sz="2000" dirty="0" smtClean="0">
                <a:latin typeface="Calibri" panose="020F0502020204030204" pitchFamily="34" charset="0"/>
              </a:rPr>
              <a:t>get</a:t>
            </a:r>
            <a:br>
              <a:rPr lang="en-GB" sz="2000" dirty="0" smtClean="0">
                <a:latin typeface="Calibri" panose="020F0502020204030204" pitchFamily="34" charset="0"/>
              </a:rPr>
            </a:br>
            <a:r>
              <a:rPr lang="en-GB" sz="2000" dirty="0" smtClean="0">
                <a:latin typeface="Calibri" panose="020F0502020204030204" pitchFamily="34" charset="0"/>
              </a:rPr>
              <a:t>W</a:t>
            </a:r>
            <a:r>
              <a:rPr lang="en-GB" sz="2000" baseline="-25000" dirty="0" smtClean="0">
                <a:latin typeface="Calibri" panose="020F0502020204030204" pitchFamily="34" charset="0"/>
              </a:rPr>
              <a:t>o</a:t>
            </a:r>
            <a:r>
              <a:rPr lang="en-GB" sz="2000" dirty="0" smtClean="0">
                <a:latin typeface="Calibri" panose="020F0502020204030204" pitchFamily="34" charset="0"/>
              </a:rPr>
              <a:t>=1</a:t>
            </a:r>
            <a:r>
              <a:rPr lang="en-GB" sz="2000" dirty="0" smtClean="0">
                <a:latin typeface="Calibri" panose="020F0502020204030204" pitchFamily="34" charset="0"/>
              </a:rPr>
              <a:t>, M=1 and R</a:t>
            </a:r>
            <a:r>
              <a:rPr lang="en-GB" sz="2000" baseline="-25000" dirty="0" smtClean="0">
                <a:latin typeface="Calibri" panose="020F0502020204030204" pitchFamily="34" charset="0"/>
              </a:rPr>
              <a:t>o</a:t>
            </a:r>
            <a:r>
              <a:rPr lang="en-GB" sz="2000" dirty="0" smtClean="0">
                <a:latin typeface="Calibri" panose="020F0502020204030204" pitchFamily="34" charset="0"/>
              </a:rPr>
              <a:t>=1; G</a:t>
            </a:r>
            <a:r>
              <a:rPr lang="en-GB" sz="2000" baseline="-25000" dirty="0" smtClean="0">
                <a:latin typeface="Calibri" panose="020F0502020204030204" pitchFamily="34" charset="0"/>
              </a:rPr>
              <a:t>o</a:t>
            </a:r>
            <a:r>
              <a:rPr lang="en-GB" sz="2000" dirty="0" smtClean="0">
                <a:latin typeface="Calibri" panose="020F0502020204030204" pitchFamily="34" charset="0"/>
              </a:rPr>
              <a:t>=1; B</a:t>
            </a:r>
            <a:r>
              <a:rPr lang="en-GB" sz="2000" baseline="-25000" dirty="0" smtClean="0">
                <a:latin typeface="Calibri" panose="020F0502020204030204" pitchFamily="34" charset="0"/>
              </a:rPr>
              <a:t>o</a:t>
            </a:r>
            <a:r>
              <a:rPr lang="en-GB" sz="2000" dirty="0" smtClean="0">
                <a:latin typeface="Calibri" panose="020F0502020204030204" pitchFamily="34" charset="0"/>
              </a:rPr>
              <a:t>=1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alibri" panose="020F0502020204030204" pitchFamily="34" charset="0"/>
              </a:rPr>
              <a:t>Example </a:t>
            </a:r>
            <a:r>
              <a:rPr lang="en-GB" sz="2000" b="1" dirty="0" smtClean="0">
                <a:latin typeface="Calibri" panose="020F0502020204030204" pitchFamily="34" charset="0"/>
              </a:rPr>
              <a:t>2: </a:t>
            </a:r>
            <a:r>
              <a:rPr lang="en-GB" sz="2000" dirty="0">
                <a:latin typeface="Calibri" panose="020F0502020204030204" pitchFamily="34" charset="0"/>
              </a:rPr>
              <a:t>With </a:t>
            </a:r>
            <a:r>
              <a:rPr lang="en-GB" sz="2000" dirty="0" smtClean="0">
                <a:latin typeface="Calibri" panose="020F0502020204030204" pitchFamily="34" charset="0"/>
              </a:rPr>
              <a:t>RGB=0.5,0.7,0.8  </a:t>
            </a:r>
            <a:r>
              <a:rPr lang="en-GB" sz="2000" dirty="0">
                <a:latin typeface="Calibri" panose="020F0502020204030204" pitchFamily="34" charset="0"/>
              </a:rPr>
              <a:t>you </a:t>
            </a:r>
            <a:r>
              <a:rPr lang="en-GB" sz="2000" dirty="0" smtClean="0">
                <a:latin typeface="Calibri" panose="020F0502020204030204" pitchFamily="34" charset="0"/>
              </a:rPr>
              <a:t>get</a:t>
            </a:r>
            <a:br>
              <a:rPr lang="en-GB" sz="2000" dirty="0" smtClean="0">
                <a:latin typeface="Calibri" panose="020F0502020204030204" pitchFamily="34" charset="0"/>
              </a:rPr>
            </a:br>
            <a:r>
              <a:rPr lang="en-GB" sz="2000" dirty="0" smtClean="0">
                <a:latin typeface="Calibri" panose="020F0502020204030204" pitchFamily="34" charset="0"/>
              </a:rPr>
              <a:t>W</a:t>
            </a:r>
            <a:r>
              <a:rPr lang="en-GB" sz="2000" baseline="-25000" dirty="0" smtClean="0">
                <a:latin typeface="Calibri" panose="020F0502020204030204" pitchFamily="34" charset="0"/>
              </a:rPr>
              <a:t>o</a:t>
            </a:r>
            <a:r>
              <a:rPr lang="en-GB" sz="2000" dirty="0" smtClean="0">
                <a:latin typeface="Calibri" panose="020F0502020204030204" pitchFamily="34" charset="0"/>
              </a:rPr>
              <a:t>=0.5</a:t>
            </a:r>
            <a:r>
              <a:rPr lang="en-GB" sz="2000" dirty="0" smtClean="0">
                <a:latin typeface="Calibri" panose="020F0502020204030204" pitchFamily="34" charset="0"/>
              </a:rPr>
              <a:t>, M=0.625 and R</a:t>
            </a:r>
            <a:r>
              <a:rPr lang="en-GB" sz="2000" baseline="-25000" dirty="0" smtClean="0">
                <a:latin typeface="Calibri" panose="020F0502020204030204" pitchFamily="34" charset="0"/>
              </a:rPr>
              <a:t>o</a:t>
            </a:r>
            <a:r>
              <a:rPr lang="en-GB" sz="2000" dirty="0" smtClean="0">
                <a:latin typeface="Calibri" panose="020F0502020204030204" pitchFamily="34" charset="0"/>
              </a:rPr>
              <a:t>=0.3125; G</a:t>
            </a:r>
            <a:r>
              <a:rPr lang="en-GB" sz="2000" baseline="-25000" dirty="0" smtClean="0">
                <a:latin typeface="Calibri" panose="020F0502020204030204" pitchFamily="34" charset="0"/>
              </a:rPr>
              <a:t>o</a:t>
            </a:r>
            <a:r>
              <a:rPr lang="en-GB" sz="2000" dirty="0" smtClean="0">
                <a:latin typeface="Calibri" panose="020F0502020204030204" pitchFamily="34" charset="0"/>
              </a:rPr>
              <a:t>=0.6375; </a:t>
            </a:r>
            <a:r>
              <a:rPr lang="en-GB" sz="2000" dirty="0" smtClean="0">
                <a:latin typeface="Calibri" panose="020F0502020204030204" pitchFamily="34" charset="0"/>
              </a:rPr>
              <a:t>B</a:t>
            </a:r>
            <a:r>
              <a:rPr lang="en-GB" sz="2000" baseline="-25000" dirty="0" smtClean="0">
                <a:latin typeface="Calibri" panose="020F0502020204030204" pitchFamily="34" charset="0"/>
              </a:rPr>
              <a:t>o</a:t>
            </a:r>
            <a:r>
              <a:rPr lang="en-GB" sz="2000" dirty="0" smtClean="0">
                <a:latin typeface="Calibri" panose="020F0502020204030204" pitchFamily="34" charset="0"/>
              </a:rPr>
              <a:t>=0.8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24844"/>
            <a:ext cx="2105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96852"/>
            <a:ext cx="20002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4176464" cy="111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34126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 smtClean="0">
                <a:latin typeface="Calibri" panose="020F0502020204030204" pitchFamily="34" charset="0"/>
              </a:rPr>
              <a:t>RGB to HSV converter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0" y="6467244"/>
            <a:ext cx="874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smtClean="0">
                <a:latin typeface="Calibri" panose="020F0502020204030204" pitchFamily="34" charset="0"/>
              </a:rPr>
              <a:t>Source: </a:t>
            </a:r>
            <a:r>
              <a:rPr lang="de-CH" dirty="0" smtClean="0">
                <a:latin typeface="Calibri" panose="020F0502020204030204" pitchFamily="34" charset="0"/>
                <a:hlinkClick r:id="rId3"/>
              </a:rPr>
              <a:t>http</a:t>
            </a:r>
            <a:r>
              <a:rPr lang="de-CH" dirty="0">
                <a:latin typeface="Calibri" panose="020F0502020204030204" pitchFamily="34" charset="0"/>
                <a:hlinkClick r:id="rId3"/>
              </a:rPr>
              <a:t>://www.rapidtables.com/convert/color/rgb-to-hsv.htm</a:t>
            </a:r>
            <a:endParaRPr lang="de-CH" dirty="0">
              <a:latin typeface="Calibri" panose="020F050202020403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23528" y="1196752"/>
            <a:ext cx="85329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alibri" panose="020F0502020204030204" pitchFamily="34" charset="0"/>
              </a:rPr>
              <a:t>First, the </a:t>
            </a:r>
            <a:r>
              <a:rPr lang="en-US" sz="2400" dirty="0">
                <a:latin typeface="Calibri" panose="020F0502020204030204" pitchFamily="34" charset="0"/>
              </a:rPr>
              <a:t>R,G,B values are divided by 255 </a:t>
            </a:r>
            <a:r>
              <a:rPr lang="en-US" sz="2400" dirty="0" smtClean="0">
                <a:latin typeface="Calibri" panose="020F0502020204030204" pitchFamily="34" charset="0"/>
              </a:rPr>
              <a:t>to change their ranges </a:t>
            </a:r>
            <a:r>
              <a:rPr lang="en-US" sz="2400" dirty="0">
                <a:latin typeface="Calibri" panose="020F0502020204030204" pitchFamily="34" charset="0"/>
              </a:rPr>
              <a:t>from </a:t>
            </a:r>
            <a:r>
              <a:rPr lang="en-US" sz="2400" dirty="0" smtClean="0">
                <a:latin typeface="Calibri" panose="020F0502020204030204" pitchFamily="34" charset="0"/>
              </a:rPr>
              <a:t>0…255 </a:t>
            </a:r>
            <a:r>
              <a:rPr lang="en-US" sz="2400" dirty="0">
                <a:latin typeface="Calibri" panose="020F0502020204030204" pitchFamily="34" charset="0"/>
              </a:rPr>
              <a:t>to 0</a:t>
            </a:r>
            <a:r>
              <a:rPr lang="en-US" sz="2400" dirty="0" smtClean="0">
                <a:latin typeface="Calibri" panose="020F0502020204030204" pitchFamily="34" charset="0"/>
              </a:rPr>
              <a:t>...</a:t>
            </a:r>
            <a:r>
              <a:rPr lang="en-US" sz="2400" dirty="0">
                <a:latin typeface="Calibri" panose="020F0502020204030204" pitchFamily="34" charset="0"/>
              </a:rPr>
              <a:t>1</a:t>
            </a:r>
            <a:r>
              <a:rPr lang="en-US" sz="2400" dirty="0" smtClean="0">
                <a:latin typeface="Calibri" panose="020F0502020204030204" pitchFamily="34" charset="0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CH" sz="2400" b="1" dirty="0">
                <a:latin typeface="Calibri" panose="020F0502020204030204" pitchFamily="34" charset="0"/>
              </a:rPr>
              <a:t>R' </a:t>
            </a:r>
            <a:r>
              <a:rPr lang="de-CH" sz="2400" dirty="0">
                <a:latin typeface="Calibri" panose="020F0502020204030204" pitchFamily="34" charset="0"/>
              </a:rPr>
              <a:t>= </a:t>
            </a:r>
            <a:r>
              <a:rPr lang="de-CH" sz="2400" dirty="0" smtClean="0">
                <a:latin typeface="Calibri" panose="020F0502020204030204" pitchFamily="34" charset="0"/>
              </a:rPr>
              <a:t>R/255; </a:t>
            </a:r>
            <a:r>
              <a:rPr lang="de-CH" sz="2400" b="1" dirty="0" smtClean="0">
                <a:latin typeface="Calibri" panose="020F0502020204030204" pitchFamily="34" charset="0"/>
              </a:rPr>
              <a:t>G</a:t>
            </a:r>
            <a:r>
              <a:rPr lang="de-CH" sz="2400" b="1" dirty="0">
                <a:latin typeface="Calibri" panose="020F0502020204030204" pitchFamily="34" charset="0"/>
              </a:rPr>
              <a:t>' </a:t>
            </a:r>
            <a:r>
              <a:rPr lang="de-CH" sz="2400" dirty="0">
                <a:latin typeface="Calibri" panose="020F0502020204030204" pitchFamily="34" charset="0"/>
              </a:rPr>
              <a:t>= </a:t>
            </a:r>
            <a:r>
              <a:rPr lang="de-CH" sz="2400" dirty="0" smtClean="0">
                <a:latin typeface="Calibri" panose="020F0502020204030204" pitchFamily="34" charset="0"/>
              </a:rPr>
              <a:t>G/255; </a:t>
            </a:r>
            <a:r>
              <a:rPr lang="de-CH" sz="2400" b="1" dirty="0" smtClean="0">
                <a:latin typeface="Calibri" panose="020F0502020204030204" pitchFamily="34" charset="0"/>
              </a:rPr>
              <a:t>B</a:t>
            </a:r>
            <a:r>
              <a:rPr lang="de-CH" sz="2400" b="1" dirty="0">
                <a:latin typeface="Calibri" panose="020F0502020204030204" pitchFamily="34" charset="0"/>
              </a:rPr>
              <a:t>' </a:t>
            </a:r>
            <a:r>
              <a:rPr lang="de-CH" sz="2400" dirty="0">
                <a:latin typeface="Calibri" panose="020F0502020204030204" pitchFamily="34" charset="0"/>
              </a:rPr>
              <a:t>= B/255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CH" sz="2400" b="1" dirty="0" err="1">
                <a:latin typeface="Calibri" panose="020F0502020204030204" pitchFamily="34" charset="0"/>
              </a:rPr>
              <a:t>Cmax</a:t>
            </a:r>
            <a:r>
              <a:rPr lang="de-CH" sz="2400" dirty="0">
                <a:latin typeface="Calibri" panose="020F0502020204030204" pitchFamily="34" charset="0"/>
              </a:rPr>
              <a:t> = </a:t>
            </a:r>
            <a:r>
              <a:rPr lang="de-CH" sz="2400" dirty="0" err="1">
                <a:latin typeface="Calibri" panose="020F0502020204030204" pitchFamily="34" charset="0"/>
              </a:rPr>
              <a:t>max</a:t>
            </a:r>
            <a:r>
              <a:rPr lang="de-CH" sz="2400" dirty="0">
                <a:latin typeface="Calibri" panose="020F0502020204030204" pitchFamily="34" charset="0"/>
              </a:rPr>
              <a:t>(R', G', B</a:t>
            </a:r>
            <a:r>
              <a:rPr lang="de-CH" sz="2400" dirty="0" smtClean="0">
                <a:latin typeface="Calibri" panose="020F0502020204030204" pitchFamily="34" charset="0"/>
              </a:rPr>
              <a:t>'); </a:t>
            </a:r>
            <a:r>
              <a:rPr lang="de-CH" sz="2400" b="1" dirty="0" err="1" smtClean="0">
                <a:latin typeface="Calibri" panose="020F0502020204030204" pitchFamily="34" charset="0"/>
              </a:rPr>
              <a:t>Cmin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>
                <a:latin typeface="Calibri" panose="020F0502020204030204" pitchFamily="34" charset="0"/>
              </a:rPr>
              <a:t>= min(R', G', B')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l-GR" sz="2400" b="1" dirty="0">
                <a:latin typeface="Calibri" panose="020F0502020204030204" pitchFamily="34" charset="0"/>
              </a:rPr>
              <a:t>Δ</a:t>
            </a:r>
            <a:r>
              <a:rPr lang="el-GR" sz="2400" dirty="0">
                <a:latin typeface="Calibri" panose="020F0502020204030204" pitchFamily="34" charset="0"/>
              </a:rPr>
              <a:t> = </a:t>
            </a:r>
            <a:r>
              <a:rPr lang="de-CH" sz="2400" dirty="0" err="1">
                <a:latin typeface="Calibri" panose="020F0502020204030204" pitchFamily="34" charset="0"/>
              </a:rPr>
              <a:t>Cmax</a:t>
            </a:r>
            <a:r>
              <a:rPr lang="de-CH" sz="2400" dirty="0">
                <a:latin typeface="Calibri" panose="020F0502020204030204" pitchFamily="34" charset="0"/>
              </a:rPr>
              <a:t> </a:t>
            </a:r>
            <a:r>
              <a:rPr lang="de-CH" sz="2400" dirty="0" smtClean="0">
                <a:latin typeface="Calibri" panose="020F0502020204030204" pitchFamily="34" charset="0"/>
              </a:rPr>
              <a:t>– </a:t>
            </a:r>
            <a:r>
              <a:rPr lang="de-CH" sz="2400" dirty="0" err="1" smtClean="0">
                <a:latin typeface="Calibri" panose="020F0502020204030204" pitchFamily="34" charset="0"/>
              </a:rPr>
              <a:t>Cmin</a:t>
            </a:r>
            <a:endParaRPr lang="de-CH" sz="2400" dirty="0" smtClean="0">
              <a:latin typeface="Calibri" panose="020F050202020403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e-CH" sz="2400" dirty="0">
              <a:latin typeface="Calibri" panose="020F0502020204030204" pitchFamily="34" charset="0"/>
            </a:endParaRPr>
          </a:p>
          <a:p>
            <a:r>
              <a:rPr lang="en-GB" sz="2400" b="1" dirty="0" smtClean="0">
                <a:latin typeface="Calibri" panose="020F0502020204030204" pitchFamily="34" charset="0"/>
              </a:rPr>
              <a:t>Hue</a:t>
            </a:r>
            <a:r>
              <a:rPr lang="en-GB" sz="2400" dirty="0" smtClean="0">
                <a:latin typeface="Calibri" panose="020F0502020204030204" pitchFamily="34" charset="0"/>
              </a:rPr>
              <a:t> calculation:</a:t>
            </a:r>
          </a:p>
          <a:p>
            <a:endParaRPr lang="en-GB" sz="2400" dirty="0" smtClean="0">
              <a:latin typeface="Calibri" panose="020F0502020204030204" pitchFamily="34" charset="0"/>
            </a:endParaRPr>
          </a:p>
          <a:p>
            <a:endParaRPr lang="en-GB" sz="2400" dirty="0" smtClean="0">
              <a:latin typeface="Calibri" panose="020F0502020204030204" pitchFamily="34" charset="0"/>
            </a:endParaRPr>
          </a:p>
          <a:p>
            <a:r>
              <a:rPr lang="en-GB" sz="2400" b="1" dirty="0" smtClean="0">
                <a:latin typeface="Calibri" panose="020F0502020204030204" pitchFamily="34" charset="0"/>
              </a:rPr>
              <a:t>Saturation</a:t>
            </a:r>
            <a:r>
              <a:rPr lang="en-GB" sz="2400" dirty="0" smtClean="0">
                <a:latin typeface="Calibri" panose="020F0502020204030204" pitchFamily="34" charset="0"/>
              </a:rPr>
              <a:t> calculation:</a:t>
            </a:r>
          </a:p>
          <a:p>
            <a:r>
              <a:rPr lang="en-GB" sz="2400" dirty="0" smtClean="0">
                <a:latin typeface="Calibri" panose="020F0502020204030204" pitchFamily="34" charset="0"/>
              </a:rPr>
              <a:t> </a:t>
            </a:r>
          </a:p>
          <a:p>
            <a:r>
              <a:rPr lang="en-GB" sz="2400" b="1" dirty="0" smtClean="0">
                <a:latin typeface="Calibri" panose="020F0502020204030204" pitchFamily="34" charset="0"/>
              </a:rPr>
              <a:t>Value</a:t>
            </a:r>
            <a:r>
              <a:rPr lang="en-GB" sz="2400" dirty="0" smtClean="0">
                <a:latin typeface="Calibri" panose="020F0502020204030204" pitchFamily="34" charset="0"/>
              </a:rPr>
              <a:t> calculation: </a:t>
            </a:r>
            <a:r>
              <a:rPr lang="de-CH" sz="2400" b="1" dirty="0" smtClean="0">
                <a:latin typeface="Calibri" panose="020F0502020204030204" pitchFamily="34" charset="0"/>
              </a:rPr>
              <a:t>V</a:t>
            </a:r>
            <a:r>
              <a:rPr lang="de-CH" sz="2400" dirty="0" smtClean="0">
                <a:latin typeface="Calibri" panose="020F0502020204030204" pitchFamily="34" charset="0"/>
              </a:rPr>
              <a:t> = </a:t>
            </a:r>
            <a:r>
              <a:rPr lang="de-CH" sz="2400" dirty="0" err="1" smtClean="0">
                <a:latin typeface="Calibri" panose="020F0502020204030204" pitchFamily="34" charset="0"/>
              </a:rPr>
              <a:t>Cmax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1035" name="Picture 11" descr="http://www.rapidtables.com/convert/color/rgb-to-hsv/sat-calc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4761148"/>
            <a:ext cx="2811615" cy="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www.rapidtables.com/convert/color/rgb-to-hsv/hue-calc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20988"/>
            <a:ext cx="4056720" cy="120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2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7519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 smtClean="0">
                <a:latin typeface="Calibri" panose="020F0502020204030204" pitchFamily="34" charset="0"/>
              </a:rPr>
              <a:t>RGB to HSV converter &amp; vice versa using </a:t>
            </a:r>
            <a:r>
              <a:rPr lang="en-GB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MATLAB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03548" y="1448780"/>
            <a:ext cx="80168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Matlab offers two functions which converts RGB to HSV or vice versa.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</a:rPr>
              <a:t>The functions are  named: </a:t>
            </a:r>
            <a:r>
              <a:rPr lang="en-GB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hsv2rgb</a:t>
            </a:r>
            <a:r>
              <a:rPr lang="en-GB" sz="2000" dirty="0" smtClean="0">
                <a:latin typeface="Calibri" panose="020F0502020204030204" pitchFamily="34" charset="0"/>
              </a:rPr>
              <a:t>  and </a:t>
            </a:r>
            <a:r>
              <a:rPr lang="en-GB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rgb2hsv</a:t>
            </a:r>
          </a:p>
          <a:p>
            <a:endParaRPr lang="en-GB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Be aware that in these two functions all ranges of all values are [0 … 1], i.e.:</a:t>
            </a:r>
          </a:p>
          <a:p>
            <a:endParaRPr lang="en-GB" sz="20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hsv2rgb([1/3,1,1</a:t>
            </a:r>
            <a:r>
              <a:rPr lang="fr-F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fr-F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fr-F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 = 0 1 0</a:t>
            </a:r>
          </a:p>
          <a:p>
            <a:r>
              <a:rPr lang="fr-F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rgb2hsv([0.5,0,0</a:t>
            </a:r>
            <a:r>
              <a:rPr lang="fr-F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fr-F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fr-F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 = 0 1.0000 0.5000</a:t>
            </a:r>
            <a:endParaRPr lang="en-GB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16446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 smtClean="0">
                <a:latin typeface="Calibri" panose="020F0502020204030204" pitchFamily="34" charset="0"/>
              </a:rPr>
              <a:t>Literature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79512" y="1232756"/>
            <a:ext cx="8892988" cy="392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364243" y="1232756"/>
            <a:ext cx="8100616" cy="2790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Aft>
                <a:spcPts val="200"/>
              </a:spcAft>
            </a:pPr>
            <a:endParaRPr lang="en-GB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spcAft>
                <a:spcPts val="200"/>
              </a:spcAft>
            </a:pP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hlinkClick r:id="rId3"/>
              </a:rPr>
              <a:t>https://</a:t>
            </a:r>
            <a:r>
              <a:rPr lang="en-GB" b="1" dirty="0" smtClean="0">
                <a:solidFill>
                  <a:srgbClr val="FF0000"/>
                </a:solidFill>
                <a:latin typeface="Calibri" panose="020F0502020204030204" pitchFamily="34" charset="0"/>
                <a:hlinkClick r:id="rId3"/>
              </a:rPr>
              <a:t>en.wikipedia.org/wiki/Color_vision</a:t>
            </a:r>
            <a:r>
              <a:rPr lang="en-GB" dirty="0" smtClean="0">
                <a:latin typeface="Calibri" panose="020F0502020204030204" pitchFamily="34" charset="0"/>
              </a:rPr>
              <a:t>, 2016</a:t>
            </a:r>
          </a:p>
          <a:p>
            <a:pPr eaLnBrk="1" hangingPunct="1">
              <a:spcAft>
                <a:spcPts val="200"/>
              </a:spcAft>
            </a:pPr>
            <a:r>
              <a:rPr lang="en-GB" dirty="0">
                <a:latin typeface="Calibri" panose="020F0502020204030204" pitchFamily="34" charset="0"/>
                <a:hlinkClick r:id="rId4"/>
              </a:rPr>
              <a:t>https://</a:t>
            </a:r>
            <a:r>
              <a:rPr lang="en-GB" dirty="0" smtClean="0">
                <a:latin typeface="Calibri" panose="020F0502020204030204" pitchFamily="34" charset="0"/>
                <a:hlinkClick r:id="rId4"/>
              </a:rPr>
              <a:t>en.wikipedia.org/wiki/Retina</a:t>
            </a:r>
            <a:r>
              <a:rPr lang="en-GB" dirty="0" smtClean="0">
                <a:latin typeface="Calibri" panose="020F0502020204030204" pitchFamily="34" charset="0"/>
              </a:rPr>
              <a:t>, 2016</a:t>
            </a:r>
          </a:p>
          <a:p>
            <a:pPr>
              <a:spcAft>
                <a:spcPts val="200"/>
              </a:spcAft>
            </a:pPr>
            <a:r>
              <a:rPr lang="en-GB" b="1" dirty="0" smtClean="0">
                <a:latin typeface="Calibri" panose="020F0502020204030204" pitchFamily="34" charset="0"/>
                <a:hlinkClick r:id="rId5"/>
              </a:rPr>
              <a:t>https</a:t>
            </a:r>
            <a:r>
              <a:rPr lang="en-GB" b="1" dirty="0">
                <a:latin typeface="Calibri" panose="020F0502020204030204" pitchFamily="34" charset="0"/>
                <a:hlinkClick r:id="rId5"/>
              </a:rPr>
              <a:t>://</a:t>
            </a:r>
            <a:r>
              <a:rPr lang="en-GB" b="1" dirty="0" smtClean="0">
                <a:latin typeface="Calibri" panose="020F0502020204030204" pitchFamily="34" charset="0"/>
                <a:hlinkClick r:id="rId5"/>
              </a:rPr>
              <a:t>en.wikipedia.org/wiki/HSL_and_HSV</a:t>
            </a:r>
            <a:r>
              <a:rPr lang="en-GB" dirty="0" smtClean="0">
                <a:latin typeface="Calibri" panose="020F0502020204030204" pitchFamily="34" charset="0"/>
              </a:rPr>
              <a:t>, 2016</a:t>
            </a:r>
          </a:p>
          <a:p>
            <a:pPr>
              <a:spcAft>
                <a:spcPts val="200"/>
              </a:spcAft>
            </a:pPr>
            <a:r>
              <a:rPr lang="en-GB" b="1" dirty="0">
                <a:latin typeface="Calibri" panose="020F0502020204030204" pitchFamily="34" charset="0"/>
                <a:hlinkClick r:id="rId6"/>
              </a:rPr>
              <a:t>https://de.wikipedia.org/wiki/HSV-Farbraum</a:t>
            </a:r>
            <a:r>
              <a:rPr lang="en-GB" dirty="0">
                <a:latin typeface="Calibri" panose="020F0502020204030204" pitchFamily="34" charset="0"/>
              </a:rPr>
              <a:t> , </a:t>
            </a:r>
            <a:r>
              <a:rPr lang="en-GB" dirty="0" smtClean="0">
                <a:latin typeface="Calibri" panose="020F0502020204030204" pitchFamily="34" charset="0"/>
              </a:rPr>
              <a:t>2016</a:t>
            </a:r>
          </a:p>
          <a:p>
            <a:pPr>
              <a:spcAft>
                <a:spcPts val="200"/>
              </a:spcAft>
            </a:pP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hlinkClick r:id="rId3"/>
              </a:rPr>
              <a:t>https://</a:t>
            </a:r>
            <a:r>
              <a:rPr lang="en-GB" b="1" dirty="0" smtClean="0">
                <a:solidFill>
                  <a:srgbClr val="FF0000"/>
                </a:solidFill>
                <a:latin typeface="Calibri" panose="020F0502020204030204" pitchFamily="34" charset="0"/>
                <a:hlinkClick r:id="rId3"/>
              </a:rPr>
              <a:t>en.wikipedia.org/wiki/Color_vision </a:t>
            </a:r>
            <a:r>
              <a:rPr lang="en-GB" dirty="0" smtClean="0">
                <a:latin typeface="Calibri" panose="020F0502020204030204" pitchFamily="34" charset="0"/>
              </a:rPr>
              <a:t>, 2016</a:t>
            </a:r>
          </a:p>
          <a:p>
            <a:pPr>
              <a:spcAft>
                <a:spcPts val="200"/>
              </a:spcAft>
            </a:pPr>
            <a:r>
              <a:rPr lang="en-GB" dirty="0">
                <a:latin typeface="Calibri" panose="020F0502020204030204" pitchFamily="34" charset="0"/>
                <a:hlinkClick r:id="rId7"/>
              </a:rPr>
              <a:t>https://</a:t>
            </a:r>
            <a:r>
              <a:rPr lang="en-GB" dirty="0" smtClean="0">
                <a:latin typeface="Calibri" panose="020F0502020204030204" pitchFamily="34" charset="0"/>
                <a:hlinkClick r:id="rId7"/>
              </a:rPr>
              <a:t>en.wikipedia.org/wiki/Primary_color</a:t>
            </a:r>
            <a:r>
              <a:rPr lang="en-GB" dirty="0" smtClean="0">
                <a:latin typeface="Calibri" panose="020F0502020204030204" pitchFamily="34" charset="0"/>
              </a:rPr>
              <a:t>, 2016</a:t>
            </a:r>
          </a:p>
          <a:p>
            <a:pPr>
              <a:spcAft>
                <a:spcPts val="200"/>
              </a:spcAft>
            </a:pPr>
            <a:r>
              <a:rPr lang="en-GB" dirty="0">
                <a:latin typeface="Calibri" panose="020F0502020204030204" pitchFamily="34" charset="0"/>
                <a:hlinkClick r:id="rId8"/>
              </a:rPr>
              <a:t>https://</a:t>
            </a:r>
            <a:r>
              <a:rPr lang="en-GB" dirty="0" smtClean="0">
                <a:latin typeface="Calibri" panose="020F0502020204030204" pitchFamily="34" charset="0"/>
                <a:hlinkClick r:id="rId8"/>
              </a:rPr>
              <a:t>en.wikipedia.org/wiki/List_of_color_spaces_and_their_uses</a:t>
            </a:r>
            <a:r>
              <a:rPr lang="en-GB" dirty="0" smtClean="0">
                <a:latin typeface="Calibri" panose="020F0502020204030204" pitchFamily="34" charset="0"/>
              </a:rPr>
              <a:t>, 2016</a:t>
            </a:r>
          </a:p>
          <a:p>
            <a:pPr eaLnBrk="1" hangingPunct="1">
              <a:spcAft>
                <a:spcPts val="200"/>
              </a:spcAft>
            </a:pPr>
            <a:r>
              <a:rPr lang="en-GB" b="1" dirty="0" smtClean="0">
                <a:latin typeface="Calibri" panose="020F0502020204030204" pitchFamily="34" charset="0"/>
              </a:rPr>
              <a:t>Rafael C. Gonzalez &amp; Richard E. Woods</a:t>
            </a:r>
            <a:r>
              <a:rPr lang="en-GB" dirty="0" smtClean="0">
                <a:latin typeface="Calibri" panose="020F0502020204030204" pitchFamily="34" charset="0"/>
              </a:rPr>
              <a:t>, “</a:t>
            </a:r>
            <a:r>
              <a:rPr lang="en-GB" b="1" dirty="0" smtClean="0">
                <a:latin typeface="Calibri" panose="020F0502020204030204" pitchFamily="34" charset="0"/>
              </a:rPr>
              <a:t>Digital Image Processing</a:t>
            </a:r>
            <a:r>
              <a:rPr lang="en-GB" dirty="0" smtClean="0">
                <a:latin typeface="Calibri" panose="020F0502020204030204" pitchFamily="34" charset="0"/>
              </a:rPr>
              <a:t>”, 3</a:t>
            </a:r>
            <a:r>
              <a:rPr lang="en-GB" baseline="30000" dirty="0" smtClean="0">
                <a:latin typeface="Calibri" panose="020F0502020204030204" pitchFamily="34" charset="0"/>
              </a:rPr>
              <a:t>rd</a:t>
            </a:r>
            <a:r>
              <a:rPr lang="en-GB" dirty="0" smtClean="0">
                <a:latin typeface="Calibri" panose="020F0502020204030204" pitchFamily="34" charset="0"/>
              </a:rPr>
              <a:t> Edition, 2007</a:t>
            </a:r>
          </a:p>
        </p:txBody>
      </p:sp>
    </p:spTree>
    <p:extLst>
      <p:ext uri="{BB962C8B-B14F-4D97-AF65-F5344CB8AC3E}">
        <p14:creationId xmlns:p14="http://schemas.microsoft.com/office/powerpoint/2010/main" val="13549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58554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ts val="200"/>
              </a:spcAft>
              <a:tabLst>
                <a:tab pos="720725" algn="l"/>
              </a:tabLst>
            </a:pPr>
            <a:r>
              <a:rPr lang="de-CH" sz="2800" b="1" dirty="0" smtClean="0">
                <a:latin typeface="Calibri" panose="020F0502020204030204" pitchFamily="34" charset="0"/>
              </a:rPr>
              <a:t>Human </a:t>
            </a:r>
            <a:r>
              <a:rPr lang="de-CH" sz="2800" b="1" dirty="0" err="1" smtClean="0">
                <a:latin typeface="Calibri" panose="020F0502020204030204" pitchFamily="34" charset="0"/>
              </a:rPr>
              <a:t>colour</a:t>
            </a:r>
            <a:r>
              <a:rPr lang="de-CH" sz="2800" b="1" dirty="0" smtClean="0">
                <a:latin typeface="Calibri" panose="020F0502020204030204" pitchFamily="34" charset="0"/>
              </a:rPr>
              <a:t> </a:t>
            </a:r>
            <a:r>
              <a:rPr lang="de-CH" sz="2800" b="1" dirty="0" err="1" smtClean="0">
                <a:latin typeface="Calibri" panose="020F0502020204030204" pitchFamily="34" charset="0"/>
              </a:rPr>
              <a:t>vision</a:t>
            </a:r>
            <a:r>
              <a:rPr lang="de-CH" sz="2800" b="1" dirty="0" smtClean="0">
                <a:latin typeface="Calibri" panose="020F0502020204030204" pitchFamily="34" charset="0"/>
              </a:rPr>
              <a:t>: Retina </a:t>
            </a:r>
            <a:r>
              <a:rPr lang="de-CH" sz="2800" b="1" dirty="0" err="1" smtClean="0">
                <a:latin typeface="Calibri" panose="020F0502020204030204" pitchFamily="34" charset="0"/>
              </a:rPr>
              <a:t>Structure</a:t>
            </a:r>
            <a:endParaRPr lang="de-CH" sz="2800" dirty="0">
              <a:latin typeface="Calibri" panose="020F050202020403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95536" y="1232756"/>
            <a:ext cx="4464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A Theory of colour vision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trichromatic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theory </a:t>
            </a:r>
            <a:r>
              <a:rPr lang="en-US" sz="2400" dirty="0" smtClean="0">
                <a:latin typeface="Calibri" panose="020F0502020204030204" pitchFamily="34" charset="0"/>
              </a:rPr>
              <a:t>(Young–Helmholtz theory), </a:t>
            </a:r>
            <a:r>
              <a:rPr lang="en-US" sz="2400" dirty="0">
                <a:latin typeface="Calibri" panose="020F0502020204030204" pitchFamily="34" charset="0"/>
              </a:rPr>
              <a:t>proposed in the 19th century by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Thomas Young </a:t>
            </a:r>
            <a:r>
              <a:rPr lang="en-US" sz="2400" dirty="0">
                <a:latin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Hermann von Helmholtz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smtClean="0">
                <a:latin typeface="Calibri" panose="020F0502020204030204" pitchFamily="34" charset="0"/>
              </a:rPr>
              <a:t>states </a:t>
            </a:r>
            <a:r>
              <a:rPr lang="en-US" sz="2400" dirty="0">
                <a:latin typeface="Calibri" panose="020F0502020204030204" pitchFamily="34" charset="0"/>
              </a:rPr>
              <a:t>that the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retina's three types </a:t>
            </a:r>
            <a:r>
              <a:rPr lang="en-US" sz="2400" dirty="0">
                <a:latin typeface="Calibri" panose="020F0502020204030204" pitchFamily="34" charset="0"/>
              </a:rPr>
              <a:t>of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cones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are preferentially sensitive</a:t>
            </a:r>
            <a:r>
              <a:rPr lang="en-US" sz="2400" dirty="0">
                <a:latin typeface="Calibri" panose="020F0502020204030204" pitchFamily="34" charset="0"/>
              </a:rPr>
              <a:t> to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blue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green</a:t>
            </a:r>
            <a:r>
              <a:rPr lang="en-US" sz="2400" dirty="0">
                <a:latin typeface="Calibri" panose="020F0502020204030204" pitchFamily="34" charset="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  <a:endParaRPr lang="en-GB" sz="2400" dirty="0" smtClean="0">
              <a:latin typeface="Calibri" panose="020F050202020403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247964" y="486916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/>
              <a:buChar char="ß"/>
            </a:pPr>
            <a:r>
              <a:rPr lang="en-GB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Illustration</a:t>
            </a:r>
            <a:r>
              <a:rPr lang="en-GB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of the </a:t>
            </a:r>
            <a:r>
              <a:rPr lang="en-GB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distribution of cone cells </a:t>
            </a:r>
            <a:r>
              <a:rPr lang="en-GB" dirty="0" smtClean="0">
                <a:latin typeface="Calibri" panose="020F0502020204030204" pitchFamily="34" charset="0"/>
              </a:rPr>
              <a:t>in the fovea (most sensitive area of retina) of an </a:t>
            </a:r>
            <a:r>
              <a:rPr lang="en-GB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individual with normal colour vision (left</a:t>
            </a:r>
            <a:r>
              <a:rPr lang="en-GB" dirty="0" smtClean="0">
                <a:latin typeface="Calibri" panose="020F0502020204030204" pitchFamily="34" charset="0"/>
              </a:rPr>
              <a:t>), and a </a:t>
            </a:r>
            <a:r>
              <a:rPr lang="en-GB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colour blind </a:t>
            </a:r>
            <a:r>
              <a:rPr lang="en-GB" dirty="0" smtClean="0">
                <a:latin typeface="Calibri" panose="020F0502020204030204" pitchFamily="34" charset="0"/>
              </a:rPr>
              <a:t>(</a:t>
            </a:r>
            <a:r>
              <a:rPr lang="en-GB" dirty="0" err="1" smtClean="0">
                <a:latin typeface="Calibri" panose="020F0502020204030204" pitchFamily="34" charset="0"/>
              </a:rPr>
              <a:t>protanopic</a:t>
            </a:r>
            <a:r>
              <a:rPr lang="en-GB" dirty="0" smtClean="0">
                <a:latin typeface="Calibri" panose="020F0502020204030204" pitchFamily="34" charset="0"/>
              </a:rPr>
              <a:t>) retina. </a:t>
            </a:r>
          </a:p>
          <a:p>
            <a:pPr marL="285750" indent="-285750">
              <a:buFont typeface="Wingdings"/>
              <a:buChar char="ß"/>
            </a:pPr>
            <a:r>
              <a:rPr lang="en-GB" dirty="0" smtClean="0">
                <a:latin typeface="Calibri" panose="020F0502020204030204" pitchFamily="34" charset="0"/>
              </a:rPr>
              <a:t>Note that the centre of the fovea holds </a:t>
            </a:r>
            <a:r>
              <a:rPr lang="en-GB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very few blue-sensitive cones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de-CH" dirty="0">
              <a:latin typeface="Calibri" panose="020F0502020204030204" pitchFamily="34" charset="0"/>
            </a:endParaRPr>
          </a:p>
        </p:txBody>
      </p:sp>
      <p:pic>
        <p:nvPicPr>
          <p:cNvPr id="5" name="Picture 2" descr="C:\Users\wyrs\Desktop\Sagsche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" r="2152" b="14163"/>
          <a:stretch/>
        </p:blipFill>
        <p:spPr bwMode="auto">
          <a:xfrm>
            <a:off x="4752020" y="1232756"/>
            <a:ext cx="4181476" cy="251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yrs\Desktop\ConeMosaic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707382"/>
            <a:ext cx="3521968" cy="198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436096" y="3717032"/>
            <a:ext cx="3492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  <a:sym typeface="Symbol"/>
              </a:rPr>
              <a:t></a:t>
            </a:r>
            <a:r>
              <a:rPr lang="en-GB" dirty="0" smtClean="0">
                <a:latin typeface="Calibri" panose="020F0502020204030204" pitchFamily="34" charset="0"/>
              </a:rPr>
              <a:t>Drawing of a cross section of the human eye with a schematic enlargement of the retina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973554" y="22408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Fovea</a:t>
            </a:r>
            <a:r>
              <a:rPr lang="de-CH" dirty="0" smtClean="0"/>
              <a:t> →</a:t>
            </a:r>
          </a:p>
        </p:txBody>
      </p:sp>
    </p:spTree>
    <p:extLst>
      <p:ext uri="{BB962C8B-B14F-4D97-AF65-F5344CB8AC3E}">
        <p14:creationId xmlns:p14="http://schemas.microsoft.com/office/powerpoint/2010/main" val="32293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62536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ts val="200"/>
              </a:spcAft>
              <a:tabLst>
                <a:tab pos="720725" algn="l"/>
              </a:tabLst>
            </a:pPr>
            <a:r>
              <a:rPr lang="de-CH" sz="2800" b="1" dirty="0" smtClean="0">
                <a:latin typeface="Calibri" panose="020F0502020204030204" pitchFamily="34" charset="0"/>
              </a:rPr>
              <a:t>Human </a:t>
            </a:r>
            <a:r>
              <a:rPr lang="de-CH" sz="2800" b="1" dirty="0" err="1" smtClean="0">
                <a:latin typeface="Calibri" panose="020F0502020204030204" pitchFamily="34" charset="0"/>
              </a:rPr>
              <a:t>colour</a:t>
            </a:r>
            <a:r>
              <a:rPr lang="de-CH" sz="2800" b="1" dirty="0" smtClean="0">
                <a:latin typeface="Calibri" panose="020F0502020204030204" pitchFamily="34" charset="0"/>
              </a:rPr>
              <a:t> </a:t>
            </a:r>
            <a:r>
              <a:rPr lang="de-CH" sz="2800" b="1" dirty="0" err="1" smtClean="0">
                <a:latin typeface="Calibri" panose="020F0502020204030204" pitchFamily="34" charset="0"/>
              </a:rPr>
              <a:t>vision</a:t>
            </a:r>
            <a:r>
              <a:rPr lang="de-CH" sz="2800" b="1" dirty="0" smtClean="0">
                <a:latin typeface="Calibri" panose="020F0502020204030204" pitchFamily="34" charset="0"/>
              </a:rPr>
              <a:t>: </a:t>
            </a:r>
            <a:r>
              <a:rPr lang="de-CH" sz="2800" b="1" dirty="0" err="1" smtClean="0">
                <a:latin typeface="Calibri" panose="020F0502020204030204" pitchFamily="34" charset="0"/>
              </a:rPr>
              <a:t>Spectral</a:t>
            </a:r>
            <a:r>
              <a:rPr lang="de-CH" sz="2800" b="1" dirty="0" smtClean="0">
                <a:latin typeface="Calibri" panose="020F0502020204030204" pitchFamily="34" charset="0"/>
              </a:rPr>
              <a:t> </a:t>
            </a:r>
            <a:r>
              <a:rPr lang="de-CH" sz="2800" b="1" dirty="0" err="1" smtClean="0">
                <a:latin typeface="Calibri" panose="020F0502020204030204" pitchFamily="34" charset="0"/>
              </a:rPr>
              <a:t>Sensitivity</a:t>
            </a:r>
            <a:endParaRPr lang="de-CH" sz="2800" dirty="0">
              <a:latin typeface="Calibri" panose="020F050202020403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95536" y="1232756"/>
            <a:ext cx="85329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Physiology of colour perception</a:t>
            </a:r>
          </a:p>
          <a:p>
            <a:endParaRPr lang="en-GB" sz="2400" b="1" dirty="0" smtClean="0">
              <a:latin typeface="Calibri" panose="020F0502020204030204" pitchFamily="34" charset="0"/>
            </a:endParaRPr>
          </a:p>
          <a:p>
            <a:r>
              <a:rPr lang="en-GB" sz="2400" dirty="0" smtClean="0">
                <a:latin typeface="Calibri" panose="020F0502020204030204" pitchFamily="34" charset="0"/>
              </a:rPr>
              <a:t>Perception of colour begins with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specialized retinal cells </a:t>
            </a:r>
            <a:r>
              <a:rPr lang="en-GB" sz="2400" dirty="0" smtClean="0">
                <a:latin typeface="Calibri" panose="020F0502020204030204" pitchFamily="34" charset="0"/>
              </a:rPr>
              <a:t>containing pigments with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different spectral sensitivities</a:t>
            </a:r>
            <a:r>
              <a:rPr lang="en-GB" sz="2400" dirty="0" smtClean="0">
                <a:latin typeface="Calibri" panose="020F0502020204030204" pitchFamily="34" charset="0"/>
              </a:rPr>
              <a:t>, known as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cone cells</a:t>
            </a:r>
            <a:r>
              <a:rPr lang="en-GB" sz="2400" dirty="0" smtClean="0">
                <a:latin typeface="Calibri" panose="020F0502020204030204" pitchFamily="34" charset="0"/>
              </a:rPr>
              <a:t>. In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humans</a:t>
            </a:r>
            <a:r>
              <a:rPr lang="en-GB" sz="2400" dirty="0" smtClean="0">
                <a:latin typeface="Calibri" panose="020F0502020204030204" pitchFamily="34" charset="0"/>
              </a:rPr>
              <a:t>, there are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three types </a:t>
            </a:r>
            <a:r>
              <a:rPr lang="en-GB" sz="2400" dirty="0" smtClean="0">
                <a:latin typeface="Calibri" panose="020F0502020204030204" pitchFamily="34" charset="0"/>
              </a:rPr>
              <a:t>of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cones sensitive </a:t>
            </a:r>
            <a:r>
              <a:rPr lang="en-GB" sz="2400" dirty="0" smtClean="0">
                <a:latin typeface="Calibri" panose="020F0502020204030204" pitchFamily="34" charset="0"/>
              </a:rPr>
              <a:t>to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three different spectra</a:t>
            </a:r>
            <a:r>
              <a:rPr lang="en-GB" sz="2400" dirty="0" smtClean="0">
                <a:latin typeface="Calibri" panose="020F0502020204030204" pitchFamily="34" charset="0"/>
              </a:rPr>
              <a:t>, resulting in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trichromatic colour vision</a:t>
            </a:r>
            <a:r>
              <a:rPr lang="en-GB" sz="2400" dirty="0" smtClean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4" name="Rechteck 3"/>
          <p:cNvSpPr/>
          <p:nvPr/>
        </p:nvSpPr>
        <p:spPr>
          <a:xfrm>
            <a:off x="467544" y="364502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The cones are conventionally labeled according to the ordering of the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wavelengths</a:t>
            </a:r>
            <a:r>
              <a:rPr lang="en-US" sz="2400" dirty="0">
                <a:latin typeface="Calibri" panose="020F0502020204030204" pitchFamily="34" charset="0"/>
              </a:rPr>
              <a:t> of the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peaks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of </a:t>
            </a:r>
            <a:r>
              <a:rPr lang="en-US" sz="2400" dirty="0">
                <a:latin typeface="Calibri" panose="020F0502020204030204" pitchFamily="34" charset="0"/>
              </a:rPr>
              <a:t>their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spectral sensitivities: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</a:rPr>
              <a:t>short </a:t>
            </a:r>
            <a:r>
              <a:rPr lang="en-US" sz="2400" dirty="0">
                <a:latin typeface="Calibri" panose="020F0502020204030204" pitchFamily="34" charset="0"/>
              </a:rPr>
              <a:t>(S), 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	medium </a:t>
            </a:r>
            <a:r>
              <a:rPr lang="en-US" sz="2400" dirty="0">
                <a:latin typeface="Calibri" panose="020F0502020204030204" pitchFamily="34" charset="0"/>
              </a:rPr>
              <a:t>(M), 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	and </a:t>
            </a:r>
            <a:r>
              <a:rPr lang="en-US" sz="2400" dirty="0">
                <a:latin typeface="Calibri" panose="020F0502020204030204" pitchFamily="34" charset="0"/>
              </a:rPr>
              <a:t>long (L)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cone types</a:t>
            </a:r>
            <a:r>
              <a:rPr lang="en-US" sz="2400" dirty="0">
                <a:latin typeface="Calibri" panose="020F0502020204030204" pitchFamily="34" charset="0"/>
              </a:rPr>
              <a:t>. </a:t>
            </a:r>
          </a:p>
        </p:txBody>
      </p:sp>
      <p:pic>
        <p:nvPicPr>
          <p:cNvPr id="1030" name="Picture 6" descr="C:\Users\wyrs\Desktop\540px-Cone-fundamentals-with-srgb-spectrum_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40" y="3573016"/>
            <a:ext cx="4351412" cy="306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0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52374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ts val="200"/>
              </a:spcAft>
              <a:tabLst>
                <a:tab pos="720725" algn="l"/>
              </a:tabLst>
            </a:pPr>
            <a:r>
              <a:rPr lang="de-CH" sz="2800" b="1" dirty="0" smtClean="0">
                <a:latin typeface="Calibri" panose="020F0502020204030204" pitchFamily="34" charset="0"/>
              </a:rPr>
              <a:t>Human </a:t>
            </a:r>
            <a:r>
              <a:rPr lang="de-CH" sz="2800" b="1" dirty="0" err="1" smtClean="0">
                <a:latin typeface="Calibri" panose="020F0502020204030204" pitchFamily="34" charset="0"/>
              </a:rPr>
              <a:t>colour</a:t>
            </a:r>
            <a:r>
              <a:rPr lang="de-CH" sz="2800" b="1" dirty="0" smtClean="0">
                <a:latin typeface="Calibri" panose="020F0502020204030204" pitchFamily="34" charset="0"/>
              </a:rPr>
              <a:t> </a:t>
            </a:r>
            <a:r>
              <a:rPr lang="de-CH" sz="2800" b="1" dirty="0" err="1" smtClean="0">
                <a:latin typeface="Calibri" panose="020F0502020204030204" pitchFamily="34" charset="0"/>
              </a:rPr>
              <a:t>vision</a:t>
            </a:r>
            <a:r>
              <a:rPr lang="de-CH" sz="2800" b="1" dirty="0" smtClean="0">
                <a:latin typeface="Calibri" panose="020F0502020204030204" pitchFamily="34" charset="0"/>
              </a:rPr>
              <a:t>: LMS System</a:t>
            </a:r>
            <a:endParaRPr lang="de-CH" sz="2800" dirty="0">
              <a:latin typeface="Calibri" panose="020F050202020403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59532" y="1160748"/>
            <a:ext cx="835292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While the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L cones </a:t>
            </a:r>
            <a:r>
              <a:rPr lang="en-GB" sz="2400" dirty="0" smtClean="0">
                <a:latin typeface="Calibri" panose="020F0502020204030204" pitchFamily="34" charset="0"/>
              </a:rPr>
              <a:t>have been referred to simply as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r>
              <a:rPr lang="en-GB" sz="2400" dirty="0" smtClean="0">
                <a:latin typeface="Calibri" panose="020F0502020204030204" pitchFamily="34" charset="0"/>
              </a:rPr>
              <a:t> receptors, </a:t>
            </a:r>
            <a:r>
              <a:rPr lang="en-GB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microspectrophotometry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sz="2400" dirty="0" smtClean="0">
                <a:latin typeface="Calibri" panose="020F0502020204030204" pitchFamily="34" charset="0"/>
              </a:rPr>
              <a:t>has shown that their peak sensitivity is in the greenish-yellow region of the spectrum. </a:t>
            </a:r>
          </a:p>
          <a:p>
            <a:endParaRPr lang="en-GB" dirty="0" smtClean="0">
              <a:latin typeface="Calibri" panose="020F0502020204030204" pitchFamily="34" charset="0"/>
            </a:endParaRPr>
          </a:p>
          <a:p>
            <a:r>
              <a:rPr lang="en-GB" sz="2400" dirty="0" smtClean="0">
                <a:latin typeface="Calibri" panose="020F0502020204030204" pitchFamily="34" charset="0"/>
              </a:rPr>
              <a:t>Similarly, the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S- and M-cones </a:t>
            </a:r>
            <a:r>
              <a:rPr lang="en-GB" sz="2400" dirty="0" smtClean="0">
                <a:latin typeface="Calibri" panose="020F0502020204030204" pitchFamily="34" charset="0"/>
              </a:rPr>
              <a:t>do not directly correspond to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blue </a:t>
            </a:r>
            <a:r>
              <a:rPr lang="en-GB" sz="2400" dirty="0" smtClean="0">
                <a:latin typeface="Calibri" panose="020F0502020204030204" pitchFamily="34" charset="0"/>
              </a:rPr>
              <a:t>and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green</a:t>
            </a:r>
            <a:r>
              <a:rPr lang="en-GB" sz="2400" dirty="0" smtClean="0">
                <a:latin typeface="Calibri" panose="020F0502020204030204" pitchFamily="34" charset="0"/>
              </a:rPr>
              <a:t>, although they are often described as such. </a:t>
            </a:r>
          </a:p>
          <a:p>
            <a:endParaRPr lang="en-GB" sz="2400" dirty="0">
              <a:latin typeface="Calibri" panose="020F0502020204030204" pitchFamily="34" charset="0"/>
            </a:endParaRPr>
          </a:p>
          <a:p>
            <a:r>
              <a:rPr lang="en-GB" sz="2400" dirty="0" smtClean="0">
                <a:latin typeface="Calibri" panose="020F0502020204030204" pitchFamily="34" charset="0"/>
              </a:rPr>
              <a:t>Rather</a:t>
            </a:r>
            <a:r>
              <a:rPr lang="en-GB" sz="2400" dirty="0">
                <a:latin typeface="Calibri" panose="020F0502020204030204" pitchFamily="34" charset="0"/>
              </a:rPr>
              <a:t>, the perception of colour is achieved by a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complex process </a:t>
            </a:r>
            <a:r>
              <a:rPr lang="en-GB" sz="2400" dirty="0">
                <a:latin typeface="Calibri" panose="020F0502020204030204" pitchFamily="34" charset="0"/>
              </a:rPr>
              <a:t>that starts with the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differential output </a:t>
            </a:r>
            <a:r>
              <a:rPr lang="en-GB" sz="2400" dirty="0">
                <a:latin typeface="Calibri" panose="020F0502020204030204" pitchFamily="34" charset="0"/>
              </a:rPr>
              <a:t>of these cells in the retina and it will be finalized in the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visual cortex </a:t>
            </a:r>
            <a:r>
              <a:rPr lang="en-GB" sz="2400" dirty="0">
                <a:latin typeface="Calibri" panose="020F0502020204030204" pitchFamily="34" charset="0"/>
              </a:rPr>
              <a:t>and associative areas of the brain</a:t>
            </a:r>
            <a:r>
              <a:rPr lang="en-GB" sz="2400" dirty="0" smtClean="0">
                <a:latin typeface="Calibri" panose="020F0502020204030204" pitchFamily="34" charset="0"/>
              </a:rPr>
              <a:t>.</a:t>
            </a:r>
            <a:r>
              <a:rPr lang="en-GB" sz="2400" dirty="0">
                <a:latin typeface="Calibri" panose="020F0502020204030204" pitchFamily="34" charset="0"/>
              </a:rPr>
              <a:t> </a:t>
            </a:r>
            <a:endParaRPr lang="en-GB" sz="2400" dirty="0" smtClean="0">
              <a:latin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</a:endParaRPr>
          </a:p>
          <a:p>
            <a:r>
              <a:rPr lang="en-GB" sz="2400" dirty="0" smtClean="0">
                <a:latin typeface="Calibri" panose="020F0502020204030204" pitchFamily="34" charset="0"/>
              </a:rPr>
              <a:t>Therefore, the excitation </a:t>
            </a:r>
            <a:r>
              <a:rPr lang="en-GB" sz="2400" dirty="0">
                <a:latin typeface="Calibri" panose="020F0502020204030204" pitchFamily="34" charset="0"/>
              </a:rPr>
              <a:t>level of the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L, M and S </a:t>
            </a:r>
            <a:r>
              <a:rPr lang="en-GB" sz="2400" dirty="0" smtClean="0">
                <a:latin typeface="Calibri" panose="020F0502020204030204" pitchFamily="34" charset="0"/>
              </a:rPr>
              <a:t>cells (LMS System)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do not correspond to the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RGB </a:t>
            </a:r>
            <a:r>
              <a:rPr lang="en-GB" sz="2400" dirty="0">
                <a:latin typeface="Calibri" panose="020F0502020204030204" pitchFamily="34" charset="0"/>
              </a:rPr>
              <a:t>(red-green-blue) </a:t>
            </a:r>
            <a:r>
              <a:rPr lang="en-GB" sz="2400" dirty="0" smtClean="0">
                <a:latin typeface="Calibri" panose="020F0502020204030204" pitchFamily="34" charset="0"/>
              </a:rPr>
              <a:t>system, it's not that easy…</a:t>
            </a:r>
          </a:p>
        </p:txBody>
      </p:sp>
    </p:spTree>
    <p:extLst>
      <p:ext uri="{BB962C8B-B14F-4D97-AF65-F5344CB8AC3E}">
        <p14:creationId xmlns:p14="http://schemas.microsoft.com/office/powerpoint/2010/main" val="4982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77325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ts val="200"/>
              </a:spcAft>
              <a:tabLst>
                <a:tab pos="720725" algn="l"/>
              </a:tabLst>
            </a:pPr>
            <a:r>
              <a:rPr lang="de-CH" sz="2800" b="1" dirty="0" smtClean="0">
                <a:latin typeface="Calibri" panose="020F0502020204030204" pitchFamily="34" charset="0"/>
              </a:rPr>
              <a:t>Path </a:t>
            </a:r>
            <a:r>
              <a:rPr lang="de-CH" sz="2800" b="1" dirty="0" err="1" smtClean="0">
                <a:latin typeface="Calibri" panose="020F0502020204030204" pitchFamily="34" charset="0"/>
              </a:rPr>
              <a:t>to</a:t>
            </a:r>
            <a:r>
              <a:rPr lang="de-CH" sz="2800" b="1" dirty="0" smtClean="0">
                <a:latin typeface="Calibri" panose="020F0502020204030204" pitchFamily="34" charset="0"/>
              </a:rPr>
              <a:t> </a:t>
            </a:r>
            <a:r>
              <a:rPr lang="de-CH" sz="2800" b="1" dirty="0" err="1" smtClean="0">
                <a:latin typeface="Calibri" panose="020F0502020204030204" pitchFamily="34" charset="0"/>
              </a:rPr>
              <a:t>physical</a:t>
            </a:r>
            <a:r>
              <a:rPr lang="de-CH" sz="2800" b="1" dirty="0" smtClean="0">
                <a:latin typeface="Calibri" panose="020F0502020204030204" pitchFamily="34" charset="0"/>
              </a:rPr>
              <a:t> </a:t>
            </a:r>
            <a:r>
              <a:rPr lang="de-CH" sz="2800" b="1" dirty="0" err="1" smtClean="0">
                <a:latin typeface="Calibri" panose="020F0502020204030204" pitchFamily="34" charset="0"/>
              </a:rPr>
              <a:t>colours</a:t>
            </a:r>
            <a:r>
              <a:rPr lang="de-CH" sz="2800" b="1" dirty="0" smtClean="0">
                <a:latin typeface="Calibri" panose="020F0502020204030204" pitchFamily="34" charset="0"/>
              </a:rPr>
              <a:t>: CIE </a:t>
            </a:r>
            <a:r>
              <a:rPr lang="de-CH" sz="2800" b="1" dirty="0">
                <a:latin typeface="Calibri" panose="020F0502020204030204" pitchFamily="34" charset="0"/>
              </a:rPr>
              <a:t>1931 </a:t>
            </a:r>
            <a:r>
              <a:rPr lang="de-CH" sz="2800" b="1" dirty="0" smtClean="0">
                <a:latin typeface="Calibri" panose="020F0502020204030204" pitchFamily="34" charset="0"/>
              </a:rPr>
              <a:t>XYZ </a:t>
            </a:r>
            <a:r>
              <a:rPr lang="de-CH" sz="2800" b="1" dirty="0" err="1" smtClean="0">
                <a:latin typeface="Calibri" panose="020F0502020204030204" pitchFamily="34" charset="0"/>
              </a:rPr>
              <a:t>colour</a:t>
            </a:r>
            <a:r>
              <a:rPr lang="de-CH" sz="2800" b="1" dirty="0" smtClean="0">
                <a:latin typeface="Calibri" panose="020F0502020204030204" pitchFamily="34" charset="0"/>
              </a:rPr>
              <a:t> </a:t>
            </a:r>
            <a:r>
              <a:rPr lang="de-CH" sz="2800" b="1" dirty="0" err="1">
                <a:latin typeface="Calibri" panose="020F0502020204030204" pitchFamily="34" charset="0"/>
              </a:rPr>
              <a:t>space</a:t>
            </a:r>
            <a:endParaRPr lang="de-CH" sz="2800" dirty="0">
              <a:latin typeface="Calibri" panose="020F0502020204030204" pitchFamily="34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251521" y="1238577"/>
            <a:ext cx="8568951" cy="561942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30000"/>
              </a:lnSpc>
              <a:buFontTx/>
              <a:buNone/>
            </a:pPr>
            <a:endParaRPr lang="en-GB" sz="2000" kern="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73" y="2473001"/>
            <a:ext cx="3888203" cy="418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gende mit Linie 1 5"/>
          <p:cNvSpPr/>
          <p:nvPr/>
        </p:nvSpPr>
        <p:spPr bwMode="auto">
          <a:xfrm>
            <a:off x="6930734" y="2802656"/>
            <a:ext cx="2120900" cy="477774"/>
          </a:xfrm>
          <a:prstGeom prst="borderCallout1">
            <a:avLst>
              <a:gd name="adj1" fmla="val 47990"/>
              <a:gd name="adj2" fmla="val -980"/>
              <a:gd name="adj3" fmla="val 14266"/>
              <a:gd name="adj4" fmla="val -1629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Green</a:t>
            </a:r>
            <a:r>
              <a:rPr kumimoji="0" lang="de-CH" sz="28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LE</a:t>
            </a:r>
            <a:r>
              <a:rPr kumimoji="0" lang="de-CH" sz="2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Legende mit Linie 1 6"/>
          <p:cNvSpPr/>
          <p:nvPr/>
        </p:nvSpPr>
        <p:spPr bwMode="auto">
          <a:xfrm>
            <a:off x="6930734" y="4517630"/>
            <a:ext cx="2120900" cy="477774"/>
          </a:xfrm>
          <a:prstGeom prst="borderCallout1">
            <a:avLst>
              <a:gd name="adj1" fmla="val 47990"/>
              <a:gd name="adj2" fmla="val -980"/>
              <a:gd name="adj3" fmla="val 107301"/>
              <a:gd name="adj4" fmla="val -485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Red</a:t>
            </a:r>
            <a:r>
              <a:rPr kumimoji="0" lang="de-CH" sz="28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LE</a:t>
            </a:r>
            <a:r>
              <a:rPr kumimoji="0" lang="de-CH" sz="2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" name="Legende mit Linie 1 7"/>
          <p:cNvSpPr/>
          <p:nvPr/>
        </p:nvSpPr>
        <p:spPr bwMode="auto">
          <a:xfrm>
            <a:off x="250534" y="5628280"/>
            <a:ext cx="2120900" cy="477774"/>
          </a:xfrm>
          <a:prstGeom prst="borderCallout1">
            <a:avLst>
              <a:gd name="adj1" fmla="val 47990"/>
              <a:gd name="adj2" fmla="val 100816"/>
              <a:gd name="adj3" fmla="val 91352"/>
              <a:gd name="adj4" fmla="val 15506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dirty="0"/>
              <a:t>Blue</a:t>
            </a:r>
            <a:r>
              <a:rPr kumimoji="0" lang="de-CH" sz="28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LE</a:t>
            </a:r>
            <a:r>
              <a:rPr kumimoji="0" lang="de-CH" sz="2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9" name="Legende mit Linie 1 8"/>
          <p:cNvSpPr/>
          <p:nvPr/>
        </p:nvSpPr>
        <p:spPr bwMode="auto">
          <a:xfrm>
            <a:off x="250534" y="3876878"/>
            <a:ext cx="2120900" cy="477774"/>
          </a:xfrm>
          <a:prstGeom prst="borderCallout1">
            <a:avLst>
              <a:gd name="adj1" fmla="val 47990"/>
              <a:gd name="adj2" fmla="val 100816"/>
              <a:gd name="adj3" fmla="val 213627"/>
              <a:gd name="adj4" fmla="val 1957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dirty="0"/>
              <a:t>White</a:t>
            </a:r>
            <a:r>
              <a:rPr kumimoji="0" lang="de-CH" sz="28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LE</a:t>
            </a:r>
            <a:r>
              <a:rPr kumimoji="0" lang="de-CH" sz="2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3" name="Rechteck 2"/>
          <p:cNvSpPr/>
          <p:nvPr/>
        </p:nvSpPr>
        <p:spPr>
          <a:xfrm>
            <a:off x="324338" y="1232996"/>
            <a:ext cx="84961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 attempt to map and link all perceptible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colours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physical wavelengths by CIE (</a:t>
            </a:r>
            <a:r>
              <a:rPr lang="de-CH" sz="2000" dirty="0" err="1">
                <a:latin typeface="Calibri" panose="020F0502020204030204" pitchFamily="34" charset="0"/>
              </a:rPr>
              <a:t>Commission</a:t>
            </a:r>
            <a:r>
              <a:rPr lang="de-CH" sz="2000" dirty="0">
                <a:latin typeface="Calibri" panose="020F0502020204030204" pitchFamily="34" charset="0"/>
              </a:rPr>
              <a:t> Internationale de </a:t>
            </a:r>
            <a:r>
              <a:rPr lang="de-CH" sz="2000" dirty="0" err="1" smtClean="0">
                <a:latin typeface="Calibri" panose="020F0502020204030204" pitchFamily="34" charset="0"/>
              </a:rPr>
              <a:t>l'Éclairage</a:t>
            </a:r>
            <a:r>
              <a:rPr lang="de-CH" sz="2000" dirty="0" smtClean="0">
                <a:latin typeface="Calibri" panose="020F0502020204030204" pitchFamily="34" charset="0"/>
              </a:rPr>
              <a:t>), </a:t>
            </a:r>
            <a:r>
              <a:rPr lang="de-CH" sz="2000" dirty="0" err="1" smtClean="0">
                <a:latin typeface="Calibri" panose="020F0502020204030204" pitchFamily="34" charset="0"/>
              </a:rPr>
              <a:t>using</a:t>
            </a:r>
            <a:r>
              <a:rPr lang="de-CH" sz="2000" dirty="0" smtClean="0">
                <a:latin typeface="Calibri" panose="020F0502020204030204" pitchFamily="34" charset="0"/>
              </a:rPr>
              <a:t> X (linear </a:t>
            </a:r>
            <a:r>
              <a:rPr lang="de-CH" sz="2000" dirty="0" err="1" smtClean="0">
                <a:latin typeface="Calibri" panose="020F0502020204030204" pitchFamily="34" charset="0"/>
              </a:rPr>
              <a:t>combination</a:t>
            </a:r>
            <a:r>
              <a:rPr lang="de-CH" sz="2000" dirty="0" smtClean="0">
                <a:latin typeface="Calibri" panose="020F0502020204030204" pitchFamily="34" charset="0"/>
              </a:rPr>
              <a:t> </a:t>
            </a:r>
            <a:r>
              <a:rPr lang="de-CH" sz="2000" dirty="0" err="1" smtClean="0">
                <a:latin typeface="Calibri" panose="020F0502020204030204" pitchFamily="34" charset="0"/>
              </a:rPr>
              <a:t>of</a:t>
            </a:r>
            <a:r>
              <a:rPr lang="de-CH" sz="2000" dirty="0" smtClean="0">
                <a:latin typeface="Calibri" panose="020F0502020204030204" pitchFamily="34" charset="0"/>
              </a:rPr>
              <a:t> </a:t>
            </a:r>
            <a:r>
              <a:rPr lang="de-CH" sz="2000" dirty="0" err="1" smtClean="0">
                <a:latin typeface="Calibri" panose="020F0502020204030204" pitchFamily="34" charset="0"/>
              </a:rPr>
              <a:t>cone</a:t>
            </a:r>
            <a:r>
              <a:rPr lang="de-CH" sz="2000" dirty="0" smtClean="0">
                <a:latin typeface="Calibri" panose="020F0502020204030204" pitchFamily="34" charset="0"/>
              </a:rPr>
              <a:t> </a:t>
            </a:r>
            <a:r>
              <a:rPr lang="de-CH" sz="2000" dirty="0" err="1" smtClean="0">
                <a:latin typeface="Calibri" panose="020F0502020204030204" pitchFamily="34" charset="0"/>
              </a:rPr>
              <a:t>response</a:t>
            </a:r>
            <a:r>
              <a:rPr lang="de-CH" sz="2000" dirty="0" smtClean="0">
                <a:latin typeface="Calibri" panose="020F0502020204030204" pitchFamily="34" charset="0"/>
              </a:rPr>
              <a:t> </a:t>
            </a:r>
            <a:r>
              <a:rPr lang="de-CH" sz="2000" dirty="0" err="1" smtClean="0">
                <a:latin typeface="Calibri" panose="020F0502020204030204" pitchFamily="34" charset="0"/>
              </a:rPr>
              <a:t>curves</a:t>
            </a:r>
            <a:r>
              <a:rPr lang="de-CH" sz="2000" dirty="0" smtClean="0">
                <a:latin typeface="Calibri" panose="020F0502020204030204" pitchFamily="34" charset="0"/>
              </a:rPr>
              <a:t>), Y (</a:t>
            </a:r>
            <a:r>
              <a:rPr lang="de-CH" sz="2000" dirty="0" err="1" smtClean="0">
                <a:latin typeface="Calibri" panose="020F0502020204030204" pitchFamily="34" charset="0"/>
              </a:rPr>
              <a:t>luminance</a:t>
            </a:r>
            <a:r>
              <a:rPr lang="de-CH" sz="2000" dirty="0" smtClean="0">
                <a:latin typeface="Calibri" panose="020F0502020204030204" pitchFamily="34" charset="0"/>
              </a:rPr>
              <a:t> = </a:t>
            </a:r>
            <a:r>
              <a:rPr lang="de-CH" sz="2000" dirty="0" err="1" smtClean="0">
                <a:latin typeface="Calibri" panose="020F0502020204030204" pitchFamily="34" charset="0"/>
              </a:rPr>
              <a:t>brightness</a:t>
            </a:r>
            <a:r>
              <a:rPr lang="de-CH" sz="2000" dirty="0" smtClean="0">
                <a:latin typeface="Calibri" panose="020F0502020204030204" pitchFamily="34" charset="0"/>
              </a:rPr>
              <a:t>) </a:t>
            </a:r>
            <a:r>
              <a:rPr lang="de-CH" sz="2000" dirty="0" err="1" smtClean="0">
                <a:latin typeface="Calibri" panose="020F0502020204030204" pitchFamily="34" charset="0"/>
              </a:rPr>
              <a:t>and</a:t>
            </a:r>
            <a:r>
              <a:rPr lang="de-CH" sz="2000" dirty="0" smtClean="0">
                <a:latin typeface="Calibri" panose="020F0502020204030204" pitchFamily="34" charset="0"/>
              </a:rPr>
              <a:t> Z (quasi-</a:t>
            </a:r>
            <a:r>
              <a:rPr lang="de-CH" sz="2000" dirty="0" err="1" smtClean="0">
                <a:latin typeface="Calibri" panose="020F0502020204030204" pitchFamily="34" charset="0"/>
              </a:rPr>
              <a:t>equal</a:t>
            </a:r>
            <a:r>
              <a:rPr lang="de-CH" sz="2000" dirty="0" smtClean="0">
                <a:latin typeface="Calibri" panose="020F0502020204030204" pitchFamily="34" charset="0"/>
              </a:rPr>
              <a:t> </a:t>
            </a:r>
            <a:r>
              <a:rPr lang="de-CH" sz="2000" dirty="0" err="1" smtClean="0">
                <a:latin typeface="Calibri" panose="020F0502020204030204" pitchFamily="34" charset="0"/>
              </a:rPr>
              <a:t>to</a:t>
            </a:r>
            <a:r>
              <a:rPr lang="de-CH" sz="2000" dirty="0" smtClean="0">
                <a:latin typeface="Calibri" panose="020F0502020204030204" pitchFamily="34" charset="0"/>
              </a:rPr>
              <a:t> </a:t>
            </a:r>
            <a:r>
              <a:rPr lang="de-CH" sz="2000" dirty="0" err="1" smtClean="0">
                <a:latin typeface="Calibri" panose="020F0502020204030204" pitchFamily="34" charset="0"/>
              </a:rPr>
              <a:t>blue</a:t>
            </a:r>
            <a:r>
              <a:rPr lang="de-CH" sz="2000" dirty="0" smtClean="0">
                <a:latin typeface="Calibri" panose="020F0502020204030204" pitchFamily="34" charset="0"/>
              </a:rPr>
              <a:t>). 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de-C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5184068" y="5409220"/>
            <a:ext cx="648072" cy="468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5832140" y="5654356"/>
            <a:ext cx="2572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Perceptible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colours</a:t>
            </a:r>
            <a:endParaRPr lang="de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55560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ts val="200"/>
              </a:spcAft>
              <a:tabLst>
                <a:tab pos="720725" algn="l"/>
              </a:tabLst>
            </a:pPr>
            <a:r>
              <a:rPr lang="de-CH" sz="2800" b="1" dirty="0" err="1" smtClean="0">
                <a:latin typeface="Calibri" panose="020F0502020204030204" pitchFamily="34" charset="0"/>
              </a:rPr>
              <a:t>Colour</a:t>
            </a:r>
            <a:r>
              <a:rPr lang="de-CH" sz="2800" b="1" dirty="0" smtClean="0">
                <a:latin typeface="Calibri" panose="020F0502020204030204" pitchFamily="34" charset="0"/>
              </a:rPr>
              <a:t> </a:t>
            </a:r>
            <a:r>
              <a:rPr lang="de-CH" sz="2800" b="1" dirty="0" err="1" smtClean="0">
                <a:latin typeface="Calibri" panose="020F0502020204030204" pitchFamily="34" charset="0"/>
              </a:rPr>
              <a:t>Physics</a:t>
            </a:r>
            <a:r>
              <a:rPr lang="de-CH" sz="2800" b="1" dirty="0" smtClean="0">
                <a:latin typeface="Calibri" panose="020F0502020204030204" pitchFamily="34" charset="0"/>
              </a:rPr>
              <a:t>: XYZ </a:t>
            </a:r>
            <a:r>
              <a:rPr lang="de-CH" sz="2800" b="1" dirty="0" err="1" smtClean="0">
                <a:latin typeface="Calibri" panose="020F0502020204030204" pitchFamily="34" charset="0"/>
              </a:rPr>
              <a:t>and</a:t>
            </a:r>
            <a:r>
              <a:rPr lang="de-CH" sz="2800" b="1" dirty="0" smtClean="0">
                <a:latin typeface="Calibri" panose="020F0502020204030204" pitchFamily="34" charset="0"/>
              </a:rPr>
              <a:t> RGB System</a:t>
            </a:r>
            <a:endParaRPr lang="de-CH" sz="2800" dirty="0">
              <a:latin typeface="Calibri" panose="020F050202020403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59532" y="1160748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 err="1" smtClean="0">
                <a:latin typeface="Calibri" panose="020F0502020204030204" pitchFamily="34" charset="0"/>
              </a:rPr>
              <a:t>There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are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no</a:t>
            </a:r>
            <a:r>
              <a:rPr lang="de-CH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simple </a:t>
            </a:r>
            <a:r>
              <a:rPr lang="de-CH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devices</a:t>
            </a:r>
            <a:r>
              <a:rPr lang="de-CH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producing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colours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from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XYZ-</a:t>
            </a:r>
            <a:r>
              <a:rPr lang="de-CH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coordinates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directly</a:t>
            </a:r>
            <a:r>
              <a:rPr lang="de-CH" sz="2400" dirty="0" smtClean="0">
                <a:latin typeface="Calibri" panose="020F0502020204030204" pitchFamily="34" charset="0"/>
              </a:rPr>
              <a:t>.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r>
              <a:rPr lang="de-CH" sz="2400" dirty="0" err="1" smtClean="0">
                <a:latin typeface="Calibri" panose="020F0502020204030204" pitchFamily="34" charset="0"/>
              </a:rPr>
              <a:t>However</a:t>
            </a:r>
            <a:r>
              <a:rPr lang="de-CH" sz="2400" dirty="0" smtClean="0">
                <a:latin typeface="Calibri" panose="020F0502020204030204" pitchFamily="34" charset="0"/>
              </a:rPr>
              <a:t>, </a:t>
            </a:r>
            <a:r>
              <a:rPr lang="de-CH" sz="2400" dirty="0" err="1" smtClean="0">
                <a:latin typeface="Calibri" panose="020F0502020204030204" pitchFamily="34" charset="0"/>
              </a:rPr>
              <a:t>there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are</a:t>
            </a:r>
            <a:r>
              <a:rPr lang="de-CH" sz="2400" dirty="0" smtClean="0">
                <a:latin typeface="Calibri" panose="020F0502020204030204" pitchFamily="34" charset="0"/>
              </a:rPr>
              <a:t> simple </a:t>
            </a:r>
            <a:r>
              <a:rPr lang="de-CH" sz="2400" dirty="0" err="1" smtClean="0">
                <a:latin typeface="Calibri" panose="020F0502020204030204" pitchFamily="34" charset="0"/>
              </a:rPr>
              <a:t>devices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emitting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nearly</a:t>
            </a:r>
            <a:r>
              <a:rPr lang="de-CH" sz="2400" dirty="0" smtClean="0">
                <a:latin typeface="Calibri" panose="020F0502020204030204" pitchFamily="34" charset="0"/>
              </a:rPr>
              <a:t> pure </a:t>
            </a:r>
            <a:r>
              <a:rPr lang="de-CH" sz="2400" dirty="0" err="1" smtClean="0">
                <a:latin typeface="Calibri" panose="020F0502020204030204" pitchFamily="34" charset="0"/>
              </a:rPr>
              <a:t>spectral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colours</a:t>
            </a:r>
            <a:r>
              <a:rPr lang="de-CH" sz="2400" dirty="0" smtClean="0">
                <a:latin typeface="Calibri" panose="020F0502020204030204" pitchFamily="34" charset="0"/>
              </a:rPr>
              <a:t> (LEDs).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r>
              <a:rPr lang="de-CH" sz="2400" dirty="0" smtClean="0">
                <a:latin typeface="Calibri" panose="020F0502020204030204" pitchFamily="34" charset="0"/>
              </a:rPr>
              <a:t>XYZ-</a:t>
            </a:r>
            <a:r>
              <a:rPr lang="de-CH" sz="2400" dirty="0" err="1" smtClean="0">
                <a:latin typeface="Calibri" panose="020F0502020204030204" pitchFamily="34" charset="0"/>
              </a:rPr>
              <a:t>coordinates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can</a:t>
            </a:r>
            <a:r>
              <a:rPr lang="de-CH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CH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be</a:t>
            </a:r>
            <a:r>
              <a:rPr lang="de-CH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CH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mapped</a:t>
            </a:r>
            <a:r>
              <a:rPr lang="de-CH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CH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to</a:t>
            </a:r>
            <a:r>
              <a:rPr lang="de-CH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CH" sz="2400" dirty="0" smtClean="0">
                <a:latin typeface="Calibri" panose="020F0502020204030204" pitchFamily="34" charset="0"/>
              </a:rPr>
              <a:t>a </a:t>
            </a:r>
            <a:r>
              <a:rPr lang="de-CH" sz="2400" dirty="0" err="1" smtClean="0">
                <a:latin typeface="Calibri" panose="020F0502020204030204" pitchFamily="34" charset="0"/>
              </a:rPr>
              <a:t>combination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of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three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spectral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colours</a:t>
            </a:r>
            <a:r>
              <a:rPr lang="de-CH" sz="2400" dirty="0" smtClean="0">
                <a:latin typeface="Calibri" panose="020F0502020204030204" pitchFamily="34" charset="0"/>
              </a:rPr>
              <a:t>, </a:t>
            </a:r>
            <a:r>
              <a:rPr lang="de-CH" sz="2400" dirty="0" err="1" smtClean="0">
                <a:latin typeface="Calibri" panose="020F0502020204030204" pitchFamily="34" charset="0"/>
              </a:rPr>
              <a:t>usually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red</a:t>
            </a:r>
            <a:r>
              <a:rPr lang="de-CH" sz="2400" dirty="0" smtClean="0">
                <a:latin typeface="Calibri" panose="020F0502020204030204" pitchFamily="34" charset="0"/>
              </a:rPr>
              <a:t>, </a:t>
            </a:r>
            <a:r>
              <a:rPr lang="de-CH" sz="2400" dirty="0" err="1" smtClean="0">
                <a:latin typeface="Calibri" panose="020F0502020204030204" pitchFamily="34" charset="0"/>
              </a:rPr>
              <a:t>green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and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blue</a:t>
            </a:r>
            <a:r>
              <a:rPr lang="de-CH" sz="2400" dirty="0" smtClean="0">
                <a:latin typeface="Calibri" panose="020F0502020204030204" pitchFamily="34" charset="0"/>
              </a:rPr>
              <a:t> (RGB).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r>
              <a:rPr lang="de-CH" sz="2400" dirty="0" err="1" smtClean="0">
                <a:latin typeface="Calibri" panose="020F0502020204030204" pitchFamily="34" charset="0"/>
              </a:rPr>
              <a:t>There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are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many</a:t>
            </a:r>
            <a:r>
              <a:rPr lang="de-CH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RGB </a:t>
            </a:r>
            <a:r>
              <a:rPr lang="de-CH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colour</a:t>
            </a:r>
            <a:r>
              <a:rPr lang="de-CH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spaces</a:t>
            </a:r>
            <a:r>
              <a:rPr lang="de-CH" sz="2400" dirty="0" smtClean="0">
                <a:latin typeface="Calibri" panose="020F0502020204030204" pitchFamily="34" charset="0"/>
              </a:rPr>
              <a:t>, </a:t>
            </a:r>
            <a:r>
              <a:rPr lang="de-CH" sz="2400" dirty="0" err="1" smtClean="0">
                <a:latin typeface="Calibri" panose="020F0502020204030204" pitchFamily="34" charset="0"/>
              </a:rPr>
              <a:t>based</a:t>
            </a:r>
            <a:r>
              <a:rPr lang="de-CH" sz="2400" dirty="0" smtClean="0">
                <a:latin typeface="Calibri" panose="020F0502020204030204" pitchFamily="34" charset="0"/>
              </a:rPr>
              <a:t> on different </a:t>
            </a:r>
            <a:r>
              <a:rPr lang="de-CH" sz="2400" dirty="0" err="1" smtClean="0">
                <a:latin typeface="Calibri" panose="020F0502020204030204" pitchFamily="34" charset="0"/>
              </a:rPr>
              <a:t>sets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of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wavelengths</a:t>
            </a:r>
            <a:r>
              <a:rPr lang="de-CH" sz="2400" dirty="0" smtClean="0">
                <a:latin typeface="Calibri" panose="020F0502020204030204" pitchFamily="34" charset="0"/>
              </a:rPr>
              <a:t>, </a:t>
            </a:r>
            <a:r>
              <a:rPr lang="de-CH" sz="2400" dirty="0" err="1" smtClean="0">
                <a:latin typeface="Calibri" panose="020F0502020204030204" pitchFamily="34" charset="0"/>
              </a:rPr>
              <a:t>one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example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is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the</a:t>
            </a:r>
            <a:r>
              <a:rPr lang="de-CH" sz="2400" dirty="0" smtClean="0">
                <a:latin typeface="Calibri" panose="020F0502020204030204" pitchFamily="34" charset="0"/>
              </a:rPr>
              <a:t> CIE-RGB </a:t>
            </a:r>
            <a:r>
              <a:rPr lang="de-CH" sz="2400" dirty="0" err="1" smtClean="0">
                <a:latin typeface="Calibri" panose="020F0502020204030204" pitchFamily="34" charset="0"/>
              </a:rPr>
              <a:t>colour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space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with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Red</a:t>
            </a:r>
            <a:r>
              <a:rPr lang="de-CH" sz="2400" dirty="0" smtClean="0">
                <a:latin typeface="Calibri" panose="020F0502020204030204" pitchFamily="34" charset="0"/>
              </a:rPr>
              <a:t> (700 </a:t>
            </a:r>
            <a:r>
              <a:rPr lang="de-CH" sz="2400" dirty="0" err="1" smtClean="0">
                <a:latin typeface="Calibri" panose="020F0502020204030204" pitchFamily="34" charset="0"/>
              </a:rPr>
              <a:t>nm</a:t>
            </a:r>
            <a:r>
              <a:rPr lang="de-CH" sz="2400" dirty="0" smtClean="0">
                <a:latin typeface="Calibri" panose="020F0502020204030204" pitchFamily="34" charset="0"/>
              </a:rPr>
              <a:t>), Green (546,1 </a:t>
            </a:r>
            <a:r>
              <a:rPr lang="de-CH" sz="2400" dirty="0" err="1" smtClean="0">
                <a:latin typeface="Calibri" panose="020F0502020204030204" pitchFamily="34" charset="0"/>
              </a:rPr>
              <a:t>nm</a:t>
            </a:r>
            <a:r>
              <a:rPr lang="de-CH" sz="2400" dirty="0" smtClean="0">
                <a:latin typeface="Calibri" panose="020F0502020204030204" pitchFamily="34" charset="0"/>
              </a:rPr>
              <a:t>), Blue (435,8 </a:t>
            </a:r>
            <a:r>
              <a:rPr lang="de-CH" sz="2400" dirty="0" err="1" smtClean="0">
                <a:latin typeface="Calibri" panose="020F0502020204030204" pitchFamily="34" charset="0"/>
              </a:rPr>
              <a:t>nm</a:t>
            </a:r>
            <a:r>
              <a:rPr lang="de-CH" sz="2400" dirty="0" smtClean="0">
                <a:latin typeface="Calibri" panose="020F0502020204030204" pitchFamily="34" charset="0"/>
              </a:rPr>
              <a:t>)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r>
              <a:rPr lang="de-CH" sz="2400" dirty="0" smtClean="0">
                <a:latin typeface="Calibri" panose="020F0502020204030204" pitchFamily="34" charset="0"/>
              </a:rPr>
              <a:t>RGB </a:t>
            </a:r>
            <a:r>
              <a:rPr lang="de-CH" sz="2400" dirty="0" err="1" smtClean="0">
                <a:latin typeface="Calibri" panose="020F0502020204030204" pitchFamily="34" charset="0"/>
              </a:rPr>
              <a:t>is</a:t>
            </a:r>
            <a:r>
              <a:rPr lang="de-CH" sz="2400" dirty="0" smtClean="0">
                <a:latin typeface="Calibri" panose="020F0502020204030204" pitchFamily="34" charset="0"/>
              </a:rPr>
              <a:t> still an additive </a:t>
            </a:r>
            <a:r>
              <a:rPr lang="de-CH" sz="2400" dirty="0" err="1" smtClean="0">
                <a:latin typeface="Calibri" panose="020F0502020204030204" pitchFamily="34" charset="0"/>
              </a:rPr>
              <a:t>system</a:t>
            </a:r>
            <a:r>
              <a:rPr lang="de-CH" sz="2400" dirty="0" smtClean="0">
                <a:latin typeface="Calibri" panose="020F0502020204030204" pitchFamily="34" charset="0"/>
              </a:rPr>
              <a:t> (like </a:t>
            </a:r>
            <a:r>
              <a:rPr lang="de-CH" sz="2400" dirty="0" err="1" smtClean="0">
                <a:latin typeface="Calibri" panose="020F0502020204030204" pitchFamily="34" charset="0"/>
              </a:rPr>
              <a:t>the</a:t>
            </a:r>
            <a:r>
              <a:rPr lang="de-CH" sz="2400" dirty="0" smtClean="0">
                <a:latin typeface="Calibri" panose="020F0502020204030204" pitchFamily="34" charset="0"/>
              </a:rPr>
              <a:t> LMS </a:t>
            </a:r>
            <a:r>
              <a:rPr lang="de-CH" sz="2400" dirty="0" err="1" smtClean="0">
                <a:latin typeface="Calibri" panose="020F0502020204030204" pitchFamily="34" charset="0"/>
              </a:rPr>
              <a:t>and</a:t>
            </a:r>
            <a:r>
              <a:rPr lang="de-CH" sz="2400" dirty="0" smtClean="0">
                <a:latin typeface="Calibri" panose="020F0502020204030204" pitchFamily="34" charset="0"/>
              </a:rPr>
              <a:t> XYZ), </a:t>
            </a:r>
            <a:r>
              <a:rPr lang="de-CH" sz="2400" dirty="0" err="1" smtClean="0">
                <a:latin typeface="Calibri" panose="020F0502020204030204" pitchFamily="34" charset="0"/>
              </a:rPr>
              <a:t>for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white</a:t>
            </a:r>
            <a:r>
              <a:rPr lang="de-CH" sz="2400" dirty="0" smtClean="0">
                <a:latin typeface="Calibri" panose="020F0502020204030204" pitchFamily="34" charset="0"/>
              </a:rPr>
              <a:t>, «all </a:t>
            </a:r>
            <a:r>
              <a:rPr lang="de-CH" sz="2400" dirty="0" err="1" smtClean="0">
                <a:latin typeface="Calibri" panose="020F0502020204030204" pitchFamily="34" charset="0"/>
              </a:rPr>
              <a:t>components</a:t>
            </a:r>
            <a:r>
              <a:rPr lang="de-CH" sz="2400" dirty="0" smtClean="0">
                <a:latin typeface="Calibri" panose="020F0502020204030204" pitchFamily="34" charset="0"/>
              </a:rPr>
              <a:t> must </a:t>
            </a:r>
            <a:r>
              <a:rPr lang="de-CH" sz="2400" dirty="0" err="1" smtClean="0">
                <a:latin typeface="Calibri" panose="020F0502020204030204" pitchFamily="34" charset="0"/>
              </a:rPr>
              <a:t>be</a:t>
            </a:r>
            <a:r>
              <a:rPr lang="de-CH" sz="2400" dirty="0" smtClean="0">
                <a:latin typeface="Calibri" panose="020F0502020204030204" pitchFamily="34" charset="0"/>
              </a:rPr>
              <a:t> at </a:t>
            </a:r>
            <a:r>
              <a:rPr lang="de-CH" sz="2400" dirty="0" err="1" smtClean="0">
                <a:latin typeface="Calibri" panose="020F0502020204030204" pitchFamily="34" charset="0"/>
              </a:rPr>
              <a:t>full</a:t>
            </a:r>
            <a:r>
              <a:rPr lang="de-CH" sz="2400" dirty="0" smtClean="0">
                <a:latin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</a:rPr>
              <a:t>scale</a:t>
            </a:r>
            <a:r>
              <a:rPr lang="de-CH" sz="2400" dirty="0" smtClean="0">
                <a:latin typeface="Calibri" panose="020F0502020204030204" pitchFamily="34" charset="0"/>
              </a:rPr>
              <a:t>».</a:t>
            </a:r>
            <a:endParaRPr lang="en-GB" sz="2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4907177" cy="9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ts val="200"/>
              </a:spcAft>
              <a:tabLst>
                <a:tab pos="720725" algn="l"/>
              </a:tabLst>
            </a:pPr>
            <a:r>
              <a:rPr lang="de-CH" sz="2800" b="1" dirty="0" smtClean="0">
                <a:latin typeface="Calibri" panose="020F0502020204030204" pitchFamily="34" charset="0"/>
              </a:rPr>
              <a:t>Back </a:t>
            </a:r>
            <a:r>
              <a:rPr lang="de-CH" sz="2800" b="1" dirty="0" err="1" smtClean="0">
                <a:latin typeface="Calibri" panose="020F0502020204030204" pitchFamily="34" charset="0"/>
              </a:rPr>
              <a:t>to</a:t>
            </a:r>
            <a:r>
              <a:rPr lang="de-CH" sz="2800" b="1" dirty="0" smtClean="0">
                <a:latin typeface="Calibri" panose="020F0502020204030204" pitchFamily="34" charset="0"/>
              </a:rPr>
              <a:t> </a:t>
            </a:r>
            <a:r>
              <a:rPr lang="de-CH" sz="2800" b="1" dirty="0" err="1" smtClean="0">
                <a:latin typeface="Calibri" panose="020F0502020204030204" pitchFamily="34" charset="0"/>
              </a:rPr>
              <a:t>Perception</a:t>
            </a:r>
            <a:r>
              <a:rPr lang="de-CH" sz="2800" b="1" dirty="0" smtClean="0">
                <a:latin typeface="Calibri" panose="020F0502020204030204" pitchFamily="34" charset="0"/>
              </a:rPr>
              <a:t>: HSV System</a:t>
            </a:r>
            <a:endParaRPr lang="de-CH" sz="2800" dirty="0">
              <a:latin typeface="Calibri" panose="020F0502020204030204" pitchFamily="34" charset="0"/>
            </a:endParaRPr>
          </a:p>
          <a:p>
            <a:pPr>
              <a:spcAft>
                <a:spcPts val="200"/>
              </a:spcAft>
              <a:tabLst>
                <a:tab pos="720725" algn="l"/>
              </a:tabLst>
            </a:pPr>
            <a:endParaRPr lang="de-CH" sz="2800" dirty="0">
              <a:latin typeface="Calibri" panose="020F050202020403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59532" y="6211669"/>
            <a:ext cx="7740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GB" dirty="0">
                <a:latin typeface="Calibri" panose="020F0502020204030204" pitchFamily="34" charset="0"/>
                <a:hlinkClick r:id="rId3"/>
              </a:rPr>
              <a:t>https://en.wikipedia.org/wiki/List_of_color_spaces_and_their_uses</a:t>
            </a:r>
            <a:r>
              <a:rPr lang="en-GB" dirty="0">
                <a:latin typeface="Calibri" panose="020F0502020204030204" pitchFamily="34" charset="0"/>
              </a:rPr>
              <a:t>, 2016</a:t>
            </a:r>
          </a:p>
        </p:txBody>
      </p:sp>
      <p:sp>
        <p:nvSpPr>
          <p:cNvPr id="2" name="Rechteck 1"/>
          <p:cNvSpPr/>
          <p:nvPr/>
        </p:nvSpPr>
        <p:spPr>
          <a:xfrm>
            <a:off x="395536" y="1232756"/>
            <a:ext cx="86049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While an additional colour system is preferable for emitting colours by hardware, it is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often more natural </a:t>
            </a:r>
            <a:r>
              <a:rPr lang="en-GB" sz="2400" dirty="0" smtClean="0">
                <a:latin typeface="Calibri" panose="020F0502020204030204" pitchFamily="34" charset="0"/>
              </a:rPr>
              <a:t>to think about a colour in terms of hue and saturation rather than in terms of additive or subtractive colour components (HSV System).</a:t>
            </a:r>
          </a:p>
        </p:txBody>
      </p:sp>
      <p:sp>
        <p:nvSpPr>
          <p:cNvPr id="3" name="Rechteck 2"/>
          <p:cNvSpPr/>
          <p:nvPr/>
        </p:nvSpPr>
        <p:spPr>
          <a:xfrm>
            <a:off x="395536" y="2816932"/>
            <a:ext cx="83169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4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GB" sz="2400" dirty="0" smtClean="0">
                <a:latin typeface="Calibri" panose="020F0502020204030204" pitchFamily="34" charset="0"/>
              </a:rPr>
              <a:t>Such a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HSV</a:t>
            </a:r>
            <a:r>
              <a:rPr lang="en-GB" sz="2400" dirty="0" smtClean="0">
                <a:latin typeface="Calibri" panose="020F0502020204030204" pitchFamily="34" charset="0"/>
              </a:rPr>
              <a:t> </a:t>
            </a:r>
            <a:r>
              <a:rPr lang="en-GB" sz="2400" dirty="0" err="1" smtClean="0">
                <a:latin typeface="Calibri" panose="020F0502020204030204" pitchFamily="34" charset="0"/>
              </a:rPr>
              <a:t>color</a:t>
            </a:r>
            <a:r>
              <a:rPr lang="en-GB" sz="2400" dirty="0" smtClean="0">
                <a:latin typeface="Calibri" panose="020F0502020204030204" pitchFamily="34" charset="0"/>
              </a:rPr>
              <a:t> space can be obtained by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transformation</a:t>
            </a:r>
            <a:r>
              <a:rPr lang="en-GB" sz="2400" dirty="0">
                <a:latin typeface="Calibri" panose="020F0502020204030204" pitchFamily="34" charset="0"/>
              </a:rPr>
              <a:t> of an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RGB colour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space </a:t>
            </a:r>
            <a:r>
              <a:rPr lang="en-GB" sz="2400" dirty="0" smtClean="0">
                <a:latin typeface="Calibri" panose="020F0502020204030204" pitchFamily="34" charset="0"/>
              </a:rPr>
              <a:t>(and vice versa), </a:t>
            </a:r>
            <a:r>
              <a:rPr lang="en-GB" sz="2400" dirty="0">
                <a:latin typeface="Calibri" panose="020F0502020204030204" pitchFamily="34" charset="0"/>
              </a:rPr>
              <a:t>and its components and </a:t>
            </a:r>
            <a:r>
              <a:rPr lang="en-GB" sz="2400" dirty="0" smtClean="0">
                <a:latin typeface="Calibri" panose="020F0502020204030204" pitchFamily="34" charset="0"/>
              </a:rPr>
              <a:t>colourimetry </a:t>
            </a:r>
            <a:r>
              <a:rPr lang="en-GB" sz="2400" dirty="0">
                <a:latin typeface="Calibri" panose="020F0502020204030204" pitchFamily="34" charset="0"/>
              </a:rPr>
              <a:t>are relative to the RGB colour space from which it was derived</a:t>
            </a:r>
            <a:r>
              <a:rPr lang="en-GB" sz="2400" dirty="0" smtClean="0">
                <a:latin typeface="Calibri" panose="020F0502020204030204" pitchFamily="34" charset="0"/>
              </a:rPr>
              <a:t>.</a:t>
            </a:r>
          </a:p>
          <a:p>
            <a:endParaRPr lang="en-GB" sz="2400" dirty="0">
              <a:latin typeface="Calibri" panose="020F0502020204030204" pitchFamily="34" charset="0"/>
            </a:endParaRPr>
          </a:p>
          <a:p>
            <a:r>
              <a:rPr lang="de-CH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Aside</a:t>
            </a: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 HSV </a:t>
            </a:r>
            <a:r>
              <a:rPr lang="de-CH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CH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 non-additive </a:t>
            </a:r>
            <a:r>
              <a:rPr lang="de-CH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colour</a:t>
            </a:r>
            <a:r>
              <a:rPr lang="de-CH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(not </a:t>
            </a:r>
            <a:r>
              <a:rPr lang="de-CH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further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investigated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CH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de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4797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ts val="200"/>
              </a:spcAft>
              <a:tabLst>
                <a:tab pos="720725" algn="l"/>
              </a:tabLst>
            </a:pPr>
            <a:r>
              <a:rPr lang="de-CH" sz="2800" b="1" dirty="0" smtClean="0">
                <a:latin typeface="Calibri" panose="020F0502020204030204" pitchFamily="34" charset="0"/>
              </a:rPr>
              <a:t>HSV: </a:t>
            </a:r>
            <a:r>
              <a:rPr lang="de-CH" sz="28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Hue</a:t>
            </a:r>
            <a:r>
              <a:rPr lang="de-CH" sz="2800" dirty="0" smtClean="0">
                <a:latin typeface="Calibri" panose="020F0502020204030204" pitchFamily="34" charset="0"/>
              </a:rPr>
              <a:t>, </a:t>
            </a:r>
            <a:r>
              <a:rPr lang="de-CH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Saturation</a:t>
            </a:r>
            <a:r>
              <a:rPr lang="de-CH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CH" sz="2800" dirty="0" err="1">
                <a:latin typeface="Calibri" panose="020F0502020204030204" pitchFamily="34" charset="0"/>
              </a:rPr>
              <a:t>and</a:t>
            </a:r>
            <a:r>
              <a:rPr lang="de-CH" sz="2800" dirty="0">
                <a:latin typeface="Calibri" panose="020F0502020204030204" pitchFamily="34" charset="0"/>
              </a:rPr>
              <a:t> </a:t>
            </a:r>
            <a:r>
              <a:rPr lang="de-CH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V</a:t>
            </a:r>
            <a:r>
              <a:rPr lang="de-CH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alue</a:t>
            </a:r>
            <a:endParaRPr lang="de-CH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5122" name="Picture 2" descr="C:\Users\wyrs\Desktop\Unbenann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661248"/>
            <a:ext cx="46005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wyrs\Desktop\Unbenannt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196752"/>
            <a:ext cx="5760640" cy="395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5796136" y="1268760"/>
            <a:ext cx="25221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ctr"/>
            <a:r>
              <a:rPr lang="en-GB" altLang="de-DE" sz="2400" b="1" dirty="0" smtClean="0">
                <a:latin typeface="Calibri" panose="020F0502020204030204" pitchFamily="34" charset="0"/>
                <a:cs typeface="Times New Roman" pitchFamily="18" charset="0"/>
              </a:rPr>
              <a:t>Value [0 … 1]</a:t>
            </a:r>
          </a:p>
          <a:p>
            <a:pPr lvl="0" fontAlgn="ctr"/>
            <a:r>
              <a:rPr lang="en-GB" altLang="de-DE" sz="2400" b="1" dirty="0" smtClean="0">
                <a:latin typeface="Calibri" panose="020F0502020204030204" pitchFamily="34" charset="0"/>
                <a:cs typeface="Times New Roman" pitchFamily="18" charset="0"/>
              </a:rPr>
              <a:t>Saturation  [0 … 1]</a:t>
            </a:r>
            <a:endParaRPr lang="en-GB" altLang="de-DE" sz="2400" b="1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904148" y="5409220"/>
            <a:ext cx="2262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ctr"/>
            <a:r>
              <a:rPr lang="en-GB" altLang="de-DE" sz="2400" b="1" dirty="0">
                <a:latin typeface="Calibri" panose="020F0502020204030204" pitchFamily="34" charset="0"/>
                <a:cs typeface="Times New Roman" pitchFamily="18" charset="0"/>
              </a:rPr>
              <a:t>H</a:t>
            </a:r>
            <a:r>
              <a:rPr lang="en-GB" altLang="de-DE" sz="2400" b="1" dirty="0" smtClean="0">
                <a:latin typeface="Calibri" panose="020F0502020204030204" pitchFamily="34" charset="0"/>
                <a:cs typeface="Times New Roman" pitchFamily="18" charset="0"/>
              </a:rPr>
              <a:t>ue [0</a:t>
            </a:r>
            <a:r>
              <a:rPr lang="en-GB" altLang="de-DE" sz="2400" b="1" dirty="0" smtClean="0">
                <a:latin typeface="Calibri" panose="020F0502020204030204" pitchFamily="34" charset="0"/>
                <a:cs typeface="Times New Roman" pitchFamily="18" charset="0"/>
                <a:sym typeface="Symbol"/>
              </a:rPr>
              <a:t></a:t>
            </a:r>
            <a:r>
              <a:rPr lang="en-GB" altLang="de-DE" sz="2400" b="1" dirty="0" smtClean="0">
                <a:latin typeface="Calibri" panose="020F0502020204030204" pitchFamily="34" charset="0"/>
                <a:cs typeface="Times New Roman" pitchFamily="18" charset="0"/>
              </a:rPr>
              <a:t> … 360</a:t>
            </a:r>
            <a:r>
              <a:rPr lang="en-GB" altLang="de-DE" sz="2400" b="1" dirty="0" smtClean="0">
                <a:latin typeface="Calibri" panose="020F0502020204030204" pitchFamily="34" charset="0"/>
                <a:cs typeface="Times New Roman" pitchFamily="18" charset="0"/>
                <a:sym typeface="Symbol"/>
              </a:rPr>
              <a:t></a:t>
            </a:r>
            <a:r>
              <a:rPr lang="en-GB" altLang="de-DE" sz="2400" b="1" dirty="0" smtClean="0">
                <a:latin typeface="Calibri" panose="020F0502020204030204" pitchFamily="34" charset="0"/>
                <a:cs typeface="Times New Roman" pitchFamily="18" charset="0"/>
              </a:rPr>
              <a:t>] </a:t>
            </a:r>
          </a:p>
          <a:p>
            <a:pPr lvl="0" fontAlgn="ctr"/>
            <a:r>
              <a:rPr lang="en-GB" altLang="de-DE" sz="2400" b="1" dirty="0">
                <a:latin typeface="Calibri" panose="020F0502020204030204" pitchFamily="34" charset="0"/>
                <a:cs typeface="Times New Roman" pitchFamily="18" charset="0"/>
              </a:rPr>
              <a:t>f</a:t>
            </a:r>
            <a:r>
              <a:rPr lang="en-GB" altLang="de-DE" sz="2400" b="1" dirty="0" smtClean="0">
                <a:latin typeface="Calibri" panose="020F0502020204030204" pitchFamily="34" charset="0"/>
                <a:cs typeface="Times New Roman" pitchFamily="18" charset="0"/>
              </a:rPr>
              <a:t>or Value=1 &amp; </a:t>
            </a:r>
          </a:p>
          <a:p>
            <a:pPr lvl="0" fontAlgn="ctr"/>
            <a:r>
              <a:rPr lang="en-GB" altLang="de-DE" sz="2400" b="1" dirty="0" smtClean="0">
                <a:latin typeface="Calibri" panose="020F0502020204030204" pitchFamily="34" charset="0"/>
                <a:cs typeface="Times New Roman" pitchFamily="18" charset="0"/>
              </a:rPr>
              <a:t>Saturation=1</a:t>
            </a:r>
            <a:endParaRPr lang="en-GB" altLang="de-DE" sz="2400" b="1" dirty="0">
              <a:latin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4859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 smtClean="0">
                <a:latin typeface="Calibri" panose="020F0502020204030204" pitchFamily="34" charset="0"/>
              </a:rPr>
              <a:t>Example: HSV to RGB converter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 smtClean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0" y="6248169"/>
            <a:ext cx="8748464" cy="94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err="1" smtClean="0">
                <a:latin typeface="Calibri" panose="020F0502020204030204" pitchFamily="34" charset="0"/>
              </a:rPr>
              <a:t>Sources</a:t>
            </a:r>
            <a:r>
              <a:rPr lang="de-CH" b="1" dirty="0" smtClean="0">
                <a:latin typeface="Calibri" panose="020F0502020204030204" pitchFamily="34" charset="0"/>
              </a:rPr>
              <a:t>: </a:t>
            </a:r>
            <a:r>
              <a:rPr lang="de-CH" b="1" dirty="0" smtClean="0">
                <a:latin typeface="Calibri" panose="020F0502020204030204" pitchFamily="34" charset="0"/>
                <a:hlinkClick r:id="rId3"/>
              </a:rPr>
              <a:t>www.rapidtables.com/convert/color/rgb-to-hsv.htm</a:t>
            </a:r>
            <a:endParaRPr lang="de-CH" b="1" dirty="0" smtClean="0">
              <a:latin typeface="Calibri" panose="020F0502020204030204" pitchFamily="34" charset="0"/>
            </a:endParaRPr>
          </a:p>
          <a:p>
            <a:r>
              <a:rPr lang="en-GB" b="1" dirty="0">
                <a:latin typeface="Calibri" panose="020F0502020204030204" pitchFamily="34" charset="0"/>
              </a:rPr>
              <a:t> </a:t>
            </a:r>
            <a:r>
              <a:rPr lang="en-GB" b="1" dirty="0" smtClean="0">
                <a:latin typeface="Calibri" panose="020F0502020204030204" pitchFamily="34" charset="0"/>
              </a:rPr>
              <a:t>                </a:t>
            </a:r>
            <a:r>
              <a:rPr lang="en-GB" b="1" dirty="0" smtClean="0">
                <a:latin typeface="Calibri" panose="020F0502020204030204" pitchFamily="34" charset="0"/>
                <a:hlinkClick r:id="rId4"/>
              </a:rPr>
              <a:t>https</a:t>
            </a:r>
            <a:r>
              <a:rPr lang="en-GB" b="1" dirty="0">
                <a:latin typeface="Calibri" panose="020F0502020204030204" pitchFamily="34" charset="0"/>
                <a:hlinkClick r:id="rId4"/>
              </a:rPr>
              <a:t>://de.wikipedia.org/wiki/HSV-Farbraum</a:t>
            </a:r>
            <a:r>
              <a:rPr lang="en-GB" b="1" dirty="0">
                <a:latin typeface="Calibri" panose="020F0502020204030204" pitchFamily="34" charset="0"/>
              </a:rPr>
              <a:t> </a:t>
            </a:r>
            <a:endParaRPr lang="en-GB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de-CH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3548" y="1742613"/>
            <a:ext cx="616674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904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e-DE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C = V × S    (</a:t>
            </a:r>
            <a:r>
              <a:rPr lang="en-GB" altLang="de-DE" sz="2400" b="1" dirty="0" err="1" smtClean="0">
                <a:latin typeface="Calibri" panose="020F0502020204030204" pitchFamily="34" charset="0"/>
                <a:cs typeface="Times New Roman" pitchFamily="18" charset="0"/>
              </a:rPr>
              <a:t>c</a:t>
            </a:r>
            <a:r>
              <a:rPr kumimoji="0" lang="en-GB" altLang="de-DE" sz="24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hroma</a:t>
            </a:r>
            <a:r>
              <a:rPr kumimoji="0" lang="en-GB" altLang="de-DE" sz="24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GB" altLang="de-DE" sz="2400" b="1" dirty="0" smtClean="0">
                <a:latin typeface="Calibri" panose="020F0502020204030204" pitchFamily="34" charset="0"/>
                <a:cs typeface="Times New Roman" pitchFamily="18" charset="0"/>
              </a:rPr>
              <a:t>v</a:t>
            </a:r>
            <a:r>
              <a:rPr kumimoji="0" lang="en-GB" altLang="de-DE" sz="24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alue</a:t>
            </a:r>
            <a:r>
              <a:rPr kumimoji="0" lang="en-GB" altLang="de-DE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)</a:t>
            </a:r>
            <a:endParaRPr kumimoji="0" lang="en-GB" altLang="de-DE" sz="2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e-DE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X = C × (1 - |(H / 60</a:t>
            </a:r>
            <a:r>
              <a:rPr kumimoji="0" lang="en-GB" altLang="de-DE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itchFamily="18" charset="0"/>
                <a:sym typeface="Symbol"/>
              </a:rPr>
              <a:t></a:t>
            </a:r>
            <a:r>
              <a:rPr kumimoji="0" lang="en-GB" altLang="de-DE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) mod 2 - 1|)</a:t>
            </a:r>
            <a:endParaRPr kumimoji="0" lang="en-GB" altLang="de-DE" sz="2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e-DE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            </a:t>
            </a: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de-DE" sz="2400" b="1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de-DE" sz="2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de-DE" sz="2400" b="1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de-DE" sz="2400" b="1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de-DE" sz="2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  <a:p>
            <a:pPr eaLnBrk="0" fontAlgn="b" hangingPunct="0"/>
            <a:r>
              <a:rPr lang="en-GB" altLang="de-DE" sz="2400" b="1" dirty="0">
                <a:latin typeface="Calibri" panose="020F0502020204030204" pitchFamily="34" charset="0"/>
                <a:cs typeface="Times New Roman" pitchFamily="18" charset="0"/>
              </a:rPr>
              <a:t>m = V </a:t>
            </a:r>
            <a:r>
              <a:rPr lang="en-GB" altLang="de-DE" sz="2400" b="1" dirty="0" smtClean="0">
                <a:latin typeface="Calibri" panose="020F0502020204030204" pitchFamily="34" charset="0"/>
                <a:cs typeface="Times New Roman" pitchFamily="18" charset="0"/>
              </a:rPr>
              <a:t>– C = V </a:t>
            </a:r>
            <a:r>
              <a:rPr lang="en-GB" altLang="de-DE" sz="2400" b="1" dirty="0">
                <a:latin typeface="Calibri" panose="020F0502020204030204" pitchFamily="34" charset="0"/>
                <a:cs typeface="Times New Roman" pitchFamily="18" charset="0"/>
              </a:rPr>
              <a:t>(1 – S</a:t>
            </a:r>
            <a:r>
              <a:rPr lang="en-GB" altLang="de-DE" sz="2400" b="1" dirty="0" smtClean="0">
                <a:latin typeface="Calibri" panose="020F0502020204030204" pitchFamily="34" charset="0"/>
                <a:cs typeface="Times New Roman" pitchFamily="18" charset="0"/>
              </a:rPr>
              <a:t>)</a:t>
            </a:r>
            <a:endParaRPr kumimoji="0" lang="en-GB" altLang="de-DE" sz="2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e-DE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(R,G,B) = ((</a:t>
            </a:r>
            <a:r>
              <a:rPr kumimoji="0" lang="en-GB" altLang="de-DE" sz="24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R'+m</a:t>
            </a:r>
            <a:r>
              <a:rPr kumimoji="0" lang="en-GB" altLang="de-DE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)×255, (</a:t>
            </a:r>
            <a:r>
              <a:rPr kumimoji="0" lang="en-GB" altLang="de-DE" sz="24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G'+m</a:t>
            </a:r>
            <a:r>
              <a:rPr kumimoji="0" lang="en-GB" altLang="de-DE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)×255, (</a:t>
            </a:r>
            <a:r>
              <a:rPr kumimoji="0" lang="en-GB" altLang="de-DE" sz="24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B'+m</a:t>
            </a:r>
            <a:r>
              <a:rPr kumimoji="0" lang="en-GB" altLang="de-DE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itchFamily="18" charset="0"/>
              </a:rPr>
              <a:t>)×255)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400" dirty="0">
              <a:latin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6" name="Picture 2" descr="http://www.rapidtables.com/convert/color/hsv-to-rgb/hsv-to-rgb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816932"/>
            <a:ext cx="483263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431540" y="5553236"/>
            <a:ext cx="4630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ctr" hangingPunct="0"/>
            <a:r>
              <a:rPr lang="en-GB" altLang="de-DE" sz="2400" dirty="0" smtClean="0">
                <a:latin typeface="Calibri" panose="020F0502020204030204" pitchFamily="34" charset="0"/>
                <a:cs typeface="Times New Roman" pitchFamily="18" charset="0"/>
              </a:rPr>
              <a:t>R,G,B lie each in the range [0…255]</a:t>
            </a:r>
            <a:endParaRPr lang="en-GB" altLang="de-DE" sz="2400" dirty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59532" y="1196752"/>
            <a:ext cx="6375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With 0 </a:t>
            </a:r>
            <a:r>
              <a:rPr lang="en-US" sz="2400" dirty="0">
                <a:latin typeface="Calibri" panose="020F0502020204030204" pitchFamily="34" charset="0"/>
              </a:rPr>
              <a:t>≤ </a:t>
            </a:r>
            <a:r>
              <a:rPr lang="en-US" sz="2400" i="1" dirty="0">
                <a:latin typeface="Calibri" panose="020F0502020204030204" pitchFamily="34" charset="0"/>
              </a:rPr>
              <a:t>H</a:t>
            </a:r>
            <a:r>
              <a:rPr lang="en-US" sz="2400" dirty="0">
                <a:latin typeface="Calibri" panose="020F0502020204030204" pitchFamily="34" charset="0"/>
              </a:rPr>
              <a:t> &lt; </a:t>
            </a:r>
            <a:r>
              <a:rPr lang="en-US" sz="2400" dirty="0" smtClean="0">
                <a:latin typeface="Calibri" panose="020F0502020204030204" pitchFamily="34" charset="0"/>
              </a:rPr>
              <a:t>360</a:t>
            </a:r>
            <a:r>
              <a:rPr lang="de-DE" altLang="de-DE" sz="2400" dirty="0" smtClean="0">
                <a:latin typeface="Calibri" panose="020F0502020204030204" pitchFamily="34" charset="0"/>
                <a:cs typeface="Times New Roman" pitchFamily="18" charset="0"/>
                <a:sym typeface="Symbol"/>
              </a:rPr>
              <a:t></a:t>
            </a:r>
            <a:r>
              <a:rPr lang="en-US" sz="2400" dirty="0" smtClean="0">
                <a:latin typeface="Calibri" panose="020F0502020204030204" pitchFamily="34" charset="0"/>
              </a:rPr>
              <a:t>, </a:t>
            </a:r>
            <a:r>
              <a:rPr lang="en-US" sz="2400" dirty="0">
                <a:latin typeface="Calibri" panose="020F0502020204030204" pitchFamily="34" charset="0"/>
              </a:rPr>
              <a:t>0 ≤ </a:t>
            </a:r>
            <a:r>
              <a:rPr lang="en-US" sz="2400" i="1" dirty="0">
                <a:latin typeface="Calibri" panose="020F0502020204030204" pitchFamily="34" charset="0"/>
              </a:rPr>
              <a:t>S</a:t>
            </a:r>
            <a:r>
              <a:rPr lang="en-US" sz="2400" dirty="0">
                <a:latin typeface="Calibri" panose="020F0502020204030204" pitchFamily="34" charset="0"/>
              </a:rPr>
              <a:t> ≤ 1 and 0 ≤ </a:t>
            </a:r>
            <a:r>
              <a:rPr lang="en-US" sz="2400" i="1" dirty="0">
                <a:latin typeface="Calibri" panose="020F0502020204030204" pitchFamily="34" charset="0"/>
              </a:rPr>
              <a:t>V</a:t>
            </a:r>
            <a:r>
              <a:rPr lang="en-US" sz="2400" dirty="0">
                <a:latin typeface="Calibri" panose="020F0502020204030204" pitchFamily="34" charset="0"/>
              </a:rPr>
              <a:t> ≤ </a:t>
            </a:r>
            <a:r>
              <a:rPr lang="en-US" sz="2400" dirty="0" smtClean="0">
                <a:latin typeface="Calibri" panose="020F0502020204030204" pitchFamily="34" charset="0"/>
              </a:rPr>
              <a:t>1, we get:</a:t>
            </a:r>
            <a:endParaRPr lang="de-CH" sz="2400" dirty="0">
              <a:latin typeface="Calibri" panose="020F0502020204030204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5387282" y="2312876"/>
            <a:ext cx="3757226" cy="2522220"/>
            <a:chOff x="5387282" y="2312876"/>
            <a:chExt cx="3757226" cy="2522220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888" y="2312876"/>
              <a:ext cx="3436620" cy="2522220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5387282" y="3920864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m=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0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1066</Words>
  <Application>Microsoft Office PowerPoint</Application>
  <PresentationFormat>Bildschirmpräsentation (4:3)</PresentationFormat>
  <Paragraphs>150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Times New Roman</vt:lpstr>
      <vt:lpstr>Wingdings</vt:lpstr>
      <vt:lpstr>Standarddesign</vt:lpstr>
      <vt:lpstr>Human Colour Perception and  Colour Physics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ZHW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Marcel Rupf</dc:creator>
  <cp:lastModifiedBy>Hochreutener Hanspeter (hhrt)</cp:lastModifiedBy>
  <cp:revision>2255</cp:revision>
  <cp:lastPrinted>2016-02-17T15:09:29Z</cp:lastPrinted>
  <dcterms:created xsi:type="dcterms:W3CDTF">2003-10-29T20:15:56Z</dcterms:created>
  <dcterms:modified xsi:type="dcterms:W3CDTF">2019-02-27T12:56:02Z</dcterms:modified>
</cp:coreProperties>
</file>