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7"/>
  </p:notesMasterIdLst>
  <p:handoutMasterIdLst>
    <p:handoutMasterId r:id="rId18"/>
  </p:handoutMasterIdLst>
  <p:sldIdLst>
    <p:sldId id="302" r:id="rId2"/>
    <p:sldId id="303" r:id="rId3"/>
    <p:sldId id="304" r:id="rId4"/>
    <p:sldId id="305" r:id="rId5"/>
    <p:sldId id="312" r:id="rId6"/>
    <p:sldId id="311" r:id="rId7"/>
    <p:sldId id="310" r:id="rId8"/>
    <p:sldId id="306" r:id="rId9"/>
    <p:sldId id="307" r:id="rId10"/>
    <p:sldId id="313" r:id="rId11"/>
    <p:sldId id="314" r:id="rId12"/>
    <p:sldId id="315" r:id="rId13"/>
    <p:sldId id="316" r:id="rId14"/>
    <p:sldId id="308" r:id="rId15"/>
    <p:sldId id="309" r:id="rId16"/>
  </p:sldIdLst>
  <p:sldSz cx="10693400" cy="7561263"/>
  <p:notesSz cx="6864350" cy="9996488"/>
  <p:defaultTextStyle>
    <a:defPPr>
      <a:defRPr lang="de-DE"/>
    </a:defPPr>
    <a:lvl1pPr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orient="horz" pos="1139">
          <p15:clr>
            <a:srgbClr val="A4A3A4"/>
          </p15:clr>
        </p15:guide>
        <p15:guide id="3" orient="horz" pos="4203">
          <p15:clr>
            <a:srgbClr val="A4A3A4"/>
          </p15:clr>
        </p15:guide>
        <p15:guide id="4" orient="horz" pos="4227">
          <p15:clr>
            <a:srgbClr val="A4A3A4"/>
          </p15:clr>
        </p15:guide>
        <p15:guide id="5" orient="horz" pos="856">
          <p15:clr>
            <a:srgbClr val="A4A3A4"/>
          </p15:clr>
        </p15:guide>
        <p15:guide id="6" pos="3368">
          <p15:clr>
            <a:srgbClr val="A4A3A4"/>
          </p15:clr>
        </p15:guide>
        <p15:guide id="7" pos="869">
          <p15:clr>
            <a:srgbClr val="A4A3A4"/>
          </p15:clr>
        </p15:guide>
        <p15:guide id="8" pos="65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3300"/>
    <a:srgbClr val="008000"/>
    <a:srgbClr val="FFCCCC"/>
    <a:srgbClr val="E9CFCC"/>
    <a:srgbClr val="555557"/>
    <a:srgbClr val="E3F2F3"/>
    <a:srgbClr val="006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1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468" y="-6"/>
      </p:cViewPr>
      <p:guideLst>
        <p:guide orient="horz" pos="2382"/>
        <p:guide orient="horz" pos="1139"/>
        <p:guide orient="horz" pos="4203"/>
        <p:guide orient="horz" pos="4227"/>
        <p:guide orient="horz" pos="856"/>
        <p:guide pos="3368"/>
        <p:guide pos="869"/>
        <p:guide pos="6554"/>
      </p:guideLst>
    </p:cSldViewPr>
  </p:slideViewPr>
  <p:outlineViewPr>
    <p:cViewPr>
      <p:scale>
        <a:sx n="33" d="100"/>
        <a:sy n="33" d="100"/>
      </p:scale>
      <p:origin x="43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3222" cy="5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9594" y="1"/>
            <a:ext cx="2973222" cy="5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 algn="r"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4105"/>
            <a:ext cx="2973222" cy="5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9594" y="9494105"/>
            <a:ext cx="2973222" cy="5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algn="r"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72E841-A1B6-464D-83EE-DBB80D41EA0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0106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3222" cy="5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9594" y="1"/>
            <a:ext cx="2973222" cy="5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 algn="r"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749300"/>
            <a:ext cx="5302250" cy="374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128" y="4749379"/>
            <a:ext cx="5492094" cy="4498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4105"/>
            <a:ext cx="2973222" cy="5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9594" y="9494105"/>
            <a:ext cx="2973222" cy="5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algn="r"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8FBAC5F-CE48-4276-A9F5-961BC0A7B1F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727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366838" y="7124700"/>
            <a:ext cx="1211262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1042988">
              <a:lnSpc>
                <a:spcPts val="700"/>
              </a:lnSpc>
              <a:spcBef>
                <a:spcPts val="700"/>
              </a:spcBef>
              <a:spcAft>
                <a:spcPts val="700"/>
              </a:spcAft>
              <a:defRPr/>
            </a:pPr>
            <a:r>
              <a:rPr lang="de-DE" sz="700" b="0">
                <a:solidFill>
                  <a:schemeClr val="tx1"/>
                </a:solidFill>
              </a:rPr>
              <a:t>Zürcher  Fachhochschule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366838" y="7124700"/>
            <a:ext cx="1211262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1042988">
              <a:lnSpc>
                <a:spcPts val="700"/>
              </a:lnSpc>
              <a:spcBef>
                <a:spcPts val="700"/>
              </a:spcBef>
              <a:spcAft>
                <a:spcPts val="700"/>
              </a:spcAft>
              <a:defRPr/>
            </a:pPr>
            <a:r>
              <a:rPr lang="de-DE" sz="700" b="0" dirty="0">
                <a:solidFill>
                  <a:schemeClr val="tx1"/>
                </a:solidFill>
              </a:rPr>
              <a:t>Zürcher  Fachhochschule</a:t>
            </a:r>
          </a:p>
        </p:txBody>
      </p:sp>
      <p:pic>
        <p:nvPicPr>
          <p:cNvPr id="6" name="Picture 11" descr="zhaw_LO_d_bla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10688" y="250825"/>
            <a:ext cx="1087437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66838" y="628650"/>
            <a:ext cx="6837362" cy="1258888"/>
          </a:xfrm>
        </p:spPr>
        <p:txBody>
          <a:bodyPr/>
          <a:lstStyle>
            <a:lvl1pPr>
              <a:lnSpc>
                <a:spcPts val="3100"/>
              </a:lnSpc>
              <a:spcAft>
                <a:spcPts val="1600"/>
              </a:spcAft>
              <a:defRPr>
                <a:solidFill>
                  <a:srgbClr val="0064BA"/>
                </a:solidFill>
              </a:defRPr>
            </a:lvl1pPr>
          </a:lstStyle>
          <a:p>
            <a:r>
              <a:rPr lang="de-CH"/>
              <a:t>Titelmasterformat durch Klicken bearbeiten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6838" y="2051050"/>
            <a:ext cx="9017000" cy="43180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de-CH"/>
              <a:t>Formatvorlage des Untertitelmasters durch Klicken bearbeiten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938D43-903D-4049-A87C-408FF9759FC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2668C-0E8A-43BA-856B-74F1436FE10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129588" y="628650"/>
            <a:ext cx="2254250" cy="58483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66838" y="628650"/>
            <a:ext cx="6610350" cy="584835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D556C-2F52-4690-9C19-4721A7E33C4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0B21E-9BD6-47E6-A475-244777773D0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65F7-982D-4007-AD66-A1AF9A31605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66838" y="1798638"/>
            <a:ext cx="44323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51538" y="1798638"/>
            <a:ext cx="44323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9F2E0-9B8A-4DE0-A002-710AB4EF398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11B33-DFD5-4917-96E5-8FCF3210EF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B94AF-6F59-4F3E-95F2-1D5C58E03F3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DE4E6-6FF5-4226-9BE9-4DC89C8209B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45553-AF8C-409D-9265-EC563F7852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6BA45-2A7D-47BA-911A-7E4066432E4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6838" y="628650"/>
            <a:ext cx="7558087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Titelmasterformat durch Klicken bearbeiten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6838" y="1798638"/>
            <a:ext cx="9017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366838" y="7124700"/>
            <a:ext cx="1211262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1042988">
              <a:lnSpc>
                <a:spcPts val="700"/>
              </a:lnSpc>
              <a:spcBef>
                <a:spcPts val="700"/>
              </a:spcBef>
              <a:spcAft>
                <a:spcPts val="700"/>
              </a:spcAft>
              <a:defRPr/>
            </a:pPr>
            <a:r>
              <a:rPr lang="de-DE" sz="700" b="0">
                <a:solidFill>
                  <a:schemeClr val="tx1"/>
                </a:solidFill>
              </a:rPr>
              <a:t>Zürcher  Fachhochschule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04325" y="7124700"/>
            <a:ext cx="121443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Aft>
                <a:spcPct val="0"/>
              </a:spcAft>
              <a:defRPr sz="9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862A390-E72F-4DBB-8573-913CAD467CE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10246" name="Picture 18" descr="zhaw_LO_d_blau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310688" y="250825"/>
            <a:ext cx="1087437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1042988" rtl="0" eaLnBrk="0" fontAlgn="base" hangingPunct="0">
        <a:lnSpc>
          <a:spcPts val="3200"/>
        </a:lnSpc>
        <a:spcBef>
          <a:spcPct val="0"/>
        </a:spcBef>
        <a:spcAft>
          <a:spcPts val="16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04850" indent="-341313" algn="l" defTabSz="1042988" rtl="0" eaLnBrk="0" fontAlgn="base" hangingPunct="0">
        <a:lnSpc>
          <a:spcPts val="2800"/>
        </a:lnSpc>
        <a:spcBef>
          <a:spcPct val="0"/>
        </a:spcBef>
        <a:spcAft>
          <a:spcPts val="1200"/>
        </a:spcAft>
        <a:buChar char="–"/>
        <a:defRPr sz="2400">
          <a:solidFill>
            <a:schemeClr val="tx1"/>
          </a:solidFill>
          <a:latin typeface="+mn-lt"/>
        </a:defRPr>
      </a:lvl2pPr>
      <a:lvl3pPr marL="1347788" indent="-261938" algn="l" defTabSz="1042988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838325" indent="-260350" algn="l" defTabSz="1042988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4pPr>
      <a:lvl5pPr marL="2344738" indent="-258763" algn="l" defTabSz="1042988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5pPr>
      <a:lvl6pPr marL="28019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6pPr>
      <a:lvl7pPr marL="32591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7pPr>
      <a:lvl8pPr marL="37163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8pPr>
      <a:lvl9pPr marL="41735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\\shared.zhaw.ch\pools\t\T-ZSN-ETP\Documents_ETP2\RemoteControlHW.ppt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pectrum.ieee.org/static/interactive-the-top-programming-languages-2016" TargetMode="External"/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502921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noProof="0" dirty="0"/>
              <a:t>Remote Control SW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1" y="1422399"/>
            <a:ext cx="9759561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The </a:t>
            </a:r>
            <a:r>
              <a:rPr lang="en-GB" sz="2400" kern="0" dirty="0" err="1"/>
              <a:t>Moodlight</a:t>
            </a:r>
            <a:r>
              <a:rPr lang="en-GB" sz="2400" b="0" kern="0" dirty="0"/>
              <a:t> can be </a:t>
            </a:r>
            <a:r>
              <a:rPr lang="en-GB" sz="2400" kern="0" dirty="0"/>
              <a:t>remotely controlled </a:t>
            </a:r>
            <a:r>
              <a:rPr lang="en-GB" sz="2400" b="0" kern="0" dirty="0"/>
              <a:t>by a computer or a smartphone.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This document addresses the remote control SW:</a:t>
            </a:r>
            <a:br>
              <a:rPr lang="en-GB" sz="2400" b="0" kern="0" dirty="0"/>
            </a:br>
            <a:r>
              <a:rPr lang="en-GB" sz="2400" kern="0" dirty="0"/>
              <a:t>Communication protocol, parser, command strings, error handling and SW implementation on both sides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For the remote control HW and how to establish a connection see</a:t>
            </a:r>
            <a:br>
              <a:rPr lang="en-GB" sz="2400" b="0" kern="0" dirty="0"/>
            </a:br>
            <a:r>
              <a:rPr lang="en-GB" sz="2000" b="0" kern="0" dirty="0">
                <a:hlinkClick r:id="rId2" action="ppaction://hlinkpres?slideindex=1&amp;slidetitle="/>
              </a:rPr>
              <a:t>\\shared.zhaw.ch\pools\t\T-ZSN-ETP\Documents_ETP2\RemoteControlHW.pptx</a:t>
            </a:r>
            <a:r>
              <a:rPr lang="en-GB" sz="2000" b="0" kern="0" dirty="0"/>
              <a:t> </a:t>
            </a:r>
            <a:br>
              <a:rPr lang="en-GB" sz="2400" b="0" kern="0" dirty="0"/>
            </a:br>
            <a:r>
              <a:rPr lang="en-GB" sz="2400" b="0" kern="0" dirty="0"/>
              <a:t>Basically the remote control commands are transmitted over a </a:t>
            </a:r>
            <a:br>
              <a:rPr lang="en-GB" sz="2400" b="0" kern="0" dirty="0"/>
            </a:br>
            <a:r>
              <a:rPr lang="en-GB" sz="2400" kern="0" dirty="0"/>
              <a:t>serial interface: UART or Bluetooth</a:t>
            </a:r>
            <a:br>
              <a:rPr lang="en-GB" sz="2400" b="0" kern="0" dirty="0"/>
            </a:br>
            <a:r>
              <a:rPr lang="en-GB" sz="2400" b="0" kern="0" dirty="0"/>
              <a:t>(Bluetooth is encrypted to protect against third party interference.)</a:t>
            </a:r>
            <a:endParaRPr lang="en-GB" sz="240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400" b="0" kern="0" dirty="0"/>
          </a:p>
        </p:txBody>
      </p:sp>
    </p:spTree>
    <p:extLst>
      <p:ext uri="{BB962C8B-B14F-4D97-AF65-F5344CB8AC3E}">
        <p14:creationId xmlns:p14="http://schemas.microsoft.com/office/powerpoint/2010/main" val="1353319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502921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Microcontroller: RX/TX SW (cont.)</a:t>
            </a:r>
            <a:endParaRPr lang="en-GB" sz="3600" noProof="0" dirty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10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1" y="1422399"/>
            <a:ext cx="9759561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endParaRPr lang="en-GB" sz="2400" b="0" kern="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701" y="1485165"/>
            <a:ext cx="8086725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9344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502921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Microcontroller: Parser SW</a:t>
            </a:r>
            <a:endParaRPr lang="en-GB" sz="3600" noProof="0" dirty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11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1" y="1422399"/>
            <a:ext cx="9759561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endParaRPr lang="en-GB" sz="2400" b="0" kern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701" y="1422399"/>
            <a:ext cx="68770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701" y="4152165"/>
            <a:ext cx="68484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1610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502921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Microcontroller: Parser SW (cont.)</a:t>
            </a:r>
            <a:endParaRPr lang="en-GB" sz="3600" noProof="0" dirty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12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1" y="1422399"/>
            <a:ext cx="9759561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endParaRPr lang="en-GB" sz="2400" b="0" kern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701" y="1422399"/>
            <a:ext cx="77724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4100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502921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Android: Parser SW</a:t>
            </a:r>
            <a:endParaRPr lang="en-GB" sz="3600" noProof="0" dirty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13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1" y="1422399"/>
            <a:ext cx="9759561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Note that the same protocol and commands are used</a:t>
            </a:r>
            <a:br>
              <a:rPr lang="en-GB" sz="2400" b="0" kern="0" dirty="0"/>
            </a:br>
            <a:r>
              <a:rPr lang="en-GB" sz="2400" b="0" kern="0" dirty="0"/>
              <a:t>in the smartphone as in the microcontroller.</a:t>
            </a:r>
            <a:br>
              <a:rPr lang="en-GB" sz="2400" b="0" kern="0" dirty="0"/>
            </a:br>
            <a:r>
              <a:rPr lang="en-GB" sz="2400" b="0" kern="0" dirty="0"/>
              <a:t>But the JAVA implementation looks quite different from the one in C.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701" y="3171090"/>
            <a:ext cx="917257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24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502921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Android: Parser SW (cont.)</a:t>
            </a:r>
            <a:endParaRPr lang="en-GB" sz="3600" noProof="0" dirty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14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1" y="1422399"/>
            <a:ext cx="9759561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endParaRPr lang="en-GB" sz="2400" b="0" kern="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701" y="1351815"/>
            <a:ext cx="9172575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068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502921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noProof="0" dirty="0"/>
              <a:t>Programming Language Ranking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15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1" y="1422399"/>
            <a:ext cx="9759561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Java and C are currently the most popular programming languages  in many published rankings:</a:t>
            </a:r>
            <a:br>
              <a:rPr lang="en-GB" sz="2400" b="0" kern="0" dirty="0"/>
            </a:br>
            <a:r>
              <a:rPr lang="en-GB" sz="2400" b="0" kern="0" dirty="0">
                <a:hlinkClick r:id="rId2"/>
              </a:rPr>
              <a:t>https://www.tiobe.com/tiobe-index/</a:t>
            </a:r>
            <a:r>
              <a:rPr lang="en-GB" sz="2400" b="0" kern="0" dirty="0"/>
              <a:t> (March 2017)</a:t>
            </a:r>
            <a:br>
              <a:rPr lang="en-GB" sz="2400" b="0" kern="0" dirty="0"/>
            </a:br>
            <a:r>
              <a:rPr lang="en-GB" sz="2400" b="0" kern="0" dirty="0">
                <a:hlinkClick r:id="rId3"/>
              </a:rPr>
              <a:t>http://spectrum.ieee.org/static/interactive-the-top-programming-languages-2016</a:t>
            </a:r>
            <a:endParaRPr lang="en-GB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400" b="0" kern="0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endParaRPr lang="en-GB" sz="2400" b="0" kern="0" dirty="0"/>
          </a:p>
        </p:txBody>
      </p:sp>
    </p:spTree>
    <p:extLst>
      <p:ext uri="{BB962C8B-B14F-4D97-AF65-F5344CB8AC3E}">
        <p14:creationId xmlns:p14="http://schemas.microsoft.com/office/powerpoint/2010/main" val="316866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502921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noProof="0" dirty="0"/>
              <a:t>Communication Protocol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2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1" y="1422399"/>
            <a:ext cx="9759561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A protocol defines </a:t>
            </a:r>
            <a:r>
              <a:rPr lang="en-GB" sz="2400" kern="0" dirty="0"/>
              <a:t>rules</a:t>
            </a:r>
            <a:r>
              <a:rPr lang="en-GB" sz="2400" b="0" kern="0" dirty="0"/>
              <a:t> for information transmission.</a:t>
            </a:r>
            <a:br>
              <a:rPr lang="en-GB" sz="2400" b="0" kern="0" dirty="0"/>
            </a:br>
            <a:r>
              <a:rPr lang="en-GB" sz="2400" b="0" kern="0" dirty="0"/>
              <a:t>It has to be known by all parties involved.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The protocols on the </a:t>
            </a:r>
            <a:r>
              <a:rPr lang="en-GB" sz="2400" kern="0" dirty="0"/>
              <a:t>physical and transport layers </a:t>
            </a:r>
            <a:r>
              <a:rPr lang="en-GB" sz="2400" b="0" kern="0" dirty="0"/>
              <a:t>(with low complexity) are often handled by </a:t>
            </a:r>
            <a:r>
              <a:rPr lang="en-GB" sz="2400" kern="0" dirty="0"/>
              <a:t>dedicated HW</a:t>
            </a:r>
            <a:r>
              <a:rPr lang="en-GB" sz="2400" b="0" kern="0" dirty="0"/>
              <a:t>:</a:t>
            </a:r>
          </a:p>
          <a:p>
            <a:pPr marL="1047750" lvl="1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b="0" kern="0" dirty="0"/>
              <a:t>UART: </a:t>
            </a:r>
            <a:r>
              <a:rPr lang="en-GB" sz="2000" b="0" kern="0" dirty="0" err="1"/>
              <a:t>baudrate</a:t>
            </a:r>
            <a:r>
              <a:rPr lang="en-GB" sz="2000" b="0" kern="0" dirty="0"/>
              <a:t>, </a:t>
            </a:r>
            <a:r>
              <a:rPr lang="en-GB" sz="2000" b="0" kern="0" dirty="0" err="1"/>
              <a:t>databits</a:t>
            </a:r>
            <a:r>
              <a:rPr lang="en-GB" sz="2000" b="0" kern="0" dirty="0"/>
              <a:t>, parity and </a:t>
            </a:r>
            <a:r>
              <a:rPr lang="en-GB" sz="2000" b="0" kern="0" dirty="0" err="1"/>
              <a:t>stopbit</a:t>
            </a:r>
            <a:endParaRPr lang="en-GB" sz="2000" b="0" kern="0" dirty="0"/>
          </a:p>
          <a:p>
            <a:pPr marL="1047750" lvl="1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b="0" kern="0" dirty="0"/>
              <a:t>Bluetooth: connection handling, error coding and recovery, encryption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The (more complex and extensible) protocols on the </a:t>
            </a:r>
            <a:r>
              <a:rPr lang="en-GB" sz="2400" kern="0" dirty="0"/>
              <a:t>application layer </a:t>
            </a:r>
            <a:r>
              <a:rPr lang="en-GB" sz="2400" b="0" kern="0" dirty="0"/>
              <a:t>are mostly handled by </a:t>
            </a:r>
            <a:r>
              <a:rPr lang="en-GB" sz="2400" kern="0" dirty="0"/>
              <a:t>SW</a:t>
            </a:r>
            <a:r>
              <a:rPr lang="en-GB" sz="2400" b="0" kern="0" dirty="0"/>
              <a:t>:</a:t>
            </a:r>
          </a:p>
          <a:p>
            <a:pPr marL="1047750" lvl="1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b="0" kern="0" dirty="0"/>
              <a:t>Format and meaning of a message in a given context</a:t>
            </a:r>
          </a:p>
          <a:p>
            <a:pPr marL="1047750" lvl="1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b="0" kern="0" dirty="0"/>
              <a:t>Range of possible responses to any valid request</a:t>
            </a:r>
          </a:p>
        </p:txBody>
      </p:sp>
    </p:spTree>
    <p:extLst>
      <p:ext uri="{BB962C8B-B14F-4D97-AF65-F5344CB8AC3E}">
        <p14:creationId xmlns:p14="http://schemas.microsoft.com/office/powerpoint/2010/main" val="51681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502921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Parser</a:t>
            </a:r>
            <a:endParaRPr lang="en-GB" sz="3600" noProof="0" dirty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3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1" y="1422399"/>
            <a:ext cx="9759561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A parser </a:t>
            </a:r>
            <a:r>
              <a:rPr lang="en-GB" sz="2400" kern="0" dirty="0"/>
              <a:t>analyses</a:t>
            </a:r>
            <a:r>
              <a:rPr lang="en-GB" sz="2400" b="0" kern="0" dirty="0"/>
              <a:t> data according to the rules defined in the protocol.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Mostly the input is a string of bytes or words.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kern="0" dirty="0"/>
              <a:t>Generally the output is a tree representation of the input</a:t>
            </a:r>
            <a:r>
              <a:rPr lang="en-GB" sz="2400" b="0" kern="0" dirty="0"/>
              <a:t>.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This structured data is used to initiate some specific action.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A formal description of parser rules (and programming languages) can be done in the “Extended Backus–</a:t>
            </a:r>
            <a:r>
              <a:rPr lang="en-GB" sz="2400" b="0" kern="0" dirty="0" err="1"/>
              <a:t>Naur</a:t>
            </a:r>
            <a:r>
              <a:rPr lang="en-GB" sz="2400" b="0" kern="0" dirty="0"/>
              <a:t> Form (EBNF)”.</a:t>
            </a:r>
          </a:p>
        </p:txBody>
      </p:sp>
    </p:spTree>
    <p:extLst>
      <p:ext uri="{BB962C8B-B14F-4D97-AF65-F5344CB8AC3E}">
        <p14:creationId xmlns:p14="http://schemas.microsoft.com/office/powerpoint/2010/main" val="3711364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502921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dirty="0" err="1"/>
              <a:t>Moodlight</a:t>
            </a:r>
            <a:r>
              <a:rPr lang="en-GB" sz="3600" dirty="0"/>
              <a:t> Protocol</a:t>
            </a:r>
            <a:endParaRPr lang="en-GB" sz="3600" noProof="0" dirty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4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1" y="1422399"/>
            <a:ext cx="9759561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There is no standard protocol for </a:t>
            </a:r>
            <a:r>
              <a:rPr lang="en-GB" sz="2400" b="0" kern="0" dirty="0" err="1"/>
              <a:t>Moodlights</a:t>
            </a:r>
            <a:r>
              <a:rPr lang="en-GB" sz="2400" b="0" kern="0" dirty="0"/>
              <a:t>.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Hence, Mr. Hochreutener defined a sample protocol, commands and answers to meet the given requirements.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kern="0" dirty="0"/>
              <a:t>You may modify the commands and answers</a:t>
            </a:r>
            <a:br>
              <a:rPr lang="en-GB" sz="2400" kern="0" dirty="0"/>
            </a:br>
            <a:r>
              <a:rPr lang="en-GB" sz="2400" kern="0" dirty="0"/>
              <a:t>or even define your own protocol</a:t>
            </a:r>
            <a:r>
              <a:rPr lang="en-GB" sz="2400" b="0" kern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812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502921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dirty="0" err="1"/>
              <a:t>Moodlight</a:t>
            </a:r>
            <a:r>
              <a:rPr lang="en-GB" sz="3600" dirty="0"/>
              <a:t> Command</a:t>
            </a:r>
            <a:endParaRPr lang="en-GB" sz="3600" noProof="0" dirty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5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1" y="1422399"/>
            <a:ext cx="9759561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>
                <a:solidFill>
                  <a:srgbClr val="FF0000"/>
                </a:solidFill>
              </a:rPr>
              <a:t>state</a:t>
            </a:r>
            <a:r>
              <a:rPr lang="en-GB" sz="2400" b="0" kern="0" dirty="0"/>
              <a:t> </a:t>
            </a:r>
            <a:r>
              <a:rPr lang="en-GB" sz="2400" b="0" kern="0" dirty="0">
                <a:solidFill>
                  <a:srgbClr val="0033CC"/>
                </a:solidFill>
              </a:rPr>
              <a:t>value</a:t>
            </a:r>
            <a:r>
              <a:rPr lang="en-GB" sz="2400" b="0" kern="0" dirty="0">
                <a:solidFill>
                  <a:srgbClr val="008000"/>
                </a:solidFill>
              </a:rPr>
              <a:t>\r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>
                <a:solidFill>
                  <a:srgbClr val="FF0000"/>
                </a:solidFill>
              </a:rPr>
              <a:t>state</a:t>
            </a:r>
            <a:r>
              <a:rPr lang="en-GB" sz="2400" b="0" kern="0" dirty="0"/>
              <a:t> = { </a:t>
            </a:r>
            <a:r>
              <a:rPr lang="en-US" sz="2400" b="0" kern="0" dirty="0"/>
              <a:t>"white", "amber", "red", "green", "blue", "idle", "stop", "start“}</a:t>
            </a:r>
            <a:br>
              <a:rPr lang="en-US" sz="2400" b="0" kern="0" dirty="0"/>
            </a:br>
            <a:r>
              <a:rPr lang="en-US" sz="2400" b="0" kern="0" dirty="0"/>
              <a:t>Only the 3 first characters are compared: “white” = “whish” = “whisky”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“ “ = blank space = ASCII 32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>
                <a:solidFill>
                  <a:srgbClr val="0033CC"/>
                </a:solidFill>
              </a:rPr>
              <a:t>value</a:t>
            </a:r>
            <a:r>
              <a:rPr lang="en-US" sz="2400" b="0" kern="0" dirty="0"/>
              <a:t> expected as a long </a:t>
            </a:r>
            <a:r>
              <a:rPr lang="en-US" sz="2400" b="0" kern="0" dirty="0" err="1"/>
              <a:t>int</a:t>
            </a:r>
            <a:r>
              <a:rPr lang="en-US" sz="2400" b="0" kern="0" dirty="0"/>
              <a:t> (integer, not float or double)</a:t>
            </a:r>
            <a:br>
              <a:rPr lang="en-US" sz="2400" b="0" kern="0" dirty="0"/>
            </a:br>
            <a:r>
              <a:rPr lang="en-US" sz="2400" b="0" kern="0" dirty="0"/>
              <a:t>Any other character or string (for example a “?”) does not change a value.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>
                <a:solidFill>
                  <a:srgbClr val="008000"/>
                </a:solidFill>
              </a:rPr>
              <a:t>\r </a:t>
            </a:r>
            <a:r>
              <a:rPr lang="en-US" sz="2400" b="0" kern="0" dirty="0"/>
              <a:t>= end of string character. </a:t>
            </a:r>
            <a:r>
              <a:rPr lang="en-GB" sz="2400" b="0" kern="0" dirty="0">
                <a:solidFill>
                  <a:srgbClr val="008000"/>
                </a:solidFill>
              </a:rPr>
              <a:t>\r</a:t>
            </a:r>
            <a:r>
              <a:rPr lang="en-US" sz="2400" b="0" kern="0" dirty="0"/>
              <a:t> = carriage return = ASCII 13</a:t>
            </a:r>
            <a:endParaRPr lang="en-GB" sz="2400" b="0" kern="0" dirty="0"/>
          </a:p>
        </p:txBody>
      </p:sp>
    </p:spTree>
    <p:extLst>
      <p:ext uri="{BB962C8B-B14F-4D97-AF65-F5344CB8AC3E}">
        <p14:creationId xmlns:p14="http://schemas.microsoft.com/office/powerpoint/2010/main" val="58257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502921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dirty="0" err="1"/>
              <a:t>Moodlight</a:t>
            </a:r>
            <a:r>
              <a:rPr lang="en-GB" sz="3600" dirty="0"/>
              <a:t> Action</a:t>
            </a:r>
            <a:endParaRPr lang="en-GB" sz="3600" noProof="0" dirty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6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1" y="1422399"/>
            <a:ext cx="9759561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There are 3 possible outcomes after analyzing a received command: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No valid state is recognized</a:t>
            </a:r>
            <a:br>
              <a:rPr lang="en-US" sz="2400" b="0" kern="0" dirty="0"/>
            </a:br>
            <a:r>
              <a:rPr lang="en-US" sz="2400" b="0" kern="0" dirty="0"/>
              <a:t>=&gt; Nothing happens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A valid </a:t>
            </a:r>
            <a:r>
              <a:rPr lang="en-US" sz="2400" b="0" kern="0" dirty="0">
                <a:solidFill>
                  <a:srgbClr val="FF3300"/>
                </a:solidFill>
              </a:rPr>
              <a:t>state</a:t>
            </a:r>
            <a:r>
              <a:rPr lang="en-US" sz="2400" b="0" kern="0" dirty="0"/>
              <a:t> is recognized, but no (valid) value</a:t>
            </a:r>
            <a:br>
              <a:rPr lang="en-US" sz="2400" b="0" kern="0" dirty="0"/>
            </a:br>
            <a:r>
              <a:rPr lang="en-US" sz="2400" b="0" kern="0" dirty="0"/>
              <a:t>=&gt; Switch to that state, don't change the value,</a:t>
            </a:r>
            <a:br>
              <a:rPr lang="en-US" sz="2400" b="0" kern="0" dirty="0"/>
            </a:br>
            <a:r>
              <a:rPr lang="en-US" sz="2400" b="0" kern="0" dirty="0"/>
              <a:t>     send an answer and update the display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 Valid </a:t>
            </a:r>
            <a:r>
              <a:rPr lang="en-US" sz="2400" b="0" kern="0" dirty="0">
                <a:solidFill>
                  <a:srgbClr val="FF3300"/>
                </a:solidFill>
              </a:rPr>
              <a:t>state</a:t>
            </a:r>
            <a:r>
              <a:rPr lang="en-US" sz="2400" b="0" kern="0" dirty="0"/>
              <a:t> and </a:t>
            </a:r>
            <a:r>
              <a:rPr lang="en-US" sz="2400" b="0" kern="0" dirty="0">
                <a:solidFill>
                  <a:srgbClr val="0033CC"/>
                </a:solidFill>
              </a:rPr>
              <a:t>value</a:t>
            </a:r>
            <a:r>
              <a:rPr lang="en-US" sz="2400" b="0" kern="0" dirty="0"/>
              <a:t> received</a:t>
            </a:r>
            <a:br>
              <a:rPr lang="en-US" sz="2400" b="0" kern="0" dirty="0"/>
            </a:br>
            <a:r>
              <a:rPr lang="en-US" sz="2400" b="0" kern="0" dirty="0"/>
              <a:t>=&gt; Switch to that state and change the value,</a:t>
            </a:r>
            <a:br>
              <a:rPr lang="en-US" sz="2400" b="0" kern="0" dirty="0"/>
            </a:br>
            <a:r>
              <a:rPr lang="en-US" sz="2400" b="0" kern="0" dirty="0"/>
              <a:t>     send an answer and update the display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Restart listening for a next command.</a:t>
            </a:r>
            <a:endParaRPr lang="en-GB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</p:txBody>
      </p:sp>
    </p:spTree>
    <p:extLst>
      <p:ext uri="{BB962C8B-B14F-4D97-AF65-F5344CB8AC3E}">
        <p14:creationId xmlns:p14="http://schemas.microsoft.com/office/powerpoint/2010/main" val="228962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502921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dirty="0" err="1"/>
              <a:t>Moodlight</a:t>
            </a:r>
            <a:r>
              <a:rPr lang="en-GB" sz="3600" dirty="0"/>
              <a:t> Answer</a:t>
            </a:r>
            <a:endParaRPr lang="en-GB" sz="3600" noProof="0" dirty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7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1" y="1422399"/>
            <a:ext cx="9759561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>
                <a:solidFill>
                  <a:srgbClr val="FF0000"/>
                </a:solidFill>
              </a:rPr>
              <a:t>state</a:t>
            </a:r>
            <a:r>
              <a:rPr lang="en-GB" sz="2400" b="0" kern="0"/>
              <a:t> </a:t>
            </a:r>
            <a:r>
              <a:rPr lang="en-GB" sz="2400" b="0" kern="0" dirty="0">
                <a:solidFill>
                  <a:srgbClr val="0033CC"/>
                </a:solidFill>
              </a:rPr>
              <a:t>value</a:t>
            </a:r>
            <a:r>
              <a:rPr lang="en-GB" sz="2400" b="0" kern="0" dirty="0">
                <a:solidFill>
                  <a:srgbClr val="008000"/>
                </a:solidFill>
              </a:rPr>
              <a:t>\r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The answer has exactly the same structure as a command.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The state and the value are included in the answer</a:t>
            </a:r>
            <a:br>
              <a:rPr lang="en-US" sz="2400" b="0" kern="0" dirty="0"/>
            </a:br>
            <a:r>
              <a:rPr lang="en-US" sz="2400" b="0" kern="0" dirty="0"/>
              <a:t>regardless whether they have been changed or not.</a:t>
            </a:r>
          </a:p>
        </p:txBody>
      </p:sp>
    </p:spTree>
    <p:extLst>
      <p:ext uri="{BB962C8B-B14F-4D97-AF65-F5344CB8AC3E}">
        <p14:creationId xmlns:p14="http://schemas.microsoft.com/office/powerpoint/2010/main" val="3934490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502921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dirty="0" err="1"/>
              <a:t>Moodlight</a:t>
            </a:r>
            <a:r>
              <a:rPr lang="en-GB" sz="3600" dirty="0"/>
              <a:t> Error Handling</a:t>
            </a:r>
            <a:endParaRPr lang="en-GB" sz="3600" noProof="0" dirty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8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1" y="1422399"/>
            <a:ext cx="9759561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Bluetooth works with error correction and retransmission.</a:t>
            </a:r>
            <a:br>
              <a:rPr lang="en-GB" sz="2400" b="0" kern="0" dirty="0"/>
            </a:br>
            <a:r>
              <a:rPr lang="en-GB" sz="2400" b="0" kern="0" dirty="0"/>
              <a:t>Nevertheless, transmitted data might be incorrect. Some reasons are:</a:t>
            </a:r>
          </a:p>
          <a:p>
            <a:pPr marL="1047750" lvl="1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b="0" kern="0" dirty="0"/>
              <a:t>Radio interference or signal loss</a:t>
            </a:r>
          </a:p>
          <a:p>
            <a:pPr marL="1047750" lvl="1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b="0" kern="0" dirty="0"/>
              <a:t>Bad command received due to a SW error</a:t>
            </a:r>
          </a:p>
          <a:p>
            <a:pPr marL="1047750" lvl="1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b="0" kern="0" dirty="0"/>
              <a:t>Hacker attack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The </a:t>
            </a:r>
            <a:r>
              <a:rPr lang="en-GB" sz="2400" kern="0" dirty="0" err="1"/>
              <a:t>Moodlight</a:t>
            </a:r>
            <a:r>
              <a:rPr lang="en-GB" sz="2400" kern="0" dirty="0"/>
              <a:t> is not</a:t>
            </a:r>
            <a:r>
              <a:rPr lang="en-GB" sz="2400" b="0" kern="0" dirty="0"/>
              <a:t> considered as </a:t>
            </a:r>
            <a:r>
              <a:rPr lang="en-GB" sz="2400" kern="0" dirty="0"/>
              <a:t>a critical infrastructure</a:t>
            </a:r>
            <a:r>
              <a:rPr lang="en-GB" sz="2400" b="0" kern="0" dirty="0"/>
              <a:t>.</a:t>
            </a:r>
            <a:br>
              <a:rPr lang="en-GB" sz="2400" b="0" kern="0" dirty="0"/>
            </a:br>
            <a:r>
              <a:rPr lang="en-GB" sz="2400" b="0" kern="0" dirty="0"/>
              <a:t>It should just:</a:t>
            </a:r>
          </a:p>
          <a:p>
            <a:pPr marL="1047750" lvl="1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b="0" kern="0" dirty="0"/>
              <a:t>Discard a bad or uncomplete command</a:t>
            </a:r>
          </a:p>
          <a:p>
            <a:pPr marL="1047750" lvl="1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b="0" kern="0" dirty="0"/>
              <a:t>Restart listening for a next command</a:t>
            </a:r>
          </a:p>
          <a:p>
            <a:pPr marL="1047750" lvl="1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b="0" kern="0" dirty="0"/>
              <a:t>Inform the remote control device if the command was successful</a:t>
            </a:r>
          </a:p>
        </p:txBody>
      </p:sp>
    </p:spTree>
    <p:extLst>
      <p:ext uri="{BB962C8B-B14F-4D97-AF65-F5344CB8AC3E}">
        <p14:creationId xmlns:p14="http://schemas.microsoft.com/office/powerpoint/2010/main" val="151293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502921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Microcontroller: RX/TX SW</a:t>
            </a:r>
            <a:endParaRPr lang="en-GB" sz="3600" noProof="0" dirty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9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1" y="1422399"/>
            <a:ext cx="9759561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This is the interface between the dedicated UART-HW</a:t>
            </a:r>
            <a:br>
              <a:rPr lang="en-GB" sz="2400" b="0" kern="0" dirty="0"/>
            </a:br>
            <a:r>
              <a:rPr lang="en-GB" sz="2400" b="0" kern="0" dirty="0"/>
              <a:t>and the input buffer of the parser-SW.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701" y="4161690"/>
            <a:ext cx="68294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139530"/>
      </p:ext>
    </p:extLst>
  </p:cSld>
  <p:clrMapOvr>
    <a:masterClrMapping/>
  </p:clrMapOvr>
</p:sld>
</file>

<file path=ppt/theme/theme1.xml><?xml version="1.0" encoding="utf-8"?>
<a:theme xmlns:a="http://schemas.openxmlformats.org/drawingml/2006/main" name="zhaw_d">
  <a:themeElements>
    <a:clrScheme name="zhaw_d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zhaw_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zhaw_d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zhaw_d</Template>
  <TotalTime>0</TotalTime>
  <Words>318</Words>
  <Application>Microsoft Office PowerPoint</Application>
  <PresentationFormat>Benutzerdefiniert</PresentationFormat>
  <Paragraphs>74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7" baseType="lpstr">
      <vt:lpstr>Arial</vt:lpstr>
      <vt:lpstr>zhaw_d</vt:lpstr>
      <vt:lpstr>Remote Control SW</vt:lpstr>
      <vt:lpstr>Communication Protocol</vt:lpstr>
      <vt:lpstr>Parser</vt:lpstr>
      <vt:lpstr>Moodlight Protocol</vt:lpstr>
      <vt:lpstr>Moodlight Command</vt:lpstr>
      <vt:lpstr>Moodlight Action</vt:lpstr>
      <vt:lpstr>Moodlight Answer</vt:lpstr>
      <vt:lpstr>Moodlight Error Handling</vt:lpstr>
      <vt:lpstr>Microcontroller: RX/TX SW</vt:lpstr>
      <vt:lpstr>Microcontroller: RX/TX SW (cont.)</vt:lpstr>
      <vt:lpstr>Microcontroller: Parser SW</vt:lpstr>
      <vt:lpstr>Microcontroller: Parser SW (cont.)</vt:lpstr>
      <vt:lpstr>Android: Parser SW</vt:lpstr>
      <vt:lpstr>Android: Parser SW (cont.)</vt:lpstr>
      <vt:lpstr>Programming Language Ranking</vt:lpstr>
    </vt:vector>
  </TitlesOfParts>
  <Company>Zürcher Hochschule der Angewandten Wissenschaften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ETP1 part 1</dc:title>
  <dc:creator>hhrt@zhaw.ch</dc:creator>
  <cp:lastModifiedBy>Andreas Ehrensperger</cp:lastModifiedBy>
  <cp:revision>316</cp:revision>
  <cp:lastPrinted>2015-06-25T08:07:49Z</cp:lastPrinted>
  <dcterms:created xsi:type="dcterms:W3CDTF">2010-01-18T09:46:49Z</dcterms:created>
  <dcterms:modified xsi:type="dcterms:W3CDTF">2017-04-02T19:50:47Z</dcterms:modified>
</cp:coreProperties>
</file>