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3"/>
  </p:notesMasterIdLst>
  <p:handoutMasterIdLst>
    <p:handoutMasterId r:id="rId24"/>
  </p:handoutMasterIdLst>
  <p:sldIdLst>
    <p:sldId id="302" r:id="rId2"/>
    <p:sldId id="311" r:id="rId3"/>
    <p:sldId id="312" r:id="rId4"/>
    <p:sldId id="309" r:id="rId5"/>
    <p:sldId id="305" r:id="rId6"/>
    <p:sldId id="314" r:id="rId7"/>
    <p:sldId id="315" r:id="rId8"/>
    <p:sldId id="316" r:id="rId9"/>
    <p:sldId id="318" r:id="rId10"/>
    <p:sldId id="320" r:id="rId11"/>
    <p:sldId id="317" r:id="rId12"/>
    <p:sldId id="319" r:id="rId13"/>
    <p:sldId id="326" r:id="rId14"/>
    <p:sldId id="323" r:id="rId15"/>
    <p:sldId id="324" r:id="rId16"/>
    <p:sldId id="327" r:id="rId17"/>
    <p:sldId id="321" r:id="rId18"/>
    <p:sldId id="328" r:id="rId19"/>
    <p:sldId id="330" r:id="rId20"/>
    <p:sldId id="331" r:id="rId21"/>
    <p:sldId id="329" r:id="rId22"/>
  </p:sldIdLst>
  <p:sldSz cx="10693400" cy="7561263"/>
  <p:notesSz cx="6877050" cy="10002838"/>
  <p:defaultTextStyle>
    <a:defPPr>
      <a:defRPr lang="de-DE"/>
    </a:defPPr>
    <a:lvl1pPr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orient="horz" pos="1139">
          <p15:clr>
            <a:srgbClr val="A4A3A4"/>
          </p15:clr>
        </p15:guide>
        <p15:guide id="3" orient="horz" pos="4203">
          <p15:clr>
            <a:srgbClr val="A4A3A4"/>
          </p15:clr>
        </p15:guide>
        <p15:guide id="4" orient="horz" pos="4227">
          <p15:clr>
            <a:srgbClr val="A4A3A4"/>
          </p15:clr>
        </p15:guide>
        <p15:guide id="5" orient="horz" pos="856">
          <p15:clr>
            <a:srgbClr val="A4A3A4"/>
          </p15:clr>
        </p15:guide>
        <p15:guide id="6" pos="3368">
          <p15:clr>
            <a:srgbClr val="A4A3A4"/>
          </p15:clr>
        </p15:guide>
        <p15:guide id="7" pos="869">
          <p15:clr>
            <a:srgbClr val="A4A3A4"/>
          </p15:clr>
        </p15:guide>
        <p15:guide id="8" pos="65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CEE"/>
    <a:srgbClr val="AED8DC"/>
    <a:srgbClr val="BEE0E4"/>
    <a:srgbClr val="ECF7F8"/>
    <a:srgbClr val="E1F2F3"/>
    <a:srgbClr val="FFCCCC"/>
    <a:srgbClr val="FFFF99"/>
    <a:srgbClr val="0064BA"/>
    <a:srgbClr val="FF33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1" autoAdjust="0"/>
    <p:restoredTop sz="98401" autoAdjust="0"/>
  </p:normalViewPr>
  <p:slideViewPr>
    <p:cSldViewPr snapToGrid="0">
      <p:cViewPr varScale="1">
        <p:scale>
          <a:sx n="71" d="100"/>
          <a:sy n="71" d="100"/>
        </p:scale>
        <p:origin x="1002" y="78"/>
      </p:cViewPr>
      <p:guideLst>
        <p:guide orient="horz" pos="2382"/>
        <p:guide orient="horz" pos="1139"/>
        <p:guide orient="horz" pos="4203"/>
        <p:guide orient="horz" pos="4227"/>
        <p:guide orient="horz" pos="856"/>
        <p:guide pos="3368"/>
        <p:guide pos="869"/>
        <p:guide pos="6554"/>
      </p:guideLst>
    </p:cSldViewPr>
  </p:slideViewPr>
  <p:outlineViewPr>
    <p:cViewPr>
      <p:scale>
        <a:sx n="33" d="100"/>
        <a:sy n="33" d="100"/>
      </p:scale>
      <p:origin x="43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8723" cy="50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2" tIns="46491" rIns="92982" bIns="46491" numCol="1" anchor="t" anchorCtr="0" compatLnSpc="1">
            <a:prstTxWarp prst="textNoShape">
              <a:avLst/>
            </a:prstTxWarp>
          </a:bodyPr>
          <a:lstStyle>
            <a:lvl1pPr defTabSz="930564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6790" y="2"/>
            <a:ext cx="2978723" cy="50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2" tIns="46491" rIns="92982" bIns="46491" numCol="1" anchor="t" anchorCtr="0" compatLnSpc="1">
            <a:prstTxWarp prst="textNoShape">
              <a:avLst/>
            </a:prstTxWarp>
          </a:bodyPr>
          <a:lstStyle>
            <a:lvl1pPr algn="r" defTabSz="930564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00136"/>
            <a:ext cx="2978723" cy="50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2" tIns="46491" rIns="92982" bIns="46491" numCol="1" anchor="b" anchorCtr="0" compatLnSpc="1">
            <a:prstTxWarp prst="textNoShape">
              <a:avLst/>
            </a:prstTxWarp>
          </a:bodyPr>
          <a:lstStyle>
            <a:lvl1pPr defTabSz="930564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6790" y="9500136"/>
            <a:ext cx="2978723" cy="50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2" tIns="46491" rIns="92982" bIns="46491" numCol="1" anchor="b" anchorCtr="0" compatLnSpc="1">
            <a:prstTxWarp prst="textNoShape">
              <a:avLst/>
            </a:prstTxWarp>
          </a:bodyPr>
          <a:lstStyle>
            <a:lvl1pPr algn="r" defTabSz="930564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72E841-A1B6-464D-83EE-DBB80D41E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0106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8723" cy="50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2" tIns="46491" rIns="92982" bIns="46491" numCol="1" anchor="t" anchorCtr="0" compatLnSpc="1">
            <a:prstTxWarp prst="textNoShape">
              <a:avLst/>
            </a:prstTxWarp>
          </a:bodyPr>
          <a:lstStyle>
            <a:lvl1pPr defTabSz="930564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6790" y="2"/>
            <a:ext cx="2978723" cy="50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2" tIns="46491" rIns="92982" bIns="46491" numCol="1" anchor="t" anchorCtr="0" compatLnSpc="1">
            <a:prstTxWarp prst="textNoShape">
              <a:avLst/>
            </a:prstTxWarp>
          </a:bodyPr>
          <a:lstStyle>
            <a:lvl1pPr algn="r" defTabSz="930564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4225" y="749300"/>
            <a:ext cx="5308600" cy="3752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98" y="4752396"/>
            <a:ext cx="5502255" cy="450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2" tIns="46491" rIns="92982" bIns="464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0136"/>
            <a:ext cx="2978723" cy="50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2" tIns="46491" rIns="92982" bIns="46491" numCol="1" anchor="b" anchorCtr="0" compatLnSpc="1">
            <a:prstTxWarp prst="textNoShape">
              <a:avLst/>
            </a:prstTxWarp>
          </a:bodyPr>
          <a:lstStyle>
            <a:lvl1pPr defTabSz="930564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6790" y="9500136"/>
            <a:ext cx="2978723" cy="50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2" tIns="46491" rIns="92982" bIns="46491" numCol="1" anchor="b" anchorCtr="0" compatLnSpc="1">
            <a:prstTxWarp prst="textNoShape">
              <a:avLst/>
            </a:prstTxWarp>
          </a:bodyPr>
          <a:lstStyle>
            <a:lvl1pPr algn="r" defTabSz="930564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FBAC5F-CE48-4276-A9F5-961BC0A7B1F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727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FBAC5F-CE48-4276-A9F5-961BC0A7B1FF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90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6838" y="628650"/>
            <a:ext cx="6837362" cy="1258888"/>
          </a:xfrm>
        </p:spPr>
        <p:txBody>
          <a:bodyPr/>
          <a:lstStyle>
            <a:lvl1pPr>
              <a:lnSpc>
                <a:spcPts val="3100"/>
              </a:lnSpc>
              <a:spcAft>
                <a:spcPts val="1600"/>
              </a:spcAft>
              <a:defRPr>
                <a:solidFill>
                  <a:srgbClr val="0064BA"/>
                </a:solidFill>
              </a:defRPr>
            </a:lvl1pPr>
          </a:lstStyle>
          <a:p>
            <a:r>
              <a:rPr lang="de-CH"/>
              <a:t>Titelmasterformat durch Klicken bearbeiten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6838" y="2051050"/>
            <a:ext cx="9017000" cy="43180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de-CH" dirty="0"/>
              <a:t>Formatvorlage des Untertitelmasters durch Klicken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938D43-903D-4049-A87C-408FF9759FC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42731" y="70798"/>
            <a:ext cx="1905404" cy="10337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2668C-0E8A-43BA-856B-74F1436FE1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29588" y="628650"/>
            <a:ext cx="2254250" cy="58483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66838" y="628650"/>
            <a:ext cx="6610350" cy="58483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D556C-2F52-4690-9C19-4721A7E33C4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0B21E-9BD6-47E6-A475-244777773D0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65F7-982D-4007-AD66-A1AF9A31605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66838" y="1798638"/>
            <a:ext cx="4432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51538" y="1798638"/>
            <a:ext cx="4432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9F2E0-9B8A-4DE0-A002-710AB4EF398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11B33-DFD5-4917-96E5-8FCF3210EF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B94AF-6F59-4F3E-95F2-1D5C58E03F3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DE4E6-6FF5-4226-9BE9-4DC89C8209B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45553-AF8C-409D-9265-EC563F785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6BA45-2A7D-47BA-911A-7E4066432E4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838" y="628650"/>
            <a:ext cx="7558087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Titelmasterformat durch Klicken bearbeiten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6838" y="1798638"/>
            <a:ext cx="9017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366838" y="7124700"/>
            <a:ext cx="1211262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1042988">
              <a:lnSpc>
                <a:spcPts val="700"/>
              </a:lnSpc>
              <a:spcBef>
                <a:spcPts val="700"/>
              </a:spcBef>
              <a:spcAft>
                <a:spcPts val="700"/>
              </a:spcAft>
              <a:defRPr/>
            </a:pPr>
            <a:r>
              <a:rPr lang="de-DE" sz="700" b="0">
                <a:solidFill>
                  <a:schemeClr val="tx1"/>
                </a:solidFill>
              </a:rPr>
              <a:t>Zürcher  Fachhochschule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04325" y="7124700"/>
            <a:ext cx="12144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Aft>
                <a:spcPct val="0"/>
              </a:spcAft>
              <a:defRPr sz="9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862A390-E72F-4DBB-8573-913CAD467CE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10246" name="Picture 18" descr="zhaw_LO_d_blau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310688" y="250825"/>
            <a:ext cx="1087437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1042988" rtl="0" eaLnBrk="0" fontAlgn="base" hangingPunct="0">
        <a:lnSpc>
          <a:spcPts val="3200"/>
        </a:lnSpc>
        <a:spcBef>
          <a:spcPct val="0"/>
        </a:spcBef>
        <a:spcAft>
          <a:spcPts val="16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04850" indent="-341313" algn="l" defTabSz="1042988" rtl="0" eaLnBrk="0" fontAlgn="base" hangingPunct="0">
        <a:lnSpc>
          <a:spcPts val="2800"/>
        </a:lnSpc>
        <a:spcBef>
          <a:spcPct val="0"/>
        </a:spcBef>
        <a:spcAft>
          <a:spcPts val="1200"/>
        </a:spcAft>
        <a:buChar char="–"/>
        <a:defRPr sz="2400">
          <a:solidFill>
            <a:schemeClr val="tx1"/>
          </a:solidFill>
          <a:latin typeface="+mn-lt"/>
        </a:defRPr>
      </a:lvl2pPr>
      <a:lvl3pPr marL="1347788" indent="-261938" algn="l" defTabSz="104298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838325" indent="-260350" algn="l" defTabSz="1042988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4pPr>
      <a:lvl5pPr marL="2344738" indent="-258763" algn="l" defTabSz="1042988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5pPr>
      <a:lvl6pPr marL="28019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6pPr>
      <a:lvl7pPr marL="32591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7pPr>
      <a:lvl8pPr marL="37163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8pPr>
      <a:lvl9pPr marL="41735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xm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iki.selfhtml.org/wiki/X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utorials.jenkov.com/android/fragment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dc.com/promo/smartphone-market-share/os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developer.android.com/sdk/index.html" TargetMode="External"/><Relationship Id="rId4" Type="http://schemas.openxmlformats.org/officeDocument/2006/relationships/hyperlink" Target="http://gs.statcounter.com/os-market-share/mobile/switzerland/2016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aiduhix.blogspot.ch/2015/08/android-how-to-do-findviewbyid-in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developer.android.com/training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signthing.net/the-basic-components-in-an-android-app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Activity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Activity.html#onStart%28%29" TargetMode="External"/><Relationship Id="rId7" Type="http://schemas.openxmlformats.org/officeDocument/2006/relationships/hyperlink" Target="http://developer.android.com/reference/android/app/Activity.html#onDestroy%28%29" TargetMode="External"/><Relationship Id="rId2" Type="http://schemas.openxmlformats.org/officeDocument/2006/relationships/hyperlink" Target="http://developer.android.com/reference/android/app/Activity.html#onCreate%28android.os.Bundle%29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eveloper.android.com/reference/android/app/Activity.html#onStop%28%29" TargetMode="External"/><Relationship Id="rId5" Type="http://schemas.openxmlformats.org/officeDocument/2006/relationships/hyperlink" Target="http://developer.android.com/reference/android/app/Activity.html#onPause%28%29" TargetMode="External"/><Relationship Id="rId4" Type="http://schemas.openxmlformats.org/officeDocument/2006/relationships/hyperlink" Target="http://developer.android.com/reference/android/app/Activity.html#onResume%28%29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app/Activity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noProof="0" dirty="0"/>
              <a:t>Android App Programming </a:t>
            </a:r>
            <a:br>
              <a:rPr lang="en-GB" sz="3600" noProof="0" dirty="0"/>
            </a:br>
            <a:endParaRPr lang="en-GB" sz="3600" noProof="0" dirty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3111500" y="1839935"/>
            <a:ext cx="7188200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kern="0" dirty="0"/>
              <a:t>Activities, Activity Life Cycle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kern="0" dirty="0"/>
              <a:t>Fragments, Fragment Life Cycle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kern="0" dirty="0"/>
              <a:t>Screen Layout with XML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kern="0" dirty="0"/>
              <a:t>Event Handlers in Java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400" kern="0" dirty="0"/>
          </a:p>
        </p:txBody>
      </p:sp>
      <p:sp>
        <p:nvSpPr>
          <p:cNvPr id="4" name="AutoShape 4" descr="Bildergebnis für andro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83993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1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516882" y="4013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Proposed Layouts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10</a:t>
            </a:fld>
            <a:endParaRPr lang="en-GB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2" y="1435100"/>
            <a:ext cx="5344955" cy="532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/>
          <p:cNvSpPr/>
          <p:nvPr/>
        </p:nvSpPr>
        <p:spPr bwMode="auto">
          <a:xfrm>
            <a:off x="723900" y="5981700"/>
            <a:ext cx="3746500" cy="781807"/>
          </a:xfrm>
          <a:prstGeom prst="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Legende mit Linie 1 11"/>
          <p:cNvSpPr/>
          <p:nvPr/>
        </p:nvSpPr>
        <p:spPr bwMode="auto">
          <a:xfrm>
            <a:off x="4836388" y="6094030"/>
            <a:ext cx="4333012" cy="557145"/>
          </a:xfrm>
          <a:prstGeom prst="borderCallout1">
            <a:avLst>
              <a:gd name="adj1" fmla="val 53865"/>
              <a:gd name="adj2" fmla="val -404"/>
              <a:gd name="adj3" fmla="val 51534"/>
              <a:gd name="adj4" fmla="val -678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sz="2000" b="0" dirty="0" err="1"/>
              <a:t>Used</a:t>
            </a:r>
            <a:r>
              <a:rPr lang="de-CH" sz="2000" b="0" dirty="0"/>
              <a:t> </a:t>
            </a:r>
            <a:r>
              <a:rPr lang="de-CH" sz="2000" b="0" dirty="0" err="1"/>
              <a:t>for</a:t>
            </a:r>
            <a:r>
              <a:rPr lang="de-CH" sz="2000" b="0" dirty="0"/>
              <a:t> </a:t>
            </a:r>
            <a:r>
              <a:rPr lang="de-CH" sz="2000" b="0" dirty="0" err="1"/>
              <a:t>Moodlight</a:t>
            </a:r>
            <a:r>
              <a:rPr lang="de-CH" sz="2000" b="0" dirty="0"/>
              <a:t> Reference Design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9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/>
          <p:cNvSpPr txBox="1"/>
          <p:nvPr/>
        </p:nvSpPr>
        <p:spPr>
          <a:xfrm>
            <a:off x="2834415" y="4117072"/>
            <a:ext cx="6726049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>
                <a:solidFill>
                  <a:srgbClr val="00B050"/>
                </a:solidFill>
              </a:rPr>
              <a:t>&lt;</a:t>
            </a:r>
            <a:r>
              <a:rPr lang="de-CH" sz="2000" dirty="0" err="1">
                <a:solidFill>
                  <a:srgbClr val="00B050"/>
                </a:solidFill>
              </a:rPr>
              <a:t>list</a:t>
            </a:r>
            <a:r>
              <a:rPr lang="de-CH" sz="2000" dirty="0">
                <a:solidFill>
                  <a:srgbClr val="00B050"/>
                </a:solidFill>
              </a:rPr>
              <a:t>&gt;</a:t>
            </a:r>
            <a:br>
              <a:rPr lang="de-CH" sz="2000" dirty="0">
                <a:solidFill>
                  <a:srgbClr val="00B050"/>
                </a:solidFill>
              </a:rPr>
            </a:br>
            <a:r>
              <a:rPr lang="de-CH" sz="2000" dirty="0">
                <a:solidFill>
                  <a:srgbClr val="00B050"/>
                </a:solidFill>
              </a:rPr>
              <a:t>    &lt;</a:t>
            </a:r>
            <a:r>
              <a:rPr lang="de-CH" sz="2000" dirty="0" err="1">
                <a:solidFill>
                  <a:srgbClr val="00B050"/>
                </a:solidFill>
              </a:rPr>
              <a:t>message</a:t>
            </a:r>
            <a:r>
              <a:rPr lang="de-CH" sz="2000" dirty="0">
                <a:solidFill>
                  <a:srgbClr val="00B050"/>
                </a:solidFill>
              </a:rPr>
              <a:t>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status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= ’’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sent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’’</a:t>
            </a:r>
            <a:r>
              <a:rPr lang="de-CH" sz="2000" dirty="0">
                <a:solidFill>
                  <a:srgbClr val="00B050"/>
                </a:solidFill>
              </a:rPr>
              <a:t>&gt;</a:t>
            </a:r>
            <a:r>
              <a:rPr lang="de-CH" sz="2000" dirty="0" err="1">
                <a:solidFill>
                  <a:srgbClr val="0033CC"/>
                </a:solidFill>
              </a:rPr>
              <a:t>Hello</a:t>
            </a:r>
            <a:r>
              <a:rPr lang="de-CH" sz="2000" dirty="0">
                <a:solidFill>
                  <a:srgbClr val="00B050"/>
                </a:solidFill>
              </a:rPr>
              <a:t>&lt;/</a:t>
            </a:r>
            <a:r>
              <a:rPr lang="de-CH" sz="2000" dirty="0" err="1">
                <a:solidFill>
                  <a:srgbClr val="00B050"/>
                </a:solidFill>
              </a:rPr>
              <a:t>message</a:t>
            </a:r>
            <a:r>
              <a:rPr lang="de-CH" sz="2000" dirty="0">
                <a:solidFill>
                  <a:srgbClr val="00B050"/>
                </a:solidFill>
              </a:rPr>
              <a:t>&gt;</a:t>
            </a:r>
            <a:br>
              <a:rPr lang="de-CH" sz="2000" dirty="0">
                <a:solidFill>
                  <a:srgbClr val="00B050"/>
                </a:solidFill>
              </a:rPr>
            </a:br>
            <a:r>
              <a:rPr lang="de-CH" sz="2000" dirty="0">
                <a:solidFill>
                  <a:srgbClr val="00B050"/>
                </a:solidFill>
              </a:rPr>
              <a:t>    &lt;</a:t>
            </a:r>
            <a:r>
              <a:rPr lang="de-CH" sz="2000" dirty="0" err="1">
                <a:solidFill>
                  <a:srgbClr val="00B050"/>
                </a:solidFill>
              </a:rPr>
              <a:t>message</a:t>
            </a:r>
            <a:r>
              <a:rPr lang="de-CH" sz="2000" dirty="0">
                <a:solidFill>
                  <a:srgbClr val="00B050"/>
                </a:solidFill>
              </a:rPr>
              <a:t>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status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= ’’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received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’’</a:t>
            </a:r>
            <a:r>
              <a:rPr lang="de-CH" sz="2000" dirty="0">
                <a:solidFill>
                  <a:srgbClr val="00B050"/>
                </a:solidFill>
              </a:rPr>
              <a:t>&gt;</a:t>
            </a:r>
            <a:r>
              <a:rPr lang="de-CH" sz="2000" dirty="0" err="1">
                <a:solidFill>
                  <a:srgbClr val="0033CC"/>
                </a:solidFill>
              </a:rPr>
              <a:t>Goobye</a:t>
            </a:r>
            <a:r>
              <a:rPr lang="de-CH" sz="2000" dirty="0">
                <a:solidFill>
                  <a:srgbClr val="00B050"/>
                </a:solidFill>
              </a:rPr>
              <a:t>&lt;/</a:t>
            </a:r>
            <a:r>
              <a:rPr lang="de-CH" sz="2000" dirty="0" err="1">
                <a:solidFill>
                  <a:srgbClr val="00B050"/>
                </a:solidFill>
              </a:rPr>
              <a:t>message</a:t>
            </a:r>
            <a:r>
              <a:rPr lang="de-CH" sz="2000" dirty="0">
                <a:solidFill>
                  <a:srgbClr val="00B050"/>
                </a:solidFill>
              </a:rPr>
              <a:t>&gt;</a:t>
            </a:r>
            <a:r>
              <a:rPr lang="de-CH" sz="2000" dirty="0">
                <a:solidFill>
                  <a:srgbClr val="0033CC"/>
                </a:solidFill>
              </a:rPr>
              <a:t/>
            </a:r>
            <a:br>
              <a:rPr lang="de-CH" sz="2000" dirty="0">
                <a:solidFill>
                  <a:srgbClr val="0033CC"/>
                </a:solidFill>
              </a:rPr>
            </a:br>
            <a:r>
              <a:rPr lang="de-CH" sz="2000" dirty="0">
                <a:solidFill>
                  <a:srgbClr val="00B050"/>
                </a:solidFill>
              </a:rPr>
              <a:t>&lt;/</a:t>
            </a:r>
            <a:r>
              <a:rPr lang="de-CH" sz="2000" dirty="0" err="1">
                <a:solidFill>
                  <a:srgbClr val="00B050"/>
                </a:solidFill>
              </a:rPr>
              <a:t>list</a:t>
            </a:r>
            <a:r>
              <a:rPr lang="de-CH" sz="2000" dirty="0">
                <a:solidFill>
                  <a:srgbClr val="00B050"/>
                </a:solidFill>
              </a:rPr>
              <a:t>&gt;</a:t>
            </a:r>
            <a:r>
              <a:rPr lang="de-CH" dirty="0"/>
              <a:t> 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183151" y="1242699"/>
            <a:ext cx="10510249" cy="631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XML is widely used in the IT to store or exchange structured sets of data.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Objectives: human – and machine readable, easy to learn, easy to process, formal and concise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XML syntax and terminology: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US" sz="2400" b="0" kern="0" dirty="0"/>
          </a:p>
        </p:txBody>
      </p:sp>
      <p:sp>
        <p:nvSpPr>
          <p:cNvPr id="26" name="Textfeld 25"/>
          <p:cNvSpPr txBox="1"/>
          <p:nvPr/>
        </p:nvSpPr>
        <p:spPr>
          <a:xfrm>
            <a:off x="2106451" y="3422578"/>
            <a:ext cx="1489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>
                <a:solidFill>
                  <a:srgbClr val="00B050"/>
                </a:solidFill>
              </a:rPr>
              <a:t>&lt;</a:t>
            </a:r>
            <a:r>
              <a:rPr lang="de-CH" sz="2000" dirty="0" err="1">
                <a:solidFill>
                  <a:srgbClr val="00B050"/>
                </a:solidFill>
              </a:rPr>
              <a:t>doc</a:t>
            </a:r>
            <a:r>
              <a:rPr lang="de-CH" sz="2000" dirty="0">
                <a:solidFill>
                  <a:srgbClr val="00B050"/>
                </a:solidFill>
              </a:rPr>
              <a:t>&gt;</a:t>
            </a:r>
          </a:p>
          <a:p>
            <a:endParaRPr lang="de-CH" sz="2000" dirty="0">
              <a:solidFill>
                <a:srgbClr val="00B050"/>
              </a:solidFill>
            </a:endParaRPr>
          </a:p>
          <a:p>
            <a:endParaRPr lang="de-CH" sz="2000" dirty="0">
              <a:solidFill>
                <a:srgbClr val="00B050"/>
              </a:solidFill>
            </a:endParaRPr>
          </a:p>
          <a:p>
            <a:r>
              <a:rPr lang="de-CH" sz="2000" dirty="0">
                <a:solidFill>
                  <a:srgbClr val="00B050"/>
                </a:solidFill>
              </a:rPr>
              <a:t/>
            </a:r>
            <a:br>
              <a:rPr lang="de-CH" sz="2000" dirty="0">
                <a:solidFill>
                  <a:srgbClr val="00B050"/>
                </a:solidFill>
              </a:rPr>
            </a:br>
            <a:r>
              <a:rPr lang="de-CH" sz="2000" dirty="0">
                <a:solidFill>
                  <a:srgbClr val="00B050"/>
                </a:solidFill>
              </a:rPr>
              <a:t/>
            </a:r>
            <a:br>
              <a:rPr lang="de-CH" sz="2000" dirty="0">
                <a:solidFill>
                  <a:srgbClr val="00B050"/>
                </a:solidFill>
              </a:rPr>
            </a:br>
            <a:r>
              <a:rPr lang="de-CH" sz="2000" dirty="0">
                <a:solidFill>
                  <a:srgbClr val="00B050"/>
                </a:solidFill>
              </a:rPr>
              <a:t>&lt;/</a:t>
            </a:r>
            <a:r>
              <a:rPr lang="de-CH" sz="2000" dirty="0" err="1">
                <a:solidFill>
                  <a:srgbClr val="00B050"/>
                </a:solidFill>
              </a:rPr>
              <a:t>doc</a:t>
            </a:r>
            <a:r>
              <a:rPr lang="de-CH" sz="2000" dirty="0">
                <a:solidFill>
                  <a:srgbClr val="00B050"/>
                </a:solidFill>
              </a:rPr>
              <a:t>&gt;</a:t>
            </a:r>
            <a:r>
              <a:rPr lang="de-CH" dirty="0"/>
              <a:t> </a:t>
            </a:r>
          </a:p>
        </p:txBody>
      </p:sp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 err="1"/>
              <a:t>eXtensible</a:t>
            </a:r>
            <a:r>
              <a:rPr lang="en-GB" sz="3600" dirty="0"/>
              <a:t> </a:t>
            </a:r>
            <a:r>
              <a:rPr lang="en-GB" sz="3600" dirty="0" err="1"/>
              <a:t>Markup</a:t>
            </a:r>
            <a:r>
              <a:rPr lang="en-GB" sz="3600" dirty="0"/>
              <a:t> Language (XML)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9140358" y="7328375"/>
            <a:ext cx="1214438" cy="193675"/>
          </a:xfrm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11</a:t>
            </a:fld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2824298" y="3144171"/>
            <a:ext cx="8279617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dirty="0">
              <a:solidFill>
                <a:srgbClr val="00B050"/>
              </a:solidFill>
            </a:endParaRPr>
          </a:p>
          <a:p>
            <a:r>
              <a:rPr lang="de-CH" sz="2000" dirty="0">
                <a:solidFill>
                  <a:srgbClr val="00B050"/>
                </a:solidFill>
              </a:rPr>
              <a:t>&lt;</a:t>
            </a:r>
            <a:r>
              <a:rPr lang="de-CH" sz="2000" dirty="0" err="1">
                <a:solidFill>
                  <a:srgbClr val="00B050"/>
                </a:solidFill>
              </a:rPr>
              <a:t>message</a:t>
            </a:r>
            <a:r>
              <a:rPr lang="de-CH" sz="2000" dirty="0">
                <a:solidFill>
                  <a:srgbClr val="00B050"/>
                </a:solidFill>
              </a:rPr>
              <a:t>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status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= ’’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sent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’’</a:t>
            </a:r>
            <a:r>
              <a:rPr lang="de-CH" sz="2000" dirty="0">
                <a:solidFill>
                  <a:srgbClr val="00B050"/>
                </a:solidFill>
              </a:rPr>
              <a:t>&gt;</a:t>
            </a:r>
            <a:r>
              <a:rPr lang="de-CH" sz="2000" dirty="0" err="1">
                <a:solidFill>
                  <a:srgbClr val="0033CC"/>
                </a:solidFill>
              </a:rPr>
              <a:t>Hello</a:t>
            </a:r>
            <a:r>
              <a:rPr lang="de-CH" sz="2000" dirty="0">
                <a:solidFill>
                  <a:srgbClr val="00B050"/>
                </a:solidFill>
              </a:rPr>
              <a:t>&lt;/</a:t>
            </a:r>
            <a:r>
              <a:rPr lang="de-CH" sz="2000" dirty="0" err="1">
                <a:solidFill>
                  <a:srgbClr val="00B050"/>
                </a:solidFill>
              </a:rPr>
              <a:t>message</a:t>
            </a:r>
            <a:r>
              <a:rPr lang="de-CH" sz="2000" dirty="0">
                <a:solidFill>
                  <a:srgbClr val="00B050"/>
                </a:solidFill>
              </a:rPr>
              <a:t>&gt;</a:t>
            </a:r>
          </a:p>
          <a:p>
            <a:r>
              <a:rPr lang="de-CH" dirty="0"/>
              <a:t> </a:t>
            </a:r>
          </a:p>
        </p:txBody>
      </p:sp>
      <p:sp>
        <p:nvSpPr>
          <p:cNvPr id="10" name="Geschweifte Klammer rechts 9"/>
          <p:cNvSpPr/>
          <p:nvPr/>
        </p:nvSpPr>
        <p:spPr bwMode="auto">
          <a:xfrm rot="16200000">
            <a:off x="5333585" y="1038704"/>
            <a:ext cx="527667" cy="5318685"/>
          </a:xfrm>
          <a:prstGeom prst="rightBrace">
            <a:avLst>
              <a:gd name="adj1" fmla="val 8333"/>
              <a:gd name="adj2" fmla="val 50632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5" name="Legende mit Linie 1 14"/>
          <p:cNvSpPr/>
          <p:nvPr/>
        </p:nvSpPr>
        <p:spPr bwMode="auto">
          <a:xfrm>
            <a:off x="1608264" y="4278917"/>
            <a:ext cx="1216034" cy="333843"/>
          </a:xfrm>
          <a:prstGeom prst="borderCallout1">
            <a:avLst>
              <a:gd name="adj1" fmla="val -6519"/>
              <a:gd name="adj2" fmla="val 49007"/>
              <a:gd name="adj3" fmla="val -60970"/>
              <a:gd name="adj4" fmla="val 10772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Start tag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6" name="Legende mit Linie 1 15"/>
          <p:cNvSpPr/>
          <p:nvPr/>
        </p:nvSpPr>
        <p:spPr bwMode="auto">
          <a:xfrm>
            <a:off x="5091329" y="2730924"/>
            <a:ext cx="1129148" cy="412993"/>
          </a:xfrm>
          <a:prstGeom prst="borderCallout1">
            <a:avLst>
              <a:gd name="adj1" fmla="val 105303"/>
              <a:gd name="adj2" fmla="val 48676"/>
              <a:gd name="adj3" fmla="val 163205"/>
              <a:gd name="adj4" fmla="val 4784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Element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8" name="Legende mit Linie 1 17"/>
          <p:cNvSpPr/>
          <p:nvPr/>
        </p:nvSpPr>
        <p:spPr bwMode="auto">
          <a:xfrm>
            <a:off x="7690218" y="4256974"/>
            <a:ext cx="1785347" cy="355786"/>
          </a:xfrm>
          <a:prstGeom prst="borderCallout1">
            <a:avLst>
              <a:gd name="adj1" fmla="val -6519"/>
              <a:gd name="adj2" fmla="val 49007"/>
              <a:gd name="adj3" fmla="val -52620"/>
              <a:gd name="adj4" fmla="val 2775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End tag (</a:t>
            </a:r>
            <a:r>
              <a:rPr lang="de-CH" sz="2000" b="0" dirty="0" err="1"/>
              <a:t>w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ith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/)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9" name="Legende mit Linie 1 18"/>
          <p:cNvSpPr/>
          <p:nvPr/>
        </p:nvSpPr>
        <p:spPr bwMode="auto">
          <a:xfrm>
            <a:off x="6545732" y="4258724"/>
            <a:ext cx="1079443" cy="339746"/>
          </a:xfrm>
          <a:prstGeom prst="borderCallout1">
            <a:avLst>
              <a:gd name="adj1" fmla="val -13995"/>
              <a:gd name="adj2" fmla="val 25476"/>
              <a:gd name="adj3" fmla="val -22333"/>
              <a:gd name="adj4" fmla="val 2096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Content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0" name="Legende mit Linie 1 19"/>
          <p:cNvSpPr/>
          <p:nvPr/>
        </p:nvSpPr>
        <p:spPr bwMode="auto">
          <a:xfrm>
            <a:off x="3799977" y="4253517"/>
            <a:ext cx="2680712" cy="339746"/>
          </a:xfrm>
          <a:prstGeom prst="borderCallout1">
            <a:avLst>
              <a:gd name="adj1" fmla="val -6519"/>
              <a:gd name="adj2" fmla="val 49007"/>
              <a:gd name="adj3" fmla="val -64763"/>
              <a:gd name="adj4" fmla="val 561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Attribute: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name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,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value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824298" y="5746069"/>
            <a:ext cx="6504687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>
                <a:solidFill>
                  <a:srgbClr val="00B050"/>
                </a:solidFill>
              </a:rPr>
              <a:t>&lt;</a:t>
            </a:r>
            <a:r>
              <a:rPr lang="de-CH" sz="2000" dirty="0" err="1">
                <a:solidFill>
                  <a:srgbClr val="00B050"/>
                </a:solidFill>
              </a:rPr>
              <a:t>rectangle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width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= ’’2’’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width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= ’’4’’  </a:t>
            </a:r>
            <a:r>
              <a:rPr lang="de-CH" sz="2000" dirty="0">
                <a:solidFill>
                  <a:srgbClr val="00B050"/>
                </a:solidFill>
              </a:rPr>
              <a:t>/&gt; </a:t>
            </a:r>
            <a:br>
              <a:rPr lang="de-CH" sz="2000" dirty="0">
                <a:solidFill>
                  <a:srgbClr val="00B050"/>
                </a:solidFill>
              </a:rPr>
            </a:br>
            <a:r>
              <a:rPr lang="de-CH" dirty="0"/>
              <a:t> </a:t>
            </a:r>
          </a:p>
        </p:txBody>
      </p:sp>
      <p:sp>
        <p:nvSpPr>
          <p:cNvPr id="24" name="Legende mit Linie 1 23"/>
          <p:cNvSpPr/>
          <p:nvPr/>
        </p:nvSpPr>
        <p:spPr bwMode="auto">
          <a:xfrm>
            <a:off x="7614750" y="5626537"/>
            <a:ext cx="2581534" cy="833748"/>
          </a:xfrm>
          <a:prstGeom prst="borderCallout1">
            <a:avLst>
              <a:gd name="adj1" fmla="val 43923"/>
              <a:gd name="adj2" fmla="val -1837"/>
              <a:gd name="adj3" fmla="val 45880"/>
              <a:gd name="adj4" fmla="val -103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sz="2000" b="0" dirty="0"/>
              <a:t> </a:t>
            </a:r>
            <a:r>
              <a:rPr lang="de-CH" sz="2000" b="0" dirty="0" err="1"/>
              <a:t>empty</a:t>
            </a:r>
            <a:r>
              <a:rPr lang="de-CH" sz="2000" b="0" dirty="0"/>
              <a:t> </a:t>
            </a:r>
            <a:r>
              <a:rPr lang="de-CH" sz="2000" b="0" dirty="0" err="1"/>
              <a:t>element</a:t>
            </a:r>
            <a:r>
              <a:rPr lang="de-CH" sz="2000" b="0" dirty="0"/>
              <a:t> </a:t>
            </a:r>
            <a:br>
              <a:rPr lang="de-CH" sz="2000" b="0" dirty="0"/>
            </a:br>
            <a:r>
              <a:rPr lang="de-CH" sz="2000" b="0" dirty="0"/>
              <a:t> (</a:t>
            </a:r>
            <a:r>
              <a:rPr lang="de-CH" sz="2000" b="0" dirty="0" err="1"/>
              <a:t>short</a:t>
            </a:r>
            <a:r>
              <a:rPr lang="de-CH" sz="2000" b="0" dirty="0"/>
              <a:t> form)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7" name="Legende mit Linie 1 26"/>
          <p:cNvSpPr/>
          <p:nvPr/>
        </p:nvSpPr>
        <p:spPr bwMode="auto">
          <a:xfrm>
            <a:off x="-101600" y="3692523"/>
            <a:ext cx="2130518" cy="412993"/>
          </a:xfrm>
          <a:prstGeom prst="borderCallout1">
            <a:avLst>
              <a:gd name="adj1" fmla="val 1059"/>
              <a:gd name="adj2" fmla="val 46774"/>
              <a:gd name="adj3" fmla="val -18133"/>
              <a:gd name="adj4" fmla="val 1103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one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r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oot</a:t>
            </a:r>
            <a:r>
              <a:rPr lang="de-CH" sz="2000" b="0" dirty="0"/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element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25" name="Gerader Verbinder 24"/>
          <p:cNvCxnSpPr>
            <a:stCxn id="27" idx="1"/>
          </p:cNvCxnSpPr>
          <p:nvPr/>
        </p:nvCxnSpPr>
        <p:spPr bwMode="auto">
          <a:xfrm>
            <a:off x="963659" y="4105516"/>
            <a:ext cx="1252622" cy="2257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Rechteck 2"/>
          <p:cNvSpPr/>
          <p:nvPr/>
        </p:nvSpPr>
        <p:spPr>
          <a:xfrm>
            <a:off x="97684" y="6956076"/>
            <a:ext cx="5346700" cy="10740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2000" dirty="0">
                <a:hlinkClick r:id="rId3"/>
              </a:rPr>
              <a:t>http://www.w3schools.com/xml/</a:t>
            </a:r>
            <a:endParaRPr lang="de-CH" sz="2000" dirty="0"/>
          </a:p>
          <a:p>
            <a:endParaRPr lang="de-CH" sz="2000" dirty="0"/>
          </a:p>
        </p:txBody>
      </p:sp>
      <p:sp>
        <p:nvSpPr>
          <p:cNvPr id="12" name="Rechteck 11"/>
          <p:cNvSpPr/>
          <p:nvPr/>
        </p:nvSpPr>
        <p:spPr bwMode="auto">
          <a:xfrm>
            <a:off x="22978" y="4811009"/>
            <a:ext cx="2968935" cy="3932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Elements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can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be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nested</a:t>
            </a: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288" name="Rechteck 12287"/>
          <p:cNvSpPr/>
          <p:nvPr/>
        </p:nvSpPr>
        <p:spPr>
          <a:xfrm>
            <a:off x="4151098" y="6933986"/>
            <a:ext cx="5346700" cy="11182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2000" dirty="0">
                <a:hlinkClick r:id="rId4"/>
              </a:rPr>
              <a:t>https://wiki.selfhtml.org/wiki/XML</a:t>
            </a:r>
            <a:endParaRPr lang="de-CH" sz="2000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6779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4" grpId="0" animBg="1"/>
      <p:bldP spid="27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768" y="4668679"/>
            <a:ext cx="5177070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155254" y="1242699"/>
            <a:ext cx="10510249" cy="631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Views are visual objects on a UI screen that users can interact with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Views can be grouped using view groups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 smtClean="0"/>
              <a:t>Both can </a:t>
            </a:r>
            <a:r>
              <a:rPr lang="en-US" sz="2400" b="0" kern="0" dirty="0"/>
              <a:t>be declared with XML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User interaction through Java event handlers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Android provides a large collection of views </a:t>
            </a:r>
            <a:br>
              <a:rPr lang="en-US" sz="2400" b="0" kern="0" dirty="0"/>
            </a:br>
            <a:r>
              <a:rPr lang="en-US" sz="2400" b="0" kern="0" dirty="0"/>
              <a:t>and view groups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US" sz="2400" b="0" kern="0" dirty="0"/>
          </a:p>
        </p:txBody>
      </p:sp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Android Views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5" y="4528978"/>
            <a:ext cx="4150045" cy="290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13" y="1740407"/>
            <a:ext cx="3396765" cy="285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llipse 1"/>
          <p:cNvSpPr/>
          <p:nvPr/>
        </p:nvSpPr>
        <p:spPr bwMode="auto">
          <a:xfrm>
            <a:off x="7454900" y="3416300"/>
            <a:ext cx="762000" cy="330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8216900" y="3403600"/>
            <a:ext cx="604594" cy="330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8216899" y="3073400"/>
            <a:ext cx="604595" cy="330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7454900" y="3035300"/>
            <a:ext cx="762000" cy="330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7543800" y="2552700"/>
            <a:ext cx="762000" cy="330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7467600" y="2171700"/>
            <a:ext cx="533400" cy="330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9" name="Ellipse 28"/>
          <p:cNvSpPr/>
          <p:nvPr/>
        </p:nvSpPr>
        <p:spPr bwMode="auto">
          <a:xfrm>
            <a:off x="7454900" y="1803400"/>
            <a:ext cx="533400" cy="330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8089900" y="1790700"/>
            <a:ext cx="1778000" cy="330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1" name="Ellipse 30"/>
          <p:cNvSpPr/>
          <p:nvPr/>
        </p:nvSpPr>
        <p:spPr bwMode="auto">
          <a:xfrm>
            <a:off x="8089900" y="2171700"/>
            <a:ext cx="1778000" cy="330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46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Button Example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13</a:t>
            </a:fld>
            <a:endParaRPr lang="en-GB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8613" y="3018520"/>
            <a:ext cx="741521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71450" y="3157019"/>
            <a:ext cx="622776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28675" y="3480185"/>
            <a:ext cx="349964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85331" y="2076802"/>
            <a:ext cx="7415214" cy="317009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:id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"@+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sendNow_button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:layout_alignParentLeft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:layout_alignParentStart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:layout_below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"@+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synchNow_button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:layout_marginTop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"20dp"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:onClick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sendNow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TX_label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46497" y="1380872"/>
            <a:ext cx="240030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0" dirty="0"/>
              <a:t>XML - Layout</a:t>
            </a:r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5666"/>
            <a:ext cx="23622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7" y="3246697"/>
            <a:ext cx="3578143" cy="200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28675" y="5703321"/>
            <a:ext cx="6121936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sendNow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(View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logInfo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"Send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now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sendData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6295488" y="5855085"/>
            <a:ext cx="363591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0" dirty="0"/>
              <a:t>Java </a:t>
            </a:r>
            <a:r>
              <a:rPr lang="de-CH" b="0" dirty="0" err="1"/>
              <a:t>event</a:t>
            </a:r>
            <a:r>
              <a:rPr lang="de-CH" b="0" dirty="0"/>
              <a:t> </a:t>
            </a:r>
            <a:r>
              <a:rPr lang="de-CH" b="0" dirty="0" err="1"/>
              <a:t>handler</a:t>
            </a:r>
            <a:endParaRPr lang="de-CH" b="0" dirty="0"/>
          </a:p>
        </p:txBody>
      </p:sp>
      <p:sp>
        <p:nvSpPr>
          <p:cNvPr id="10" name="Textfeld 9"/>
          <p:cNvSpPr txBox="1"/>
          <p:nvPr/>
        </p:nvSpPr>
        <p:spPr>
          <a:xfrm>
            <a:off x="60963" y="1380872"/>
            <a:ext cx="3366964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0" dirty="0" err="1"/>
              <a:t>Graphical</a:t>
            </a:r>
            <a:r>
              <a:rPr lang="de-CH" b="0" dirty="0"/>
              <a:t> - Layout</a:t>
            </a:r>
          </a:p>
        </p:txBody>
      </p:sp>
      <p:sp>
        <p:nvSpPr>
          <p:cNvPr id="22" name="Bogen 21"/>
          <p:cNvSpPr/>
          <p:nvPr/>
        </p:nvSpPr>
        <p:spPr bwMode="auto">
          <a:xfrm rot="19641198">
            <a:off x="4911049" y="4934586"/>
            <a:ext cx="2070895" cy="1028700"/>
          </a:xfrm>
          <a:prstGeom prst="arc">
            <a:avLst>
              <a:gd name="adj1" fmla="val 12119225"/>
              <a:gd name="adj2" fmla="val 20526592"/>
            </a:avLst>
          </a:prstGeom>
          <a:noFill/>
          <a:ln w="539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defTabSz="1042988"/>
            <a:endParaRPr lang="de-CH" sz="2400">
              <a:solidFill>
                <a:srgbClr val="FF0000"/>
              </a:solidFill>
            </a:endParaRPr>
          </a:p>
        </p:txBody>
      </p:sp>
      <p:sp>
        <p:nvSpPr>
          <p:cNvPr id="34" name="Bogen 33"/>
          <p:cNvSpPr/>
          <p:nvPr/>
        </p:nvSpPr>
        <p:spPr bwMode="auto">
          <a:xfrm rot="2026193">
            <a:off x="1529376" y="4373631"/>
            <a:ext cx="3297242" cy="1270962"/>
          </a:xfrm>
          <a:prstGeom prst="arc">
            <a:avLst>
              <a:gd name="adj1" fmla="val 12119225"/>
              <a:gd name="adj2" fmla="val 21062367"/>
            </a:avLst>
          </a:prstGeom>
          <a:noFill/>
          <a:ln w="539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defTabSz="1042988"/>
            <a:endParaRPr lang="de-CH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97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/>
      <p:bldP spid="8" grpId="0" animBg="1"/>
      <p:bldP spid="23" grpId="0"/>
      <p:bldP spid="10" grpId="0"/>
      <p:bldP spid="22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Activate XML Layout in Java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14</a:t>
            </a:fld>
            <a:endParaRPr lang="en-GB" dirty="0"/>
          </a:p>
        </p:txBody>
      </p:sp>
      <p:sp>
        <p:nvSpPr>
          <p:cNvPr id="3" name="Rechteck 2"/>
          <p:cNvSpPr/>
          <p:nvPr/>
        </p:nvSpPr>
        <p:spPr>
          <a:xfrm>
            <a:off x="168276" y="5891352"/>
            <a:ext cx="929005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lang="de-DE" altLang="de-DE" sz="2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lang="de-DE" altLang="de-DE" sz="24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lang="de-DE" altLang="de-DE" sz="2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CH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323975"/>
            <a:ext cx="4618037" cy="43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Bogen 10"/>
          <p:cNvSpPr/>
          <p:nvPr/>
        </p:nvSpPr>
        <p:spPr bwMode="auto">
          <a:xfrm rot="2242527">
            <a:off x="3321304" y="4807866"/>
            <a:ext cx="2356239" cy="1333251"/>
          </a:xfrm>
          <a:prstGeom prst="arc">
            <a:avLst>
              <a:gd name="adj1" fmla="val 12449366"/>
              <a:gd name="adj2" fmla="val 21062367"/>
            </a:avLst>
          </a:prstGeom>
          <a:noFill/>
          <a:ln w="539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defTabSz="1042988"/>
            <a:endParaRPr lang="de-CH" sz="2400">
              <a:solidFill>
                <a:srgbClr val="FF0000"/>
              </a:solidFill>
            </a:endParaRPr>
          </a:p>
        </p:txBody>
      </p:sp>
      <p:sp>
        <p:nvSpPr>
          <p:cNvPr id="13" name="Legende mit Linie 1 12"/>
          <p:cNvSpPr/>
          <p:nvPr/>
        </p:nvSpPr>
        <p:spPr bwMode="auto">
          <a:xfrm>
            <a:off x="5557350" y="2476980"/>
            <a:ext cx="2748450" cy="416874"/>
          </a:xfrm>
          <a:prstGeom prst="borderCallout1">
            <a:avLst>
              <a:gd name="adj1" fmla="val 43923"/>
              <a:gd name="adj2" fmla="val -1837"/>
              <a:gd name="adj3" fmla="val 77869"/>
              <a:gd name="adj4" fmla="val -591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sz="2000" b="0" dirty="0"/>
              <a:t> Java </a:t>
            </a:r>
            <a:r>
              <a:rPr lang="de-CH" sz="2000" b="0" dirty="0" err="1"/>
              <a:t>source</a:t>
            </a:r>
            <a:r>
              <a:rPr lang="de-CH" sz="2000" b="0" dirty="0"/>
              <a:t> </a:t>
            </a:r>
            <a:r>
              <a:rPr lang="de-CH" sz="2000" b="0" dirty="0" err="1"/>
              <a:t>code</a:t>
            </a:r>
            <a:r>
              <a:rPr lang="de-CH" sz="2000" b="0" dirty="0"/>
              <a:t> </a:t>
            </a:r>
            <a:r>
              <a:rPr lang="de-CH" sz="2000" b="0" dirty="0" err="1"/>
              <a:t>file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4" name="Legende mit Linie 1 13"/>
          <p:cNvSpPr/>
          <p:nvPr/>
        </p:nvSpPr>
        <p:spPr bwMode="auto">
          <a:xfrm>
            <a:off x="7797800" y="5452319"/>
            <a:ext cx="2895600" cy="1011123"/>
          </a:xfrm>
          <a:prstGeom prst="borderCallout1">
            <a:avLst>
              <a:gd name="adj1" fmla="val 43923"/>
              <a:gd name="adj2" fmla="val -1837"/>
              <a:gd name="adj3" fmla="val 64370"/>
              <a:gd name="adj4" fmla="val -2771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sz="2000" b="0" dirty="0"/>
              <a:t>Java </a:t>
            </a:r>
            <a:r>
              <a:rPr lang="de-CH" sz="2000" b="0" dirty="0" err="1"/>
              <a:t>code</a:t>
            </a:r>
            <a:r>
              <a:rPr lang="de-CH" sz="2000" b="0" dirty="0"/>
              <a:t> </a:t>
            </a:r>
            <a:r>
              <a:rPr lang="de-CH" sz="2000" b="0" dirty="0" err="1"/>
              <a:t>called</a:t>
            </a:r>
            <a:r>
              <a:rPr lang="de-CH" sz="2000" b="0" dirty="0"/>
              <a:t> </a:t>
            </a:r>
            <a:r>
              <a:rPr lang="de-CH" sz="2000" b="0" dirty="0" err="1"/>
              <a:t>from</a:t>
            </a:r>
            <a:r>
              <a:rPr lang="de-CH" sz="2000" b="0" dirty="0"/>
              <a:t> </a:t>
            </a:r>
            <a:r>
              <a:rPr lang="de-CH" sz="2000" b="0" dirty="0" err="1"/>
              <a:t>onCreate</a:t>
            </a:r>
            <a:r>
              <a:rPr lang="de-CH" sz="2000" b="0" dirty="0"/>
              <a:t>()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5" name="Bogen 14"/>
          <p:cNvSpPr/>
          <p:nvPr/>
        </p:nvSpPr>
        <p:spPr bwMode="auto">
          <a:xfrm rot="2782331">
            <a:off x="2594381" y="3287655"/>
            <a:ext cx="4121075" cy="2717599"/>
          </a:xfrm>
          <a:prstGeom prst="arc">
            <a:avLst>
              <a:gd name="adj1" fmla="val 12449366"/>
              <a:gd name="adj2" fmla="val 21062367"/>
            </a:avLst>
          </a:prstGeom>
          <a:noFill/>
          <a:ln w="539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defTabSz="1042988"/>
            <a:endParaRPr lang="de-CH" sz="2400" dirty="0">
              <a:solidFill>
                <a:srgbClr val="FF0000"/>
              </a:solidFill>
            </a:endParaRPr>
          </a:p>
        </p:txBody>
      </p:sp>
      <p:sp>
        <p:nvSpPr>
          <p:cNvPr id="12" name="Legende mit Linie 1 11"/>
          <p:cNvSpPr/>
          <p:nvPr/>
        </p:nvSpPr>
        <p:spPr bwMode="auto">
          <a:xfrm>
            <a:off x="5646250" y="4229580"/>
            <a:ext cx="1922950" cy="416874"/>
          </a:xfrm>
          <a:prstGeom prst="borderCallout1">
            <a:avLst>
              <a:gd name="adj1" fmla="val 43923"/>
              <a:gd name="adj2" fmla="val -1837"/>
              <a:gd name="adj3" fmla="val 83961"/>
              <a:gd name="adj4" fmla="val -8018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sz="2000" b="0" dirty="0"/>
              <a:t> XML </a:t>
            </a:r>
            <a:r>
              <a:rPr lang="de-CH" sz="2000" b="0" dirty="0" err="1"/>
              <a:t>layout</a:t>
            </a:r>
            <a:r>
              <a:rPr lang="de-CH" sz="2000" b="0" dirty="0"/>
              <a:t> </a:t>
            </a:r>
            <a:r>
              <a:rPr lang="de-CH" sz="2000" b="0" dirty="0" err="1"/>
              <a:t>file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6" name="Legende mit Linie 1 15"/>
          <p:cNvSpPr/>
          <p:nvPr/>
        </p:nvSpPr>
        <p:spPr bwMode="auto">
          <a:xfrm>
            <a:off x="5685955" y="1323975"/>
            <a:ext cx="2518245" cy="416874"/>
          </a:xfrm>
          <a:prstGeom prst="borderCallout1">
            <a:avLst>
              <a:gd name="adj1" fmla="val 43923"/>
              <a:gd name="adj2" fmla="val -1837"/>
              <a:gd name="adj3" fmla="val 71776"/>
              <a:gd name="adj4" fmla="val -2401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sz="2000" b="0" dirty="0"/>
              <a:t> Android </a:t>
            </a:r>
            <a:r>
              <a:rPr lang="de-CH" sz="2000" b="0" dirty="0" err="1"/>
              <a:t>project</a:t>
            </a:r>
            <a:r>
              <a:rPr lang="de-CH" sz="2000" b="0" dirty="0"/>
              <a:t> </a:t>
            </a:r>
            <a:r>
              <a:rPr lang="de-CH" sz="2000" b="0" dirty="0" err="1"/>
              <a:t>view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65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3" grpId="0" animBg="1"/>
      <p:bldP spid="14" grpId="0" animBg="1"/>
      <p:bldP spid="15" grpId="0" animBg="1"/>
      <p:bldP spid="12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XML and Java R Class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15</a:t>
            </a:fld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9863" y="4083388"/>
            <a:ext cx="8229600" cy="347787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SeekBar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:id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"@+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white_slider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:layout_alignParentEnd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:layout_alignParentRight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:layout_toRightOf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"@+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synchNow_button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:layout_toEndOf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"@+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synchNow_button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:layout_alignBottom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"@+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white_label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:layout_alignParentTop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:max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"255"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354762" y="3415521"/>
            <a:ext cx="4313237" cy="40011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de-DE" altLang="de-DE" sz="20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altLang="de-DE" sz="20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R.id.white_slider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3519128"/>
            <a:ext cx="47910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246063" y="1251589"/>
            <a:ext cx="10155237" cy="185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Android framework provides the Java “R class”  for all resources declared with XML 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Allows to access all XML declared resources as Java objects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 err="1"/>
              <a:t>Moodlight</a:t>
            </a:r>
            <a:r>
              <a:rPr lang="en-US" sz="2400" b="0" kern="0" dirty="0"/>
              <a:t> example “white </a:t>
            </a:r>
            <a:r>
              <a:rPr lang="en-US" sz="2400" b="0" kern="0" dirty="0" err="1"/>
              <a:t>seekbar</a:t>
            </a:r>
            <a:r>
              <a:rPr lang="en-US" sz="2400" b="0" kern="0" dirty="0"/>
              <a:t>”:</a:t>
            </a:r>
          </a:p>
        </p:txBody>
      </p:sp>
      <p:sp>
        <p:nvSpPr>
          <p:cNvPr id="11" name="Ellipse 10"/>
          <p:cNvSpPr/>
          <p:nvPr/>
        </p:nvSpPr>
        <p:spPr bwMode="auto">
          <a:xfrm>
            <a:off x="2447925" y="4356100"/>
            <a:ext cx="3182937" cy="457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4" name="Bogen 13"/>
          <p:cNvSpPr/>
          <p:nvPr/>
        </p:nvSpPr>
        <p:spPr bwMode="auto">
          <a:xfrm rot="20174194">
            <a:off x="4253744" y="3022700"/>
            <a:ext cx="4121075" cy="2717599"/>
          </a:xfrm>
          <a:prstGeom prst="arc">
            <a:avLst>
              <a:gd name="adj1" fmla="val 12328595"/>
              <a:gd name="adj2" fmla="val 21062367"/>
            </a:avLst>
          </a:prstGeom>
          <a:noFill/>
          <a:ln w="539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defTabSz="1042988"/>
            <a:endParaRPr lang="de-CH" sz="2400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199561" y="4571025"/>
            <a:ext cx="146843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0" dirty="0"/>
              <a:t>Java </a:t>
            </a:r>
            <a:r>
              <a:rPr lang="de-CH" sz="2000" b="0" dirty="0" err="1"/>
              <a:t>code</a:t>
            </a:r>
            <a:endParaRPr lang="de-CH" sz="2000" b="0" dirty="0"/>
          </a:p>
        </p:txBody>
      </p:sp>
      <p:sp>
        <p:nvSpPr>
          <p:cNvPr id="16" name="Textfeld 15"/>
          <p:cNvSpPr txBox="1"/>
          <p:nvPr/>
        </p:nvSpPr>
        <p:spPr>
          <a:xfrm>
            <a:off x="5083174" y="3963013"/>
            <a:ext cx="962026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0" dirty="0"/>
              <a:t>XML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54762" y="3814638"/>
            <a:ext cx="4338638" cy="707886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SeekBar</a:t>
            </a:r>
            <a:r>
              <a:rPr lang="de-DE" altLang="de-DE" sz="20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bar = </a:t>
            </a:r>
            <a:br>
              <a:rPr lang="de-DE" altLang="de-DE" sz="20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altLang="de-DE" sz="20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altLang="de-DE" sz="20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SeekBar</a:t>
            </a:r>
            <a:r>
              <a:rPr lang="de-DE" altLang="de-DE" sz="20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de-DE" altLang="de-DE" sz="20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de-DE" altLang="de-DE" sz="20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altLang="de-DE" sz="20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de-DE" altLang="de-DE" sz="20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2" name="Ellipse 11"/>
          <p:cNvSpPr/>
          <p:nvPr/>
        </p:nvSpPr>
        <p:spPr bwMode="auto">
          <a:xfrm>
            <a:off x="6045200" y="3163527"/>
            <a:ext cx="4622800" cy="159897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1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9" grpId="0" build="p"/>
      <p:bldP spid="11" grpId="0" animBg="1"/>
      <p:bldP spid="14" grpId="0" animBg="1"/>
      <p:bldP spid="5" grpId="0"/>
      <p:bldP spid="16" grpId="0"/>
      <p:bldP spid="6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Other XML Resources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16</a:t>
            </a:fld>
            <a:endParaRPr lang="en-GB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233362" y="1239442"/>
            <a:ext cx="10155237" cy="185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The same concept can also be applied to other types of resources: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650" y="1905000"/>
            <a:ext cx="4035275" cy="375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646846" y="5003404"/>
            <a:ext cx="58420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red_label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Gerade Verbindung 7"/>
          <p:cNvCxnSpPr>
            <a:stCxn id="2" idx="1"/>
          </p:cNvCxnSpPr>
          <p:nvPr/>
        </p:nvCxnSpPr>
        <p:spPr bwMode="auto">
          <a:xfrm flipH="1">
            <a:off x="3086100" y="5203459"/>
            <a:ext cx="56074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646846" y="4232244"/>
            <a:ext cx="7109639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device_name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&gt;RNBT-412F&lt;/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646846" y="4611732"/>
            <a:ext cx="680186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integer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TXRX_delimiter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&gt;13&lt;/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Gerade Verbindung 20"/>
          <p:cNvCxnSpPr>
            <a:stCxn id="13" idx="1"/>
          </p:cNvCxnSpPr>
          <p:nvPr/>
        </p:nvCxnSpPr>
        <p:spPr bwMode="auto">
          <a:xfrm flipH="1">
            <a:off x="3086100" y="4811787"/>
            <a:ext cx="560746" cy="793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Gerade Verbindung 24"/>
          <p:cNvCxnSpPr>
            <a:stCxn id="10" idx="1"/>
          </p:cNvCxnSpPr>
          <p:nvPr/>
        </p:nvCxnSpPr>
        <p:spPr bwMode="auto">
          <a:xfrm flipH="1">
            <a:off x="3086100" y="4432299"/>
            <a:ext cx="560746" cy="4587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57" name="Rectangle 6"/>
          <p:cNvSpPr>
            <a:spLocks noChangeArrowheads="1"/>
          </p:cNvSpPr>
          <p:nvPr/>
        </p:nvSpPr>
        <p:spPr bwMode="auto">
          <a:xfrm>
            <a:off x="3894515" y="3427381"/>
            <a:ext cx="6494085" cy="707886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deviceName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R.string.</a:t>
            </a:r>
            <a:r>
              <a:rPr kumimoji="0" lang="de-DE" altLang="de-DE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device_name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754627" y="3042508"/>
            <a:ext cx="146843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0" dirty="0"/>
              <a:t>Java </a:t>
            </a:r>
            <a:r>
              <a:rPr lang="de-CH" sz="2000" b="0" dirty="0" err="1"/>
              <a:t>code</a:t>
            </a:r>
            <a:endParaRPr lang="de-CH" sz="2000" b="0" dirty="0"/>
          </a:p>
        </p:txBody>
      </p:sp>
      <p:sp>
        <p:nvSpPr>
          <p:cNvPr id="2059" name="Rectangle 8"/>
          <p:cNvSpPr>
            <a:spLocks noChangeArrowheads="1"/>
          </p:cNvSpPr>
          <p:nvPr/>
        </p:nvSpPr>
        <p:spPr bwMode="auto">
          <a:xfrm>
            <a:off x="558283" y="5921112"/>
            <a:ext cx="10033516" cy="707886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TXRX_delimiter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(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byte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getResources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getInteger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R.integer.</a:t>
            </a:r>
            <a:r>
              <a:rPr kumimoji="0" lang="de-DE" altLang="de-DE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TXRX_delimiter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8942170" y="5514518"/>
            <a:ext cx="146843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0" dirty="0"/>
              <a:t>Java </a:t>
            </a:r>
            <a:r>
              <a:rPr lang="de-CH" sz="2000" b="0" dirty="0" err="1"/>
              <a:t>code</a:t>
            </a:r>
            <a:endParaRPr lang="de-CH" sz="2000" b="0" dirty="0"/>
          </a:p>
        </p:txBody>
      </p:sp>
      <p:sp>
        <p:nvSpPr>
          <p:cNvPr id="50" name="Legende mit Linie 1 49"/>
          <p:cNvSpPr/>
          <p:nvPr/>
        </p:nvSpPr>
        <p:spPr bwMode="auto">
          <a:xfrm>
            <a:off x="2866297" y="2033898"/>
            <a:ext cx="1540604" cy="416874"/>
          </a:xfrm>
          <a:prstGeom prst="borderCallout1">
            <a:avLst>
              <a:gd name="adj1" fmla="val 43923"/>
              <a:gd name="adj2" fmla="val -1837"/>
              <a:gd name="adj3" fmla="val 71776"/>
              <a:gd name="adj4" fmla="val -2401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sz="2000" b="0" dirty="0"/>
              <a:t> Pictures …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1" name="Legende mit Linie 1 50"/>
          <p:cNvSpPr/>
          <p:nvPr/>
        </p:nvSpPr>
        <p:spPr bwMode="auto">
          <a:xfrm>
            <a:off x="105481" y="4682651"/>
            <a:ext cx="1540604" cy="416874"/>
          </a:xfrm>
          <a:prstGeom prst="borderCallout1">
            <a:avLst>
              <a:gd name="adj1" fmla="val -4821"/>
              <a:gd name="adj2" fmla="val 46800"/>
              <a:gd name="adj3" fmla="val -68362"/>
              <a:gd name="adj4" fmla="val 905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sz="2000" b="0" dirty="0"/>
              <a:t> Constants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95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3" grpId="0" animBg="1"/>
      <p:bldP spid="2057" grpId="0" animBg="1"/>
      <p:bldP spid="45" grpId="0"/>
      <p:bldP spid="2059" grpId="0" animBg="1"/>
      <p:bldP spid="48" grpId="0"/>
      <p:bldP spid="50" grpId="0" animBg="1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596900" y="4673600"/>
            <a:ext cx="9817100" cy="1295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549618" y="329070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 err="1"/>
              <a:t>Moodlight</a:t>
            </a:r>
            <a:r>
              <a:rPr lang="en-GB" sz="3600" dirty="0"/>
              <a:t> Reference Design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17</a:t>
            </a:fld>
            <a:endParaRPr lang="en-GB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3500" y="2003020"/>
            <a:ext cx="10629900" cy="453970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protected</a:t>
            </a:r>
            <a:r>
              <a:rPr kumimoji="0" lang="de-DE" altLang="de-DE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de-DE" altLang="de-DE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onCreate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(Bundle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logInfo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1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onCreate</a:t>
            </a:r>
            <a:r>
              <a:rPr kumimoji="0" lang="de-DE" altLang="de-DE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super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.onCreate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setContentView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R.layout.</a:t>
            </a:r>
            <a:r>
              <a:rPr kumimoji="0" lang="de-DE" altLang="de-DE" sz="17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activity_main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Bond variables </a:t>
            </a:r>
            <a:r>
              <a:rPr kumimoji="0" lang="de-DE" altLang="de-DE" sz="1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to</a:t>
            </a:r>
            <a:r>
              <a:rPr kumimoji="0" lang="de-DE" altLang="de-DE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resources</a:t>
            </a:r>
            <a:r>
              <a:rPr kumimoji="0" lang="de-DE" altLang="de-DE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de-DE" altLang="de-DE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7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TX_message</a:t>
            </a:r>
            <a:r>
              <a:rPr kumimoji="0" lang="de-DE" altLang="de-DE" sz="1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EditText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de-DE" altLang="de-DE" sz="17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bluetoothTX_message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7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RX_message</a:t>
            </a:r>
            <a:r>
              <a:rPr kumimoji="0" lang="de-DE" altLang="de-DE" sz="1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TextView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de-DE" altLang="de-DE" sz="17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bluetoothRX_message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7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TXRX_delimiter</a:t>
            </a:r>
            <a:r>
              <a:rPr kumimoji="0" lang="de-DE" altLang="de-DE" sz="1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(</a:t>
            </a:r>
            <a:r>
              <a:rPr kumimoji="0" lang="de-DE" altLang="de-DE" sz="1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byte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getResources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getInteger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R.integer.</a:t>
            </a:r>
            <a:r>
              <a:rPr kumimoji="0" lang="de-DE" altLang="de-DE" sz="17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TXRX_delimiter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Register </a:t>
            </a:r>
            <a:r>
              <a:rPr kumimoji="0" lang="de-DE" altLang="de-DE" sz="1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the</a:t>
            </a:r>
            <a:r>
              <a:rPr kumimoji="0" lang="de-DE" altLang="de-DE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listeners</a:t>
            </a:r>
            <a:r>
              <a:rPr kumimoji="0" lang="de-DE" altLang="de-DE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de-DE" altLang="de-DE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the</a:t>
            </a:r>
            <a:r>
              <a:rPr kumimoji="0" lang="de-DE" altLang="de-DE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SeekBars</a:t>
            </a:r>
            <a:r>
              <a:rPr kumimoji="0" lang="de-DE" altLang="de-DE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de-DE" altLang="de-DE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changeSeekBarListener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de-DE" altLang="de-DE" sz="17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white_slider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getString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R.string.</a:t>
            </a:r>
            <a:r>
              <a:rPr kumimoji="0" lang="de-DE" altLang="de-DE" sz="17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white_label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changeSeekBarListener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de-DE" altLang="de-DE" sz="17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amber_slider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getString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R.string.</a:t>
            </a:r>
            <a:r>
              <a:rPr kumimoji="0" lang="de-DE" altLang="de-DE" sz="17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amber_label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changeSeekBarListener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de-DE" altLang="de-DE" sz="17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red_slider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 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getString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R.string.</a:t>
            </a:r>
            <a:r>
              <a:rPr kumimoji="0" lang="de-DE" altLang="de-DE" sz="17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red_label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 );</a:t>
            </a:r>
            <a:b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changeSeekBarListener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de-DE" altLang="de-DE" sz="17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green_slider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getString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R.string.</a:t>
            </a:r>
            <a:r>
              <a:rPr kumimoji="0" lang="de-DE" altLang="de-DE" sz="17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green_label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changeSeekBarListener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de-DE" altLang="de-DE" sz="17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blue_slider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getString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R.string.</a:t>
            </a:r>
            <a:r>
              <a:rPr kumimoji="0" lang="de-DE" altLang="de-DE" sz="17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blue_label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);</a:t>
            </a:r>
            <a:b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findBTdevice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de-DE" altLang="de-DE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29263" y="1121550"/>
            <a:ext cx="475233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0" dirty="0" err="1"/>
              <a:t>onCreate</a:t>
            </a:r>
            <a:r>
              <a:rPr lang="de-CH" b="0" dirty="0"/>
              <a:t>() </a:t>
            </a:r>
            <a:r>
              <a:rPr lang="de-CH" b="0" dirty="0" err="1"/>
              <a:t>event</a:t>
            </a:r>
            <a:r>
              <a:rPr lang="de-CH" b="0" dirty="0"/>
              <a:t> </a:t>
            </a:r>
            <a:r>
              <a:rPr lang="de-CH" b="0" dirty="0" err="1"/>
              <a:t>handler</a:t>
            </a:r>
            <a:endParaRPr lang="de-CH" b="0" dirty="0"/>
          </a:p>
        </p:txBody>
      </p:sp>
      <p:sp>
        <p:nvSpPr>
          <p:cNvPr id="8" name="Legende mit Linie 1 7"/>
          <p:cNvSpPr/>
          <p:nvPr/>
        </p:nvSpPr>
        <p:spPr bwMode="auto">
          <a:xfrm>
            <a:off x="7480301" y="6128074"/>
            <a:ext cx="3090003" cy="416874"/>
          </a:xfrm>
          <a:prstGeom prst="borderCallout1">
            <a:avLst>
              <a:gd name="adj1" fmla="val 43923"/>
              <a:gd name="adj2" fmla="val -1837"/>
              <a:gd name="adj3" fmla="val -50083"/>
              <a:gd name="adj4" fmla="val -6028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sz="2000" b="0" dirty="0"/>
              <a:t> </a:t>
            </a:r>
            <a:r>
              <a:rPr lang="de-CH" sz="2000" b="0" dirty="0" err="1"/>
              <a:t>see</a:t>
            </a:r>
            <a:r>
              <a:rPr lang="de-CH" sz="2000" b="0" dirty="0"/>
              <a:t> </a:t>
            </a:r>
            <a:r>
              <a:rPr lang="de-CH" sz="2000" b="0" dirty="0" err="1"/>
              <a:t>more</a:t>
            </a:r>
            <a:r>
              <a:rPr lang="de-CH" sz="2000" b="0" dirty="0"/>
              <a:t> on </a:t>
            </a:r>
            <a:r>
              <a:rPr lang="de-CH" sz="2000" b="0" dirty="0" err="1"/>
              <a:t>next</a:t>
            </a:r>
            <a:r>
              <a:rPr lang="de-CH" sz="2000" b="0" dirty="0"/>
              <a:t> </a:t>
            </a:r>
            <a:r>
              <a:rPr lang="de-CH" sz="2000" b="0" dirty="0" err="1"/>
              <a:t>slide</a:t>
            </a:r>
            <a:r>
              <a:rPr lang="de-CH" sz="2000" b="0" dirty="0"/>
              <a:t> …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76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auto">
          <a:xfrm>
            <a:off x="279400" y="2203499"/>
            <a:ext cx="10172700" cy="3676602"/>
          </a:xfrm>
          <a:prstGeom prst="rect">
            <a:avLst/>
          </a:prstGeom>
          <a:solidFill>
            <a:srgbClr val="EC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825500" y="2463800"/>
            <a:ext cx="9093200" cy="3162300"/>
          </a:xfrm>
          <a:prstGeom prst="rect">
            <a:avLst/>
          </a:prstGeom>
          <a:solidFill>
            <a:srgbClr val="BEE0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1295400" y="2679700"/>
            <a:ext cx="8407400" cy="2209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206718" y="3378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 err="1"/>
              <a:t>Moodlight</a:t>
            </a:r>
            <a:r>
              <a:rPr lang="en-GB" sz="3600" dirty="0"/>
              <a:t> Reference Design 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18</a:t>
            </a:fld>
            <a:endParaRPr lang="en-GB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661958"/>
            <a:ext cx="11201400" cy="44781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changeSeekBarListener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 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command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SeekBar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bar = (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SeekBar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bar.setOnSeekBarChangeListener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SeekBar.OnSeekBarChangeListener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     </a:t>
            </a:r>
            <a:r>
              <a:rPr kumimoji="0" lang="de-DE" altLang="de-DE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</a:t>
            </a:r>
            <a:r>
              <a:rPr kumimoji="0" lang="de-DE" altLang="de-DE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Uses</a:t>
            </a:r>
            <a:r>
              <a:rPr kumimoji="0" lang="de-DE" altLang="de-DE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an </a:t>
            </a:r>
            <a:r>
              <a:rPr kumimoji="0" lang="de-DE" altLang="de-DE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inner</a:t>
            </a:r>
            <a:r>
              <a:rPr kumimoji="0" lang="de-DE" altLang="de-DE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anonymous</a:t>
            </a:r>
            <a:r>
              <a:rPr kumimoji="0" lang="de-DE" altLang="de-DE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de-DE" altLang="de-DE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de-DE" altLang="de-DE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onProgressChanged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SeekBar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SeekBar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progress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fromUser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logInfo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SeekBar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" 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command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changed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to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" 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SeekBar.getProgress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+ 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: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user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= " 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fromUser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fromUser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TX_message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.setText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command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" 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SeekBar.getProgress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(),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  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TextView.BufferType.</a:t>
            </a:r>
            <a:r>
              <a:rPr kumimoji="0" lang="de-DE" altLang="de-DE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NORMAL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sendData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}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}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onStartTrackingTouch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SeekBar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SeekBar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{}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onStopTrackingTouch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SeekBar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SeekBar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{}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}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);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egende mit Linie 1 9"/>
          <p:cNvSpPr/>
          <p:nvPr/>
        </p:nvSpPr>
        <p:spPr bwMode="auto">
          <a:xfrm>
            <a:off x="279400" y="5993714"/>
            <a:ext cx="3597745" cy="775386"/>
          </a:xfrm>
          <a:prstGeom prst="borderCallout1">
            <a:avLst>
              <a:gd name="adj1" fmla="val -20054"/>
              <a:gd name="adj2" fmla="val 8224"/>
              <a:gd name="adj3" fmla="val -459164"/>
              <a:gd name="adj4" fmla="val 8108"/>
            </a:avLst>
          </a:prstGeom>
          <a:solidFill>
            <a:srgbClr val="ECF7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sz="1800" b="0" dirty="0"/>
              <a:t> </a:t>
            </a:r>
            <a:r>
              <a:rPr lang="de-CH" sz="1800" b="0" dirty="0" err="1"/>
              <a:t>Installs</a:t>
            </a:r>
            <a:r>
              <a:rPr lang="de-CH" sz="1800" b="0" dirty="0"/>
              <a:t> a </a:t>
            </a:r>
            <a:r>
              <a:rPr lang="de-CH" sz="1800" b="0" dirty="0" err="1"/>
              <a:t>handler</a:t>
            </a:r>
            <a:r>
              <a:rPr lang="de-CH" sz="1800" b="0" dirty="0"/>
              <a:t> </a:t>
            </a:r>
            <a:r>
              <a:rPr lang="de-CH" sz="1800" b="0" dirty="0" err="1"/>
              <a:t>that</a:t>
            </a:r>
            <a:r>
              <a:rPr lang="de-CH" sz="1800" b="0" dirty="0"/>
              <a:t> </a:t>
            </a:r>
            <a:r>
              <a:rPr lang="de-CH" sz="1800" b="0" dirty="0" err="1"/>
              <a:t>acts</a:t>
            </a:r>
            <a:r>
              <a:rPr lang="de-CH" sz="1800" b="0" dirty="0"/>
              <a:t> on </a:t>
            </a:r>
            <a:r>
              <a:rPr lang="de-CH" sz="1800" b="0" dirty="0" err="1"/>
              <a:t>changes</a:t>
            </a:r>
            <a:r>
              <a:rPr lang="de-CH" sz="1800" b="0" dirty="0"/>
              <a:t> </a:t>
            </a:r>
            <a:r>
              <a:rPr lang="de-CH" sz="1800" b="0" dirty="0" err="1"/>
              <a:t>of</a:t>
            </a:r>
            <a:r>
              <a:rPr lang="de-CH" sz="1800" b="0" dirty="0"/>
              <a:t> </a:t>
            </a:r>
            <a:r>
              <a:rPr lang="de-CH" sz="1800" b="0" dirty="0" err="1"/>
              <a:t>the</a:t>
            </a:r>
            <a:r>
              <a:rPr lang="de-CH" sz="1800" b="0" dirty="0"/>
              <a:t> </a:t>
            </a:r>
            <a:r>
              <a:rPr lang="de-CH" sz="1800" b="0" dirty="0" err="1"/>
              <a:t>slider</a:t>
            </a:r>
            <a:r>
              <a:rPr lang="de-CH" sz="1800" b="0" dirty="0"/>
              <a:t> </a:t>
            </a:r>
            <a:r>
              <a:rPr lang="de-CH" sz="1800" b="0" dirty="0" err="1"/>
              <a:t>position</a:t>
            </a:r>
            <a:endParaRPr kumimoji="0" lang="de-CH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Legende mit Linie 1 11"/>
          <p:cNvSpPr/>
          <p:nvPr/>
        </p:nvSpPr>
        <p:spPr bwMode="auto">
          <a:xfrm>
            <a:off x="3991524" y="5993714"/>
            <a:ext cx="6155776" cy="775386"/>
          </a:xfrm>
          <a:prstGeom prst="borderCallout1">
            <a:avLst>
              <a:gd name="adj1" fmla="val -9583"/>
              <a:gd name="adj2" fmla="val 49049"/>
              <a:gd name="adj3" fmla="val -70776"/>
              <a:gd name="adj4" fmla="val 44095"/>
            </a:avLst>
          </a:prstGeom>
          <a:solidFill>
            <a:srgbClr val="D6EC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sz="2000" b="0" dirty="0"/>
              <a:t> Handler </a:t>
            </a:r>
            <a:r>
              <a:rPr lang="de-CH" sz="2000" b="0" dirty="0" err="1"/>
              <a:t>is</a:t>
            </a:r>
            <a:r>
              <a:rPr lang="de-CH" sz="2000" b="0" dirty="0"/>
              <a:t> </a:t>
            </a:r>
            <a:r>
              <a:rPr lang="de-CH" sz="2000" b="0" dirty="0" err="1"/>
              <a:t>defined</a:t>
            </a:r>
            <a:r>
              <a:rPr lang="de-CH" sz="2000" b="0" dirty="0"/>
              <a:t> </a:t>
            </a:r>
            <a:r>
              <a:rPr lang="de-CH" sz="2000" b="0" dirty="0" err="1"/>
              <a:t>within</a:t>
            </a:r>
            <a:r>
              <a:rPr lang="de-CH" sz="2000" b="0" dirty="0"/>
              <a:t> an </a:t>
            </a:r>
            <a:r>
              <a:rPr lang="de-CH" sz="2000" b="0" dirty="0" err="1"/>
              <a:t>inner</a:t>
            </a:r>
            <a:r>
              <a:rPr lang="de-CH" sz="2000" b="0" dirty="0"/>
              <a:t> </a:t>
            </a:r>
            <a:r>
              <a:rPr lang="de-CH" sz="2000" b="0" dirty="0" err="1"/>
              <a:t>anonymous</a:t>
            </a:r>
            <a:r>
              <a:rPr lang="de-CH" sz="2000" b="0" dirty="0"/>
              <a:t> </a:t>
            </a:r>
            <a:r>
              <a:rPr lang="de-CH" sz="2000" b="0" dirty="0" err="1"/>
              <a:t>class</a:t>
            </a:r>
            <a:r>
              <a:rPr lang="de-CH" sz="2000" b="0" dirty="0"/>
              <a:t> </a:t>
            </a:r>
            <a:br>
              <a:rPr lang="de-CH" sz="2000" b="0" dirty="0"/>
            </a:br>
            <a:r>
              <a:rPr lang="de-CH" sz="2000" b="0" dirty="0"/>
              <a:t>(</a:t>
            </a:r>
            <a:r>
              <a:rPr lang="de-CH" sz="2000" b="0" dirty="0" err="1"/>
              <a:t>directly</a:t>
            </a:r>
            <a:r>
              <a:rPr lang="de-CH" sz="2000" b="0" dirty="0"/>
              <a:t> </a:t>
            </a:r>
            <a:r>
              <a:rPr lang="de-CH" sz="2000" b="0" dirty="0" err="1"/>
              <a:t>instantiated</a:t>
            </a:r>
            <a:r>
              <a:rPr lang="de-CH" sz="2000" b="0" dirty="0"/>
              <a:t> </a:t>
            </a:r>
            <a:r>
              <a:rPr lang="de-CH" sz="2000" b="0" dirty="0" err="1"/>
              <a:t>within</a:t>
            </a:r>
            <a:r>
              <a:rPr lang="de-CH" sz="2000" b="0" dirty="0"/>
              <a:t> </a:t>
            </a:r>
            <a:r>
              <a:rPr lang="de-CH" sz="2000" b="0" dirty="0" err="1"/>
              <a:t>the</a:t>
            </a:r>
            <a:r>
              <a:rPr lang="de-CH" sz="2000" b="0" dirty="0"/>
              <a:t> </a:t>
            </a:r>
            <a:r>
              <a:rPr lang="de-CH" sz="2000" b="0" dirty="0" err="1"/>
              <a:t>method</a:t>
            </a:r>
            <a:r>
              <a:rPr lang="de-CH" sz="2000" b="0" dirty="0"/>
              <a:t> </a:t>
            </a:r>
            <a:r>
              <a:rPr lang="de-CH" sz="2000" b="0" dirty="0" err="1"/>
              <a:t>call</a:t>
            </a:r>
            <a:r>
              <a:rPr lang="de-CH" sz="2000" b="0" dirty="0"/>
              <a:t>)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4" name="Legende mit Linie 1 13"/>
          <p:cNvSpPr/>
          <p:nvPr/>
        </p:nvSpPr>
        <p:spPr bwMode="auto">
          <a:xfrm>
            <a:off x="4813300" y="4356100"/>
            <a:ext cx="5334000" cy="387693"/>
          </a:xfrm>
          <a:prstGeom prst="borderCallout1">
            <a:avLst>
              <a:gd name="adj1" fmla="val -9583"/>
              <a:gd name="adj2" fmla="val 49049"/>
              <a:gd name="adj3" fmla="val -70776"/>
              <a:gd name="adj4" fmla="val 44095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sz="2000" b="0" dirty="0"/>
              <a:t> </a:t>
            </a:r>
            <a:r>
              <a:rPr lang="de-CH" sz="2000" b="0" dirty="0" err="1"/>
              <a:t>Method</a:t>
            </a:r>
            <a:r>
              <a:rPr lang="de-CH" sz="2000" b="0" dirty="0"/>
              <a:t> will </a:t>
            </a:r>
            <a:r>
              <a:rPr lang="de-CH" sz="2000" b="0" dirty="0" err="1"/>
              <a:t>be</a:t>
            </a:r>
            <a:r>
              <a:rPr lang="de-CH" sz="2000" b="0" dirty="0"/>
              <a:t> </a:t>
            </a:r>
            <a:r>
              <a:rPr lang="de-CH" sz="2000" b="0" dirty="0" err="1"/>
              <a:t>called</a:t>
            </a:r>
            <a:r>
              <a:rPr lang="de-CH" sz="2000" b="0" dirty="0"/>
              <a:t> on </a:t>
            </a:r>
            <a:r>
              <a:rPr lang="de-CH" sz="2000" b="0" dirty="0" err="1"/>
              <a:t>slider</a:t>
            </a:r>
            <a:r>
              <a:rPr lang="de-CH" sz="2000" b="0" dirty="0"/>
              <a:t> pos. </a:t>
            </a:r>
            <a:r>
              <a:rPr lang="de-CH" sz="2000" b="0" dirty="0" err="1"/>
              <a:t>changes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79400" y="1121550"/>
            <a:ext cx="906780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0" dirty="0"/>
              <a:t>Register a </a:t>
            </a:r>
            <a:r>
              <a:rPr lang="de-CH" b="0" dirty="0" err="1"/>
              <a:t>handler</a:t>
            </a:r>
            <a:r>
              <a:rPr lang="de-CH" b="0" dirty="0"/>
              <a:t> </a:t>
            </a:r>
            <a:r>
              <a:rPr lang="de-CH" b="0" dirty="0" err="1"/>
              <a:t>for</a:t>
            </a:r>
            <a:r>
              <a:rPr lang="de-CH" b="0" dirty="0"/>
              <a:t> </a:t>
            </a:r>
            <a:r>
              <a:rPr lang="de-CH" b="0" dirty="0" err="1"/>
              <a:t>seek</a:t>
            </a:r>
            <a:r>
              <a:rPr lang="de-CH" b="0" dirty="0"/>
              <a:t> </a:t>
            </a:r>
            <a:r>
              <a:rPr lang="de-CH" b="0" dirty="0" err="1"/>
              <a:t>bars</a:t>
            </a:r>
            <a:endParaRPr lang="de-CH" b="0" dirty="0"/>
          </a:p>
        </p:txBody>
      </p:sp>
    </p:spTree>
    <p:extLst>
      <p:ext uri="{BB962C8B-B14F-4D97-AF65-F5344CB8AC3E}">
        <p14:creationId xmlns:p14="http://schemas.microsoft.com/office/powerpoint/2010/main" val="179364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3" grpId="0" animBg="1"/>
      <p:bldP spid="10" grpId="0" animBg="1"/>
      <p:bldP spid="12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verview of how an Android fragment is added to an activit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158" y="2234786"/>
            <a:ext cx="470535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737882" y="1295401"/>
            <a:ext cx="8368018" cy="573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Instead of </a:t>
            </a:r>
            <a:r>
              <a:rPr lang="en-US" sz="2400" kern="0" dirty="0"/>
              <a:t>switching between Activities</a:t>
            </a:r>
            <a:r>
              <a:rPr lang="en-US" sz="2400" b="0" kern="0" dirty="0"/>
              <a:t> …</a:t>
            </a:r>
          </a:p>
          <a:p>
            <a:pPr marL="342900" indent="-342900" eaLnBrk="1" hangingPunct="1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it is also possible to stay in </a:t>
            </a:r>
            <a:r>
              <a:rPr lang="en-US" sz="2400" kern="0" dirty="0"/>
              <a:t>ONE Activity and</a:t>
            </a:r>
            <a:br>
              <a:rPr lang="en-US" sz="2400" kern="0" dirty="0"/>
            </a:br>
            <a:r>
              <a:rPr lang="en-US" sz="2400" kern="0" dirty="0"/>
              <a:t>use several Fragments </a:t>
            </a:r>
            <a:r>
              <a:rPr lang="en-US" sz="2400" b="0" kern="0" dirty="0"/>
              <a:t>for the different menu items.</a:t>
            </a:r>
            <a:br>
              <a:rPr lang="en-US" sz="2400" b="0" kern="0" dirty="0"/>
            </a:br>
            <a:r>
              <a:rPr lang="en-US" sz="2400" b="0" kern="0" dirty="0"/>
              <a:t/>
            </a:r>
            <a:br>
              <a:rPr lang="en-US" sz="2400" b="0" kern="0" dirty="0"/>
            </a:br>
            <a:r>
              <a:rPr lang="en-US" sz="2400" b="0" kern="0" dirty="0"/>
              <a:t/>
            </a:r>
            <a:br>
              <a:rPr lang="en-US" sz="2400" b="0" kern="0" dirty="0"/>
            </a:br>
            <a:r>
              <a:rPr lang="en-US" sz="2400" b="0" kern="0" dirty="0"/>
              <a:t/>
            </a:r>
            <a:br>
              <a:rPr lang="en-US" sz="2400" b="0" kern="0" dirty="0"/>
            </a:br>
            <a:r>
              <a:rPr lang="en-US" sz="2400" b="0" kern="0" dirty="0"/>
              <a:t/>
            </a:r>
            <a:br>
              <a:rPr lang="en-US" sz="2400" b="0" kern="0" dirty="0"/>
            </a:br>
            <a:r>
              <a:rPr lang="en-US" sz="2400" b="0" kern="0" dirty="0"/>
              <a:t/>
            </a:r>
            <a:br>
              <a:rPr lang="en-US" sz="2400" b="0" kern="0" dirty="0"/>
            </a:br>
            <a:r>
              <a:rPr lang="en-US" sz="2400" b="0" kern="0" dirty="0"/>
              <a:t/>
            </a:r>
            <a:br>
              <a:rPr lang="en-US" sz="2400" b="0" kern="0" dirty="0"/>
            </a:br>
            <a:r>
              <a:rPr lang="en-US" sz="2400" b="0" kern="0" dirty="0"/>
              <a:t/>
            </a:r>
            <a:br>
              <a:rPr lang="en-US" sz="2400" b="0" kern="0" dirty="0"/>
            </a:br>
            <a:endParaRPr lang="en-US" sz="2400" b="0" kern="0" dirty="0"/>
          </a:p>
          <a:p>
            <a:pPr marL="342900" indent="-342900" eaLnBrk="1" hangingPunct="1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Advantages are:</a:t>
            </a:r>
            <a:br>
              <a:rPr lang="en-US" sz="2400" b="0" kern="0" dirty="0"/>
            </a:br>
            <a:r>
              <a:rPr lang="en-US" sz="2400" b="0" kern="0" dirty="0"/>
              <a:t>- Fragments are lightweight</a:t>
            </a:r>
            <a:br>
              <a:rPr lang="en-US" sz="2400" b="0" kern="0" dirty="0"/>
            </a:br>
            <a:r>
              <a:rPr lang="en-US" sz="2400" b="0" kern="0" dirty="0"/>
              <a:t>- Data sharing is much simpler</a:t>
            </a:r>
            <a:br>
              <a:rPr lang="en-US" sz="2400" b="0" kern="0" dirty="0"/>
            </a:br>
            <a:r>
              <a:rPr lang="en-US" sz="2400" b="0" kern="0" dirty="0"/>
              <a:t>- Flexible layout on big screens</a:t>
            </a:r>
          </a:p>
        </p:txBody>
      </p:sp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Fragments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9093214" y="7121869"/>
            <a:ext cx="1214438" cy="193675"/>
          </a:xfrm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19</a:t>
            </a:fld>
            <a:endParaRPr lang="en-GB" dirty="0"/>
          </a:p>
        </p:txBody>
      </p:sp>
      <p:pic>
        <p:nvPicPr>
          <p:cNvPr id="8" name="Picture 4" descr="http://www.itcsolutions.eu/wp-content/uploads/2011/08/Example_sket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81" y="2626027"/>
            <a:ext cx="2968049" cy="228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5578293" y="6663592"/>
            <a:ext cx="4840413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0" dirty="0"/>
              <a:t>Source </a:t>
            </a:r>
            <a:r>
              <a:rPr lang="de-CH" sz="1200" b="0" dirty="0" err="1"/>
              <a:t>of</a:t>
            </a:r>
            <a:r>
              <a:rPr lang="de-CH" sz="1200" b="0" dirty="0"/>
              <a:t> </a:t>
            </a:r>
            <a:r>
              <a:rPr lang="de-CH" sz="1200" b="0" dirty="0" err="1"/>
              <a:t>diagram</a:t>
            </a:r>
            <a:r>
              <a:rPr lang="de-CH" sz="1200" b="0" dirty="0"/>
              <a:t>: </a:t>
            </a:r>
            <a:r>
              <a:rPr lang="de-CH" sz="1200" b="0" dirty="0">
                <a:hlinkClick r:id="rId4"/>
              </a:rPr>
              <a:t>http://tutorials.jenkov.com/android/fragment.html</a:t>
            </a:r>
            <a:r>
              <a:rPr lang="de-CH" sz="1200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131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557" y="1608627"/>
            <a:ext cx="1970232" cy="1109050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59201" y="1300287"/>
            <a:ext cx="9759562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Android App: Software application running on Android platform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Java: primary programming language 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Android: Linux OS for mobile devices </a:t>
            </a:r>
            <a:br>
              <a:rPr lang="en-US" sz="2400" b="0" kern="0" dirty="0"/>
            </a:br>
            <a:r>
              <a:rPr lang="en-US" sz="2400" b="0" kern="0" dirty="0"/>
              <a:t>“Multiuser” capable, where each app is a separate user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Android is since 2005 owned by Google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Androids market share:</a:t>
            </a:r>
          </a:p>
          <a:p>
            <a:pPr marL="363537" lvl="1" indent="0" eaLnBrk="1" hangingPunct="1">
              <a:lnSpc>
                <a:spcPct val="150000"/>
              </a:lnSpc>
              <a:spcAft>
                <a:spcPct val="0"/>
              </a:spcAft>
              <a:buNone/>
            </a:pPr>
            <a:r>
              <a:rPr lang="en-US" b="0" kern="0" dirty="0"/>
              <a:t>- worldwide: </a:t>
            </a:r>
            <a:r>
              <a:rPr lang="en-US" b="0" kern="0" dirty="0" smtClean="0"/>
              <a:t>87% </a:t>
            </a:r>
            <a:r>
              <a:rPr lang="en-US" b="0" kern="0" dirty="0"/>
              <a:t>(iOS </a:t>
            </a:r>
            <a:r>
              <a:rPr lang="en-US" b="0" kern="0" dirty="0" smtClean="0"/>
              <a:t>13%) </a:t>
            </a:r>
            <a:r>
              <a:rPr lang="en-US" sz="1800" b="0" kern="0" dirty="0"/>
              <a:t>(</a:t>
            </a:r>
            <a:r>
              <a:rPr lang="en-US" sz="1800" b="0" kern="0" dirty="0" smtClean="0"/>
              <a:t>Q3/2018, </a:t>
            </a:r>
            <a:r>
              <a:rPr lang="en-US" sz="1800" b="0" kern="0" dirty="0"/>
              <a:t>units shipped, source: </a:t>
            </a:r>
            <a:r>
              <a:rPr lang="en-US" sz="1800" b="0" kern="0" dirty="0" smtClean="0">
                <a:hlinkClick r:id="rId3"/>
              </a:rPr>
              <a:t>IDC</a:t>
            </a:r>
            <a:r>
              <a:rPr lang="en-US" sz="1800" b="0" kern="0" dirty="0" smtClean="0"/>
              <a:t>)</a:t>
            </a:r>
            <a:endParaRPr lang="en-US" b="0" kern="0" dirty="0"/>
          </a:p>
          <a:p>
            <a:pPr marL="363537" lvl="1" indent="0" eaLnBrk="1" hangingPunct="1">
              <a:lnSpc>
                <a:spcPct val="150000"/>
              </a:lnSpc>
              <a:spcAft>
                <a:spcPct val="0"/>
              </a:spcAft>
              <a:buNone/>
            </a:pPr>
            <a:r>
              <a:rPr lang="en-US" b="0" kern="0" dirty="0"/>
              <a:t>- CH: </a:t>
            </a:r>
            <a:r>
              <a:rPr lang="en-US" b="0" kern="0" dirty="0" smtClean="0"/>
              <a:t>44% </a:t>
            </a:r>
            <a:r>
              <a:rPr lang="en-US" b="0" kern="0" dirty="0"/>
              <a:t>(iOS </a:t>
            </a:r>
            <a:r>
              <a:rPr lang="en-US" b="0" kern="0" dirty="0" smtClean="0"/>
              <a:t>55%) </a:t>
            </a:r>
            <a:r>
              <a:rPr lang="en-US" sz="1800" b="0" kern="0" dirty="0"/>
              <a:t>(</a:t>
            </a:r>
            <a:r>
              <a:rPr lang="en-US" sz="1800" b="0" kern="0" dirty="0" smtClean="0"/>
              <a:t>Q1/2018, </a:t>
            </a:r>
            <a:r>
              <a:rPr lang="en-US" sz="1800" b="0" kern="0" dirty="0" smtClean="0">
                <a:hlinkClick r:id="rId4"/>
              </a:rPr>
              <a:t>gs.statcounter.com/...</a:t>
            </a:r>
            <a:r>
              <a:rPr lang="en-US" sz="1800" b="0" kern="0" dirty="0" smtClean="0"/>
              <a:t>)</a:t>
            </a:r>
            <a:endParaRPr lang="en-US" sz="18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>
                <a:hlinkClick r:id="rId5"/>
              </a:rPr>
              <a:t>Android Studio</a:t>
            </a:r>
            <a:r>
              <a:rPr lang="en-US" sz="2400" b="0" kern="0" dirty="0"/>
              <a:t>:  primary and official </a:t>
            </a:r>
            <a:br>
              <a:rPr lang="en-US" sz="2400" b="0" kern="0" dirty="0"/>
            </a:br>
            <a:r>
              <a:rPr lang="en-US" sz="2400" b="0" kern="0" dirty="0"/>
              <a:t>IDE for Android, includes the Android SDK</a:t>
            </a:r>
            <a:br>
              <a:rPr lang="en-US" sz="2400" b="0" kern="0" dirty="0"/>
            </a:br>
            <a:endParaRPr lang="en-US" sz="2400" b="0" kern="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US" sz="2400" b="0" kern="0" dirty="0"/>
              <a:t/>
            </a:r>
            <a:br>
              <a:rPr lang="en-US" sz="2400" b="0" kern="0" dirty="0"/>
            </a:br>
            <a:r>
              <a:rPr lang="en-US" sz="2400" b="0" kern="0" dirty="0"/>
              <a:t/>
            </a:r>
            <a:br>
              <a:rPr lang="en-US" sz="2400" b="0" kern="0" dirty="0"/>
            </a:b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</p:txBody>
      </p:sp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Android App 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2</a:t>
            </a:fld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1977" y="2806577"/>
            <a:ext cx="913752" cy="107266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5145" y="5813227"/>
            <a:ext cx="2087416" cy="108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4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634991" y="1155701"/>
            <a:ext cx="3590951" cy="5870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Fragments have similar lifecycles as Activities.</a:t>
            </a:r>
          </a:p>
          <a:p>
            <a:pPr marL="342900" indent="-342900" eaLnBrk="1" hangingPunct="1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ONE Activity is in charge all the time.</a:t>
            </a:r>
          </a:p>
          <a:p>
            <a:pPr marL="342900" indent="-342900" eaLnBrk="1" hangingPunct="1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The Activity can easily replace a Fragment by an other.</a:t>
            </a:r>
          </a:p>
          <a:p>
            <a:pPr marL="342900" indent="-342900" eaLnBrk="1" hangingPunct="1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Only the few Fragment methods with special tasks have to be overridden.</a:t>
            </a:r>
          </a:p>
          <a:p>
            <a:pPr marL="342900" indent="-342900" eaLnBrk="1" hangingPunct="1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The Activity can call methods of an active Fragment.</a:t>
            </a:r>
          </a:p>
          <a:p>
            <a:pPr marL="342900" indent="-342900" eaLnBrk="1" hangingPunct="1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A Fragment can call methods </a:t>
            </a:r>
            <a:r>
              <a:rPr lang="en-US" sz="2400" b="0" kern="0" dirty="0" smtClean="0"/>
              <a:t>of </a:t>
            </a:r>
            <a:r>
              <a:rPr lang="en-US" sz="2400" b="0" kern="0" dirty="0"/>
              <a:t>its Activity.</a:t>
            </a:r>
          </a:p>
        </p:txBody>
      </p:sp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Fragments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9093214" y="7121869"/>
            <a:ext cx="1214438" cy="193675"/>
          </a:xfrm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20</a:t>
            </a:fld>
            <a:endParaRPr lang="en-GB" dirty="0"/>
          </a:p>
        </p:txBody>
      </p:sp>
      <p:pic>
        <p:nvPicPr>
          <p:cNvPr id="2050" name="Picture 2" descr="http://1.bp.blogspot.com/-Ey4LVVav72E/VcMqZbJvJNI/AAAAAAAAWqI/a9OmqVQ1Djs/s1600/activity-fragment_lifecycle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42" y="-1"/>
            <a:ext cx="6467458" cy="768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737883" y="6924994"/>
            <a:ext cx="7341671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0" dirty="0"/>
              <a:t>Source </a:t>
            </a:r>
            <a:r>
              <a:rPr lang="de-CH" sz="1200" b="0" dirty="0" err="1"/>
              <a:t>of</a:t>
            </a:r>
            <a:r>
              <a:rPr lang="de-CH" sz="1200" b="0" dirty="0"/>
              <a:t> </a:t>
            </a:r>
            <a:r>
              <a:rPr lang="de-CH" sz="1200" b="0" dirty="0" err="1"/>
              <a:t>diagram</a:t>
            </a:r>
            <a:r>
              <a:rPr lang="de-CH" sz="1200" b="0" dirty="0"/>
              <a:t>: </a:t>
            </a:r>
            <a:r>
              <a:rPr lang="de-CH" sz="1200" b="0" dirty="0">
                <a:hlinkClick r:id="rId3"/>
              </a:rPr>
              <a:t>http://baiduhix.blogspot.ch/2015/08/android-how-to-do-findviewbyid-in.html</a:t>
            </a:r>
            <a:r>
              <a:rPr lang="de-CH" sz="1200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334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17018" y="3996340"/>
            <a:ext cx="9999662" cy="4678362"/>
          </a:xfrm>
        </p:spPr>
        <p:txBody>
          <a:bodyPr/>
          <a:lstStyle/>
          <a:p>
            <a:pPr marL="0" indent="0">
              <a:buNone/>
            </a:pPr>
            <a:r>
              <a:rPr lang="de-CH" dirty="0">
                <a:hlinkClick r:id="rId2"/>
              </a:rPr>
              <a:t>http://developer.android.com/training/index.html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0064BA"/>
                </a:solidFill>
              </a:rPr>
              <a:t>Thanks for your Attention …</a:t>
            </a:r>
            <a:endParaRPr lang="de-CH" dirty="0"/>
          </a:p>
        </p:txBody>
      </p:sp>
      <p:pic>
        <p:nvPicPr>
          <p:cNvPr id="11" name="Picture 2" descr="https://www.colourbox.de/download/preview/id/5370952/ts/1455981257/auth/dfb024fa31c2970bf1fd0b54147cf9af50ae904c5c4e421a39599395b9fb838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80" y="1134369"/>
            <a:ext cx="2200400" cy="210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1215418" y="3493638"/>
            <a:ext cx="3701654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64BA"/>
                </a:solidFill>
              </a:rPr>
              <a:t>For getting started: </a:t>
            </a:r>
            <a:endParaRPr lang="de-CH" dirty="0"/>
          </a:p>
        </p:txBody>
      </p:sp>
      <p:sp>
        <p:nvSpPr>
          <p:cNvPr id="13" name="Textfeld 12"/>
          <p:cNvSpPr txBox="1"/>
          <p:nvPr/>
        </p:nvSpPr>
        <p:spPr>
          <a:xfrm>
            <a:off x="1317018" y="5359850"/>
            <a:ext cx="86270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0" dirty="0"/>
              <a:t>A </a:t>
            </a:r>
            <a:r>
              <a:rPr lang="de-CH" b="0" dirty="0" err="1"/>
              <a:t>huge</a:t>
            </a:r>
            <a:r>
              <a:rPr lang="de-CH" b="0" dirty="0"/>
              <a:t> </a:t>
            </a:r>
            <a:r>
              <a:rPr lang="de-CH" b="0" dirty="0" err="1"/>
              <a:t>community</a:t>
            </a:r>
            <a:r>
              <a:rPr lang="de-CH" b="0" dirty="0"/>
              <a:t> </a:t>
            </a:r>
            <a:r>
              <a:rPr lang="de-CH" b="0" dirty="0" err="1"/>
              <a:t>is</a:t>
            </a:r>
            <a:r>
              <a:rPr lang="de-CH" b="0" dirty="0"/>
              <a:t> </a:t>
            </a:r>
            <a:r>
              <a:rPr lang="de-CH" b="0" dirty="0" err="1"/>
              <a:t>active</a:t>
            </a:r>
            <a:r>
              <a:rPr lang="de-CH" b="0"/>
              <a:t> in </a:t>
            </a:r>
            <a:r>
              <a:rPr lang="de-CH" b="0" dirty="0"/>
              <a:t>Android </a:t>
            </a:r>
            <a:r>
              <a:rPr lang="de-CH" b="0" dirty="0" err="1"/>
              <a:t>programming</a:t>
            </a:r>
            <a:r>
              <a:rPr lang="de-CH" b="0" dirty="0"/>
              <a:t>, </a:t>
            </a:r>
            <a:r>
              <a:rPr lang="de-CH" b="0" dirty="0" err="1"/>
              <a:t>you</a:t>
            </a:r>
            <a:r>
              <a:rPr lang="de-CH" b="0" dirty="0"/>
              <a:t> </a:t>
            </a:r>
            <a:r>
              <a:rPr lang="de-CH" b="0" dirty="0" err="1"/>
              <a:t>might</a:t>
            </a:r>
            <a:r>
              <a:rPr lang="de-CH" b="0" dirty="0"/>
              <a:t> </a:t>
            </a:r>
            <a:r>
              <a:rPr lang="de-CH" b="0" dirty="0" err="1"/>
              <a:t>thus</a:t>
            </a:r>
            <a:r>
              <a:rPr lang="de-CH" b="0" dirty="0"/>
              <a:t> find </a:t>
            </a:r>
            <a:r>
              <a:rPr lang="de-CH" b="0" dirty="0" err="1"/>
              <a:t>anwers</a:t>
            </a:r>
            <a:r>
              <a:rPr lang="de-CH" b="0" dirty="0"/>
              <a:t> on </a:t>
            </a:r>
            <a:r>
              <a:rPr lang="de-CH" b="0" dirty="0" err="1"/>
              <a:t>the</a:t>
            </a:r>
            <a:r>
              <a:rPr lang="de-CH" b="0" dirty="0"/>
              <a:t> </a:t>
            </a:r>
            <a:r>
              <a:rPr lang="de-CH" b="0" dirty="0" err="1"/>
              <a:t>internet</a:t>
            </a:r>
            <a:r>
              <a:rPr lang="de-CH" b="0" dirty="0"/>
              <a:t> on </a:t>
            </a:r>
            <a:r>
              <a:rPr lang="de-CH" b="0" dirty="0" err="1"/>
              <a:t>almost</a:t>
            </a:r>
            <a:r>
              <a:rPr lang="de-CH" b="0" dirty="0"/>
              <a:t> </a:t>
            </a:r>
            <a:r>
              <a:rPr lang="de-CH" b="0" dirty="0" err="1"/>
              <a:t>any</a:t>
            </a:r>
            <a:r>
              <a:rPr lang="de-CH" b="0" dirty="0"/>
              <a:t> </a:t>
            </a:r>
            <a:r>
              <a:rPr lang="de-CH" b="0" dirty="0" err="1"/>
              <a:t>questions</a:t>
            </a:r>
            <a:r>
              <a:rPr lang="de-CH" b="0" dirty="0"/>
              <a:t> </a:t>
            </a:r>
            <a:r>
              <a:rPr lang="de-CH" b="0" dirty="0" err="1"/>
              <a:t>around</a:t>
            </a:r>
            <a:r>
              <a:rPr lang="de-CH" b="0" dirty="0"/>
              <a:t> </a:t>
            </a:r>
            <a:r>
              <a:rPr lang="de-CH" b="0" dirty="0" err="1"/>
              <a:t>that</a:t>
            </a:r>
            <a:r>
              <a:rPr lang="de-CH" b="0" dirty="0"/>
              <a:t> </a:t>
            </a:r>
            <a:r>
              <a:rPr lang="de-CH" b="0" dirty="0" err="1"/>
              <a:t>topic</a:t>
            </a:r>
            <a:r>
              <a:rPr lang="de-CH" b="0" dirty="0"/>
              <a:t>.</a:t>
            </a:r>
          </a:p>
        </p:txBody>
      </p:sp>
      <p:sp>
        <p:nvSpPr>
          <p:cNvPr id="14" name="Rechteck 13"/>
          <p:cNvSpPr/>
          <p:nvPr/>
        </p:nvSpPr>
        <p:spPr>
          <a:xfrm>
            <a:off x="1215418" y="4857148"/>
            <a:ext cx="3498073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64BA"/>
                </a:solidFill>
              </a:rPr>
              <a:t>And keep in mind: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3154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App Components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3</a:t>
            </a:fld>
            <a:endParaRPr lang="en-GB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176" y="1872342"/>
            <a:ext cx="5695950" cy="5000625"/>
          </a:xfrm>
          <a:prstGeom prst="rect">
            <a:avLst/>
          </a:prstGeom>
        </p:spPr>
      </p:pic>
      <p:sp>
        <p:nvSpPr>
          <p:cNvPr id="5" name="Legende mit Linie 1 4"/>
          <p:cNvSpPr/>
          <p:nvPr/>
        </p:nvSpPr>
        <p:spPr bwMode="auto">
          <a:xfrm>
            <a:off x="7780973" y="1972491"/>
            <a:ext cx="2846703" cy="1190883"/>
          </a:xfrm>
          <a:prstGeom prst="borderCallout1">
            <a:avLst>
              <a:gd name="adj1" fmla="val 52317"/>
              <a:gd name="adj2" fmla="val 712"/>
              <a:gd name="adj3" fmla="val 89129"/>
              <a:gd name="adj4" fmla="val -192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Background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</a:rPr>
              <a:t>process</a:t>
            </a:r>
            <a:r>
              <a:rPr lang="de-CH" sz="2000" b="0" dirty="0"/>
              <a:t/>
            </a:r>
            <a:br>
              <a:rPr lang="de-CH" sz="2000" b="0" dirty="0"/>
            </a:br>
            <a:r>
              <a:rPr lang="de-CH" sz="2000" b="0" dirty="0"/>
              <a:t> </a:t>
            </a:r>
            <a:r>
              <a:rPr lang="de-CH" sz="2000" b="0" dirty="0" err="1"/>
              <a:t>without</a:t>
            </a:r>
            <a:r>
              <a:rPr lang="de-CH" sz="2000" b="0" dirty="0"/>
              <a:t> UI, </a:t>
            </a:r>
            <a:br>
              <a:rPr lang="de-CH" sz="2000" b="0" dirty="0"/>
            </a:br>
            <a:r>
              <a:rPr lang="de-CH" sz="2000" b="0" dirty="0"/>
              <a:t> e.g. </a:t>
            </a:r>
            <a:r>
              <a:rPr lang="de-CH" sz="2000" b="0" dirty="0" err="1"/>
              <a:t>play</a:t>
            </a:r>
            <a:r>
              <a:rPr lang="de-CH" sz="2000" b="0" dirty="0"/>
              <a:t> </a:t>
            </a:r>
            <a:r>
              <a:rPr lang="de-CH" sz="2000" b="0" dirty="0" err="1"/>
              <a:t>sound</a:t>
            </a: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4" name="Legende mit Linie 1 13"/>
          <p:cNvSpPr/>
          <p:nvPr/>
        </p:nvSpPr>
        <p:spPr bwMode="auto">
          <a:xfrm>
            <a:off x="7780973" y="3887954"/>
            <a:ext cx="2846704" cy="1656503"/>
          </a:xfrm>
          <a:prstGeom prst="borderCallout1">
            <a:avLst>
              <a:gd name="adj1" fmla="val 52317"/>
              <a:gd name="adj2" fmla="val 712"/>
              <a:gd name="adj3" fmla="val 104685"/>
              <a:gd name="adj4" fmla="val -2029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sz="2000" b="0" dirty="0"/>
              <a:t>  </a:t>
            </a:r>
            <a:r>
              <a:rPr lang="de-CH" sz="2000" b="0" dirty="0" err="1"/>
              <a:t>Provides</a:t>
            </a:r>
            <a:r>
              <a:rPr lang="de-CH" sz="2000" b="0" dirty="0"/>
              <a:t> </a:t>
            </a:r>
            <a:r>
              <a:rPr lang="de-CH" sz="2000" b="0" dirty="0" err="1"/>
              <a:t>shared</a:t>
            </a:r>
            <a:r>
              <a:rPr lang="de-CH" sz="2000" b="0" dirty="0"/>
              <a:t> </a:t>
            </a:r>
            <a:r>
              <a:rPr lang="de-CH" sz="2000" b="0" dirty="0" err="1"/>
              <a:t>data</a:t>
            </a:r>
            <a:r>
              <a:rPr lang="de-CH" sz="2000" b="0" dirty="0"/>
              <a:t> </a:t>
            </a:r>
            <a:br>
              <a:rPr lang="de-CH" sz="2000" b="0" dirty="0"/>
            </a:br>
            <a:r>
              <a:rPr lang="de-CH" sz="2000" b="0" dirty="0"/>
              <a:t>  </a:t>
            </a:r>
            <a:r>
              <a:rPr lang="de-CH" sz="2000" b="0" dirty="0" err="1"/>
              <a:t>to</a:t>
            </a:r>
            <a:r>
              <a:rPr lang="de-CH" sz="2000" b="0" dirty="0"/>
              <a:t> an </a:t>
            </a:r>
            <a:r>
              <a:rPr lang="de-CH" sz="2000" b="0" dirty="0" err="1"/>
              <a:t>app</a:t>
            </a:r>
            <a:r>
              <a:rPr lang="de-CH" sz="2000" b="0" dirty="0"/>
              <a:t/>
            </a:r>
            <a:br>
              <a:rPr lang="de-CH" sz="2000" b="0" dirty="0"/>
            </a:br>
            <a:r>
              <a:rPr lang="de-CH" sz="2000" b="0" dirty="0"/>
              <a:t>  e.g. </a:t>
            </a:r>
            <a:r>
              <a:rPr lang="de-CH" sz="2000" b="0" dirty="0" err="1"/>
              <a:t>with</a:t>
            </a:r>
            <a:r>
              <a:rPr lang="de-CH" sz="2000" b="0" dirty="0"/>
              <a:t> a </a:t>
            </a:r>
            <a:r>
              <a:rPr lang="de-CH" sz="2000" b="0" dirty="0" err="1"/>
              <a:t>file</a:t>
            </a:r>
            <a:r>
              <a:rPr lang="de-CH" sz="2000" b="0" dirty="0"/>
              <a:t> </a:t>
            </a:r>
            <a:r>
              <a:rPr lang="de-CH" sz="2000" b="0" dirty="0" err="1"/>
              <a:t>system</a:t>
            </a:r>
            <a:r>
              <a:rPr lang="de-CH" sz="2000" b="0" dirty="0"/>
              <a:t> </a:t>
            </a:r>
            <a:br>
              <a:rPr lang="de-CH" sz="2000" b="0" dirty="0"/>
            </a:br>
            <a:r>
              <a:rPr lang="de-CH" sz="2000" b="0" dirty="0"/>
              <a:t>  </a:t>
            </a:r>
            <a:r>
              <a:rPr lang="de-CH" sz="2000" b="0" dirty="0" err="1"/>
              <a:t>or</a:t>
            </a:r>
            <a:r>
              <a:rPr lang="de-CH" sz="2000" b="0" dirty="0"/>
              <a:t> a </a:t>
            </a:r>
            <a:r>
              <a:rPr lang="de-CH" sz="2000" b="0" dirty="0" err="1"/>
              <a:t>local</a:t>
            </a:r>
            <a:r>
              <a:rPr lang="de-CH" sz="2000" b="0" dirty="0"/>
              <a:t> DB</a:t>
            </a: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5" name="Legende mit Linie 1 14"/>
          <p:cNvSpPr/>
          <p:nvPr/>
        </p:nvSpPr>
        <p:spPr bwMode="auto">
          <a:xfrm>
            <a:off x="130628" y="4860638"/>
            <a:ext cx="2569028" cy="1598219"/>
          </a:xfrm>
          <a:prstGeom prst="borderCallout1">
            <a:avLst>
              <a:gd name="adj1" fmla="val 46875"/>
              <a:gd name="adj2" fmla="val 100038"/>
              <a:gd name="adj3" fmla="val 34712"/>
              <a:gd name="adj4" fmla="val 12715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Responds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lang="de-CH" sz="2000" b="0" dirty="0" err="1"/>
              <a:t>to</a:t>
            </a:r>
            <a:r>
              <a:rPr lang="de-CH" sz="2000" b="0" dirty="0"/>
              <a:t> system-</a:t>
            </a:r>
            <a:br>
              <a:rPr lang="de-CH" sz="2000" b="0" dirty="0"/>
            </a:br>
            <a:r>
              <a:rPr lang="de-CH" sz="2000" b="0" dirty="0"/>
              <a:t> </a:t>
            </a:r>
            <a:r>
              <a:rPr lang="de-CH" sz="2000" b="0" dirty="0" err="1"/>
              <a:t>wide</a:t>
            </a:r>
            <a:r>
              <a:rPr lang="de-CH" sz="2000" b="0" dirty="0"/>
              <a:t> </a:t>
            </a:r>
            <a:r>
              <a:rPr lang="de-CH" sz="2000" b="0" dirty="0" err="1"/>
              <a:t>broadcasted</a:t>
            </a:r>
            <a:r>
              <a:rPr lang="de-CH" sz="2000" b="0" dirty="0"/>
              <a:t> </a:t>
            </a:r>
            <a:br>
              <a:rPr lang="de-CH" sz="2000" b="0" dirty="0"/>
            </a:br>
            <a:r>
              <a:rPr lang="de-CH" sz="2000" b="0" dirty="0"/>
              <a:t> </a:t>
            </a:r>
            <a:r>
              <a:rPr lang="de-CH" sz="2000" b="0" dirty="0" err="1"/>
              <a:t>announcements</a:t>
            </a:r>
            <a:r>
              <a:rPr lang="de-CH" sz="2000" b="0" dirty="0"/>
              <a:t>,</a:t>
            </a:r>
            <a:br>
              <a:rPr lang="de-CH" sz="2000" b="0" dirty="0"/>
            </a:br>
            <a:r>
              <a:rPr lang="de-CH" sz="2000" b="0" dirty="0"/>
              <a:t> e.g. «</a:t>
            </a:r>
            <a:r>
              <a:rPr lang="de-CH" sz="2000" b="0" dirty="0" err="1"/>
              <a:t>battery</a:t>
            </a:r>
            <a:r>
              <a:rPr lang="de-CH" sz="2000" b="0" dirty="0"/>
              <a:t> </a:t>
            </a:r>
            <a:r>
              <a:rPr lang="de-CH" sz="2000" b="0" dirty="0" err="1"/>
              <a:t>low</a:t>
            </a:r>
            <a:r>
              <a:rPr lang="de-CH" sz="2000" b="0" dirty="0"/>
              <a:t>»</a:t>
            </a: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" name="Ellipse 5"/>
          <p:cNvSpPr/>
          <p:nvPr/>
        </p:nvSpPr>
        <p:spPr bwMode="auto">
          <a:xfrm>
            <a:off x="4648410" y="1734182"/>
            <a:ext cx="1494972" cy="146594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Legende mit Linie 1 12"/>
          <p:cNvSpPr/>
          <p:nvPr/>
        </p:nvSpPr>
        <p:spPr bwMode="auto">
          <a:xfrm>
            <a:off x="96986" y="1247132"/>
            <a:ext cx="5167380" cy="1320800"/>
          </a:xfrm>
          <a:prstGeom prst="borderCallout1">
            <a:avLst>
              <a:gd name="adj1" fmla="val 98837"/>
              <a:gd name="adj2" fmla="val 46030"/>
              <a:gd name="adj3" fmla="val 130617"/>
              <a:gd name="adj4" fmla="val 5971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Visual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representation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of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an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app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/>
            </a:r>
            <a:b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</a:b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 i.e. 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a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screen</a:t>
            </a:r>
            <a:r>
              <a:rPr lang="de-CH" sz="2000" b="0" dirty="0"/>
              <a:t>, </a:t>
            </a:r>
            <a:br>
              <a:rPr lang="de-CH" sz="2000" b="0" dirty="0"/>
            </a:br>
            <a:r>
              <a:rPr lang="de-CH" sz="2000" b="0" dirty="0"/>
              <a:t> an </a:t>
            </a:r>
            <a:r>
              <a:rPr lang="de-CH" sz="2000" b="0" dirty="0" err="1"/>
              <a:t>app</a:t>
            </a:r>
            <a:r>
              <a:rPr lang="de-CH" sz="2000" b="0" dirty="0"/>
              <a:t> </a:t>
            </a:r>
            <a:r>
              <a:rPr lang="de-CH" sz="2000" b="0" dirty="0" err="1"/>
              <a:t>may</a:t>
            </a:r>
            <a:r>
              <a:rPr lang="de-CH" sz="2000" b="0" dirty="0"/>
              <a:t> </a:t>
            </a:r>
            <a:r>
              <a:rPr lang="de-CH" sz="2000" b="0" dirty="0" err="1"/>
              <a:t>have</a:t>
            </a:r>
            <a:r>
              <a:rPr lang="de-CH" sz="2000" b="0" dirty="0"/>
              <a:t> </a:t>
            </a:r>
            <a:r>
              <a:rPr lang="de-CH" sz="2000" b="0" dirty="0" err="1"/>
              <a:t>several</a:t>
            </a:r>
            <a:r>
              <a:rPr lang="de-CH" sz="2000" b="0" dirty="0"/>
              <a:t>  </a:t>
            </a:r>
            <a:r>
              <a:rPr lang="de-CH" sz="2000" b="0" dirty="0" err="1"/>
              <a:t>activities</a:t>
            </a: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Abgerundete rechteckige Legende 8"/>
          <p:cNvSpPr/>
          <p:nvPr/>
        </p:nvSpPr>
        <p:spPr bwMode="auto">
          <a:xfrm>
            <a:off x="3954387" y="1458961"/>
            <a:ext cx="3331857" cy="725359"/>
          </a:xfrm>
          <a:prstGeom prst="wedgeRoundRectCallout">
            <a:avLst>
              <a:gd name="adj1" fmla="val -61664"/>
              <a:gd name="adj2" fmla="val 17196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Moodlight Reference Design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is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based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on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one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activity</a:t>
            </a: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420427" y="7002135"/>
            <a:ext cx="6510973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 dirty="0">
                <a:hlinkClick r:id="rId3"/>
              </a:rPr>
              <a:t>http://designthing.net/the-basic-components-in-an-android-app/</a:t>
            </a:r>
            <a:endParaRPr lang="de-CH" sz="1600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183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3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609" y="3908896"/>
            <a:ext cx="5113483" cy="1596296"/>
          </a:xfrm>
          <a:prstGeom prst="rect">
            <a:avLst/>
          </a:prstGeom>
        </p:spPr>
      </p:pic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Activities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9093214" y="7121869"/>
            <a:ext cx="1214438" cy="193675"/>
          </a:xfrm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4</a:t>
            </a:fld>
            <a:endParaRPr lang="en-GB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737882" y="1295401"/>
            <a:ext cx="9680826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An app may switch between several</a:t>
            </a:r>
            <a:br>
              <a:rPr lang="en-US" sz="2400" b="0" kern="0" dirty="0"/>
            </a:br>
            <a:r>
              <a:rPr lang="en-US" sz="2400" b="0" kern="0" dirty="0"/>
              <a:t>activities. 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First activity after start is the “main activity”</a:t>
            </a:r>
            <a:br>
              <a:rPr lang="en-US" sz="2400" b="0" kern="0" dirty="0"/>
            </a:b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When a new activity starts, </a:t>
            </a:r>
            <a:br>
              <a:rPr lang="en-US" sz="2400" b="0" kern="0" dirty="0"/>
            </a:br>
            <a:r>
              <a:rPr lang="en-US" sz="2400" b="0" kern="0" dirty="0"/>
              <a:t>previous activity stops, is hidden </a:t>
            </a:r>
            <a:br>
              <a:rPr lang="en-US" sz="2400" b="0" kern="0" dirty="0"/>
            </a:br>
            <a:r>
              <a:rPr lang="en-US" sz="2400" b="0" kern="0" dirty="0"/>
              <a:t>but is preserved  (pushed on </a:t>
            </a:r>
            <a:br>
              <a:rPr lang="en-US" sz="2400" b="0" kern="0" dirty="0"/>
            </a:br>
            <a:r>
              <a:rPr lang="en-US" sz="2400" b="0" kern="0" dirty="0"/>
              <a:t>the “back stack”)</a:t>
            </a:r>
            <a:br>
              <a:rPr lang="en-US" sz="2400" b="0" kern="0" dirty="0"/>
            </a:b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The states of an activity are described with the activity lifecycle diagram … </a:t>
            </a:r>
            <a:br>
              <a:rPr lang="en-US" sz="2400" b="0" kern="0" dirty="0"/>
            </a:b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</p:txBody>
      </p:sp>
      <p:pic>
        <p:nvPicPr>
          <p:cNvPr id="3076" name="Picture 4" descr="http://www.itcsolutions.eu/wp-content/uploads/2011/08/Example_sket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960" y="1353528"/>
            <a:ext cx="2968049" cy="228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gende mit Linie 1 4"/>
          <p:cNvSpPr/>
          <p:nvPr/>
        </p:nvSpPr>
        <p:spPr bwMode="auto">
          <a:xfrm>
            <a:off x="5939360" y="2003560"/>
            <a:ext cx="1473200" cy="317500"/>
          </a:xfrm>
          <a:prstGeom prst="borderCallout1">
            <a:avLst>
              <a:gd name="adj1" fmla="val 46750"/>
              <a:gd name="adj2" fmla="val 102012"/>
              <a:gd name="adj3" fmla="val 88500"/>
              <a:gd name="adj4" fmla="val 14442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Main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activity</a:t>
            </a: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4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Activity Lifecycle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5</a:t>
            </a:fld>
            <a:endParaRPr lang="en-GB" dirty="0"/>
          </a:p>
        </p:txBody>
      </p:sp>
      <p:pic>
        <p:nvPicPr>
          <p:cNvPr id="2" name="Picture 2" descr="http://i.stack.imgur.com/2CP6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07" y="2216765"/>
            <a:ext cx="8946133" cy="398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gende mit Linie 1 2"/>
          <p:cNvSpPr/>
          <p:nvPr/>
        </p:nvSpPr>
        <p:spPr bwMode="auto">
          <a:xfrm>
            <a:off x="0" y="4100429"/>
            <a:ext cx="2286000" cy="446955"/>
          </a:xfrm>
          <a:prstGeom prst="borderCallout1">
            <a:avLst>
              <a:gd name="adj1" fmla="val 97579"/>
              <a:gd name="adj2" fmla="val 47522"/>
              <a:gd name="adj3" fmla="val 165533"/>
              <a:gd name="adj4" fmla="val 801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Activity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is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launched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/>
            </a:r>
            <a:b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</a:b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b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</a:b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Legende mit Linie 1 8"/>
          <p:cNvSpPr/>
          <p:nvPr/>
        </p:nvSpPr>
        <p:spPr bwMode="auto">
          <a:xfrm>
            <a:off x="0" y="2961409"/>
            <a:ext cx="2930236" cy="471111"/>
          </a:xfrm>
          <a:prstGeom prst="borderCallout1">
            <a:avLst>
              <a:gd name="adj1" fmla="val 100031"/>
              <a:gd name="adj2" fmla="val 51282"/>
              <a:gd name="adj3" fmla="val 240140"/>
              <a:gd name="adj4" fmla="val 8237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Activity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becomes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visible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/>
            </a:r>
            <a:b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</a:b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5" name="Gerader Verbinder 4"/>
          <p:cNvCxnSpPr>
            <a:stCxn id="9" idx="1"/>
          </p:cNvCxnSpPr>
          <p:nvPr/>
        </p:nvCxnSpPr>
        <p:spPr bwMode="auto">
          <a:xfrm>
            <a:off x="1465118" y="3432520"/>
            <a:ext cx="2462646" cy="9213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Legende mit Linie 1 16"/>
          <p:cNvSpPr/>
          <p:nvPr/>
        </p:nvSpPr>
        <p:spPr bwMode="auto">
          <a:xfrm>
            <a:off x="1662547" y="1951720"/>
            <a:ext cx="2296390" cy="471111"/>
          </a:xfrm>
          <a:prstGeom prst="borderCallout1">
            <a:avLst>
              <a:gd name="adj1" fmla="val 101374"/>
              <a:gd name="adj2" fmla="val 51282"/>
              <a:gd name="adj3" fmla="val 209360"/>
              <a:gd name="adj4" fmla="val 820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Activity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gets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focus</a:t>
            </a: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9" name="Gerader Verbinder 18"/>
          <p:cNvCxnSpPr>
            <a:stCxn id="17" idx="1"/>
          </p:cNvCxnSpPr>
          <p:nvPr/>
        </p:nvCxnSpPr>
        <p:spPr bwMode="auto">
          <a:xfrm>
            <a:off x="2810742" y="2422831"/>
            <a:ext cx="2187979" cy="7102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Legende mit Linie 1 28"/>
          <p:cNvSpPr/>
          <p:nvPr/>
        </p:nvSpPr>
        <p:spPr bwMode="auto">
          <a:xfrm>
            <a:off x="6396362" y="1295401"/>
            <a:ext cx="3506174" cy="1181323"/>
          </a:xfrm>
          <a:prstGeom prst="borderCallout1">
            <a:avLst>
              <a:gd name="adj1" fmla="val 98127"/>
              <a:gd name="adj2" fmla="val 50471"/>
              <a:gd name="adj3" fmla="val 139578"/>
              <a:gd name="adj4" fmla="val 2132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Activity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goes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int</a:t>
            </a:r>
            <a:r>
              <a:rPr lang="de-CH" sz="2000" b="0" dirty="0" err="1"/>
              <a:t>o</a:t>
            </a:r>
            <a:r>
              <a:rPr lang="de-CH" sz="2000" b="0" dirty="0"/>
              <a:t> </a:t>
            </a:r>
            <a:r>
              <a:rPr lang="de-CH" sz="2000" b="0" dirty="0" err="1"/>
              <a:t>background</a:t>
            </a:r>
            <a:r>
              <a:rPr lang="de-CH" sz="2000" b="0" dirty="0"/>
              <a:t>,</a:t>
            </a:r>
            <a:br>
              <a:rPr lang="de-CH" sz="2000" b="0" dirty="0"/>
            </a:br>
            <a:r>
              <a:rPr lang="de-CH" sz="2000" b="0" dirty="0"/>
              <a:t> </a:t>
            </a:r>
            <a:r>
              <a:rPr lang="de-CH" sz="2000" b="0" dirty="0" err="1"/>
              <a:t>no</a:t>
            </a:r>
            <a:r>
              <a:rPr lang="de-CH" sz="2000" b="0" dirty="0"/>
              <a:t> </a:t>
            </a:r>
            <a:r>
              <a:rPr lang="de-CH" sz="2000" b="0" dirty="0" err="1"/>
              <a:t>longer</a:t>
            </a:r>
            <a:r>
              <a:rPr lang="de-CH" sz="2000" b="0" dirty="0"/>
              <a:t> </a:t>
            </a:r>
            <a:r>
              <a:rPr lang="de-CH" sz="2000" b="0" dirty="0" err="1"/>
              <a:t>receives</a:t>
            </a:r>
            <a:r>
              <a:rPr lang="de-CH" sz="2000" b="0" dirty="0"/>
              <a:t> </a:t>
            </a:r>
            <a:r>
              <a:rPr lang="de-CH" sz="2000" b="0" dirty="0" err="1"/>
              <a:t>user</a:t>
            </a:r>
            <a:r>
              <a:rPr lang="de-CH" sz="2000" b="0" dirty="0"/>
              <a:t> </a:t>
            </a:r>
            <a:r>
              <a:rPr lang="de-CH" sz="2000" b="0" dirty="0" err="1"/>
              <a:t>input</a:t>
            </a:r>
            <a:r>
              <a:rPr lang="de-CH" sz="2000" b="0" dirty="0"/>
              <a:t>,  </a:t>
            </a:r>
            <a:br>
              <a:rPr lang="de-CH" sz="2000" b="0" dirty="0"/>
            </a:br>
            <a:r>
              <a:rPr lang="de-CH" sz="2000" b="0" dirty="0"/>
              <a:t> an </a:t>
            </a:r>
            <a:r>
              <a:rPr lang="de-CH" sz="2000" b="0" dirty="0" err="1"/>
              <a:t>other</a:t>
            </a:r>
            <a:r>
              <a:rPr lang="de-CH" sz="2000" b="0" dirty="0"/>
              <a:t> </a:t>
            </a:r>
            <a:r>
              <a:rPr lang="de-CH" sz="2000" b="0" dirty="0" err="1"/>
              <a:t>activity</a:t>
            </a:r>
            <a:r>
              <a:rPr lang="de-CH" sz="2000" b="0" dirty="0"/>
              <a:t> </a:t>
            </a:r>
            <a:r>
              <a:rPr lang="de-CH" sz="2000" b="0" dirty="0" err="1"/>
              <a:t>is</a:t>
            </a:r>
            <a:r>
              <a:rPr lang="de-CH" sz="2000" b="0" dirty="0"/>
              <a:t> </a:t>
            </a:r>
            <a:r>
              <a:rPr lang="de-CH" sz="2000" b="0" dirty="0" err="1"/>
              <a:t>resumed</a:t>
            </a:r>
            <a:endParaRPr lang="de-CH" sz="2000" b="0" dirty="0"/>
          </a:p>
        </p:txBody>
      </p:sp>
      <p:sp>
        <p:nvSpPr>
          <p:cNvPr id="30" name="Legende mit Linie 1 29"/>
          <p:cNvSpPr/>
          <p:nvPr/>
        </p:nvSpPr>
        <p:spPr bwMode="auto">
          <a:xfrm>
            <a:off x="7687740" y="3106012"/>
            <a:ext cx="2453787" cy="520008"/>
          </a:xfrm>
          <a:prstGeom prst="borderCallout1">
            <a:avLst>
              <a:gd name="adj1" fmla="val 100715"/>
              <a:gd name="adj2" fmla="val 49935"/>
              <a:gd name="adj3" fmla="val 193900"/>
              <a:gd name="adj4" fmla="val 185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Activity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gets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hidden</a:t>
            </a: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2" name="Legende mit Linie 1 31"/>
          <p:cNvSpPr/>
          <p:nvPr/>
        </p:nvSpPr>
        <p:spPr bwMode="auto">
          <a:xfrm>
            <a:off x="8811491" y="3875809"/>
            <a:ext cx="2053936" cy="671575"/>
          </a:xfrm>
          <a:prstGeom prst="borderCallout1">
            <a:avLst>
              <a:gd name="adj1" fmla="val 100715"/>
              <a:gd name="adj2" fmla="val 49935"/>
              <a:gd name="adj3" fmla="val 167597"/>
              <a:gd name="adj4" fmla="val 3071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Activity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will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be</a:t>
            </a:r>
            <a:r>
              <a:rPr lang="de-CH" sz="2000" b="0" dirty="0"/>
              <a:t> </a:t>
            </a:r>
            <a:br>
              <a:rPr lang="de-CH" sz="2000" b="0" dirty="0"/>
            </a:b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removed</a:t>
            </a: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4" name="Legende mit Linie 1 13"/>
          <p:cNvSpPr/>
          <p:nvPr/>
        </p:nvSpPr>
        <p:spPr bwMode="auto">
          <a:xfrm>
            <a:off x="5731809" y="5298252"/>
            <a:ext cx="2453787" cy="520008"/>
          </a:xfrm>
          <a:prstGeom prst="borderCallout1">
            <a:avLst>
              <a:gd name="adj1" fmla="val -9187"/>
              <a:gd name="adj2" fmla="val 48665"/>
              <a:gd name="adj3" fmla="val -67867"/>
              <a:gd name="adj4" fmla="val 5287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No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code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is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executed</a:t>
            </a: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5" name="Legende mit Linie 1 14"/>
          <p:cNvSpPr/>
          <p:nvPr/>
        </p:nvSpPr>
        <p:spPr bwMode="auto">
          <a:xfrm>
            <a:off x="7980218" y="6484631"/>
            <a:ext cx="2438545" cy="671575"/>
          </a:xfrm>
          <a:prstGeom prst="borderCallout1">
            <a:avLst>
              <a:gd name="adj1" fmla="val 144"/>
              <a:gd name="adj2" fmla="val 43864"/>
              <a:gd name="adj3" fmla="val -89246"/>
              <a:gd name="adj4" fmla="val 469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Activity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is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deleted</a:t>
            </a:r>
            <a:r>
              <a:rPr lang="de-CH" sz="2000" b="0" dirty="0"/>
              <a:t/>
            </a:r>
            <a:br>
              <a:rPr lang="de-CH" sz="2000" b="0" dirty="0"/>
            </a:b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lang="de-CH" sz="2000" b="0" dirty="0" err="1"/>
              <a:t>from</a:t>
            </a:r>
            <a:r>
              <a:rPr lang="de-CH" sz="2000" b="0" dirty="0"/>
              <a:t> </a:t>
            </a:r>
            <a:r>
              <a:rPr lang="de-CH" sz="2000" b="0" dirty="0" err="1"/>
              <a:t>memory</a:t>
            </a: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6" name="Legende mit Linie 1 15"/>
          <p:cNvSpPr/>
          <p:nvPr/>
        </p:nvSpPr>
        <p:spPr bwMode="auto">
          <a:xfrm>
            <a:off x="2810742" y="1060077"/>
            <a:ext cx="3160062" cy="771612"/>
          </a:xfrm>
          <a:prstGeom prst="borderCallout1">
            <a:avLst>
              <a:gd name="adj1" fmla="val 173258"/>
              <a:gd name="adj2" fmla="val 84861"/>
              <a:gd name="adj3" fmla="val 94768"/>
              <a:gd name="adj4" fmla="val 4988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sz="2000" b="0" dirty="0"/>
              <a:t> </a:t>
            </a:r>
            <a:r>
              <a:rPr lang="de-CH" sz="2000" b="0" dirty="0" err="1"/>
              <a:t>A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ctivity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interacts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with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user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,</a:t>
            </a:r>
            <a:b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</a:b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is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on top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of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the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stack</a:t>
            </a: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6820418"/>
            <a:ext cx="7480300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800" dirty="0">
                <a:hlinkClick r:id="rId3"/>
              </a:rPr>
              <a:t>http://developer.android.com/reference/android/app/Activity.html</a:t>
            </a:r>
            <a:endParaRPr lang="de-CH" sz="1800" dirty="0"/>
          </a:p>
          <a:p>
            <a:endParaRPr lang="de-CH" sz="4000" dirty="0"/>
          </a:p>
        </p:txBody>
      </p:sp>
      <p:sp>
        <p:nvSpPr>
          <p:cNvPr id="31" name="Legende mit Linie 1 30"/>
          <p:cNvSpPr/>
          <p:nvPr/>
        </p:nvSpPr>
        <p:spPr bwMode="auto">
          <a:xfrm>
            <a:off x="2379518" y="5725610"/>
            <a:ext cx="3138055" cy="882441"/>
          </a:xfrm>
          <a:prstGeom prst="borderCallout1">
            <a:avLst>
              <a:gd name="adj1" fmla="val -7189"/>
              <a:gd name="adj2" fmla="val 41028"/>
              <a:gd name="adj3" fmla="val -90767"/>
              <a:gd name="adj4" fmla="val 851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Activity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lang="de-CH" sz="2000" b="0" dirty="0" err="1"/>
              <a:t>re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starts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after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it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has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/>
            </a:r>
            <a:b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</a:b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been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stopped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/>
            </a:r>
            <a:b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</a:b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04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7" grpId="0" animBg="1"/>
      <p:bldP spid="29" grpId="0" animBg="1"/>
      <p:bldP spid="30" grpId="0" animBg="1"/>
      <p:bldP spid="32" grpId="0" animBg="1"/>
      <p:bldP spid="14" grpId="0" animBg="1"/>
      <p:bldP spid="15" grpId="0" animBg="1"/>
      <p:bldP spid="16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Activity Implementation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6</a:t>
            </a:fld>
            <a:endParaRPr lang="en-GB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597528" y="1168655"/>
            <a:ext cx="10013133" cy="631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Activities are implemented as subclasses of the </a:t>
            </a:r>
            <a:r>
              <a:rPr lang="en-US" sz="2400" kern="0" dirty="0"/>
              <a:t>Activity</a:t>
            </a:r>
            <a:r>
              <a:rPr lang="en-US" sz="2400" b="0" kern="0" dirty="0"/>
              <a:t> class </a:t>
            </a:r>
            <a:br>
              <a:rPr lang="en-US" sz="2400" b="0" kern="0" dirty="0"/>
            </a:br>
            <a:r>
              <a:rPr lang="en-US" sz="2000" b="0" kern="0" dirty="0">
                <a:latin typeface="Lucida Console" panose="020B0609040504020204" pitchFamily="49" charset="0"/>
              </a:rPr>
              <a:t>	import </a:t>
            </a:r>
            <a:r>
              <a:rPr lang="en-US" sz="2000" b="0" kern="0" dirty="0" err="1">
                <a:latin typeface="Lucida Console" panose="020B0609040504020204" pitchFamily="49" charset="0"/>
              </a:rPr>
              <a:t>android.app.Activity</a:t>
            </a:r>
            <a:r>
              <a:rPr lang="en-US" sz="2000" b="0" kern="0" dirty="0">
                <a:latin typeface="Lucida Console" panose="020B0609040504020204" pitchFamily="49" charset="0"/>
              </a:rPr>
              <a:t>;</a:t>
            </a:r>
            <a:br>
              <a:rPr lang="en-US" sz="2000" b="0" kern="0" dirty="0">
                <a:latin typeface="Lucida Console" panose="020B0609040504020204" pitchFamily="49" charset="0"/>
              </a:rPr>
            </a:br>
            <a:r>
              <a:rPr lang="en-US" sz="2000" b="0" kern="0" dirty="0">
                <a:latin typeface="Lucida Console" panose="020B0609040504020204" pitchFamily="49" charset="0"/>
              </a:rPr>
              <a:t> 	</a:t>
            </a:r>
            <a:r>
              <a:rPr lang="de-DE" altLang="de-DE" sz="2000" b="0" dirty="0" err="1">
                <a:solidFill>
                  <a:srgbClr val="00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public</a:t>
            </a:r>
            <a:r>
              <a:rPr lang="de-DE" altLang="de-DE" sz="2000" b="0" dirty="0">
                <a:solidFill>
                  <a:srgbClr val="00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0" dirty="0" err="1">
                <a:solidFill>
                  <a:srgbClr val="00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de-DE" altLang="de-DE" sz="2000" b="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myActivity</a:t>
            </a:r>
            <a:r>
              <a:rPr lang="de-DE" altLang="de-DE" sz="2000" b="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0" dirty="0" err="1">
                <a:solidFill>
                  <a:srgbClr val="00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extends</a:t>
            </a:r>
            <a:r>
              <a:rPr lang="de-DE" altLang="de-DE" sz="2000" b="0" dirty="0">
                <a:solidFill>
                  <a:srgbClr val="00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Activity</a:t>
            </a:r>
            <a:r>
              <a:rPr lang="de-DE" altLang="de-DE" sz="2000" b="0" dirty="0">
                <a:latin typeface="Lucida Console" panose="020B0609040504020204" pitchFamily="49" charset="0"/>
                <a:cs typeface="Courier New" panose="02070309020205020404" pitchFamily="49" charset="0"/>
              </a:rPr>
              <a:t> {</a:t>
            </a:r>
            <a:r>
              <a:rPr lang="en-US" sz="2000" b="0" kern="0" dirty="0"/>
              <a:t>…</a:t>
            </a:r>
            <a:endParaRPr lang="de-DE" altLang="de-DE" sz="2000" b="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Dedicated callback methods, e.g. </a:t>
            </a:r>
            <a:r>
              <a:rPr lang="en-US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onCreate</a:t>
            </a:r>
            <a:r>
              <a:rPr 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onStart</a:t>
            </a:r>
            <a:r>
              <a:rPr 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(), …, </a:t>
            </a:r>
            <a:r>
              <a:rPr lang="en-US" sz="2400" b="0" kern="0" dirty="0"/>
              <a:t>are assigned to each lifecycle transition. They act as event handler. 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kern="0" dirty="0" err="1">
                <a:latin typeface="Lucida Console" panose="020B0609040504020204" pitchFamily="49" charset="0"/>
              </a:rPr>
              <a:t>onCreate</a:t>
            </a:r>
            <a:r>
              <a:rPr lang="en-US" sz="2000" b="0" kern="0" dirty="0">
                <a:latin typeface="Lucida Console" panose="020B0609040504020204" pitchFamily="49" charset="0"/>
              </a:rPr>
              <a:t>() </a:t>
            </a:r>
            <a:r>
              <a:rPr lang="en-US" sz="2400" b="0" kern="0" dirty="0"/>
              <a:t>must be implemented. Initializes the activity, in particular the (visual) layout for the user interface by calling </a:t>
            </a:r>
            <a:r>
              <a:rPr lang="en-US" sz="2000" kern="0" dirty="0" err="1">
                <a:latin typeface="Lucida Console" panose="020B0609040504020204" pitchFamily="49" charset="0"/>
              </a:rPr>
              <a:t>setContentView</a:t>
            </a:r>
            <a:r>
              <a:rPr lang="en-US" sz="2000" b="0" kern="0" dirty="0">
                <a:latin typeface="Lucida Console" panose="020B0609040504020204" pitchFamily="49" charset="0"/>
              </a:rPr>
              <a:t>(…)</a:t>
            </a:r>
            <a:r>
              <a:rPr lang="en-US" sz="2400" b="0" kern="0" dirty="0"/>
              <a:t>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Implemented callback methods must call their superclass implementation, e.g. </a:t>
            </a:r>
            <a:r>
              <a:rPr lang="de-DE" altLang="de-DE" sz="2000" kern="0" dirty="0" err="1">
                <a:latin typeface="Lucida Console" panose="020B0609040504020204" pitchFamily="49" charset="0"/>
              </a:rPr>
              <a:t>super.onCreate</a:t>
            </a:r>
            <a:r>
              <a:rPr lang="de-DE" altLang="de-DE" sz="2000" kern="0" dirty="0">
                <a:latin typeface="Lucida Console" panose="020B0609040504020204" pitchFamily="49" charset="0"/>
              </a:rPr>
              <a:t>(…)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sz="2400" b="0" kern="0" dirty="0"/>
              <a:t>Add </a:t>
            </a:r>
            <a:r>
              <a:rPr lang="de-DE" altLang="de-DE" sz="2400" b="0" kern="0" dirty="0" err="1"/>
              <a:t>other</a:t>
            </a:r>
            <a:r>
              <a:rPr lang="de-DE" altLang="de-DE" sz="2400" b="0" kern="0" dirty="0"/>
              <a:t> </a:t>
            </a:r>
            <a:r>
              <a:rPr lang="de-DE" altLang="de-DE" sz="2400" b="0" kern="0" dirty="0" err="1"/>
              <a:t>callback</a:t>
            </a:r>
            <a:r>
              <a:rPr lang="de-DE" altLang="de-DE" sz="2400" b="0" kern="0" dirty="0"/>
              <a:t> </a:t>
            </a:r>
            <a:r>
              <a:rPr lang="de-DE" altLang="de-DE" sz="2400" b="0" kern="0" dirty="0" err="1"/>
              <a:t>methods</a:t>
            </a:r>
            <a:r>
              <a:rPr lang="de-DE" altLang="de-DE" sz="2400" b="0" kern="0" dirty="0"/>
              <a:t> </a:t>
            </a:r>
            <a:r>
              <a:rPr lang="de-DE" altLang="de-DE" sz="2400" b="0" kern="0" dirty="0" err="1"/>
              <a:t>to</a:t>
            </a:r>
            <a:r>
              <a:rPr lang="de-DE" altLang="de-DE" sz="2400" b="0" kern="0" dirty="0"/>
              <a:t> handle </a:t>
            </a:r>
            <a:r>
              <a:rPr lang="de-DE" altLang="de-DE" sz="2400" b="0" kern="0" dirty="0" err="1"/>
              <a:t>user</a:t>
            </a:r>
            <a:r>
              <a:rPr lang="de-DE" altLang="de-DE" sz="2400" b="0" kern="0" dirty="0"/>
              <a:t> </a:t>
            </a:r>
            <a:r>
              <a:rPr lang="de-DE" altLang="de-DE" sz="2400" b="0" kern="0" dirty="0" err="1"/>
              <a:t>interaction</a:t>
            </a:r>
            <a:r>
              <a:rPr lang="de-DE" altLang="de-DE" sz="2400" b="0" kern="0" dirty="0"/>
              <a:t> </a:t>
            </a:r>
            <a:r>
              <a:rPr lang="de-DE" altLang="de-DE" sz="2400" b="0" kern="0" dirty="0" err="1"/>
              <a:t>events</a:t>
            </a:r>
            <a:r>
              <a:rPr lang="de-DE" altLang="de-DE" sz="2400" b="0" kern="0" dirty="0"/>
              <a:t>, e.g. </a:t>
            </a:r>
            <a:r>
              <a:rPr lang="de-DE" altLang="de-DE" sz="2000" kern="0" dirty="0" err="1">
                <a:latin typeface="Lucida Console" panose="020B0609040504020204" pitchFamily="49" charset="0"/>
              </a:rPr>
              <a:t>onButtonPessed</a:t>
            </a:r>
            <a:r>
              <a:rPr lang="de-DE" altLang="de-DE" sz="2000" kern="0" dirty="0">
                <a:latin typeface="Lucida Console" panose="020B0609040504020204" pitchFamily="49" charset="0"/>
              </a:rPr>
              <a:t>(), </a:t>
            </a:r>
            <a:r>
              <a:rPr lang="de-DE" altLang="de-DE" sz="2000" kern="0" dirty="0" err="1">
                <a:latin typeface="Lucida Console" panose="020B0609040504020204" pitchFamily="49" charset="0"/>
              </a:rPr>
              <a:t>onTextEntered</a:t>
            </a:r>
            <a:r>
              <a:rPr lang="de-DE" altLang="de-DE" sz="2000" kern="0" dirty="0">
                <a:latin typeface="Lucida Console" panose="020B0609040504020204" pitchFamily="49" charset="0"/>
              </a:rPr>
              <a:t>()…</a:t>
            </a:r>
            <a:r>
              <a:rPr lang="en-US" sz="2400" b="0" kern="0" dirty="0"/>
              <a:t/>
            </a:r>
            <a:br>
              <a:rPr lang="en-US" sz="2400" b="0" kern="0" dirty="0"/>
            </a:b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</p:txBody>
      </p:sp>
    </p:spTree>
    <p:extLst>
      <p:ext uri="{BB962C8B-B14F-4D97-AF65-F5344CB8AC3E}">
        <p14:creationId xmlns:p14="http://schemas.microsoft.com/office/powerpoint/2010/main" val="378873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Activity Class Skeleton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7</a:t>
            </a:fld>
            <a:endParaRPr lang="en-GB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0478" y="1190288"/>
            <a:ext cx="8236549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ExampleActivity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extends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Activity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@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Override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onCreate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(Bundle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   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super.onCreate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    // The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activity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being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created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}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@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Override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protected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  <a:hlinkClick r:id="rId3"/>
              </a:rPr>
              <a:t>onStart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  <a:hlinkClick r:id="rId3"/>
              </a:rPr>
              <a:t>()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   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super.onStart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    // The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activity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about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become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visible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}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@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Override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protected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  <a:hlinkClick r:id="rId4"/>
              </a:rPr>
              <a:t>onResume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  <a:hlinkClick r:id="rId4"/>
              </a:rPr>
              <a:t>()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   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super.onResume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    // The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activity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has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become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visible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(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it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now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"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resumed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").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}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@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Override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protected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  <a:hlinkClick r:id="rId5"/>
              </a:rPr>
              <a:t>onPause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  <a:hlinkClick r:id="rId5"/>
              </a:rPr>
              <a:t>()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   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super.onPause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    //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Another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activity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taking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focus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(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this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activity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about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"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paused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").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}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@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Override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protected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  <a:hlinkClick r:id="rId6"/>
              </a:rPr>
              <a:t>onStop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  <a:hlinkClick r:id="rId6"/>
              </a:rPr>
              <a:t>()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   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super.onStop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    // The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activity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no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longer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visible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(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it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now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"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stopped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}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@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Override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protected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  <a:hlinkClick r:id="rId7"/>
              </a:rPr>
              <a:t>onDestroy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  <a:hlinkClick r:id="rId7"/>
              </a:rPr>
              <a:t>()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   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super.onDestroy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    // The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activity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about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destroyed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}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de-DE" altLang="de-DE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kumimoji="0" lang="de-DE" altLang="de-DE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Legende mit Linie 1 10"/>
          <p:cNvSpPr/>
          <p:nvPr/>
        </p:nvSpPr>
        <p:spPr bwMode="auto">
          <a:xfrm>
            <a:off x="5484088" y="6281196"/>
            <a:ext cx="4966875" cy="843504"/>
          </a:xfrm>
          <a:prstGeom prst="borderCallout1">
            <a:avLst>
              <a:gd name="adj1" fmla="val 53865"/>
              <a:gd name="adj2" fmla="val -404"/>
              <a:gd name="adj3" fmla="val 37817"/>
              <a:gd name="adj4" fmla="val -558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Always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call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superclass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implementation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/>
            </a:r>
            <a:b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</a:b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from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each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lang="de-CH" sz="2000" b="0" dirty="0" err="1"/>
              <a:t>i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mplemented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callback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method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8" name="Legende mit Linie 1 27"/>
          <p:cNvSpPr/>
          <p:nvPr/>
        </p:nvSpPr>
        <p:spPr bwMode="auto">
          <a:xfrm>
            <a:off x="5484088" y="1619907"/>
            <a:ext cx="4934675" cy="859237"/>
          </a:xfrm>
          <a:prstGeom prst="borderCallout1">
            <a:avLst>
              <a:gd name="adj1" fmla="val 53865"/>
              <a:gd name="adj2" fmla="val -404"/>
              <a:gd name="adj3" fmla="val 19633"/>
              <a:gd name="adj4" fmla="val -68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onCreate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()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callback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method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b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</a:b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mus</a:t>
            </a:r>
            <a:r>
              <a:rPr lang="de-CH" sz="2000" b="0" dirty="0"/>
              <a:t>t </a:t>
            </a:r>
            <a:r>
              <a:rPr lang="de-CH" sz="2000" b="0" dirty="0" err="1"/>
              <a:t>always</a:t>
            </a:r>
            <a:r>
              <a:rPr lang="de-CH" sz="2000" b="0" dirty="0"/>
              <a:t>  </a:t>
            </a:r>
            <a:r>
              <a:rPr lang="de-CH" sz="2000" b="0" dirty="0" err="1"/>
              <a:t>be</a:t>
            </a:r>
            <a:r>
              <a:rPr lang="de-CH" sz="2000" b="0" dirty="0"/>
              <a:t> </a:t>
            </a:r>
            <a:r>
              <a:rPr lang="de-CH" sz="2000" b="0" dirty="0" err="1"/>
              <a:t>implemented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9" name="Legende mit Linie 1 28"/>
          <p:cNvSpPr/>
          <p:nvPr/>
        </p:nvSpPr>
        <p:spPr bwMode="auto">
          <a:xfrm>
            <a:off x="5484088" y="2826666"/>
            <a:ext cx="4966875" cy="883227"/>
          </a:xfrm>
          <a:prstGeom prst="borderCallout1">
            <a:avLst>
              <a:gd name="adj1" fmla="val 53865"/>
              <a:gd name="adj2" fmla="val -404"/>
              <a:gd name="adj3" fmla="val -109574"/>
              <a:gd name="adj4" fmla="val -1946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sz="2000" b="0" dirty="0"/>
              <a:t> </a:t>
            </a:r>
            <a:r>
              <a:rPr lang="de-CH" sz="2000" b="0" dirty="0" err="1"/>
              <a:t>savedInstanceState</a:t>
            </a:r>
            <a:r>
              <a:rPr lang="de-CH" sz="2000" b="0" dirty="0"/>
              <a:t> </a:t>
            </a:r>
            <a:r>
              <a:rPr lang="de-CH" sz="2000" b="0" dirty="0" err="1"/>
              <a:t>restores</a:t>
            </a:r>
            <a:r>
              <a:rPr lang="de-CH" sz="2000" b="0" dirty="0"/>
              <a:t> </a:t>
            </a:r>
            <a:r>
              <a:rPr lang="de-CH" sz="2000" b="0" dirty="0" err="1"/>
              <a:t>settings</a:t>
            </a:r>
            <a:r>
              <a:rPr lang="de-CH" sz="2000" b="0" dirty="0"/>
              <a:t> </a:t>
            </a:r>
            <a:r>
              <a:rPr lang="de-CH" sz="2000" b="0" dirty="0" err="1"/>
              <a:t>from</a:t>
            </a:r>
            <a:r>
              <a:rPr lang="de-CH" sz="2000" b="0" dirty="0"/>
              <a:t/>
            </a:r>
            <a:br>
              <a:rPr lang="de-CH" sz="2000" b="0" dirty="0"/>
            </a:br>
            <a:r>
              <a:rPr lang="de-CH" sz="2000" b="0" dirty="0"/>
              <a:t> a </a:t>
            </a:r>
            <a:r>
              <a:rPr lang="de-CH" sz="2000" b="0" dirty="0" err="1"/>
              <a:t>previous</a:t>
            </a:r>
            <a:r>
              <a:rPr lang="de-CH" sz="2000" b="0" dirty="0"/>
              <a:t> </a:t>
            </a:r>
            <a:r>
              <a:rPr lang="de-CH" sz="2000" b="0" dirty="0" err="1"/>
              <a:t>life</a:t>
            </a:r>
            <a:r>
              <a:rPr lang="de-CH" sz="2000" b="0" dirty="0"/>
              <a:t> </a:t>
            </a:r>
            <a:r>
              <a:rPr lang="de-CH" sz="2000" b="0" dirty="0" err="1"/>
              <a:t>of</a:t>
            </a:r>
            <a:r>
              <a:rPr lang="de-CH" sz="2000" b="0" dirty="0"/>
              <a:t> </a:t>
            </a:r>
            <a:r>
              <a:rPr lang="de-CH" sz="2000" b="0" dirty="0" err="1"/>
              <a:t>the</a:t>
            </a:r>
            <a:r>
              <a:rPr lang="de-CH" sz="2000" b="0" dirty="0"/>
              <a:t> </a:t>
            </a:r>
            <a:r>
              <a:rPr lang="de-CH" sz="2000" b="0" dirty="0" err="1"/>
              <a:t>this</a:t>
            </a:r>
            <a:r>
              <a:rPr lang="de-CH" sz="2000" b="0" dirty="0"/>
              <a:t> </a:t>
            </a:r>
            <a:r>
              <a:rPr lang="de-CH" sz="2000" b="0" dirty="0" err="1"/>
              <a:t>activity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0" name="Legende mit Linie 1 29"/>
          <p:cNvSpPr/>
          <p:nvPr/>
        </p:nvSpPr>
        <p:spPr bwMode="auto">
          <a:xfrm>
            <a:off x="5484088" y="1088904"/>
            <a:ext cx="3233885" cy="412993"/>
          </a:xfrm>
          <a:prstGeom prst="borderCallout1">
            <a:avLst>
              <a:gd name="adj1" fmla="val 53865"/>
              <a:gd name="adj2" fmla="val -404"/>
              <a:gd name="adj3" fmla="val 85726"/>
              <a:gd name="adj4" fmla="val -323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Inherits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from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lang="de-CH" sz="2000" b="0" dirty="0" err="1"/>
              <a:t>Activity</a:t>
            </a:r>
            <a:r>
              <a:rPr lang="de-CH" sz="2000" b="0" dirty="0"/>
              <a:t> </a:t>
            </a:r>
            <a:r>
              <a:rPr lang="de-CH" sz="2000" b="0" dirty="0" err="1"/>
              <a:t>class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80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8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Activity Screen Layout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8</a:t>
            </a:fld>
            <a:endParaRPr lang="en-GB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597528" y="1177708"/>
            <a:ext cx="10013133" cy="631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The layout defines the visual structure of the user interface 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The Android framework provides two ways for declaring the layout:</a:t>
            </a:r>
          </a:p>
          <a:p>
            <a:pPr marL="1047750" lvl="1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64BA"/>
                </a:solidFill>
              </a:rPr>
              <a:t>Declare the UI elements in XML</a:t>
            </a:r>
            <a:r>
              <a:rPr lang="en-US" kern="0" dirty="0"/>
              <a:t> </a:t>
            </a:r>
            <a:r>
              <a:rPr lang="en-US" b="0" kern="0" dirty="0"/>
              <a:t>(</a:t>
            </a:r>
            <a:r>
              <a:rPr lang="en-US" b="0" kern="0" dirty="0" err="1"/>
              <a:t>eXtensible</a:t>
            </a:r>
            <a:r>
              <a:rPr lang="en-US" b="0" kern="0" dirty="0"/>
              <a:t> Markup Language),</a:t>
            </a:r>
            <a:br>
              <a:rPr lang="en-US" b="0" kern="0" dirty="0"/>
            </a:br>
            <a:r>
              <a:rPr lang="en-US" b="0" kern="0" dirty="0"/>
              <a:t>presentation and application code are separated</a:t>
            </a:r>
            <a:br>
              <a:rPr lang="en-US" b="0" kern="0" dirty="0"/>
            </a:br>
            <a:r>
              <a:rPr lang="en-US" b="0" kern="0" dirty="0"/>
              <a:t>straightforward, easy to use, </a:t>
            </a:r>
          </a:p>
          <a:p>
            <a:pPr marL="1047750" lvl="1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64BA"/>
                </a:solidFill>
              </a:rPr>
              <a:t>Instantiate everything programmatically</a:t>
            </a:r>
            <a:r>
              <a:rPr lang="en-US" kern="0" dirty="0"/>
              <a:t> </a:t>
            </a:r>
            <a:r>
              <a:rPr lang="en-US" b="0" kern="0" dirty="0"/>
              <a:t>at runtime,</a:t>
            </a:r>
            <a:br>
              <a:rPr lang="en-US" b="0" kern="0" dirty="0"/>
            </a:br>
            <a:r>
              <a:rPr lang="en-US" b="0" kern="0" dirty="0"/>
              <a:t>create objects and manipulate their properties in Java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Either or both of the above concepts may be used interchangeably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The layout for the </a:t>
            </a:r>
            <a:r>
              <a:rPr lang="en-US" sz="2400" b="0" kern="0" dirty="0" err="1"/>
              <a:t>Moodlight</a:t>
            </a:r>
            <a:r>
              <a:rPr lang="en-US" sz="2400" b="0" kern="0" dirty="0"/>
              <a:t> Reference Design is declared with XML</a:t>
            </a:r>
          </a:p>
        </p:txBody>
      </p:sp>
      <p:sp>
        <p:nvSpPr>
          <p:cNvPr id="2" name="Rechteck 1"/>
          <p:cNvSpPr/>
          <p:nvPr/>
        </p:nvSpPr>
        <p:spPr>
          <a:xfrm>
            <a:off x="257394" y="6904833"/>
            <a:ext cx="8365906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dirty="0">
                <a:hlinkClick r:id="rId2"/>
              </a:rPr>
              <a:t>http://developer.android.com/reference/android/app/Activity.html</a:t>
            </a:r>
            <a:endParaRPr lang="de-CH" sz="2000" dirty="0"/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97403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Android Studio Layout Editors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9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0411"/>
            <a:ext cx="5329238" cy="547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62" y="2030411"/>
            <a:ext cx="4927778" cy="557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Bogen 2"/>
          <p:cNvSpPr/>
          <p:nvPr/>
        </p:nvSpPr>
        <p:spPr bwMode="auto">
          <a:xfrm>
            <a:off x="4471988" y="4000502"/>
            <a:ext cx="1964531" cy="1844674"/>
          </a:xfrm>
          <a:prstGeom prst="arc">
            <a:avLst>
              <a:gd name="adj1" fmla="val 10670337"/>
              <a:gd name="adj2" fmla="val 103619"/>
            </a:avLst>
          </a:prstGeom>
          <a:noFill/>
          <a:ln w="539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Mutually</a:t>
            </a:r>
            <a:r>
              <a:rPr kumimoji="0" lang="de-CH" sz="2400" b="1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 </a:t>
            </a:r>
            <a:r>
              <a:rPr kumimoji="0" lang="de-CH" sz="2400" b="1" i="0" u="none" strike="noStrike" cap="none" normalizeH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updated</a:t>
            </a:r>
            <a:endParaRPr kumimoji="0" lang="de-CH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428750" y="1330351"/>
            <a:ext cx="304323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0" dirty="0" err="1"/>
              <a:t>Graphical</a:t>
            </a:r>
            <a:r>
              <a:rPr lang="de-CH" b="0" dirty="0"/>
              <a:t> Editor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768199" y="1311295"/>
            <a:ext cx="304323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0" dirty="0"/>
              <a:t>XML Text Editor </a:t>
            </a:r>
          </a:p>
        </p:txBody>
      </p:sp>
    </p:spTree>
    <p:extLst>
      <p:ext uri="{BB962C8B-B14F-4D97-AF65-F5344CB8AC3E}">
        <p14:creationId xmlns:p14="http://schemas.microsoft.com/office/powerpoint/2010/main" val="262673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zhaw_d">
  <a:themeElements>
    <a:clrScheme name="zhaw_d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zhaw_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_d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zhaw_d</Template>
  <TotalTime>0</TotalTime>
  <Words>764</Words>
  <Application>Microsoft Office PowerPoint</Application>
  <PresentationFormat>Benutzerdefiniert</PresentationFormat>
  <Paragraphs>185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Courier New</vt:lpstr>
      <vt:lpstr>Lucida Console</vt:lpstr>
      <vt:lpstr>zhaw_d</vt:lpstr>
      <vt:lpstr>Android App Programming  </vt:lpstr>
      <vt:lpstr>Android App </vt:lpstr>
      <vt:lpstr>App Components</vt:lpstr>
      <vt:lpstr>Activities</vt:lpstr>
      <vt:lpstr>Activity Lifecycle</vt:lpstr>
      <vt:lpstr>Activity Implementation</vt:lpstr>
      <vt:lpstr>Activity Class Skeleton</vt:lpstr>
      <vt:lpstr>Activity Screen Layout</vt:lpstr>
      <vt:lpstr>Android Studio Layout Editors</vt:lpstr>
      <vt:lpstr>Proposed Layouts</vt:lpstr>
      <vt:lpstr>eXtensible Markup Language (XML)</vt:lpstr>
      <vt:lpstr>Android Views</vt:lpstr>
      <vt:lpstr>Button Example</vt:lpstr>
      <vt:lpstr>Activate XML Layout in Java</vt:lpstr>
      <vt:lpstr>XML and Java R Class</vt:lpstr>
      <vt:lpstr>Other XML Resources</vt:lpstr>
      <vt:lpstr>Moodlight Reference Design</vt:lpstr>
      <vt:lpstr>Moodlight Reference Design </vt:lpstr>
      <vt:lpstr>Fragments</vt:lpstr>
      <vt:lpstr>Fragments</vt:lpstr>
      <vt:lpstr>Thanks for your Attention …</vt:lpstr>
    </vt:vector>
  </TitlesOfParts>
  <Company>Zürcher Hochschule der Angewandten Wissenschaften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ETP1 part 1</dc:title>
  <dc:creator>hhrt@zhaw.ch</dc:creator>
  <cp:lastModifiedBy>Hochreutener Hanspeter (hhrt)</cp:lastModifiedBy>
  <cp:revision>437</cp:revision>
  <cp:lastPrinted>2017-04-10T08:07:36Z</cp:lastPrinted>
  <dcterms:created xsi:type="dcterms:W3CDTF">2010-01-18T09:46:49Z</dcterms:created>
  <dcterms:modified xsi:type="dcterms:W3CDTF">2019-04-01T10:45:52Z</dcterms:modified>
</cp:coreProperties>
</file>