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5" r:id="rId2"/>
    <p:sldId id="336" r:id="rId3"/>
    <p:sldId id="352" r:id="rId4"/>
    <p:sldId id="360" r:id="rId5"/>
    <p:sldId id="359" r:id="rId6"/>
    <p:sldId id="354" r:id="rId7"/>
    <p:sldId id="356" r:id="rId8"/>
    <p:sldId id="355" r:id="rId9"/>
    <p:sldId id="357" r:id="rId10"/>
    <p:sldId id="358" r:id="rId11"/>
    <p:sldId id="353" r:id="rId12"/>
  </p:sldIdLst>
  <p:sldSz cx="9144000" cy="6858000" type="screen4x3"/>
  <p:notesSz cx="6648450" cy="97742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97407"/>
    <a:srgbClr val="FF9900"/>
    <a:srgbClr val="0000FF"/>
    <a:srgbClr val="0033CC"/>
    <a:srgbClr val="EAEAEA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7" autoAdjust="0"/>
    <p:restoredTop sz="86401" autoAdjust="0"/>
  </p:normalViewPr>
  <p:slideViewPr>
    <p:cSldViewPr>
      <p:cViewPr>
        <p:scale>
          <a:sx n="169" d="100"/>
          <a:sy n="169" d="100"/>
        </p:scale>
        <p:origin x="256" y="-2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434" y="-101"/>
      </p:cViewPr>
      <p:guideLst>
        <p:guide orient="horz" pos="3079"/>
        <p:guide pos="20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" y="9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t" anchorCtr="0" compatLnSpc="1">
            <a:prstTxWarp prst="textNoShape">
              <a:avLst/>
            </a:prstTxWarp>
          </a:bodyPr>
          <a:lstStyle>
            <a:lvl1pPr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782" y="9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t" anchorCtr="0" compatLnSpc="1">
            <a:prstTxWarp prst="textNoShape">
              <a:avLst/>
            </a:prstTxWarp>
          </a:bodyPr>
          <a:lstStyle>
            <a:lvl1pPr algn="r"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" y="9284548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b" anchorCtr="0" compatLnSpc="1">
            <a:prstTxWarp prst="textNoShape">
              <a:avLst/>
            </a:prstTxWarp>
          </a:bodyPr>
          <a:lstStyle>
            <a:lvl1pPr defTabSz="895670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782" y="9284548"/>
            <a:ext cx="2881193" cy="48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03" tIns="44853" rIns="89703" bIns="44853" numCol="1" anchor="b" anchorCtr="0" compatLnSpc="1">
            <a:prstTxWarp prst="textNoShape">
              <a:avLst/>
            </a:prstTxWarp>
          </a:bodyPr>
          <a:lstStyle>
            <a:lvl1pPr algn="r" defTabSz="895670">
              <a:defRPr sz="1200" smtClean="0"/>
            </a:lvl1pPr>
          </a:lstStyle>
          <a:p>
            <a:pPr>
              <a:defRPr/>
            </a:pPr>
            <a:fld id="{64BF1994-C34C-40EF-81B4-8756F8E2FFF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91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9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782" y="9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/>
          <a:lstStyle>
            <a:lvl1pPr algn="r">
              <a:defRPr sz="1200"/>
            </a:lvl1pPr>
          </a:lstStyle>
          <a:p>
            <a:fld id="{4E39B175-6D56-4CCA-86BC-10768AB3CBBA}" type="datetimeFigureOut">
              <a:rPr lang="de-CH" smtClean="0"/>
              <a:t>04.05.17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1838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998" tIns="43501" rIns="86998" bIns="43501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555" y="4642271"/>
            <a:ext cx="5319355" cy="4398180"/>
          </a:xfrm>
          <a:prstGeom prst="rect">
            <a:avLst/>
          </a:prstGeom>
        </p:spPr>
        <p:txBody>
          <a:bodyPr vert="horz" lIns="86998" tIns="43501" rIns="86998" bIns="4350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0" y="9284548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782" y="9284548"/>
            <a:ext cx="2881193" cy="488181"/>
          </a:xfrm>
          <a:prstGeom prst="rect">
            <a:avLst/>
          </a:prstGeom>
        </p:spPr>
        <p:txBody>
          <a:bodyPr vert="horz" lIns="86998" tIns="43501" rIns="86998" bIns="43501" rtlCol="0" anchor="b"/>
          <a:lstStyle>
            <a:lvl1pPr algn="r">
              <a:defRPr sz="1200"/>
            </a:lvl1pPr>
          </a:lstStyle>
          <a:p>
            <a:fld id="{84EF1F75-E0BC-4555-8997-430C986DD1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10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noProof="0" dirty="0" smtClean="0"/>
              <a:t>duration:</a:t>
            </a:r>
            <a:r>
              <a:rPr lang="en-GB" b="1" baseline="0" noProof="0" dirty="0" smtClean="0"/>
              <a:t> 2 min.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F1F75-E0BC-4555-8997-430C986DD18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026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7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4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0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0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7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5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9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6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01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613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ortmarke_ZHAW[1]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6637" r="23136" b="14936"/>
          <a:stretch/>
        </p:blipFill>
        <p:spPr bwMode="auto">
          <a:xfrm>
            <a:off x="8100392" y="47783"/>
            <a:ext cx="965201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7714000" y="6527120"/>
            <a:ext cx="1512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de-CH" sz="900" dirty="0" smtClean="0">
                <a:latin typeface="Calibri" panose="020F0502020204030204" pitchFamily="34" charset="0"/>
              </a:rPr>
              <a:t>ETP2,</a:t>
            </a:r>
          </a:p>
          <a:p>
            <a:pPr algn="r" eaLnBrk="1" hangingPunct="1"/>
            <a:r>
              <a:rPr lang="de-CH" sz="900" baseline="0" dirty="0" err="1" smtClean="0">
                <a:latin typeface="Calibri" panose="020F0502020204030204" pitchFamily="34" charset="0"/>
              </a:rPr>
              <a:t>user</a:t>
            </a:r>
            <a:r>
              <a:rPr lang="de-CH" sz="900" baseline="0" dirty="0" smtClean="0">
                <a:latin typeface="Calibri" panose="020F0502020204030204" pitchFamily="34" charset="0"/>
              </a:rPr>
              <a:t> </a:t>
            </a:r>
            <a:r>
              <a:rPr lang="de-CH" sz="900" baseline="0" dirty="0" err="1" smtClean="0">
                <a:latin typeface="Calibri" panose="020F0502020204030204" pitchFamily="34" charset="0"/>
              </a:rPr>
              <a:t>manual</a:t>
            </a:r>
            <a:r>
              <a:rPr lang="de-CH" sz="900" baseline="0" dirty="0" smtClean="0">
                <a:latin typeface="Calibri" panose="020F0502020204030204" pitchFamily="34" charset="0"/>
              </a:rPr>
              <a:t>  </a:t>
            </a:r>
            <a:fld id="{C61B0868-DDF2-4AC6-91ED-161EBE49DC6E}" type="slidenum">
              <a:rPr lang="de-CH" sz="900" b="1" smtClean="0">
                <a:latin typeface="Calibri" panose="020F0502020204030204" pitchFamily="34" charset="0"/>
              </a:rPr>
              <a:pPr algn="r" eaLnBrk="1" hangingPunct="1"/>
              <a:t>‹#›</a:t>
            </a:fld>
            <a:endParaRPr lang="de-CH" sz="900" b="1" dirty="0">
              <a:latin typeface="Calibri" panose="020F0502020204030204" pitchFamily="34" charset="0"/>
            </a:endParaRP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431800" y="1077913"/>
            <a:ext cx="7596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www.philips.co.uk/c-p/7001831PU/livingcolors-table-lamp/suppor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User_gui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User_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serfocus.co.uk/articles/usermanual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userfocus.co.uk/articles/usermanual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hyperlink" Target="https://help.elgato.com/customer/portal/articles/1676759-elgato-avea-manu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724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user manual / 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overview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9512" y="1232756"/>
            <a:ext cx="8892988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Definition</a:t>
            </a:r>
            <a:r>
              <a:rPr lang="en-GB" sz="2800" b="1" dirty="0">
                <a:latin typeface="Calibri" panose="020F0502020204030204" pitchFamily="34" charset="0"/>
              </a:rPr>
              <a:t> of a user </a:t>
            </a:r>
            <a:r>
              <a:rPr lang="en-GB" sz="2800" b="1" dirty="0" smtClean="0">
                <a:latin typeface="Calibri" panose="020F0502020204030204" pitchFamily="34" charset="0"/>
              </a:rPr>
              <a:t>guide (manual)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Contents</a:t>
            </a:r>
            <a:r>
              <a:rPr lang="en-GB" sz="2800" b="1" dirty="0" smtClean="0">
                <a:latin typeface="Calibri" panose="020F0502020204030204" pitchFamily="34" charset="0"/>
              </a:rPr>
              <a:t> </a:t>
            </a:r>
            <a:r>
              <a:rPr lang="en-GB" sz="2800" b="1" dirty="0">
                <a:latin typeface="Calibri" panose="020F0502020204030204" pitchFamily="34" charset="0"/>
              </a:rPr>
              <a:t>of a user </a:t>
            </a:r>
            <a:r>
              <a:rPr lang="en-GB" sz="2800" b="1" dirty="0" smtClean="0">
                <a:latin typeface="Calibri" panose="020F0502020204030204" pitchFamily="34" charset="0"/>
              </a:rPr>
              <a:t>guide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General guidelines </a:t>
            </a:r>
            <a:r>
              <a:rPr lang="en-GB" sz="2800" b="1" dirty="0">
                <a:latin typeface="Calibri" panose="020F0502020204030204" pitchFamily="34" charset="0"/>
              </a:rPr>
              <a:t>for user </a:t>
            </a:r>
            <a:r>
              <a:rPr lang="en-GB" sz="2800" b="1" dirty="0" smtClean="0">
                <a:latin typeface="Calibri" panose="020F0502020204030204" pitchFamily="34" charset="0"/>
              </a:rPr>
              <a:t>manuals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Example(s) </a:t>
            </a:r>
            <a:r>
              <a:rPr lang="en-GB" sz="2800" b="1" dirty="0" smtClean="0">
                <a:latin typeface="Calibri" panose="020F0502020204030204" pitchFamily="34" charset="0"/>
              </a:rPr>
              <a:t>of different mood light user guides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Calibri" panose="020F0502020204030204" pitchFamily="34" charset="0"/>
              </a:rPr>
              <a:t>User </a:t>
            </a:r>
            <a:r>
              <a:rPr lang="en-GB" sz="2800" b="1" dirty="0">
                <a:latin typeface="Calibri" panose="020F0502020204030204" pitchFamily="34" charset="0"/>
              </a:rPr>
              <a:t>guide for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your mood light</a:t>
            </a:r>
          </a:p>
          <a:p>
            <a:pPr marL="92075">
              <a:spcAft>
                <a:spcPts val="200"/>
              </a:spcAft>
              <a:tabLst>
                <a:tab pos="720725" algn="l"/>
              </a:tabLst>
            </a:pPr>
            <a:endParaRPr lang="en-GB" sz="2800" b="1" dirty="0" smtClean="0">
              <a:latin typeface="Calibri" panose="020F0502020204030204" pitchFamily="34" charset="0"/>
            </a:endParaRPr>
          </a:p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de-CH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de-CH" sz="2800" b="1" dirty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de-CH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de-CH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9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83" y="30872"/>
            <a:ext cx="1967309" cy="95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0" t="18056" r="16962" b="7640"/>
          <a:stretch/>
        </p:blipFill>
        <p:spPr bwMode="auto">
          <a:xfrm>
            <a:off x="251520" y="1092741"/>
            <a:ext cx="8244916" cy="566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6306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Short user guide for the </a:t>
            </a:r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Philips </a:t>
            </a:r>
          </a:p>
          <a:p>
            <a:pPr eaLnBrk="1" hangingPunct="1"/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Living Colors Micro </a:t>
            </a:r>
            <a:r>
              <a:rPr lang="en-GB" sz="2800" b="1" dirty="0" smtClean="0">
                <a:latin typeface="Calibri" panose="020F0502020204030204" pitchFamily="34" charset="0"/>
              </a:rPr>
              <a:t>simple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 rot="21287955">
            <a:off x="385074" y="5826408"/>
            <a:ext cx="876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http://</a:t>
            </a:r>
            <a:r>
              <a:rPr lang="de-CH" sz="2000" dirty="0" smtClean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www.philips.co.uk/c-p/7001831PU/livingcolors-table-lamp/support</a:t>
            </a:r>
            <a:r>
              <a:rPr lang="de-CH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de-CH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4740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User guide for your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We assume that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the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LEDs </a:t>
            </a:r>
            <a:r>
              <a:rPr lang="en-US" sz="2400" dirty="0" smtClean="0">
                <a:latin typeface="Calibri" panose="020F0502020204030204" pitchFamily="34" charset="0"/>
              </a:rPr>
              <a:t>with the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lampshade</a:t>
            </a:r>
            <a:r>
              <a:rPr lang="en-US" sz="2400" dirty="0" smtClean="0">
                <a:latin typeface="Calibri" panose="020F0502020204030204" pitchFamily="34" charset="0"/>
              </a:rPr>
              <a:t> and the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controller</a:t>
            </a:r>
            <a:r>
              <a:rPr lang="en-US" sz="2400" dirty="0" smtClean="0">
                <a:latin typeface="Calibri" panose="020F0502020204030204" pitchFamily="34" charset="0"/>
              </a:rPr>
              <a:t> are a working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the installation of the APP on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your mobile phone </a:t>
            </a:r>
            <a:r>
              <a:rPr lang="en-US" sz="2400" dirty="0" smtClean="0">
                <a:latin typeface="Calibri" panose="020F0502020204030204" pitchFamily="34" charset="0"/>
              </a:rPr>
              <a:t>must be explained in your user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</a:rPr>
              <a:t>he user guide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must describe all the functionality </a:t>
            </a:r>
            <a:r>
              <a:rPr lang="en-US" sz="2400" dirty="0" smtClean="0">
                <a:latin typeface="Calibri" panose="020F0502020204030204" pitchFamily="34" charset="0"/>
              </a:rPr>
              <a:t>of your mood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</a:rPr>
              <a:t>he user </a:t>
            </a:r>
            <a:r>
              <a:rPr lang="en-US" sz="2400" smtClean="0">
                <a:latin typeface="Calibri" panose="020F0502020204030204" pitchFamily="34" charset="0"/>
              </a:rPr>
              <a:t>guide </a:t>
            </a:r>
            <a:r>
              <a:rPr lang="en-US" sz="2400" smtClean="0">
                <a:latin typeface="Calibri" panose="020F0502020204030204" pitchFamily="34" charset="0"/>
              </a:rPr>
              <a:t>should </a:t>
            </a:r>
            <a:r>
              <a:rPr lang="en-US" sz="2400" dirty="0" smtClean="0">
                <a:latin typeface="Calibri" panose="020F0502020204030204" pitchFamily="34" charset="0"/>
              </a:rPr>
              <a:t>consist of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about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4 pages.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6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9490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Definition of a user guide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user guide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user's guide</a:t>
            </a:r>
            <a:r>
              <a:rPr lang="en-US" sz="2400" dirty="0">
                <a:latin typeface="Calibri" panose="020F0502020204030204" pitchFamily="34" charset="0"/>
              </a:rPr>
              <a:t>, also commonly known as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manual</a:t>
            </a:r>
            <a:r>
              <a:rPr lang="en-US" sz="2400" dirty="0">
                <a:latin typeface="Calibri" panose="020F0502020204030204" pitchFamily="34" charset="0"/>
              </a:rPr>
              <a:t>, is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technical communication document </a:t>
            </a:r>
            <a:r>
              <a:rPr lang="en-US" sz="2400" dirty="0">
                <a:latin typeface="Calibri" panose="020F0502020204030204" pitchFamily="34" charset="0"/>
              </a:rPr>
              <a:t>intended to give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assistance</a:t>
            </a:r>
            <a:r>
              <a:rPr lang="en-US" sz="2400" dirty="0">
                <a:latin typeface="Calibri" panose="020F0502020204030204" pitchFamily="34" charset="0"/>
              </a:rPr>
              <a:t> to people using a particular </a:t>
            </a:r>
            <a:r>
              <a:rPr lang="en-US" sz="2400" dirty="0" smtClean="0">
                <a:latin typeface="Calibri" panose="020F0502020204030204" pitchFamily="34" charset="0"/>
              </a:rPr>
              <a:t>system.</a:t>
            </a:r>
            <a:r>
              <a:rPr lang="en-US" sz="2400" baseline="30000" dirty="0">
                <a:latin typeface="Calibri" panose="020F0502020204030204" pitchFamily="34" charset="0"/>
              </a:rPr>
              <a:t> </a:t>
            </a:r>
            <a:endParaRPr lang="en-US" sz="2400" baseline="30000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is usually written by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technical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writer.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 smtClean="0">
                <a:latin typeface="Calibri" panose="020F0502020204030204" pitchFamily="34" charset="0"/>
              </a:rPr>
              <a:t>User </a:t>
            </a:r>
            <a:r>
              <a:rPr lang="en-US" sz="2400" dirty="0">
                <a:latin typeface="Calibri" panose="020F0502020204030204" pitchFamily="34" charset="0"/>
              </a:rPr>
              <a:t>guides are most commonly associated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electronic goods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computer hardware </a:t>
            </a:r>
            <a:r>
              <a:rPr lang="en-US" sz="2400" dirty="0">
                <a:latin typeface="Calibri" panose="020F0502020204030204" pitchFamily="34" charset="0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software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r>
              <a:rPr lang="en-US" sz="2400" dirty="0" smtClean="0">
                <a:latin typeface="Calibri" panose="020F0502020204030204" pitchFamily="34" charset="0"/>
              </a:rPr>
              <a:t>Most </a:t>
            </a:r>
            <a:r>
              <a:rPr lang="en-US" sz="2400" dirty="0">
                <a:latin typeface="Calibri" panose="020F0502020204030204" pitchFamily="34" charset="0"/>
              </a:rPr>
              <a:t>user guides contain both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written guide </a:t>
            </a:r>
            <a:r>
              <a:rPr lang="en-US" sz="2400" dirty="0">
                <a:latin typeface="Calibri" panose="020F0502020204030204" pitchFamily="34" charset="0"/>
              </a:rPr>
              <a:t>and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associated images</a:t>
            </a:r>
            <a:r>
              <a:rPr lang="en-US" sz="2400" dirty="0">
                <a:latin typeface="Calibri" panose="020F0502020204030204" pitchFamily="34" charset="0"/>
              </a:rPr>
              <a:t>. In the case of computer applications, it is usual to include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screenshots</a:t>
            </a:r>
            <a:r>
              <a:rPr lang="en-US" sz="2400" dirty="0" smtClean="0">
                <a:latin typeface="Calibri" panose="020F0502020204030204" pitchFamily="34" charset="0"/>
              </a:rPr>
              <a:t> of </a:t>
            </a: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human-machine interface(s)</a:t>
            </a:r>
            <a:r>
              <a:rPr lang="en-US" sz="2400" dirty="0">
                <a:latin typeface="Calibri" panose="020F0502020204030204" pitchFamily="34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and hardware manuals often include clear,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simplified diagrams</a:t>
            </a:r>
            <a:r>
              <a:rPr lang="en-US" sz="2400" dirty="0">
                <a:latin typeface="Calibri" panose="020F0502020204030204" pitchFamily="34" charset="0"/>
              </a:rPr>
              <a:t>.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language</a:t>
            </a:r>
            <a:r>
              <a:rPr lang="en-US" sz="2400" dirty="0">
                <a:latin typeface="Calibri" panose="020F0502020204030204" pitchFamily="34" charset="0"/>
              </a:rPr>
              <a:t> used is matched to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intended audience</a:t>
            </a:r>
            <a:r>
              <a:rPr lang="en-US" sz="2400" dirty="0">
                <a:latin typeface="Calibri" panose="020F0502020204030204" pitchFamily="34" charset="0"/>
              </a:rPr>
              <a:t>,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jargon</a:t>
            </a:r>
            <a:r>
              <a:rPr lang="en-US" sz="2400" dirty="0">
                <a:latin typeface="Calibri" panose="020F0502020204030204" pitchFamily="34" charset="0"/>
              </a:rPr>
              <a:t> kept to a minimum or explained thoroughly.</a:t>
            </a: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latin typeface="Calibri" panose="020F0502020204030204" pitchFamily="34" charset="0"/>
              </a:rPr>
              <a:t>Source: 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://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en.wikipedia.org/wiki/User_guide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endParaRPr lang="de-CH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3794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Contents of a user guide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The sections of a user manual often include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cover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title page </a:t>
            </a:r>
            <a:r>
              <a:rPr lang="en-US" sz="2400" dirty="0">
                <a:latin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copyright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preface, containing details of related documents and information on how to navigate the user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contents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guide on how to use at least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main functions </a:t>
            </a:r>
            <a:r>
              <a:rPr lang="en-US" sz="2400" dirty="0">
                <a:latin typeface="Calibri" panose="020F0502020204030204" pitchFamily="34" charset="0"/>
              </a:rPr>
              <a:t>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troubleshooting section </a:t>
            </a:r>
            <a:r>
              <a:rPr lang="en-US" sz="2400" dirty="0">
                <a:latin typeface="Calibri" panose="020F0502020204030204" pitchFamily="34" charset="0"/>
              </a:rPr>
              <a:t>detailing possible errors or problems that may occur, along with how to fix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FAQ (Frequently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Asked Questions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) page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Where to find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further help</a:t>
            </a:r>
            <a:r>
              <a:rPr lang="en-US" sz="2400" dirty="0">
                <a:latin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contact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glossary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(or </a:t>
            </a:r>
            <a:r>
              <a:rPr lang="en-US" sz="2400" dirty="0">
                <a:latin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index </a:t>
            </a: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</a:rPr>
              <a:t>larger </a:t>
            </a:r>
            <a:r>
              <a:rPr lang="en-US" sz="2400" dirty="0" smtClean="0">
                <a:latin typeface="Calibri" panose="020F0502020204030204" pitchFamily="34" charset="0"/>
              </a:rPr>
              <a:t>documents)</a:t>
            </a:r>
            <a:endParaRPr lang="en-US" sz="2400" dirty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latin typeface="Calibri" panose="020F0502020204030204" pitchFamily="34" charset="0"/>
              </a:rPr>
              <a:t>Source: 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://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en.wikipedia.org/wiki/User_guide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endParaRPr lang="de-CH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936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General guidelines for writing user manuals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Provide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real (physical) user manual </a:t>
            </a:r>
            <a:r>
              <a:rPr lang="en-US" sz="2400" dirty="0">
                <a:latin typeface="Calibri" panose="020F0502020204030204" pitchFamily="34" charset="0"/>
              </a:rPr>
              <a:t>with the product: don't make people read a pdf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Make sure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instructions actually map </a:t>
            </a:r>
            <a:r>
              <a:rPr lang="en-US" sz="2400" dirty="0">
                <a:latin typeface="Calibri" panose="020F0502020204030204" pitchFamily="34" charset="0"/>
              </a:rPr>
              <a:t>on to the product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in all respects. 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Include a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one-page quick start guide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Present instructions as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step-by-step</a:t>
            </a:r>
            <a:r>
              <a:rPr lang="en-US" sz="2400" dirty="0">
                <a:latin typeface="Calibri" panose="020F0502020204030204" pitchFamily="34" charset="0"/>
              </a:rPr>
              <a:t> procedures.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Tell the user what functions there are, and what they are for — not just how to use them</a:t>
            </a:r>
            <a:r>
              <a:rPr lang="en-US" sz="2400" dirty="0" smtClean="0">
                <a:latin typeface="Calibri" panose="020F0502020204030204" pitchFamily="34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...but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avoid marketing waffle </a:t>
            </a:r>
            <a:r>
              <a:rPr lang="en-US" sz="2400" dirty="0">
                <a:latin typeface="Calibri" panose="020F0502020204030204" pitchFamily="34" charset="0"/>
              </a:rPr>
              <a:t>(they already bought the product!) </a:t>
            </a:r>
          </a:p>
          <a:p>
            <a:pPr>
              <a:spcAft>
                <a:spcPct val="25000"/>
              </a:spcAft>
              <a:tabLst>
                <a:tab pos="720725" algn="l"/>
              </a:tabLst>
            </a:pPr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611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www.userfocus.co.uk/articles/usermanuals.html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endParaRPr lang="de-CH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428625"/>
            <a:ext cx="6676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General guidelines for writing user manuals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1196752"/>
            <a:ext cx="88924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Ensure that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the writers </a:t>
            </a:r>
            <a:r>
              <a:rPr lang="en-US" sz="2400" dirty="0">
                <a:latin typeface="Calibri" panose="020F0502020204030204" pitchFamily="34" charset="0"/>
              </a:rPr>
              <a:t>are part of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product design team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Write </a:t>
            </a:r>
            <a:r>
              <a:rPr lang="en-US" sz="2400" dirty="0">
                <a:latin typeface="Calibri" panose="020F0502020204030204" pitchFamily="34" charset="0"/>
              </a:rPr>
              <a:t>the user manual in synch with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product's development timeline</a:t>
            </a:r>
            <a:r>
              <a:rPr lang="en-US" sz="2400" dirty="0">
                <a:latin typeface="Calibri" panose="020F0502020204030204" pitchFamily="34" charset="0"/>
              </a:rPr>
              <a:t> — not under pressure of shipping deadlines.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Make </a:t>
            </a:r>
            <a:r>
              <a:rPr lang="en-US" sz="2400" dirty="0">
                <a:latin typeface="Calibri" panose="020F0502020204030204" pitchFamily="34" charset="0"/>
              </a:rPr>
              <a:t>sure the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writers have the product</a:t>
            </a:r>
            <a:r>
              <a:rPr lang="en-US" sz="2400" dirty="0">
                <a:latin typeface="Calibri" panose="020F0502020204030204" pitchFamily="34" charset="0"/>
              </a:rPr>
              <a:t>, understand the product, and actually use the product as they 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Consider </a:t>
            </a:r>
            <a:r>
              <a:rPr lang="en-US" sz="2400" dirty="0">
                <a:latin typeface="Calibri" panose="020F0502020204030204" pitchFamily="34" charset="0"/>
              </a:rPr>
              <a:t>the needs of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disabled users </a:t>
            </a:r>
            <a:r>
              <a:rPr lang="en-US" sz="2400" dirty="0">
                <a:latin typeface="Calibri" panose="020F0502020204030204" pitchFamily="34" charset="0"/>
              </a:rPr>
              <a:t>(i.e., low vision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colour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-blind</a:t>
            </a:r>
            <a:r>
              <a:rPr lang="en-US" sz="2400" dirty="0">
                <a:latin typeface="Calibri" panose="020F0502020204030204" pitchFamily="34" charset="0"/>
              </a:rPr>
              <a:t>) and provide alternative manuals in Braille, large print, audio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User-test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the product 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the user manual </a:t>
            </a:r>
            <a:r>
              <a:rPr lang="en-US" sz="2400" dirty="0">
                <a:latin typeface="Calibri" panose="020F0502020204030204" pitchFamily="34" charset="0"/>
              </a:rPr>
              <a:t>with real users (including disabled users</a:t>
            </a:r>
            <a:r>
              <a:rPr lang="en-US" sz="2400" dirty="0" smtClean="0">
                <a:latin typeface="Calibri" panose="020F0502020204030204" pitchFamily="34" charset="0"/>
              </a:rPr>
              <a:t>).</a:t>
            </a: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" name="Rechteck 1"/>
          <p:cNvSpPr/>
          <p:nvPr/>
        </p:nvSpPr>
        <p:spPr>
          <a:xfrm>
            <a:off x="19348" y="6552056"/>
            <a:ext cx="611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latin typeface="Calibri" panose="020F0502020204030204" pitchFamily="34" charset="0"/>
              </a:rPr>
              <a:t>Source: </a:t>
            </a:r>
            <a:r>
              <a:rPr lang="de-CH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de-CH" dirty="0" smtClean="0">
                <a:latin typeface="Calibri" panose="020F0502020204030204" pitchFamily="34" charset="0"/>
                <a:hlinkClick r:id="rId3"/>
              </a:rPr>
              <a:t>www.userfocus.co.uk/articles/usermanuals.html</a:t>
            </a:r>
            <a:r>
              <a:rPr lang="de-CH" dirty="0" smtClean="0">
                <a:latin typeface="Calibri" panose="020F0502020204030204" pitchFamily="34" charset="0"/>
              </a:rPr>
              <a:t> </a:t>
            </a:r>
            <a:endParaRPr lang="de-CH" dirty="0">
              <a:latin typeface="Calibri" panose="020F0502020204030204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87524" y="5409220"/>
            <a:ext cx="8460940" cy="1188132"/>
            <a:chOff x="287524" y="5409220"/>
            <a:chExt cx="8460940" cy="1188132"/>
          </a:xfrm>
        </p:grpSpPr>
        <p:sp>
          <p:nvSpPr>
            <p:cNvPr id="3" name="Rechteck 2"/>
            <p:cNvSpPr/>
            <p:nvPr/>
          </p:nvSpPr>
          <p:spPr>
            <a:xfrm>
              <a:off x="287524" y="5409220"/>
              <a:ext cx="8460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Tips on how to give instructions, enhance findability, design the manual, etc. can be found e.g. here</a:t>
              </a:r>
              <a:endParaRPr lang="en-GB" sz="2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H="1">
              <a:off x="4644008" y="6129300"/>
              <a:ext cx="216024" cy="46805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3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Lengthy user guide for the </a:t>
            </a:r>
          </a:p>
          <a:p>
            <a:pPr eaLnBrk="1" hangingPunct="1"/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Avea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smtClean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56" y="1412776"/>
            <a:ext cx="974920" cy="121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8" t="18473" r="14399" b="7002"/>
          <a:stretch/>
        </p:blipFill>
        <p:spPr bwMode="auto">
          <a:xfrm>
            <a:off x="251520" y="1160748"/>
            <a:ext cx="8565266" cy="545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t="16878" r="14260" b="7844"/>
          <a:stretch/>
        </p:blipFill>
        <p:spPr bwMode="auto">
          <a:xfrm>
            <a:off x="215516" y="1160748"/>
            <a:ext cx="8472668" cy="550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Lengthy user guide for the </a:t>
            </a:r>
          </a:p>
          <a:p>
            <a:pPr eaLnBrk="1" hangingPunct="1"/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vea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smtClean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4" t="17721" r="14556" b="6250"/>
          <a:stretch/>
        </p:blipFill>
        <p:spPr bwMode="auto">
          <a:xfrm>
            <a:off x="143508" y="1124744"/>
            <a:ext cx="8507393" cy="556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56098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</a:t>
            </a:r>
            <a:r>
              <a:rPr lang="en-GB" sz="2800" b="1" dirty="0">
                <a:latin typeface="Calibri" panose="020F0502020204030204" pitchFamily="34" charset="0"/>
              </a:rPr>
              <a:t>L</a:t>
            </a:r>
            <a:r>
              <a:rPr lang="en-GB" sz="2800" b="1" dirty="0" smtClean="0">
                <a:latin typeface="Calibri" panose="020F0502020204030204" pitchFamily="34" charset="0"/>
              </a:rPr>
              <a:t>engthy user guide for the </a:t>
            </a:r>
          </a:p>
          <a:p>
            <a:pPr eaLnBrk="1" hangingPunct="1"/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Elgato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GB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vea</a:t>
            </a:r>
            <a:r>
              <a:rPr lang="en-GB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sz="2800" b="1" dirty="0" smtClean="0">
                <a:latin typeface="Calibri" panose="020F0502020204030204" pitchFamily="34" charset="0"/>
              </a:rPr>
              <a:t>dynamic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6" y="80628"/>
            <a:ext cx="75180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 rot="20656088">
            <a:off x="719276" y="4901627"/>
            <a:ext cx="8456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https://</a:t>
            </a:r>
            <a:r>
              <a:rPr lang="de-CH" sz="2000" dirty="0" smtClean="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help.elgato.com/customer/portal/articles/1676759-elgato-avea-manual</a:t>
            </a:r>
            <a:r>
              <a:rPr lang="de-CH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de-CH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83" y="30872"/>
            <a:ext cx="1967309" cy="95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323850" y="123825"/>
            <a:ext cx="6306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dirty="0" smtClean="0">
                <a:latin typeface="Calibri" panose="020F0502020204030204" pitchFamily="34" charset="0"/>
              </a:rPr>
              <a:t>Example: Short user guide for the </a:t>
            </a:r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Philips </a:t>
            </a:r>
          </a:p>
          <a:p>
            <a:pPr eaLnBrk="1" hangingPunct="1"/>
            <a:r>
              <a:rPr lang="de-CH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Living Colors Micro </a:t>
            </a:r>
            <a:r>
              <a:rPr lang="en-GB" sz="2800" b="1" dirty="0" smtClean="0">
                <a:latin typeface="Calibri" panose="020F0502020204030204" pitchFamily="34" charset="0"/>
              </a:rPr>
              <a:t>simple mood light</a:t>
            </a:r>
            <a:endParaRPr lang="en-GB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87524" y="1376772"/>
            <a:ext cx="8634413" cy="28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spcAft>
                <a:spcPts val="0"/>
              </a:spcAft>
              <a:tabLst>
                <a:tab pos="720725" algn="l"/>
              </a:tabLst>
            </a:pPr>
            <a:endParaRPr lang="en-GB" sz="1200" b="1" dirty="0" smtClean="0">
              <a:latin typeface="Calibri" panose="020F0502020204030204" pitchFamily="34" charset="0"/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/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457200" indent="-457200">
              <a:spcAft>
                <a:spcPct val="25000"/>
              </a:spcAft>
              <a:buFont typeface="Arial" pitchFamily="34" charset="0"/>
              <a:buChar char="•"/>
              <a:tabLst>
                <a:tab pos="720725" algn="l"/>
              </a:tabLst>
            </a:pPr>
            <a:endParaRPr lang="en-GB" sz="2800" b="1" dirty="0" smtClean="0">
              <a:solidFill>
                <a:schemeClr val="accent2"/>
              </a:solidFill>
            </a:endParaRPr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 smtClean="0"/>
          </a:p>
          <a:p>
            <a:pPr marL="342900" indent="-342900">
              <a:spcAft>
                <a:spcPct val="25000"/>
              </a:spcAft>
              <a:tabLst>
                <a:tab pos="720725" algn="l"/>
              </a:tabLst>
            </a:pPr>
            <a:endParaRPr lang="en-GB" dirty="0"/>
          </a:p>
        </p:txBody>
      </p:sp>
      <p:sp>
        <p:nvSpPr>
          <p:cNvPr id="2052" name="Rectangle 21"/>
          <p:cNvSpPr>
            <a:spLocks noChangeArrowheads="1"/>
          </p:cNvSpPr>
          <p:nvPr/>
        </p:nvSpPr>
        <p:spPr bwMode="auto">
          <a:xfrm>
            <a:off x="0" y="2677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748"/>
            <a:ext cx="44005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3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680</Words>
  <Application>Microsoft Macintosh PowerPoint</Application>
  <PresentationFormat>On-screen Show (4:3)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ZHW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 Rupf</dc:creator>
  <cp:lastModifiedBy>Longthorn Michael (lgtm)</cp:lastModifiedBy>
  <cp:revision>2180</cp:revision>
  <cp:lastPrinted>2015-05-07T11:02:46Z</cp:lastPrinted>
  <dcterms:created xsi:type="dcterms:W3CDTF">2003-10-29T20:15:56Z</dcterms:created>
  <dcterms:modified xsi:type="dcterms:W3CDTF">2017-05-04T09:23:18Z</dcterms:modified>
</cp:coreProperties>
</file>