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5" r:id="rId2"/>
    <p:sldId id="336" r:id="rId3"/>
    <p:sldId id="352" r:id="rId4"/>
    <p:sldId id="360" r:id="rId5"/>
    <p:sldId id="359" r:id="rId6"/>
    <p:sldId id="361" r:id="rId7"/>
    <p:sldId id="362" r:id="rId8"/>
    <p:sldId id="363" r:id="rId9"/>
    <p:sldId id="364" r:id="rId10"/>
    <p:sldId id="365" r:id="rId11"/>
    <p:sldId id="366" r:id="rId12"/>
  </p:sldIdLst>
  <p:sldSz cx="9144000" cy="6858000" type="screen4x3"/>
  <p:notesSz cx="6648450" cy="97742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97407"/>
    <a:srgbClr val="FF9900"/>
    <a:srgbClr val="0000FF"/>
    <a:srgbClr val="0033CC"/>
    <a:srgbClr val="EAEAEA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5" autoAdjust="0"/>
    <p:restoredTop sz="86352" autoAdjust="0"/>
  </p:normalViewPr>
  <p:slideViewPr>
    <p:cSldViewPr>
      <p:cViewPr varScale="1">
        <p:scale>
          <a:sx n="57" d="100"/>
          <a:sy n="57" d="100"/>
        </p:scale>
        <p:origin x="7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434" y="-101"/>
      </p:cViewPr>
      <p:guideLst>
        <p:guide orient="horz" pos="3079"/>
        <p:guide pos="20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" y="9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t" anchorCtr="0" compatLnSpc="1">
            <a:prstTxWarp prst="textNoShape">
              <a:avLst/>
            </a:prstTxWarp>
          </a:bodyPr>
          <a:lstStyle>
            <a:lvl1pPr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782" y="9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t" anchorCtr="0" compatLnSpc="1">
            <a:prstTxWarp prst="textNoShape">
              <a:avLst/>
            </a:prstTxWarp>
          </a:bodyPr>
          <a:lstStyle>
            <a:lvl1pPr algn="r"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" y="9284548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b" anchorCtr="0" compatLnSpc="1">
            <a:prstTxWarp prst="textNoShape">
              <a:avLst/>
            </a:prstTxWarp>
          </a:bodyPr>
          <a:lstStyle>
            <a:lvl1pPr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782" y="9284548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b" anchorCtr="0" compatLnSpc="1">
            <a:prstTxWarp prst="textNoShape">
              <a:avLst/>
            </a:prstTxWarp>
          </a:bodyPr>
          <a:lstStyle>
            <a:lvl1pPr algn="r" defTabSz="895670">
              <a:defRPr sz="1200" smtClean="0"/>
            </a:lvl1pPr>
          </a:lstStyle>
          <a:p>
            <a:pPr>
              <a:defRPr/>
            </a:pPr>
            <a:fld id="{64BF1994-C34C-40EF-81B4-8756F8E2FFF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91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9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782" y="9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/>
          <a:lstStyle>
            <a:lvl1pPr algn="r">
              <a:defRPr sz="1200"/>
            </a:lvl1pPr>
          </a:lstStyle>
          <a:p>
            <a:fld id="{4E39B175-6D56-4CCA-86BC-10768AB3CBBA}" type="datetimeFigureOut">
              <a:rPr lang="de-CH" smtClean="0"/>
              <a:t>24.04.19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1838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998" tIns="43501" rIns="86998" bIns="43501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555" y="4642271"/>
            <a:ext cx="5319355" cy="4398180"/>
          </a:xfrm>
          <a:prstGeom prst="rect">
            <a:avLst/>
          </a:prstGeom>
        </p:spPr>
        <p:txBody>
          <a:bodyPr vert="horz" lIns="86998" tIns="43501" rIns="86998" bIns="43501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0" y="9284548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782" y="9284548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 anchor="b"/>
          <a:lstStyle>
            <a:lvl1pPr algn="r">
              <a:defRPr sz="1200"/>
            </a:lvl1pPr>
          </a:lstStyle>
          <a:p>
            <a:fld id="{84EF1F75-E0BC-4555-8997-430C986DD1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10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02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592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77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0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00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duration:</a:t>
            </a:r>
            <a:r>
              <a:rPr lang="en-GB" b="1" baseline="0" noProof="0" dirty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22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7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4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03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7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5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9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01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613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ortmarke_ZHAW[1]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6637" r="23136" b="14936"/>
          <a:stretch/>
        </p:blipFill>
        <p:spPr bwMode="auto">
          <a:xfrm>
            <a:off x="8100392" y="47783"/>
            <a:ext cx="965201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7714000" y="6527120"/>
            <a:ext cx="1512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de-CH" sz="900" dirty="0">
                <a:latin typeface="Calibri" panose="020F0502020204030204" pitchFamily="34" charset="0"/>
              </a:rPr>
              <a:t>ETP2,</a:t>
            </a:r>
          </a:p>
          <a:p>
            <a:pPr algn="r" eaLnBrk="1" hangingPunct="1"/>
            <a:r>
              <a:rPr lang="de-CH" sz="900" baseline="0" dirty="0" err="1">
                <a:latin typeface="Calibri" panose="020F0502020204030204" pitchFamily="34" charset="0"/>
              </a:rPr>
              <a:t>user</a:t>
            </a:r>
            <a:r>
              <a:rPr lang="de-CH" sz="900" baseline="0" dirty="0">
                <a:latin typeface="Calibri" panose="020F0502020204030204" pitchFamily="34" charset="0"/>
              </a:rPr>
              <a:t> </a:t>
            </a:r>
            <a:r>
              <a:rPr lang="de-CH" sz="900" baseline="0" dirty="0" err="1">
                <a:latin typeface="Calibri" panose="020F0502020204030204" pitchFamily="34" charset="0"/>
              </a:rPr>
              <a:t>manual</a:t>
            </a:r>
            <a:r>
              <a:rPr lang="de-CH" sz="900" baseline="0" dirty="0">
                <a:latin typeface="Calibri" panose="020F0502020204030204" pitchFamily="34" charset="0"/>
              </a:rPr>
              <a:t>  </a:t>
            </a:r>
            <a:fld id="{C61B0868-DDF2-4AC6-91ED-161EBE49DC6E}" type="slidenum">
              <a:rPr lang="de-CH" sz="900" b="1" smtClean="0">
                <a:latin typeface="Calibri" panose="020F0502020204030204" pitchFamily="34" charset="0"/>
              </a:rPr>
              <a:pPr algn="r" eaLnBrk="1" hangingPunct="1"/>
              <a:t>‹#›</a:t>
            </a:fld>
            <a:endParaRPr lang="de-CH" sz="900" b="1" dirty="0">
              <a:latin typeface="Calibri" panose="020F0502020204030204" pitchFamily="34" charset="0"/>
            </a:endParaRP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431800" y="1077913"/>
            <a:ext cx="7596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hilips.co.uk/c-p/7001831PU/livingcolors-table-lamp/support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gu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focus.co.uk/articles/usermanual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focus.co.uk/articles/usermanua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userfocus.co.uk/articles/usermanual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elp.elgato.com/customer/portal/articles/1676759-elgato-avea-manua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724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user manual /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overview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9512" y="1232756"/>
            <a:ext cx="8892988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</a:rPr>
              <a:t>Definition of a user guide (manual)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</a:rPr>
              <a:t>Contents of a user guide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</a:rPr>
              <a:t>General guidelines for user manuals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</a:rPr>
              <a:t>Example(s) of different mood light user guides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</a:rPr>
              <a:t>User guide for your mood light</a:t>
            </a:r>
          </a:p>
          <a:p>
            <a:pPr marL="92075">
              <a:spcAft>
                <a:spcPts val="200"/>
              </a:spcAft>
              <a:tabLst>
                <a:tab pos="720725" algn="l"/>
              </a:tabLst>
            </a:pPr>
            <a:endParaRPr lang="en-GB" sz="2800" b="1" dirty="0">
              <a:latin typeface="Calibri" panose="020F0502020204030204" pitchFamily="34" charset="0"/>
            </a:endParaRPr>
          </a:p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de-CH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de-CH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de-CH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94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83" y="30872"/>
            <a:ext cx="1967309" cy="95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0" t="18056" r="16962" b="7640"/>
          <a:stretch/>
        </p:blipFill>
        <p:spPr bwMode="auto">
          <a:xfrm>
            <a:off x="251520" y="1092741"/>
            <a:ext cx="8244916" cy="566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6306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Example: Short user guide for the </a:t>
            </a:r>
            <a:r>
              <a:rPr lang="de-CH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Philips </a:t>
            </a:r>
          </a:p>
          <a:p>
            <a:pPr eaLnBrk="1" hangingPunct="1"/>
            <a:r>
              <a:rPr lang="de-CH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Living Colors Micro </a:t>
            </a:r>
            <a:r>
              <a:rPr lang="en-GB" sz="2800" b="1" dirty="0">
                <a:latin typeface="Calibri" panose="020F0502020204030204" pitchFamily="34" charset="0"/>
              </a:rPr>
              <a:t>simple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 rot="21287955">
            <a:off x="385074" y="5826408"/>
            <a:ext cx="876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http://www.philips.co.uk/c-p/7001831PU/livingcolors-table-lamp/support</a:t>
            </a:r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5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740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User guide for your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We assume that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LEDs with the lampshade and the controller are a working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installation of the APP on your mobile phone must be explained in your user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user guide must describe all the functionality of your mood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user guide should consist of about 4 pages.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0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949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Definition of a user guide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52128" y="27449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>
                <a:latin typeface="Calibri" panose="020F0502020204030204" pitchFamily="34" charset="0"/>
              </a:rPr>
              <a:t>A user guide or user's guide, also commonly known as a manual, is a technical communication document intended to give assistance to people using a particular system.</a:t>
            </a:r>
            <a:r>
              <a:rPr lang="en-US" sz="2400" baseline="30000" dirty="0">
                <a:latin typeface="Calibri" panose="020F0502020204030204" pitchFamily="34" charset="0"/>
              </a:rPr>
              <a:t> 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>
                <a:latin typeface="Calibri" panose="020F0502020204030204" pitchFamily="34" charset="0"/>
              </a:rPr>
              <a:t>It is usually written by a technical writer.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>
                <a:latin typeface="Calibri" panose="020F0502020204030204" pitchFamily="34" charset="0"/>
              </a:rPr>
              <a:t>User guides are most commonly associated with electronic goods, computer hardware and software.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>
                <a:latin typeface="Calibri" panose="020F0502020204030204" pitchFamily="34" charset="0"/>
              </a:rPr>
              <a:t>Most user guides contain both a written guide and the associated images. In the case of computer applications, it is usual to include screenshots of the human-machine interface(s), and hardware manuals often include clear, simplified diagrams. The language used is matched to the intended audience, with jargon kept to a minimum or explained thoroughly.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https://en.wikipedia.org/wiki/User_guide</a:t>
            </a:r>
            <a:r>
              <a:rPr lang="de-CH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794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Contents of a user guide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The sections of a user manual often include: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cover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title page and copyright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preface, containing details of related documents and information on how to navigate the user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contents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guide on how to use at least the main functions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troubleshooting section detailing possible errors or problems that may occur, along with how to fix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FAQ (Frequently Asked Questions)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Where to find further help, and contact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glossary (or an index for larger documents)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https://en.wikipedia.org/wiki/User_guide</a:t>
            </a:r>
            <a:r>
              <a:rPr lang="de-CH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8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936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General guidelines for writing user manuals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Provide a real (physical) user manual with the product: don't make people read a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Make sure the instructions actually map on to the product in all respects.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Include a one-page quick start guide.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Present instructions as step-by-step procedures.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Tell the user what functions there are, and what they are for — not just how to use them...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...but avoid marketing waffle (the user has already bought the product!) </a:t>
            </a:r>
          </a:p>
          <a:p>
            <a:pPr>
              <a:spcAft>
                <a:spcPct val="25000"/>
              </a:spcAft>
              <a:tabLst>
                <a:tab pos="720725" algn="l"/>
              </a:tabLst>
            </a:pPr>
            <a:endParaRPr lang="en-GB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611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http://www.userfocus.co.uk/articles/usermanuals.html</a:t>
            </a:r>
            <a:r>
              <a:rPr lang="de-CH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9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676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General guidelines for writing user manuals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Ensure that the writers are part of the product design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Write the user manual in sync with the product's development timeline — not under pressure of shipping deadlines.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Make sure the writers have the product, understand the product, and actually use the product as they 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Consider the needs of disabled users (i.e., low vision, </a:t>
            </a:r>
            <a:r>
              <a:rPr lang="en-US" sz="2400" dirty="0" err="1">
                <a:latin typeface="Calibri" panose="020F0502020204030204" pitchFamily="34" charset="0"/>
              </a:rPr>
              <a:t>colour</a:t>
            </a:r>
            <a:r>
              <a:rPr lang="en-US" sz="2400" dirty="0">
                <a:latin typeface="Calibri" panose="020F0502020204030204" pitchFamily="34" charset="0"/>
              </a:rPr>
              <a:t>-blind) and provide alternative manuals in Braille, large print, audio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User-test the product and the user manual with real users (including disabled users).</a:t>
            </a:r>
            <a:endParaRPr lang="en-GB" sz="2800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611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http://www.userfocus.co.uk/articles/usermanuals.html</a:t>
            </a:r>
            <a:r>
              <a:rPr lang="de-CH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287524" y="5409220"/>
            <a:ext cx="8460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</a:rPr>
              <a:t>Tips on how to give instructions, enhance findability, design the manual, etc. can be found </a:t>
            </a:r>
            <a:r>
              <a:rPr lang="en-GB" sz="2400" b="1" dirty="0">
                <a:latin typeface="Calibri" panose="020F0502020204030204" pitchFamily="34" charset="0"/>
                <a:hlinkClick r:id="rId4"/>
              </a:rPr>
              <a:t>here</a:t>
            </a:r>
            <a:endParaRPr lang="en-GB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Example: Lengthy user guide for the </a:t>
            </a:r>
          </a:p>
          <a:p>
            <a:pPr eaLnBrk="1" hangingPunct="1"/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Avea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56" y="1412776"/>
            <a:ext cx="974920" cy="121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8" t="18473" r="14399" b="7002"/>
          <a:stretch/>
        </p:blipFill>
        <p:spPr bwMode="auto">
          <a:xfrm>
            <a:off x="251520" y="1160748"/>
            <a:ext cx="8565266" cy="545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1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t="16878" r="14260" b="7844"/>
          <a:stretch/>
        </p:blipFill>
        <p:spPr bwMode="auto">
          <a:xfrm>
            <a:off x="215516" y="1160748"/>
            <a:ext cx="8472668" cy="550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Example: Lengthy user guide for the </a:t>
            </a:r>
          </a:p>
          <a:p>
            <a:pPr eaLnBrk="1" hangingPunct="1"/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Avea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7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4" t="17721" r="14556" b="6250"/>
          <a:stretch/>
        </p:blipFill>
        <p:spPr bwMode="auto">
          <a:xfrm>
            <a:off x="143508" y="1124744"/>
            <a:ext cx="8507393" cy="556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Example: Lengthy user guide for the </a:t>
            </a:r>
          </a:p>
          <a:p>
            <a:pPr eaLnBrk="1" hangingPunct="1"/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Avea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 rot="20656088">
            <a:off x="719276" y="4901627"/>
            <a:ext cx="8456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https://help.elgato.com/customer/portal/articles/1676759-elgato-avea-manual</a:t>
            </a:r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211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83" y="30872"/>
            <a:ext cx="1967309" cy="95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6306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latin typeface="Calibri" panose="020F0502020204030204" pitchFamily="34" charset="0"/>
              </a:rPr>
              <a:t>Example: Short user guide for the </a:t>
            </a:r>
            <a:r>
              <a:rPr lang="de-CH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Philips </a:t>
            </a:r>
          </a:p>
          <a:p>
            <a:pPr eaLnBrk="1" hangingPunct="1"/>
            <a:r>
              <a:rPr lang="de-CH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Living Colors Micro </a:t>
            </a:r>
            <a:r>
              <a:rPr lang="en-GB" sz="2800" b="1" dirty="0">
                <a:latin typeface="Calibri" panose="020F0502020204030204" pitchFamily="34" charset="0"/>
              </a:rPr>
              <a:t>simple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748"/>
            <a:ext cx="44005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3009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756</Words>
  <Application>Microsoft Macintosh PowerPoint</Application>
  <PresentationFormat>On-screen Show (4:3)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 Rupf</dc:creator>
  <cp:lastModifiedBy>Microsoft Office User</cp:lastModifiedBy>
  <cp:revision>2187</cp:revision>
  <cp:lastPrinted>2015-05-07T11:02:46Z</cp:lastPrinted>
  <dcterms:created xsi:type="dcterms:W3CDTF">2003-10-29T20:15:56Z</dcterms:created>
  <dcterms:modified xsi:type="dcterms:W3CDTF">2019-04-24T14:45:52Z</dcterms:modified>
</cp:coreProperties>
</file>