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87" r:id="rId2"/>
    <p:sldId id="338" r:id="rId3"/>
    <p:sldId id="339" r:id="rId4"/>
    <p:sldId id="288" r:id="rId5"/>
    <p:sldId id="342" r:id="rId6"/>
    <p:sldId id="343" r:id="rId7"/>
    <p:sldId id="341" r:id="rId8"/>
    <p:sldId id="335" r:id="rId9"/>
    <p:sldId id="331" r:id="rId10"/>
    <p:sldId id="336" r:id="rId11"/>
    <p:sldId id="350" r:id="rId12"/>
    <p:sldId id="352" r:id="rId13"/>
  </p:sldIdLst>
  <p:sldSz cx="10693400" cy="7561263"/>
  <p:notesSz cx="6864350" cy="999648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FFCCCC"/>
    <a:srgbClr val="E9CFCC"/>
    <a:srgbClr val="FF3300"/>
    <a:srgbClr val="008000"/>
    <a:srgbClr val="555557"/>
    <a:srgbClr val="E3F2F3"/>
    <a:srgbClr val="006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7478" autoAdjust="0"/>
  </p:normalViewPr>
  <p:slideViewPr>
    <p:cSldViewPr snapToGrid="0">
      <p:cViewPr varScale="1">
        <p:scale>
          <a:sx n="102" d="100"/>
          <a:sy n="102" d="100"/>
        </p:scale>
        <p:origin x="2076" y="10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49300"/>
            <a:ext cx="53022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28" y="4749379"/>
            <a:ext cx="5492094" cy="44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or_vision" TargetMode="External"/><Relationship Id="rId2" Type="http://schemas.openxmlformats.org/officeDocument/2006/relationships/hyperlink" Target="https://en.wikipedia.org/wiki/Visible_spectru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IE_1931_color_spa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shared.zhaw.ch\pools\t\T-ZSN-ET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7" y="502921"/>
            <a:ext cx="10004083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ETP1 + ETP2: </a:t>
            </a:r>
            <a:r>
              <a:rPr lang="en-GB" sz="3600" noProof="0" dirty="0" err="1"/>
              <a:t>Moodlight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012745" y="1498209"/>
            <a:ext cx="3350454" cy="540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400" b="0" kern="0" dirty="0"/>
              <a:t>Electro Technics Project</a:t>
            </a:r>
            <a:br>
              <a:rPr lang="en-GB" sz="2400" b="0" kern="0" dirty="0"/>
            </a:br>
            <a:r>
              <a:rPr lang="en-GB" sz="2400" b="0" kern="0" dirty="0"/>
              <a:t>in the second year of the electronics engineering curriculum at the </a:t>
            </a:r>
            <a:br>
              <a:rPr lang="en-GB" sz="2400" b="0" kern="0" dirty="0"/>
            </a:br>
            <a:r>
              <a:rPr lang="en-GB" sz="2400" b="0" kern="0" dirty="0"/>
              <a:t>Zurich University of Applied Sciences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7" y="1498209"/>
            <a:ext cx="6034711" cy="549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405493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ETP1 timeline for Monday Group (ET 17t)</a:t>
            </a:r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10</a:t>
            </a:fld>
            <a:endParaRPr lang="de-DE" dirty="0"/>
          </a:p>
        </p:txBody>
      </p:sp>
      <p:graphicFrame>
        <p:nvGraphicFramePr>
          <p:cNvPr id="7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52215"/>
              </p:ext>
            </p:extLst>
          </p:nvPr>
        </p:nvGraphicFramePr>
        <p:xfrm>
          <a:off x="585651" y="1166574"/>
          <a:ext cx="9777549" cy="6126480"/>
        </p:xfrm>
        <a:graphic>
          <a:graphicData uri="http://schemas.openxmlformats.org/drawingml/2006/table">
            <a:tbl>
              <a:tblPr/>
              <a:tblGrid>
                <a:gridCol w="125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Week / Date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Subject of Theory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 Activities / </a:t>
                      </a: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Milestones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 / 16 Sep. 2019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Overview: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Moodlight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prototype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Installation of  eagle (and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LTspice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EK2)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with eagle tutorial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 / 23. Sep. 2019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Power LED driver HW: controlled current source, different solution possibilities</a:t>
                      </a:r>
                    </a:p>
                    <a:p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Project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Choose 2 circuit principles for implementation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Circuit design and 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 / 30.Sep. 2019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Power LEDs for lighting: Technology, optical, electrical and  thermal properties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Lampshade and diffusors against dazzling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Circuit simulation ok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PCB layout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 / 7. Oct.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layout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 / 14. Oct.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Documenting HW, Testing HW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with HW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 / 21. Oct.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Human eye: Lens, retina, photoreceptor cells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Eye safety: Retinal thermal hazard, blue light hazard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21.10. (or earlier): Hand in PCB layout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Continue with HW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 / 28. Oct.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Microcontroller architecture: CPU, GPIO, main, interrupts, peripherals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assembly and tests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Continue with HW report</a:t>
                      </a:r>
                      <a:endParaRPr kumimoji="0" lang="en-GB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 / 4.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Peripherals, EMLIB and CMSIS: SW for LED driver HW (TIMER, PWM, ADC, DAC, ACMP)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8.11.: Hand in </a:t>
                      </a:r>
                      <a:r>
                        <a:rPr kumimoji="0" lang="en-GB" sz="10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docu</a:t>
                      </a: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on LED driver HW + </a:t>
                      </a:r>
                      <a:r>
                        <a:rPr kumimoji="0" lang="en-GB" sz="10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indiv</a:t>
                      </a: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. log</a:t>
                      </a: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Download and install Simplicity Studio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 / 11.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SW modularization and documentation: Header and C files, coding guide lines,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Doxygen</a:t>
                      </a: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Testing 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SW concept for LED driver HW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 / 18.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User interface: Finite State Machine, pushbuttons, touchpads, LEDs and LCD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Feedback on HW report and project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Write, test and document SW for LED driver HW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LED driver HW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 / 25.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Write, test and document SW for LED driver HW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Adapt SW for user 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 / 2. Dec.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Test and document user interface SW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LED driver HW+SW, demo UI 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13 / 9.Dec.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Combine LED SW with UI 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 / 16. Dec.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of  prototype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3. Jan. 2020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3.1.2020: Hand in SW and SW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38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405493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ETP1 timeline for Friday Groups (ET 18a)</a:t>
            </a:r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11</a:t>
            </a:fld>
            <a:endParaRPr lang="de-DE" dirty="0"/>
          </a:p>
        </p:txBody>
      </p:sp>
      <p:graphicFrame>
        <p:nvGraphicFramePr>
          <p:cNvPr id="7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43143"/>
              </p:ext>
            </p:extLst>
          </p:nvPr>
        </p:nvGraphicFramePr>
        <p:xfrm>
          <a:off x="585651" y="1293574"/>
          <a:ext cx="9777549" cy="6179076"/>
        </p:xfrm>
        <a:graphic>
          <a:graphicData uri="http://schemas.openxmlformats.org/drawingml/2006/table">
            <a:tbl>
              <a:tblPr/>
              <a:tblGrid>
                <a:gridCol w="125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Week / Date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Subject of Theory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 Activities / </a:t>
                      </a: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Milestones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 / 20 Sep. 2019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Overview: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Moodlight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prototype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Installation of  eagle (and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LTspice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EK2)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with eagle tutorial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 / 27. Sep. 2019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Power LED driver HW: controlled current source, different solution possibilities</a:t>
                      </a:r>
                    </a:p>
                    <a:p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Project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Choose 2 circuit principles for implementation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Circuit design and 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 / 4. Oct. 2019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Power LEDs for lighting: Technology, optical, electrical and  thermal properties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Lampshade and diffusors against dazzling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Circuit simulation ok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PCB layout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 / 11. Oct.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layout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 / 18. Oct.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Documenting HW, Testing HW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with HW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 / 25. Oct.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Human eye: Lens, retina, photoreceptor cells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Eye safety: Retinal thermal hazard, blue light hazard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25.10. (or earlier): Hand in PCB layout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Continue with HW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 / 1. Nov..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Microcontroller architecture: CPU, GPIO, main, interrupts, peripherals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assembly and tests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Continue with HW report</a:t>
                      </a:r>
                      <a:endParaRPr kumimoji="0" lang="en-GB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 / 8.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Peripherals, EMLIB and CMSIS: SW for LED driver HW (TIMER, PWM, ADC, DAC, ACMP)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9.11.: Hand in </a:t>
                      </a:r>
                      <a:r>
                        <a:rPr kumimoji="0" lang="en-GB" sz="10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docu</a:t>
                      </a: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on LED driver HW + </a:t>
                      </a:r>
                      <a:r>
                        <a:rPr kumimoji="0" lang="en-GB" sz="10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indiv</a:t>
                      </a: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. log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Download and install Simplicity Studio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 / 15.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SW modularization and documentation: Header and C files, coding guide lines,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Doxygen</a:t>
                      </a: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Testing 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SW concept for LED driver HW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sng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 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/ 22.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User interface: Finite State Machine, pushbuttons, touchpads, LEDs and LCD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Feedback on HW report and project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Write, test and document SW for LED driver HW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LED driver HW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 / 29. Nov.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Write, test and document SW for LED driver HW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Adapt SW for user 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 / 6. Dec.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Test and document user interface SW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LED driver HW+SW, demo UI 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13 / 13.Dec.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Combine LED SW with UI 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 / 20. Dec. 2019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of  prototype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3. Jan. 2020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3.1. 2020: Hand in SW and SW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32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B57052-CA6A-43BF-8BE4-990421C665DA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1042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7" name="Group 2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95210"/>
              </p:ext>
            </p:extLst>
          </p:nvPr>
        </p:nvGraphicFramePr>
        <p:xfrm>
          <a:off x="609600" y="1188806"/>
          <a:ext cx="9893300" cy="589433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Week / Date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Subject of Theory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 Activities / </a:t>
                      </a:r>
                      <a:r>
                        <a:rPr kumimoji="0" lang="en-GB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Milestones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 / 17.2.20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Tasks: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Moodlight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device with individual additional feature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LED driver HW + SW (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RGB+white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), UI (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uC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+ PC + Android app)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Step down voltage regulator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Decide on additional feature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with circuit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 / 24.2.20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rules for external manufacturing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Remote control HW: UART and Bluetooth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Circuit design ok (peer review successful)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with PCB layout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 / 2.3.20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 class (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Fasnachtsmontag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in Winterthur)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 / 9.3.20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Design concept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layout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to write design concept report</a:t>
                      </a:r>
                      <a:endParaRPr kumimoji="0" lang="en-GB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 / 16.3.20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Colour spaces, especially HSV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Colour model conversion: HSV =&gt;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R+G+B+white</a:t>
                      </a: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layout ok (peer review successful)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21.3.20: Hand in PCB layout for external manufacturing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 / 23.3.20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Remote control SW: Protocol, parser,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Moodlight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commands and answers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28.3.20</a:t>
                      </a:r>
                      <a:r>
                        <a:rPr kumimoji="0" lang="en-US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Hand in design concept report for the final Moodlight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 / 30.3.20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Adapt microcontroller SW for 4 channels and for remote control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add HSV =&gt;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R+G+B+white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conversion if applicable</a:t>
                      </a:r>
                      <a:b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Download and install Android Studio</a:t>
                      </a:r>
                      <a:endParaRPr kumimoji="0" lang="en-US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 / 6.4.20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Android app: Activity life cycle, screen layout with XML, event handler in 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Moodlight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Reference App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Smartphone USB debugging / driver, Android Studio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import and debug 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of remote control from PC over Bluetooth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PCB assembly and 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Feedback on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 / 13.4.20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 class (Easter Monday)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 / 20.4.20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Documenting an Android app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Testing an 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of  </a:t>
                      </a:r>
                      <a:r>
                        <a:rPr kumimoji="0" lang="en-GB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uC</a:t>
                      </a: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SW, LED driver HW and extra feature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Enhance android app and add 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 / 27.4.20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User manual (2 lessons by English language lecturer)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Start to write user manual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 / 4.5.20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Plan, execute and document final tests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13 / 11.5.20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Presentation techniques (2 lessons by English language lecturer)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Demo of the final remote control user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 / 18.5.20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Tie up loose ends and finalise the SW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Make a lampshade or diffusor (at home)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20.5.20</a:t>
                      </a:r>
                      <a:r>
                        <a:rPr kumimoji="0" lang="en-US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Hand in user manual</a:t>
                      </a: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15 / 16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6.6.20</a:t>
                      </a:r>
                      <a:r>
                        <a:rPr kumimoji="0" lang="en-US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Hand in documentation of the extra feature</a:t>
                      </a:r>
                      <a:endParaRPr kumimoji="0" lang="en-GB" sz="10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66AB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kumimoji="0" lang="en-GB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Presentation and demonstration in the examination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405493"/>
          </a:xfrm>
        </p:spPr>
        <p:txBody>
          <a:bodyPr anchor="ctr"/>
          <a:lstStyle/>
          <a:p>
            <a:pPr eaLnBrk="1" hangingPunct="1"/>
            <a:r>
              <a:rPr lang="en-GB" dirty="0">
                <a:solidFill>
                  <a:schemeClr val="tx1"/>
                </a:solidFill>
              </a:rPr>
              <a:t>ETP2 timeline</a:t>
            </a:r>
            <a:endParaRPr lang="en-GB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709613"/>
          </a:xfrm>
        </p:spPr>
        <p:txBody>
          <a:bodyPr anchor="ctr"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Moodlight</a:t>
            </a:r>
            <a:r>
              <a:rPr lang="de-CH" dirty="0"/>
              <a:t>?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2</a:t>
            </a:fld>
            <a:endParaRPr lang="de-DE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9705"/>
            <a:ext cx="9707563" cy="545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33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709613"/>
          </a:xfrm>
        </p:spPr>
        <p:txBody>
          <a:bodyPr anchor="ctr"/>
          <a:lstStyle/>
          <a:p>
            <a:r>
              <a:rPr lang="de-CH" dirty="0"/>
              <a:t>CIE 1931 </a:t>
            </a:r>
            <a:r>
              <a:rPr lang="de-CH" dirty="0" err="1"/>
              <a:t>color</a:t>
            </a:r>
            <a:r>
              <a:rPr lang="de-CH" dirty="0"/>
              <a:t> </a:t>
            </a:r>
            <a:r>
              <a:rPr lang="de-CH" dirty="0" err="1"/>
              <a:t>space</a:t>
            </a:r>
            <a:endParaRPr lang="de-CH" dirty="0"/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685702" y="1429076"/>
            <a:ext cx="9707977" cy="5619423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GB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endParaRPr lang="en-US" sz="2000" dirty="0"/>
          </a:p>
          <a:p>
            <a:pPr marL="0" indent="0" eaLnBrk="1" hangingPunct="1">
              <a:lnSpc>
                <a:spcPct val="130000"/>
              </a:lnSpc>
              <a:spcAft>
                <a:spcPct val="0"/>
              </a:spcAft>
              <a:buNone/>
            </a:pPr>
            <a:r>
              <a:rPr lang="en-US" sz="2000" dirty="0"/>
              <a:t>The </a:t>
            </a:r>
            <a:r>
              <a:rPr lang="en-US" sz="2000" b="1" dirty="0"/>
              <a:t>CIE 1931 color spaces</a:t>
            </a:r>
            <a:r>
              <a:rPr lang="en-US" sz="2000" dirty="0"/>
              <a:t> are the first defined quantitative links between physical pure colors in the electromagnetic </a:t>
            </a:r>
            <a:r>
              <a:rPr lang="en-US" sz="2000" dirty="0">
                <a:hlinkClick r:id="rId2" tooltip="Visible spectrum"/>
              </a:rPr>
              <a:t>visible spectrum</a:t>
            </a:r>
            <a:r>
              <a:rPr lang="en-US" sz="2000" dirty="0"/>
              <a:t>, and physiological perceived colors in human </a:t>
            </a:r>
            <a:r>
              <a:rPr lang="en-US" sz="2000" dirty="0">
                <a:hlinkClick r:id="rId3" tooltip="Color vision"/>
              </a:rPr>
              <a:t>color vision</a:t>
            </a:r>
            <a:r>
              <a:rPr lang="en-US" sz="2000" dirty="0"/>
              <a:t>. ( </a:t>
            </a:r>
            <a:r>
              <a:rPr lang="en-US" sz="2000" dirty="0">
                <a:hlinkClick r:id="rId4"/>
              </a:rPr>
              <a:t>https://en.wikipedia.org/wiki/CIE_1931_color_space</a:t>
            </a:r>
            <a:r>
              <a:rPr lang="en-US" sz="2000" dirty="0"/>
              <a:t> )</a:t>
            </a:r>
            <a:endParaRPr lang="en-GB" sz="2000" dirty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3</a:t>
            </a:fld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39" y="1429077"/>
            <a:ext cx="3888203" cy="41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gende mit Linie 1 7"/>
          <p:cNvSpPr/>
          <p:nvPr/>
        </p:nvSpPr>
        <p:spPr bwMode="auto">
          <a:xfrm>
            <a:off x="7454900" y="1758732"/>
            <a:ext cx="2120900" cy="477774"/>
          </a:xfrm>
          <a:prstGeom prst="borderCallout1">
            <a:avLst>
              <a:gd name="adj1" fmla="val 47990"/>
              <a:gd name="adj2" fmla="val -980"/>
              <a:gd name="adj3" fmla="val 14266"/>
              <a:gd name="adj4" fmla="val -1629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Green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9" name="Legende mit Linie 1 8"/>
          <p:cNvSpPr/>
          <p:nvPr/>
        </p:nvSpPr>
        <p:spPr bwMode="auto">
          <a:xfrm>
            <a:off x="7454900" y="3489815"/>
            <a:ext cx="2120900" cy="477774"/>
          </a:xfrm>
          <a:prstGeom prst="borderCallout1">
            <a:avLst>
              <a:gd name="adj1" fmla="val 47990"/>
              <a:gd name="adj2" fmla="val -980"/>
              <a:gd name="adj3" fmla="val 107301"/>
              <a:gd name="adj4" fmla="val -485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Red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0" name="Legende mit Linie 1 9"/>
          <p:cNvSpPr/>
          <p:nvPr/>
        </p:nvSpPr>
        <p:spPr bwMode="auto">
          <a:xfrm>
            <a:off x="774700" y="4600465"/>
            <a:ext cx="2120900" cy="477774"/>
          </a:xfrm>
          <a:prstGeom prst="borderCallout1">
            <a:avLst>
              <a:gd name="adj1" fmla="val 47990"/>
              <a:gd name="adj2" fmla="val 100816"/>
              <a:gd name="adj3" fmla="val 91352"/>
              <a:gd name="adj4" fmla="val 1550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Blue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2" name="Legende mit Linie 1 11"/>
          <p:cNvSpPr/>
          <p:nvPr/>
        </p:nvSpPr>
        <p:spPr bwMode="auto">
          <a:xfrm>
            <a:off x="774700" y="2849063"/>
            <a:ext cx="2120900" cy="477774"/>
          </a:xfrm>
          <a:prstGeom prst="borderCallout1">
            <a:avLst>
              <a:gd name="adj1" fmla="val 47990"/>
              <a:gd name="adj2" fmla="val 100816"/>
              <a:gd name="adj3" fmla="val 213627"/>
              <a:gd name="adj4" fmla="val 1957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dirty="0"/>
              <a:t>White</a:t>
            </a:r>
            <a:r>
              <a:rPr kumimoji="0" lang="de-CH" sz="28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LE</a:t>
            </a:r>
            <a:r>
              <a:rPr kumimoji="0" lang="de-CH" sz="2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487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709613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Project Overview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685702" y="1308100"/>
            <a:ext cx="9707977" cy="559679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b="1" noProof="0" dirty="0"/>
              <a:t>Design, develop, build, test and document a “</a:t>
            </a:r>
            <a:r>
              <a:rPr lang="en-GB" b="1" noProof="0" dirty="0" err="1"/>
              <a:t>Moodlight</a:t>
            </a:r>
            <a:r>
              <a:rPr lang="en-GB" b="1" noProof="0" dirty="0"/>
              <a:t>”.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noProof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noProof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000" noProof="0" dirty="0"/>
              <a:t>LED driver HW:</a:t>
            </a:r>
            <a:br>
              <a:rPr lang="en-GB" sz="2000" noProof="0" dirty="0"/>
            </a:br>
            <a:r>
              <a:rPr lang="en-GB" sz="2000" noProof="0" dirty="0"/>
              <a:t>- HW Design</a:t>
            </a:r>
            <a:br>
              <a:rPr lang="en-GB" sz="2000" noProof="0" dirty="0"/>
            </a:br>
            <a:r>
              <a:rPr lang="en-GB" sz="2000" noProof="0" dirty="0"/>
              <a:t>- PCB layout</a:t>
            </a:r>
            <a:br>
              <a:rPr lang="en-GB" sz="2000" noProof="0" dirty="0"/>
            </a:br>
            <a:r>
              <a:rPr lang="en-GB" sz="2000" noProof="0" dirty="0"/>
              <a:t>- Soldering</a:t>
            </a:r>
            <a:br>
              <a:rPr lang="en-GB" sz="2000" noProof="0" dirty="0"/>
            </a:br>
            <a:r>
              <a:rPr lang="en-GB" sz="2000" noProof="0" dirty="0"/>
              <a:t>- Testing</a:t>
            </a:r>
            <a:br>
              <a:rPr lang="en-GB" sz="2000" noProof="0" dirty="0"/>
            </a:br>
            <a:r>
              <a:rPr lang="en-GB" sz="2000" noProof="0" dirty="0"/>
              <a:t>- Documentation</a:t>
            </a:r>
            <a:endParaRPr lang="en-GB" sz="2000" dirty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4</a:t>
            </a:fld>
            <a:endParaRPr lang="de-DE" dirty="0"/>
          </a:p>
        </p:txBody>
      </p:sp>
      <p:pic>
        <p:nvPicPr>
          <p:cNvPr id="1029" name="Picture 5" descr="C:\Daten\My_Documents\Kurse\ETP-Dozierende\Screenshots_etc\LEDdriverHW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99" y="2747392"/>
            <a:ext cx="6362354" cy="35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6" y="3228021"/>
            <a:ext cx="703326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709613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Project Overview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685702" y="1308100"/>
            <a:ext cx="9707977" cy="559679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000" dirty="0"/>
              <a:t>Microcontroller SW:</a:t>
            </a:r>
            <a:br>
              <a:rPr lang="en-GB" sz="2000" dirty="0"/>
            </a:br>
            <a:r>
              <a:rPr lang="en-GB" sz="2000" dirty="0"/>
              <a:t>- Write C-Code</a:t>
            </a:r>
            <a:br>
              <a:rPr lang="en-GB" sz="2000" dirty="0"/>
            </a:br>
            <a:r>
              <a:rPr lang="en-GB" sz="2000" dirty="0"/>
              <a:t>- Testing</a:t>
            </a:r>
            <a:br>
              <a:rPr lang="en-GB" sz="2000" dirty="0"/>
            </a:br>
            <a:r>
              <a:rPr lang="en-GB" sz="2000" dirty="0"/>
              <a:t>- Documentation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5</a:t>
            </a:fld>
            <a:endParaRPr lang="de-DE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846" y="1372551"/>
            <a:ext cx="5006340" cy="419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709613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Project Overview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718406" y="1381225"/>
            <a:ext cx="9707977" cy="559679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000" dirty="0"/>
              <a:t>Remote Control over Bluetooth:</a:t>
            </a:r>
            <a:br>
              <a:rPr lang="en-GB" sz="2000" dirty="0"/>
            </a:br>
            <a:r>
              <a:rPr lang="en-GB" sz="2000" dirty="0"/>
              <a:t>from PC  for testing and as connection to smartphone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000" dirty="0"/>
              <a:t>Android SW:</a:t>
            </a:r>
            <a:br>
              <a:rPr lang="en-GB" sz="2000" dirty="0"/>
            </a:br>
            <a:r>
              <a:rPr lang="en-GB" sz="2000" dirty="0"/>
              <a:t>- Java-Code</a:t>
            </a:r>
            <a:br>
              <a:rPr lang="en-GB" sz="2000" dirty="0"/>
            </a:br>
            <a:r>
              <a:rPr lang="en-GB" sz="2000" dirty="0"/>
              <a:t>- XML-Layout</a:t>
            </a:r>
            <a:br>
              <a:rPr lang="en-GB" sz="2000" dirty="0"/>
            </a:br>
            <a:r>
              <a:rPr lang="en-GB" sz="2000" dirty="0"/>
              <a:t>- Testing</a:t>
            </a:r>
            <a:br>
              <a:rPr lang="en-GB" sz="2000" dirty="0"/>
            </a:br>
            <a:r>
              <a:rPr lang="en-GB" sz="2000" dirty="0"/>
              <a:t>- Documentation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6</a:t>
            </a:fld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35" y="2436814"/>
            <a:ext cx="7482840" cy="462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Daten\My_Documents\Kurse\ETP-Dozierende\Screenshots_etc\put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4" y="693737"/>
            <a:ext cx="2141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1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47114" y="628650"/>
            <a:ext cx="8277811" cy="709613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Project Overview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685702" y="1308100"/>
            <a:ext cx="9707977" cy="559679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000" dirty="0"/>
              <a:t>User Manual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000" dirty="0"/>
              <a:t>Project management</a:t>
            </a:r>
            <a:br>
              <a:rPr lang="en-GB" sz="2000" dirty="0"/>
            </a:b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GB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GB" sz="2000" dirty="0"/>
              <a:t>English as working language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7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795463"/>
            <a:ext cx="8641080" cy="180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32" y="3900211"/>
            <a:ext cx="3096898" cy="29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89318" y="628650"/>
            <a:ext cx="8235608" cy="709613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Project Goals and Organisation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8</a:t>
            </a:fld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0866"/>
              </p:ext>
            </p:extLst>
          </p:nvPr>
        </p:nvGraphicFramePr>
        <p:xfrm>
          <a:off x="689318" y="1507227"/>
          <a:ext cx="949569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 dirty="0"/>
                        <a:t>Subject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 dirty="0" err="1"/>
                        <a:t>ETPx</a:t>
                      </a:r>
                      <a:endParaRPr lang="en-GB" noProof="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 dirty="0"/>
                        <a:t>Organisation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 dirty="0"/>
                        <a:t>ETP1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 dirty="0"/>
                        <a:t>ETP2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GB" noProof="0" dirty="0" err="1"/>
                        <a:t>Moodlight</a:t>
                      </a:r>
                      <a:r>
                        <a:rPr lang="en-GB" baseline="0" noProof="0" dirty="0"/>
                        <a:t> </a:t>
                      </a:r>
                      <a:r>
                        <a:rPr lang="en-GB" b="1" baseline="0" noProof="0" dirty="0"/>
                        <a:t>prototype</a:t>
                      </a:r>
                      <a:r>
                        <a:rPr lang="en-GB" b="0" baseline="0" noProof="0" dirty="0"/>
                        <a:t> (LED driver HW, </a:t>
                      </a:r>
                      <a:r>
                        <a:rPr lang="en-GB" b="0" baseline="0" noProof="0" dirty="0" err="1"/>
                        <a:t>uC</a:t>
                      </a:r>
                      <a:r>
                        <a:rPr lang="en-GB" b="0" baseline="0" noProof="0" dirty="0"/>
                        <a:t> SW, </a:t>
                      </a:r>
                      <a:r>
                        <a:rPr lang="en-GB" b="0" baseline="0" noProof="0" dirty="0" err="1"/>
                        <a:t>uC</a:t>
                      </a:r>
                      <a:r>
                        <a:rPr lang="en-GB" b="0" baseline="0" noProof="0" dirty="0"/>
                        <a:t> user </a:t>
                      </a:r>
                      <a:r>
                        <a:rPr lang="en-GB" b="0" baseline="0" noProof="0"/>
                        <a:t>interface)</a:t>
                      </a:r>
                      <a:endParaRPr lang="en-GB" b="1" noProof="0" dirty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GB" b="0" noProof="0" dirty="0"/>
                        <a:t>Final</a:t>
                      </a:r>
                      <a:r>
                        <a:rPr lang="en-GB" b="1" noProof="0" dirty="0"/>
                        <a:t> </a:t>
                      </a:r>
                      <a:r>
                        <a:rPr lang="en-GB" b="1" noProof="0" dirty="0" err="1"/>
                        <a:t>Moodlight</a:t>
                      </a:r>
                      <a:r>
                        <a:rPr lang="en-GB" b="1" baseline="0" noProof="0" dirty="0"/>
                        <a:t> device, including remote user interface</a:t>
                      </a:r>
                      <a:endParaRPr lang="en-GB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GB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noProof="0" dirty="0"/>
                        <a:t>ETP1+2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noProof="0" dirty="0">
                          <a:hlinkClick r:id="rId2" action="ppaction://hlinkfile"/>
                        </a:rPr>
                        <a:t>\\shared.zhaw.ch\pools\t\T-ZSN-ETP</a:t>
                      </a:r>
                      <a:r>
                        <a:rPr lang="en-GB" sz="18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/>
                        <a:t>ETP1+2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</a:t>
                      </a:r>
                      <a:r>
                        <a:rPr lang="en-GB" sz="18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2 (or 3)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Lecturers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/>
                        <a:t>ETP1</a:t>
                      </a:r>
                      <a:br>
                        <a:rPr lang="en-GB" noProof="0"/>
                      </a:br>
                      <a:r>
                        <a:rPr lang="en-GB" noProof="0"/>
                        <a:t>ETP2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Ehrensperger (eand), H. Hochreutener (hhrt)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eand, hhrt,</a:t>
                      </a:r>
                      <a:r>
                        <a:rPr lang="en-GB" sz="18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Nussberger </a:t>
                      </a:r>
                      <a:r>
                        <a:rPr lang="en-GB" sz="18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(nusm),</a:t>
                      </a:r>
                      <a:br>
                        <a:rPr lang="en-GB" sz="18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Longthorn (lgtm, E</a:t>
                      </a: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nglish / </a:t>
                      </a:r>
                      <a:r>
                        <a:rPr lang="en-GB" sz="18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NoTech</a:t>
                      </a: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b="1" noProof="0" dirty="0"/>
                        <a:t>Lessons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 dirty="0"/>
                        <a:t>ETP1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noProof="0" dirty="0"/>
                        <a:t>ETP2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lessons weekly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lessons weekly </a:t>
                      </a:r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3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689318" y="463551"/>
            <a:ext cx="8235608" cy="527050"/>
          </a:xfrm>
        </p:spPr>
        <p:txBody>
          <a:bodyPr anchor="ctr"/>
          <a:lstStyle/>
          <a:p>
            <a:pPr eaLnBrk="1" hangingPunct="1"/>
            <a:r>
              <a:rPr lang="en-GB" noProof="0" dirty="0"/>
              <a:t>Project Deliveries and Marks</a:t>
            </a:r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7DB57052-CA6A-43BF-8BE4-990421C665DA}" type="slidenum">
              <a:rPr lang="de-DE"/>
              <a:pPr defTabSz="1042988"/>
              <a:t>9</a:t>
            </a:fld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15989"/>
              </p:ext>
            </p:extLst>
          </p:nvPr>
        </p:nvGraphicFramePr>
        <p:xfrm>
          <a:off x="689318" y="1334135"/>
          <a:ext cx="9778217" cy="591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2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noProof="0" dirty="0"/>
                        <a:t>Module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noProof="0" dirty="0"/>
                        <a:t>Deliveries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noProof="0" dirty="0"/>
                        <a:t>Weight for Mark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9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noProof="0" dirty="0"/>
                        <a:t>ETP1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 of the LED driver HW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of the LED driver HW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 of the prototype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and quality of the microcontroller 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noProof="0" dirty="0"/>
                        <a:t>ETP2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concept report for the final </a:t>
                      </a:r>
                      <a:r>
                        <a:rPr lang="en-GB" sz="18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Moodlight</a:t>
                      </a: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device:</a:t>
                      </a:r>
                      <a:b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Concepts of LED driver HW, </a:t>
                      </a:r>
                      <a:r>
                        <a:rPr lang="en-GB" sz="18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  <a:r>
                        <a:rPr lang="en-GB" sz="18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 and remote UI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manual for the final device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GB" sz="18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(including</a:t>
                      </a:r>
                      <a:r>
                        <a:rPr lang="en-GB" sz="1800" kern="120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tests)</a:t>
                      </a: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extra feature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of the final device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GB" sz="18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Demonstration of the final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b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de-CH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Technical: 10%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English: 10%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Technical: 10%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English: 10%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37178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1600</Words>
  <Application>Microsoft Office PowerPoint</Application>
  <PresentationFormat>Benutzerdefiniert</PresentationFormat>
  <Paragraphs>278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zhaw_d</vt:lpstr>
      <vt:lpstr>ETP1 + ETP2: Moodlight</vt:lpstr>
      <vt:lpstr>What is a Moodlight?</vt:lpstr>
      <vt:lpstr>CIE 1931 color space</vt:lpstr>
      <vt:lpstr>Project Overview</vt:lpstr>
      <vt:lpstr>Project Overview</vt:lpstr>
      <vt:lpstr>Project Overview</vt:lpstr>
      <vt:lpstr>Project Overview</vt:lpstr>
      <vt:lpstr>Project Goals and Organisation</vt:lpstr>
      <vt:lpstr>Project Deliveries and Marks</vt:lpstr>
      <vt:lpstr>ETP1 timeline for Monday Group (ET 17t)</vt:lpstr>
      <vt:lpstr>ETP1 timeline for Friday Groups (ET 18a)</vt:lpstr>
      <vt:lpstr>ETP2 timeline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 Moodlight</dc:title>
  <dc:creator>hhrt@zhaw.ch</dc:creator>
  <dc:description/>
  <cp:lastModifiedBy>Andreas Ehrensperger</cp:lastModifiedBy>
  <cp:revision>335</cp:revision>
  <cp:lastPrinted>2015-06-25T08:07:49Z</cp:lastPrinted>
  <dcterms:created xsi:type="dcterms:W3CDTF">2010-01-18T09:46:49Z</dcterms:created>
  <dcterms:modified xsi:type="dcterms:W3CDTF">2020-02-10T15:54:46Z</dcterms:modified>
</cp:coreProperties>
</file>