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29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B74C-6EE4-4D49-D661-16422396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67C6-2EB0-A205-5A40-2260D56EC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7EE3-7C57-3914-C792-C745B8F9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07DB-A3A1-CCB4-227E-7D00BDA4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B31E-98D3-5D84-7F7A-0975E8F0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E4C2-0911-9AF0-D751-7A762CAB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ACA56-7D26-5B20-1953-123206F5C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DF89-1447-0D8C-BB96-BC0A85F7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7980-624F-5640-CC33-C2F89C59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12CC-ED5F-0A60-0D62-0FF15ECD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A9B21-7632-FDFD-C6FC-22EBDB49B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22DA3-9466-02A8-A5A7-EA358571C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F093-1678-F12C-78E7-CB8EFA2A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680F-4C45-1C64-091E-D602C2C7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F1E-62F7-9D87-FB7D-32E5472B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4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B0B6-6700-DC05-8046-EABD18B9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EA2B-E8DD-F572-924E-0F5BE053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78CD-5BD6-1759-E5E2-59A31A0E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159A-2D56-DAD6-E8DB-886C225C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91D3-B734-C8F5-981F-8C7EE107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F7E8-1513-2EDA-BB49-38AEDE42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85509-F6C9-7D1E-52C1-41E48B68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AE58-FC33-8B47-B24C-DCC9E8C2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D3E0-FA55-AD44-730D-2A902E63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0665-ACBF-814C-8BBD-FF1E05C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D2FF-637F-288B-B4B1-16DCAA62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B809-3F82-FCB7-8B03-7F33A4E85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08F9E-EDCD-3647-CC84-FEFBFC6C6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08231-9A55-8F30-8832-C5E2AE83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1A92-53EB-B0B7-CFBA-4A87D95D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67D1-8BA6-40E1-CA72-7043E40E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0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CDE5-47DA-8BAD-AA77-2BD3CF77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9C9AF-9E31-742E-1667-0553E4D4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2094-5A61-5831-A4D6-E4F3B759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077BC-24A3-6B59-63A6-34135D39B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4886E-4798-24C1-F01B-CE3B6A26F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C3963-0725-9A51-9827-91285FA0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30642-1E74-72C6-3AF3-519CC590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A8F14-2161-885D-8C23-DCD1528A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7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98A4-B616-ABB9-A16F-637FA31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A2729-39E3-FF03-8798-91F6DC0A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A2E64-EDC9-FC0B-F61A-1C28329A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83A21-83FE-D0FB-C899-97AB1D32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8540D-EEB9-0821-A1CE-457825B5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9A59E-0EFA-A40C-EE22-B62DD324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4DDEE-FD17-A9C6-A649-6851D871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8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C7BF-A98F-8785-F3C1-95800CB1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AA39-9EDA-BA83-C777-6AE6F581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EDB1-FAB8-0815-8D5A-D15A5917E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6A5C-9EFA-2B94-64AF-D485CABA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3B8CE-7A3B-6EE0-422E-DEBD615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89DB2-CBAC-8907-AF3A-40EE8885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3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09C4-3925-7CFE-412B-5F2E2869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7ABAF-4174-FB2B-F18E-9BDC8E73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D872E-7FB9-83AF-DA22-48AC3DEC2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608C-318F-4D3E-4F87-B56F574D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89699-E28E-D7AA-B058-5C45B9FA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9C257-44CB-0AC0-121C-C1750324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7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D4BD7-61F6-9964-6B74-E83B134D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434B0-4AA3-DC6C-318E-621DF34B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318B-7649-A241-6C70-31CD02E2B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81B8-D6E2-45C5-9261-07301868586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396A-410D-3794-2884-087531947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8A99-C017-D6EC-695B-97D6583F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68D4-6E39-4689-AB60-F4D6C9369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6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E354-9525-70D2-CDF6-6CE9B355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9" y="1441380"/>
            <a:ext cx="9146242" cy="3975240"/>
          </a:xfrm>
        </p:spPr>
        <p:txBody>
          <a:bodyPr>
            <a:noAutofit/>
          </a:bodyPr>
          <a:lstStyle/>
          <a:p>
            <a:r>
              <a:rPr lang="en-US" sz="7000" dirty="0">
                <a:latin typeface="Poppins" panose="00000500000000000000" pitchFamily="2" charset="0"/>
                <a:cs typeface="Poppins" panose="00000500000000000000" pitchFamily="2" charset="0"/>
              </a:rPr>
              <a:t>Construct</a:t>
            </a:r>
            <a:r>
              <a:rPr lang="en-US" sz="7000" dirty="0">
                <a:latin typeface="+mn-lt"/>
              </a:rPr>
              <a:t> ER Diagram where a rent payment pay by a person to the railways hotel</a:t>
            </a:r>
            <a:endParaRPr lang="en-IN" sz="7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8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1D286-1A77-EE00-D481-271138D21DB0}"/>
              </a:ext>
            </a:extLst>
          </p:cNvPr>
          <p:cNvSpPr/>
          <p:nvPr/>
        </p:nvSpPr>
        <p:spPr>
          <a:xfrm>
            <a:off x="5161194" y="2970680"/>
            <a:ext cx="1869612" cy="9166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Rent Payment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44DB4-C423-4DAF-1A9F-60AA6AD1467B}"/>
              </a:ext>
            </a:extLst>
          </p:cNvPr>
          <p:cNvSpPr/>
          <p:nvPr/>
        </p:nvSpPr>
        <p:spPr>
          <a:xfrm>
            <a:off x="678842" y="2970679"/>
            <a:ext cx="1869612" cy="9166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Person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3A303-E89F-7598-C9CC-579121EB4366}"/>
              </a:ext>
            </a:extLst>
          </p:cNvPr>
          <p:cNvSpPr/>
          <p:nvPr/>
        </p:nvSpPr>
        <p:spPr>
          <a:xfrm>
            <a:off x="9643546" y="2970679"/>
            <a:ext cx="1869612" cy="9166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Railway Hotel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FF9A8FD-F6FF-57CA-9F7B-971BE062F373}"/>
              </a:ext>
            </a:extLst>
          </p:cNvPr>
          <p:cNvSpPr/>
          <p:nvPr/>
        </p:nvSpPr>
        <p:spPr>
          <a:xfrm>
            <a:off x="2823883" y="2970680"/>
            <a:ext cx="2061882" cy="91664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Makes Payment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D5969F-58C9-2EFC-E301-7EA7D492323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548454" y="3429000"/>
            <a:ext cx="2754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66C28E-9FBB-26B7-FC1B-3C3DD4D834F9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4885765" y="3429001"/>
            <a:ext cx="275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1644A64B-A690-23E2-58B8-A9353D1F852E}"/>
              </a:ext>
            </a:extLst>
          </p:cNvPr>
          <p:cNvSpPr/>
          <p:nvPr/>
        </p:nvSpPr>
        <p:spPr>
          <a:xfrm>
            <a:off x="7347814" y="2970677"/>
            <a:ext cx="2061882" cy="91664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Receives Payment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0320D5-4F5C-912D-D646-8076ACB25E66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 flipV="1">
            <a:off x="7030806" y="3428998"/>
            <a:ext cx="31700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4EBAA4-9A6B-1CA7-4552-463820F7906D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9409696" y="3428998"/>
            <a:ext cx="2338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E2AA44D-BD77-5B37-FF2D-76CF006D0D39}"/>
              </a:ext>
            </a:extLst>
          </p:cNvPr>
          <p:cNvSpPr/>
          <p:nvPr/>
        </p:nvSpPr>
        <p:spPr>
          <a:xfrm>
            <a:off x="1981671" y="675745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Age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809850-2958-4E05-52A6-EEBCEE7F24AF}"/>
              </a:ext>
            </a:extLst>
          </p:cNvPr>
          <p:cNvSpPr/>
          <p:nvPr/>
        </p:nvSpPr>
        <p:spPr>
          <a:xfrm>
            <a:off x="209491" y="1572420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Name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2D5212-03A5-03BB-342A-3018EF322E36}"/>
              </a:ext>
            </a:extLst>
          </p:cNvPr>
          <p:cNvSpPr/>
          <p:nvPr/>
        </p:nvSpPr>
        <p:spPr>
          <a:xfrm>
            <a:off x="1981672" y="5265613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Gender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7003EE-C702-29A2-A95F-277E8D101DC2}"/>
              </a:ext>
            </a:extLst>
          </p:cNvPr>
          <p:cNvSpPr/>
          <p:nvPr/>
        </p:nvSpPr>
        <p:spPr>
          <a:xfrm>
            <a:off x="209491" y="4368937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Phone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F7A707-A84A-0E75-EBA6-51AA7CCE1F20}"/>
              </a:ext>
            </a:extLst>
          </p:cNvPr>
          <p:cNvCxnSpPr>
            <a:cxnSpLocks/>
            <a:stCxn id="38" idx="4"/>
            <a:endCxn id="6" idx="0"/>
          </p:cNvCxnSpPr>
          <p:nvPr/>
        </p:nvCxnSpPr>
        <p:spPr>
          <a:xfrm>
            <a:off x="1051702" y="2489062"/>
            <a:ext cx="561946" cy="48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9731CD-22B9-9AFA-D79C-3D468BDDA8C6}"/>
              </a:ext>
            </a:extLst>
          </p:cNvPr>
          <p:cNvCxnSpPr>
            <a:cxnSpLocks/>
            <a:stCxn id="37" idx="4"/>
            <a:endCxn id="6" idx="0"/>
          </p:cNvCxnSpPr>
          <p:nvPr/>
        </p:nvCxnSpPr>
        <p:spPr>
          <a:xfrm flipH="1">
            <a:off x="1613648" y="1592387"/>
            <a:ext cx="1210234" cy="13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7B2081-1538-F8DD-DD4A-1B2A086F32C2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 flipH="1">
            <a:off x="1051702" y="3887320"/>
            <a:ext cx="561946" cy="48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E36D67-B976-9154-7341-64E5CA2536CE}"/>
              </a:ext>
            </a:extLst>
          </p:cNvPr>
          <p:cNvCxnSpPr>
            <a:cxnSpLocks/>
            <a:stCxn id="39" idx="0"/>
            <a:endCxn id="6" idx="2"/>
          </p:cNvCxnSpPr>
          <p:nvPr/>
        </p:nvCxnSpPr>
        <p:spPr>
          <a:xfrm flipH="1" flipV="1">
            <a:off x="1613648" y="3887320"/>
            <a:ext cx="1210235" cy="137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B377C76-775B-36BC-D014-8A3874A62D79}"/>
              </a:ext>
            </a:extLst>
          </p:cNvPr>
          <p:cNvSpPr/>
          <p:nvPr/>
        </p:nvSpPr>
        <p:spPr>
          <a:xfrm>
            <a:off x="10298088" y="1572420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Name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EBA11E-1151-16AC-1B75-C0F4EAEDA48C}"/>
              </a:ext>
            </a:extLst>
          </p:cNvPr>
          <p:cNvSpPr/>
          <p:nvPr/>
        </p:nvSpPr>
        <p:spPr>
          <a:xfrm>
            <a:off x="8522187" y="675745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Hotel_ID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EFB4FB-AAC9-E7E7-4EA0-3C5233DE8793}"/>
              </a:ext>
            </a:extLst>
          </p:cNvPr>
          <p:cNvSpPr/>
          <p:nvPr/>
        </p:nvSpPr>
        <p:spPr>
          <a:xfrm>
            <a:off x="8522188" y="5265613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Address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9CE82C-B88B-D825-65E3-D47CDB597EF2}"/>
              </a:ext>
            </a:extLst>
          </p:cNvPr>
          <p:cNvCxnSpPr>
            <a:cxnSpLocks/>
            <a:stCxn id="55" idx="4"/>
            <a:endCxn id="7" idx="0"/>
          </p:cNvCxnSpPr>
          <p:nvPr/>
        </p:nvCxnSpPr>
        <p:spPr>
          <a:xfrm>
            <a:off x="9364398" y="1592387"/>
            <a:ext cx="1213954" cy="13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6D6E0F-FCA3-4D56-149F-2FC296E47BB2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 flipH="1">
            <a:off x="10578352" y="2489062"/>
            <a:ext cx="561947" cy="48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B3293C4-C9DD-9462-8A0A-96C9FF19710C}"/>
              </a:ext>
            </a:extLst>
          </p:cNvPr>
          <p:cNvSpPr/>
          <p:nvPr/>
        </p:nvSpPr>
        <p:spPr>
          <a:xfrm>
            <a:off x="10298087" y="4368937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Star Rating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F29C61-73DE-9E5A-F411-16BA73C67F88}"/>
              </a:ext>
            </a:extLst>
          </p:cNvPr>
          <p:cNvCxnSpPr>
            <a:cxnSpLocks/>
            <a:stCxn id="64" idx="0"/>
            <a:endCxn id="7" idx="2"/>
          </p:cNvCxnSpPr>
          <p:nvPr/>
        </p:nvCxnSpPr>
        <p:spPr>
          <a:xfrm flipH="1" flipV="1">
            <a:off x="10578352" y="3887320"/>
            <a:ext cx="561946" cy="48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CFAF4A5-49FA-30D2-50CF-222D9BF6CB93}"/>
              </a:ext>
            </a:extLst>
          </p:cNvPr>
          <p:cNvCxnSpPr>
            <a:cxnSpLocks/>
            <a:stCxn id="56" idx="0"/>
            <a:endCxn id="7" idx="2"/>
          </p:cNvCxnSpPr>
          <p:nvPr/>
        </p:nvCxnSpPr>
        <p:spPr>
          <a:xfrm flipV="1">
            <a:off x="9364399" y="3887320"/>
            <a:ext cx="1213953" cy="137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2A5C82B-5314-AC93-EF14-1FACD68FEA3B}"/>
              </a:ext>
            </a:extLst>
          </p:cNvPr>
          <p:cNvSpPr/>
          <p:nvPr/>
        </p:nvSpPr>
        <p:spPr>
          <a:xfrm>
            <a:off x="4321959" y="1364891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Payment ID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2BFB2F4-468A-5570-25B9-7D519FC09768}"/>
              </a:ext>
            </a:extLst>
          </p:cNvPr>
          <p:cNvSpPr/>
          <p:nvPr/>
        </p:nvSpPr>
        <p:spPr>
          <a:xfrm>
            <a:off x="6188595" y="1364890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Amount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FD95CC-630E-24E3-AFA9-A53D41CD9AF4}"/>
              </a:ext>
            </a:extLst>
          </p:cNvPr>
          <p:cNvSpPr/>
          <p:nvPr/>
        </p:nvSpPr>
        <p:spPr>
          <a:xfrm>
            <a:off x="4321959" y="4576468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Payment</a:t>
            </a:r>
          </a:p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Date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F0893F-1AAB-A2A0-2E0D-60218F404B72}"/>
              </a:ext>
            </a:extLst>
          </p:cNvPr>
          <p:cNvSpPr/>
          <p:nvPr/>
        </p:nvSpPr>
        <p:spPr>
          <a:xfrm>
            <a:off x="6181901" y="4580270"/>
            <a:ext cx="1684421" cy="9166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Payment</a:t>
            </a:r>
          </a:p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Method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F7C98E-4340-D501-0CCE-3C8A950DB079}"/>
              </a:ext>
            </a:extLst>
          </p:cNvPr>
          <p:cNvCxnSpPr>
            <a:cxnSpLocks/>
            <a:stCxn id="71" idx="4"/>
            <a:endCxn id="2" idx="0"/>
          </p:cNvCxnSpPr>
          <p:nvPr/>
        </p:nvCxnSpPr>
        <p:spPr>
          <a:xfrm>
            <a:off x="5164170" y="2281533"/>
            <a:ext cx="931830" cy="68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4F1FCC-2FE5-75D6-2B67-E0441AFA02B6}"/>
              </a:ext>
            </a:extLst>
          </p:cNvPr>
          <p:cNvCxnSpPr>
            <a:cxnSpLocks/>
            <a:stCxn id="72" idx="4"/>
            <a:endCxn id="2" idx="0"/>
          </p:cNvCxnSpPr>
          <p:nvPr/>
        </p:nvCxnSpPr>
        <p:spPr>
          <a:xfrm flipH="1">
            <a:off x="6096000" y="2281532"/>
            <a:ext cx="934806" cy="68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292DABD-790A-CE54-B1EB-38672F667082}"/>
              </a:ext>
            </a:extLst>
          </p:cNvPr>
          <p:cNvCxnSpPr>
            <a:cxnSpLocks/>
            <a:stCxn id="73" idx="0"/>
            <a:endCxn id="2" idx="2"/>
          </p:cNvCxnSpPr>
          <p:nvPr/>
        </p:nvCxnSpPr>
        <p:spPr>
          <a:xfrm flipV="1">
            <a:off x="5164170" y="3887321"/>
            <a:ext cx="931830" cy="68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37463B-BDF5-DF0C-5BCF-0A7D79AFE581}"/>
              </a:ext>
            </a:extLst>
          </p:cNvPr>
          <p:cNvCxnSpPr>
            <a:cxnSpLocks/>
            <a:stCxn id="74" idx="0"/>
            <a:endCxn id="2" idx="2"/>
          </p:cNvCxnSpPr>
          <p:nvPr/>
        </p:nvCxnSpPr>
        <p:spPr>
          <a:xfrm flipH="1" flipV="1">
            <a:off x="6096000" y="3887321"/>
            <a:ext cx="928112" cy="692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7796-C51D-1581-54CE-F79EC665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708211"/>
            <a:ext cx="11201400" cy="8274422"/>
          </a:xfrm>
        </p:spPr>
        <p:txBody>
          <a:bodyPr>
            <a:noAutofit/>
          </a:bodyPr>
          <a:lstStyle/>
          <a:p>
            <a:r>
              <a:rPr lang="en-US" sz="7000" dirty="0">
                <a:latin typeface="Poppins" panose="00000500000000000000" pitchFamily="2" charset="0"/>
                <a:cs typeface="Poppins" panose="00000500000000000000" pitchFamily="2" charset="0"/>
              </a:rPr>
              <a:t>Construct ER Diagram where a patient admitted in ISU and done transaction by health insurance policy in the hospital</a:t>
            </a:r>
            <a:endParaRPr lang="en-IN" sz="7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2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0276AC-C6C0-06A0-9225-89ED633212AC}"/>
              </a:ext>
            </a:extLst>
          </p:cNvPr>
          <p:cNvSpPr/>
          <p:nvPr/>
        </p:nvSpPr>
        <p:spPr>
          <a:xfrm>
            <a:off x="7143332" y="3090022"/>
            <a:ext cx="1275464" cy="677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Health Insurance Policy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39AF9D-C823-B792-17D9-CE4E179F1084}"/>
              </a:ext>
            </a:extLst>
          </p:cNvPr>
          <p:cNvSpPr/>
          <p:nvPr/>
        </p:nvSpPr>
        <p:spPr>
          <a:xfrm>
            <a:off x="3870316" y="3090022"/>
            <a:ext cx="1275464" cy="677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ICU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D44EB-330D-C5D9-6F05-151E96BCE511}"/>
              </a:ext>
            </a:extLst>
          </p:cNvPr>
          <p:cNvSpPr/>
          <p:nvPr/>
        </p:nvSpPr>
        <p:spPr>
          <a:xfrm>
            <a:off x="622108" y="3090022"/>
            <a:ext cx="1275464" cy="677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Patient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0F573D-9630-4907-ED84-6DE0734FF6EB}"/>
              </a:ext>
            </a:extLst>
          </p:cNvPr>
          <p:cNvSpPr/>
          <p:nvPr/>
        </p:nvSpPr>
        <p:spPr>
          <a:xfrm>
            <a:off x="10416348" y="3090022"/>
            <a:ext cx="1275464" cy="677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Transaction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0465531-792E-E79F-3FF8-807189C3DF6E}"/>
              </a:ext>
            </a:extLst>
          </p:cNvPr>
          <p:cNvSpPr/>
          <p:nvPr/>
        </p:nvSpPr>
        <p:spPr>
          <a:xfrm>
            <a:off x="2161940" y="3090022"/>
            <a:ext cx="1444008" cy="677956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Admitted To</a:t>
            </a:r>
            <a:endParaRPr lang="en-IN" sz="1100" dirty="0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054FC5FD-EF07-2968-BBAB-8397D93EA890}"/>
              </a:ext>
            </a:extLst>
          </p:cNvPr>
          <p:cNvSpPr/>
          <p:nvPr/>
        </p:nvSpPr>
        <p:spPr>
          <a:xfrm>
            <a:off x="5422552" y="3090022"/>
            <a:ext cx="1444008" cy="677956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Covered By</a:t>
            </a:r>
            <a:endParaRPr lang="en-IN" sz="11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4BF73430-350E-5952-0CFE-4290D34C2B21}"/>
              </a:ext>
            </a:extLst>
          </p:cNvPr>
          <p:cNvSpPr/>
          <p:nvPr/>
        </p:nvSpPr>
        <p:spPr>
          <a:xfrm>
            <a:off x="8695568" y="3090022"/>
            <a:ext cx="1444008" cy="677956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Pays</a:t>
            </a:r>
            <a:endParaRPr lang="en-IN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1ECB53-8E5C-A821-EF5D-72E5EF5DDF5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897572" y="3429000"/>
            <a:ext cx="264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0718410-C624-E693-7744-677B85715437}"/>
              </a:ext>
            </a:extLst>
          </p:cNvPr>
          <p:cNvSpPr/>
          <p:nvPr/>
        </p:nvSpPr>
        <p:spPr>
          <a:xfrm>
            <a:off x="148531" y="1572420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Patient</a:t>
            </a:r>
          </a:p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ID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3201D0-A9A1-D9F7-8908-71D447E7EAAF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3605948" y="3429000"/>
            <a:ext cx="264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845973-B5CA-FF46-3AE2-765202D8DEEB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5145780" y="3429000"/>
            <a:ext cx="276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27230A-EB29-09CD-F8AE-B1E3C3F9E2EC}"/>
              </a:ext>
            </a:extLst>
          </p:cNvPr>
          <p:cNvCxnSpPr>
            <a:cxnSpLocks/>
            <a:stCxn id="45" idx="3"/>
            <a:endCxn id="3" idx="1"/>
          </p:cNvCxnSpPr>
          <p:nvPr/>
        </p:nvCxnSpPr>
        <p:spPr>
          <a:xfrm>
            <a:off x="6866560" y="3429000"/>
            <a:ext cx="276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FC2BB6-5925-FE3D-2FFF-2021CAAE4BD5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8418796" y="3429000"/>
            <a:ext cx="276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ADC27F-3CE7-6765-F263-E4286DFF4978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>
            <a:off x="10139576" y="3429000"/>
            <a:ext cx="276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1206938-0A0C-549D-6CE4-FE4422CC67EE}"/>
              </a:ext>
            </a:extLst>
          </p:cNvPr>
          <p:cNvSpPr/>
          <p:nvPr/>
        </p:nvSpPr>
        <p:spPr>
          <a:xfrm>
            <a:off x="1122017" y="2146365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Name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42DF8D-FF2B-5128-FBC2-8B0D0DA89988}"/>
              </a:ext>
            </a:extLst>
          </p:cNvPr>
          <p:cNvSpPr/>
          <p:nvPr/>
        </p:nvSpPr>
        <p:spPr>
          <a:xfrm>
            <a:off x="209491" y="4650900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Blood </a:t>
            </a:r>
          </a:p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Group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539970-A5F6-1377-E591-3199BB163655}"/>
              </a:ext>
            </a:extLst>
          </p:cNvPr>
          <p:cNvSpPr/>
          <p:nvPr/>
        </p:nvSpPr>
        <p:spPr>
          <a:xfrm>
            <a:off x="1122017" y="4033680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Gender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E7C96A-BAAF-841D-3B1F-5F7D0597AD23}"/>
              </a:ext>
            </a:extLst>
          </p:cNvPr>
          <p:cNvSpPr/>
          <p:nvPr/>
        </p:nvSpPr>
        <p:spPr>
          <a:xfrm>
            <a:off x="3100398" y="1608991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ICU</a:t>
            </a:r>
          </a:p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BD117-C65B-A990-0FC0-D5F06080C7CC}"/>
              </a:ext>
            </a:extLst>
          </p:cNvPr>
          <p:cNvSpPr/>
          <p:nvPr/>
        </p:nvSpPr>
        <p:spPr>
          <a:xfrm>
            <a:off x="4646433" y="1608991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ICU</a:t>
            </a:r>
          </a:p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NAME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1EB323-D5D9-87A7-0D64-02ADA1FF4ECE}"/>
              </a:ext>
            </a:extLst>
          </p:cNvPr>
          <p:cNvSpPr/>
          <p:nvPr/>
        </p:nvSpPr>
        <p:spPr>
          <a:xfrm>
            <a:off x="3100398" y="4571053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Doctor Count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7FC7C5-F1EE-ECFC-F859-0D2820A407DB}"/>
              </a:ext>
            </a:extLst>
          </p:cNvPr>
          <p:cNvSpPr/>
          <p:nvPr/>
        </p:nvSpPr>
        <p:spPr>
          <a:xfrm>
            <a:off x="4646432" y="4571053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Capacity</a:t>
            </a:r>
            <a:endParaRPr lang="en-IN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F7FB74-AF7D-225E-74F2-97FF22CCFFDD}"/>
              </a:ext>
            </a:extLst>
          </p:cNvPr>
          <p:cNvSpPr/>
          <p:nvPr/>
        </p:nvSpPr>
        <p:spPr>
          <a:xfrm>
            <a:off x="6367213" y="1572420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Insurance Policy 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8FFA16-AA41-91A6-59B9-046280DACD5A}"/>
              </a:ext>
            </a:extLst>
          </p:cNvPr>
          <p:cNvSpPr/>
          <p:nvPr/>
        </p:nvSpPr>
        <p:spPr>
          <a:xfrm>
            <a:off x="7919449" y="1572420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Provider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25A7B7-737F-17AD-7CC0-FDEA4613A1E4}"/>
              </a:ext>
            </a:extLst>
          </p:cNvPr>
          <p:cNvSpPr/>
          <p:nvPr/>
        </p:nvSpPr>
        <p:spPr>
          <a:xfrm>
            <a:off x="9656695" y="2279215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Transact</a:t>
            </a:r>
          </a:p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19F9F9-EFEE-79C4-12B2-A9D83A250A6A}"/>
              </a:ext>
            </a:extLst>
          </p:cNvPr>
          <p:cNvSpPr/>
          <p:nvPr/>
        </p:nvSpPr>
        <p:spPr>
          <a:xfrm>
            <a:off x="6367213" y="4610733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Coverage Amount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FE9C1-495F-0977-36EB-32A044802873}"/>
              </a:ext>
            </a:extLst>
          </p:cNvPr>
          <p:cNvSpPr/>
          <p:nvPr/>
        </p:nvSpPr>
        <p:spPr>
          <a:xfrm>
            <a:off x="7913247" y="4607624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Expire </a:t>
            </a:r>
          </a:p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Date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BD08FB-C405-BEC5-5E8A-CB4A76F20358}"/>
              </a:ext>
            </a:extLst>
          </p:cNvPr>
          <p:cNvSpPr/>
          <p:nvPr/>
        </p:nvSpPr>
        <p:spPr>
          <a:xfrm>
            <a:off x="10768004" y="1601259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Amount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C41584-590B-F0A2-141E-5CFCC90D5E4A}"/>
              </a:ext>
            </a:extLst>
          </p:cNvPr>
          <p:cNvSpPr/>
          <p:nvPr/>
        </p:nvSpPr>
        <p:spPr>
          <a:xfrm>
            <a:off x="9656695" y="4033680"/>
            <a:ext cx="1275465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Payment Methos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3AE138-F568-5600-75A1-3B97C7AA6039}"/>
              </a:ext>
            </a:extLst>
          </p:cNvPr>
          <p:cNvSpPr/>
          <p:nvPr/>
        </p:nvSpPr>
        <p:spPr>
          <a:xfrm>
            <a:off x="10706100" y="4655947"/>
            <a:ext cx="1369813" cy="677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Patient</a:t>
            </a:r>
          </a:p>
          <a:p>
            <a:pPr algn="ctr"/>
            <a:r>
              <a:rPr lang="en-IN" sz="1100" dirty="0">
                <a:latin typeface="Poppins" panose="00000500000000000000" pitchFamily="2" charset="0"/>
                <a:cs typeface="Poppins" panose="00000500000000000000" pitchFamily="2" charset="0"/>
              </a:rPr>
              <a:t>Contribute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ACE4BB-03C2-0A3E-6F23-0B449BC87617}"/>
              </a:ext>
            </a:extLst>
          </p:cNvPr>
          <p:cNvCxnSpPr>
            <a:cxnSpLocks/>
            <a:stCxn id="50" idx="4"/>
            <a:endCxn id="39" idx="0"/>
          </p:cNvCxnSpPr>
          <p:nvPr/>
        </p:nvCxnSpPr>
        <p:spPr>
          <a:xfrm>
            <a:off x="786264" y="2250376"/>
            <a:ext cx="473576" cy="83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C04126-AD71-857C-16D8-AFF23966429F}"/>
              </a:ext>
            </a:extLst>
          </p:cNvPr>
          <p:cNvCxnSpPr>
            <a:cxnSpLocks/>
            <a:stCxn id="2" idx="7"/>
            <a:endCxn id="39" idx="0"/>
          </p:cNvCxnSpPr>
          <p:nvPr/>
        </p:nvCxnSpPr>
        <p:spPr>
          <a:xfrm flipH="1">
            <a:off x="1259840" y="2245649"/>
            <a:ext cx="950854" cy="84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1DAFA2-553E-28CD-2247-A24CF2D9E7DD}"/>
              </a:ext>
            </a:extLst>
          </p:cNvPr>
          <p:cNvCxnSpPr>
            <a:cxnSpLocks/>
            <a:stCxn id="39" idx="2"/>
            <a:endCxn id="5" idx="5"/>
          </p:cNvCxnSpPr>
          <p:nvPr/>
        </p:nvCxnSpPr>
        <p:spPr>
          <a:xfrm>
            <a:off x="1259840" y="3767978"/>
            <a:ext cx="950854" cy="84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B00058-1665-35BD-F2BF-FB48BFB2F37F}"/>
              </a:ext>
            </a:extLst>
          </p:cNvPr>
          <p:cNvCxnSpPr>
            <a:cxnSpLocks/>
            <a:stCxn id="4" idx="0"/>
            <a:endCxn id="39" idx="2"/>
          </p:cNvCxnSpPr>
          <p:nvPr/>
        </p:nvCxnSpPr>
        <p:spPr>
          <a:xfrm flipV="1">
            <a:off x="847224" y="3767978"/>
            <a:ext cx="412616" cy="882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898980-BBFE-15F0-AE07-9BBBACF1FFA7}"/>
              </a:ext>
            </a:extLst>
          </p:cNvPr>
          <p:cNvCxnSpPr>
            <a:cxnSpLocks/>
            <a:stCxn id="6" idx="4"/>
            <a:endCxn id="38" idx="0"/>
          </p:cNvCxnSpPr>
          <p:nvPr/>
        </p:nvCxnSpPr>
        <p:spPr>
          <a:xfrm>
            <a:off x="3738131" y="2286947"/>
            <a:ext cx="769917" cy="80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18835D-8AEF-2870-0FD5-A4DA33865655}"/>
              </a:ext>
            </a:extLst>
          </p:cNvPr>
          <p:cNvCxnSpPr>
            <a:cxnSpLocks/>
            <a:stCxn id="7" idx="4"/>
            <a:endCxn id="38" idx="0"/>
          </p:cNvCxnSpPr>
          <p:nvPr/>
        </p:nvCxnSpPr>
        <p:spPr>
          <a:xfrm flipH="1">
            <a:off x="4508048" y="2286947"/>
            <a:ext cx="776118" cy="80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EF611C-82C0-F7A8-5B94-6A9E781871A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490539" y="3767978"/>
            <a:ext cx="793626" cy="80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C482E0-B758-44E7-D26D-0FB70CE5114A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flipV="1">
            <a:off x="3738131" y="3767978"/>
            <a:ext cx="769917" cy="80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76043D-0450-9D8E-3B28-D3AAF6051F6B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>
            <a:off x="7004946" y="2250376"/>
            <a:ext cx="776118" cy="83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C35CEF-E955-9D1D-20A5-10FCE0481BB9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7781064" y="2250376"/>
            <a:ext cx="776118" cy="83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F234462-3D65-C21C-0590-60F18D118F7C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7004946" y="3767978"/>
            <a:ext cx="776118" cy="84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ACC227-38AD-55D0-8A2B-EE1619CE87D9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flipH="1" flipV="1">
            <a:off x="7781064" y="3767978"/>
            <a:ext cx="769916" cy="83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4AF67C-2D34-87B4-4AB2-9D6CB477FE2E}"/>
              </a:ext>
            </a:extLst>
          </p:cNvPr>
          <p:cNvCxnSpPr>
            <a:cxnSpLocks/>
            <a:stCxn id="12" idx="1"/>
            <a:endCxn id="41" idx="0"/>
          </p:cNvCxnSpPr>
          <p:nvPr/>
        </p:nvCxnSpPr>
        <p:spPr>
          <a:xfrm>
            <a:off x="9843483" y="2378499"/>
            <a:ext cx="1210597" cy="711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BE24C06-A3E1-4C81-29C6-C947683C9C1C}"/>
              </a:ext>
            </a:extLst>
          </p:cNvPr>
          <p:cNvCxnSpPr>
            <a:cxnSpLocks/>
            <a:stCxn id="15" idx="4"/>
            <a:endCxn id="41" idx="0"/>
          </p:cNvCxnSpPr>
          <p:nvPr/>
        </p:nvCxnSpPr>
        <p:spPr>
          <a:xfrm flipH="1">
            <a:off x="11054080" y="2279215"/>
            <a:ext cx="351657" cy="81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E8C6008-4997-28A0-2030-E71507E1A2A9}"/>
              </a:ext>
            </a:extLst>
          </p:cNvPr>
          <p:cNvCxnSpPr>
            <a:cxnSpLocks/>
            <a:stCxn id="41" idx="2"/>
            <a:endCxn id="17" idx="0"/>
          </p:cNvCxnSpPr>
          <p:nvPr/>
        </p:nvCxnSpPr>
        <p:spPr>
          <a:xfrm>
            <a:off x="11054080" y="3767978"/>
            <a:ext cx="336927" cy="88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314681-0377-FD7A-925C-CEA343F24ADD}"/>
              </a:ext>
            </a:extLst>
          </p:cNvPr>
          <p:cNvCxnSpPr>
            <a:cxnSpLocks/>
            <a:stCxn id="41" idx="2"/>
            <a:endCxn id="16" idx="3"/>
          </p:cNvCxnSpPr>
          <p:nvPr/>
        </p:nvCxnSpPr>
        <p:spPr>
          <a:xfrm flipH="1">
            <a:off x="9843483" y="3767978"/>
            <a:ext cx="1210597" cy="84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6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147</TotalTime>
  <Words>100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Construct ER Diagram where a rent payment pay by a person to the railways hotel</vt:lpstr>
      <vt:lpstr>PowerPoint Presentation</vt:lpstr>
      <vt:lpstr>Construct ER Diagram where a patient admitted in ISU and done transaction by health insurance policy in the hospital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 ER Diagram where a rent payment pay by a person to the railways hotel</dc:title>
  <dc:creator>Nisarg Patel</dc:creator>
  <cp:lastModifiedBy>Nisarg Patel</cp:lastModifiedBy>
  <cp:revision>5</cp:revision>
  <dcterms:created xsi:type="dcterms:W3CDTF">2023-06-29T15:02:32Z</dcterms:created>
  <dcterms:modified xsi:type="dcterms:W3CDTF">2023-06-30T13:19:31Z</dcterms:modified>
</cp:coreProperties>
</file>