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64" r:id="rId4"/>
    <p:sldId id="268" r:id="rId5"/>
    <p:sldId id="258" r:id="rId6"/>
    <p:sldId id="267" r:id="rId7"/>
    <p:sldId id="269" r:id="rId8"/>
    <p:sldId id="262" r:id="rId9"/>
    <p:sldId id="266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444" y="9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7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4F4699FF-8078-4309-9FDD-AC87C1CD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56" y="1972992"/>
            <a:ext cx="7912100" cy="1075062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ru-RU" sz="2800" dirty="0"/>
              <a:t>Анализ поведения системы с использованием контекстных диаграмм</a:t>
            </a:r>
            <a:endParaRPr lang="ru-RU" sz="180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754DE88-D0BE-4605-9630-D442183A5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08" y="3470510"/>
            <a:ext cx="6400800" cy="1045028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sz="2000" dirty="0"/>
              <a:t>Презентация студентов НИУ ФСПО ИТМО</a:t>
            </a:r>
          </a:p>
          <a:p>
            <a:pPr algn="r">
              <a:spcBef>
                <a:spcPts val="0"/>
              </a:spcBef>
            </a:pPr>
            <a:r>
              <a:rPr lang="ru-RU" sz="2000" dirty="0"/>
              <a:t>Группы У233</a:t>
            </a:r>
            <a:r>
              <a:rPr lang="en-US" sz="2000" dirty="0"/>
              <a:t>6</a:t>
            </a:r>
            <a:endParaRPr lang="ru-RU" sz="2000" dirty="0"/>
          </a:p>
          <a:p>
            <a:pPr algn="r">
              <a:spcBef>
                <a:spcPts val="0"/>
              </a:spcBef>
            </a:pPr>
            <a:r>
              <a:rPr lang="ru-RU" sz="2000" dirty="0"/>
              <a:t>Бондарев Н. , Разумовская А.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1">
            <a:extLst>
              <a:ext uri="{FF2B5EF4-FFF2-40B4-BE49-F238E27FC236}">
                <a16:creationId xmlns:a16="http://schemas.microsoft.com/office/drawing/2014/main" id="{8C879244-AC46-45FD-90AA-C26E7BA9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50164"/>
            <a:ext cx="8229600" cy="84048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1600" dirty="0"/>
              <a:t>Применить практические навыки и умения исследования предметной области на уровне анализа поведения системы с использованием </a:t>
            </a:r>
            <a:r>
              <a:rPr lang="en-US" sz="1600" dirty="0"/>
              <a:t>DFD-</a:t>
            </a:r>
            <a:r>
              <a:rPr lang="ru-RU" sz="1600" dirty="0"/>
              <a:t>диаграмм для выполнения задания.</a:t>
            </a: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F5CF2C0E-DA1E-46EB-9359-F737C87A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2853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Цель </a:t>
            </a: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35911E-FE21-468E-9A67-9BC090D5F904}"/>
              </a:ext>
            </a:extLst>
          </p:cNvPr>
          <p:cNvSpPr txBox="1"/>
          <p:nvPr/>
        </p:nvSpPr>
        <p:spPr>
          <a:xfrm>
            <a:off x="2124891" y="644081"/>
            <a:ext cx="310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</a:rPr>
              <a:t>Этапы реализации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C6ED9-1D42-42A7-8E38-8C37F3A148DF}"/>
              </a:ext>
            </a:extLst>
          </p:cNvPr>
          <p:cNvSpPr txBox="1"/>
          <p:nvPr/>
        </p:nvSpPr>
        <p:spPr>
          <a:xfrm>
            <a:off x="209006" y="1576251"/>
            <a:ext cx="82549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1. Определить назначение ИС.</a:t>
            </a: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2. Выделить основной процесс и внешние сущности по отношению к нему.</a:t>
            </a: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3. Выделить потоки для внешних сущностей по отношению к основному событию</a:t>
            </a: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(функции/процесс /работе).</a:t>
            </a: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4. Составить контекстную диаграмму нулевого уровня.</a:t>
            </a: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5. Проанализировать события (функции/работы/процессы), определить связи по</a:t>
            </a: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потокам данных между сущностями, событиями, накопителями данных.</a:t>
            </a: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6. Составить детализированную контекстную диаграмму.</a:t>
            </a:r>
          </a:p>
        </p:txBody>
      </p:sp>
    </p:spTree>
    <p:extLst>
      <p:ext uri="{BB962C8B-B14F-4D97-AF65-F5344CB8AC3E}">
        <p14:creationId xmlns:p14="http://schemas.microsoft.com/office/powerpoint/2010/main" val="11652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1">
            <a:extLst>
              <a:ext uri="{FF2B5EF4-FFF2-40B4-BE49-F238E27FC236}">
                <a16:creationId xmlns:a16="http://schemas.microsoft.com/office/drawing/2014/main" id="{9A2C1691-49F6-4AE6-A899-EB0397C7C5FD}"/>
              </a:ext>
            </a:extLst>
          </p:cNvPr>
          <p:cNvSpPr txBox="1">
            <a:spLocks/>
          </p:cNvSpPr>
          <p:nvPr/>
        </p:nvSpPr>
        <p:spPr>
          <a:xfrm>
            <a:off x="200297" y="1066782"/>
            <a:ext cx="8656320" cy="37795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42900">
              <a:buNone/>
            </a:pPr>
            <a:r>
              <a:rPr lang="ru-RU" sz="1800" b="1" dirty="0">
                <a:solidFill>
                  <a:srgbClr val="000000"/>
                </a:solidFill>
                <a:cs typeface="Times New Roman" pitchFamily="18" charset="0"/>
              </a:rPr>
              <a:t>Главный менеджер</a:t>
            </a:r>
            <a:r>
              <a:rPr lang="ru-RU" sz="1800" dirty="0">
                <a:solidFill>
                  <a:srgbClr val="000000"/>
                </a:solidFill>
                <a:cs typeface="Times New Roman" pitchFamily="18" charset="0"/>
              </a:rPr>
              <a:t>: он должен знать, сколько заплачено за машины и каковы накладные расходы. Обладая этой информацией, он может установить нижнюю цену. Кроме того, ему необходима информация, кто что продал и сколько машин продал каждый продавец.</a:t>
            </a:r>
          </a:p>
          <a:p>
            <a:pPr indent="342900">
              <a:buNone/>
            </a:pPr>
            <a:r>
              <a:rPr lang="ru-RU" sz="1800" b="1" dirty="0">
                <a:solidFill>
                  <a:srgbClr val="000000"/>
                </a:solidFill>
                <a:cs typeface="Times New Roman" pitchFamily="18" charset="0"/>
              </a:rPr>
              <a:t>Продавец</a:t>
            </a:r>
            <a:r>
              <a:rPr lang="ru-RU" sz="1800" dirty="0">
                <a:solidFill>
                  <a:srgbClr val="000000"/>
                </a:solidFill>
                <a:cs typeface="Times New Roman" pitchFamily="18" charset="0"/>
              </a:rPr>
              <a:t>: ему нужно знать, какую цену запрашивать и какова нижняя цена, за которую можно совершить сделку. Кроме того, ему нужна основная информация о машинах для клиентов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endParaRPr lang="ru-RU" sz="18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B8A744DD-BB27-4EAD-B469-80482A6B2F95}"/>
              </a:ext>
            </a:extLst>
          </p:cNvPr>
          <p:cNvSpPr txBox="1">
            <a:spLocks/>
          </p:cNvSpPr>
          <p:nvPr/>
        </p:nvSpPr>
        <p:spPr>
          <a:xfrm>
            <a:off x="200297" y="659458"/>
            <a:ext cx="8229600" cy="7370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000000"/>
                </a:solidFill>
              </a:rPr>
              <a:t>Схема автосалона </a:t>
            </a:r>
            <a:r>
              <a:rPr lang="en-US" dirty="0">
                <a:solidFill>
                  <a:srgbClr val="000000"/>
                </a:solidFill>
              </a:rPr>
              <a:t>“Fronton”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4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39131F-BB93-455C-A3CC-B4B1D30E9770}"/>
              </a:ext>
            </a:extLst>
          </p:cNvPr>
          <p:cNvSpPr txBox="1"/>
          <p:nvPr/>
        </p:nvSpPr>
        <p:spPr>
          <a:xfrm>
            <a:off x="352698" y="1081071"/>
            <a:ext cx="8564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cs typeface="Times New Roman" pitchFamily="18" charset="0"/>
              </a:rPr>
              <a:t>      </a:t>
            </a:r>
            <a:r>
              <a:rPr lang="ru-RU" b="1" dirty="0">
                <a:solidFill>
                  <a:srgbClr val="000000"/>
                </a:solidFill>
                <a:cs typeface="Times New Roman" pitchFamily="18" charset="0"/>
              </a:rPr>
              <a:t>Администратор</a:t>
            </a:r>
            <a:r>
              <a:rPr lang="ru-RU" dirty="0">
                <a:solidFill>
                  <a:srgbClr val="000000"/>
                </a:solidFill>
                <a:cs typeface="Times New Roman" pitchFamily="18" charset="0"/>
              </a:rPr>
              <a:t>: его задача сводится к составлению контракта с клиентом о покупке автомобиля.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cs typeface="Times New Roman" pitchFamily="18" charset="0"/>
              </a:rPr>
              <a:t>Он выписывает счет на выбранную модель автомобиля и одновременно с этим отправляет запрос на приобретение данного автомобиля на завод-изготовитель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r>
              <a:rPr lang="ru-RU" dirty="0">
                <a:solidFill>
                  <a:srgbClr val="000000"/>
                </a:solidFill>
                <a:cs typeface="Times New Roman" pitchFamily="18" charset="0"/>
              </a:rPr>
              <a:t>После оплаты по соответствующему счету (клиентом) фирма «</a:t>
            </a:r>
            <a:r>
              <a:rPr lang="ru-RU" dirty="0" err="1">
                <a:solidFill>
                  <a:srgbClr val="000000"/>
                </a:solidFill>
                <a:cs typeface="Times New Roman" pitchFamily="18" charset="0"/>
              </a:rPr>
              <a:t>Fronton</a:t>
            </a:r>
            <a:r>
              <a:rPr lang="ru-RU" dirty="0">
                <a:solidFill>
                  <a:srgbClr val="000000"/>
                </a:solidFill>
                <a:cs typeface="Times New Roman" pitchFamily="18" charset="0"/>
              </a:rPr>
              <a:t>» подтверждает запрос о приобретении и обязуется в течение установленного срока (месяц) предоставить покупку соответствующему клиенту.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2389791-F8F5-41E3-A98D-A59FEA369FDD}"/>
              </a:ext>
            </a:extLst>
          </p:cNvPr>
          <p:cNvSpPr txBox="1">
            <a:spLocks/>
          </p:cNvSpPr>
          <p:nvPr/>
        </p:nvSpPr>
        <p:spPr>
          <a:xfrm>
            <a:off x="222069" y="670584"/>
            <a:ext cx="8229600" cy="7370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000000"/>
                </a:solidFill>
              </a:rPr>
              <a:t>Схема автосалона </a:t>
            </a:r>
            <a:r>
              <a:rPr lang="en-US" dirty="0">
                <a:solidFill>
                  <a:srgbClr val="000000"/>
                </a:solidFill>
              </a:rPr>
              <a:t>“Fronton”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6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F1D3BE86-6964-4036-821B-CECCE6EBC303}"/>
              </a:ext>
            </a:extLst>
          </p:cNvPr>
          <p:cNvSpPr txBox="1">
            <a:spLocks/>
          </p:cNvSpPr>
          <p:nvPr/>
        </p:nvSpPr>
        <p:spPr>
          <a:xfrm>
            <a:off x="222069" y="670584"/>
            <a:ext cx="8229600" cy="7370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000000"/>
                </a:solidFill>
              </a:rPr>
              <a:t>Схема автосалона </a:t>
            </a:r>
            <a:r>
              <a:rPr lang="en-US" dirty="0">
                <a:solidFill>
                  <a:srgbClr val="000000"/>
                </a:solidFill>
              </a:rPr>
              <a:t>“Fronton”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AEC38-7923-4A2E-BC15-58A90A61A752}"/>
              </a:ext>
            </a:extLst>
          </p:cNvPr>
          <p:cNvSpPr txBox="1"/>
          <p:nvPr/>
        </p:nvSpPr>
        <p:spPr>
          <a:xfrm>
            <a:off x="54429" y="1194282"/>
            <a:ext cx="8564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cs typeface="Times New Roman" pitchFamily="18" charset="0"/>
              </a:rPr>
              <a:t>Клиент </a:t>
            </a:r>
            <a:r>
              <a:rPr lang="ru-RU" dirty="0">
                <a:solidFill>
                  <a:srgbClr val="000000"/>
                </a:solidFill>
                <a:cs typeface="Times New Roman" pitchFamily="18" charset="0"/>
              </a:rPr>
              <a:t>– хочет купить товар. Ему требуется информация о машине. После осмотра составляет контракт вместе с администратором и оплачивает контракт. </a:t>
            </a:r>
          </a:p>
          <a:p>
            <a:r>
              <a:rPr lang="ru-RU" b="1" dirty="0">
                <a:solidFill>
                  <a:srgbClr val="000000"/>
                </a:solidFill>
                <a:cs typeface="Times New Roman" pitchFamily="18" charset="0"/>
              </a:rPr>
              <a:t>Фирма поставщик – </a:t>
            </a:r>
            <a:r>
              <a:rPr lang="ru-RU" dirty="0">
                <a:solidFill>
                  <a:srgbClr val="000000"/>
                </a:solidFill>
                <a:cs typeface="Times New Roman" pitchFamily="18" charset="0"/>
              </a:rPr>
              <a:t>предоставляет информацию об автомобиле. Принимает запрос и после оплаты предоставляет автомобиль салону.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99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34BFB4-2951-4721-AC4A-994D8F58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92" y="1"/>
            <a:ext cx="92622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295626D-7F82-44E3-BCB1-F25AF2E36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0" y="31151"/>
            <a:ext cx="9206184" cy="511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4745</TotalTime>
  <Words>323</Words>
  <Application>Microsoft Office PowerPoint</Application>
  <PresentationFormat>Экран (16:9)</PresentationFormat>
  <Paragraphs>25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Cover</vt:lpstr>
      <vt:lpstr>1_Cover</vt:lpstr>
      <vt:lpstr>Анализ поведения системы с использованием контекстных диаграмм</vt:lpstr>
      <vt:lpstr>Цель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student</cp:lastModifiedBy>
  <cp:revision>61</cp:revision>
  <dcterms:created xsi:type="dcterms:W3CDTF">2014-06-27T12:30:22Z</dcterms:created>
  <dcterms:modified xsi:type="dcterms:W3CDTF">2019-10-24T11:06:54Z</dcterms:modified>
</cp:coreProperties>
</file>