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oel-costigliola.github.io/assertj/" TargetMode="External"/><Relationship Id="rId7" Type="http://schemas.openxmlformats.org/officeDocument/2006/relationships/hyperlink" Target="https://flywaydb.org/" TargetMode="External"/><Relationship Id="rId2" Type="http://schemas.openxmlformats.org/officeDocument/2006/relationships/hyperlink" Target="http://junit.org/junit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quillian.org/" TargetMode="External"/><Relationship Id="rId5" Type="http://schemas.openxmlformats.org/officeDocument/2006/relationships/hyperlink" Target="http://docs.spring.io/spring/docs/current/spring-framework-reference/html/integration-testing.html" TargetMode="External"/><Relationship Id="rId4" Type="http://schemas.openxmlformats.org/officeDocument/2006/relationships/hyperlink" Target="http://mockito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Automated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7111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 – test layer by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 layer</a:t>
            </a:r>
          </a:p>
          <a:p>
            <a:pPr lvl="1"/>
            <a:r>
              <a:rPr lang="en-US" dirty="0" smtClean="0"/>
              <a:t>Simulate environment in which application will be ran</a:t>
            </a:r>
          </a:p>
          <a:p>
            <a:pPr lvl="1"/>
            <a:r>
              <a:rPr lang="en-US" dirty="0" smtClean="0"/>
              <a:t>Do not mock entity manager, use real database</a:t>
            </a:r>
          </a:p>
          <a:p>
            <a:pPr lvl="1"/>
            <a:r>
              <a:rPr lang="en-US" dirty="0" smtClean="0"/>
              <a:t>Use repository persist/</a:t>
            </a:r>
            <a:r>
              <a:rPr lang="en-US" dirty="0" err="1" smtClean="0"/>
              <a:t>findById</a:t>
            </a:r>
            <a:r>
              <a:rPr lang="en-US" dirty="0" smtClean="0"/>
              <a:t> method to set up test case</a:t>
            </a:r>
          </a:p>
          <a:p>
            <a:r>
              <a:rPr lang="en-US" dirty="0" smtClean="0"/>
              <a:t>Service layer</a:t>
            </a:r>
          </a:p>
          <a:p>
            <a:pPr lvl="1"/>
            <a:r>
              <a:rPr lang="en-US" dirty="0"/>
              <a:t>Simulate environment </a:t>
            </a:r>
            <a:r>
              <a:rPr lang="en-US" dirty="0" smtClean="0"/>
              <a:t>in which class will be ran</a:t>
            </a:r>
          </a:p>
          <a:p>
            <a:pPr lvl="1"/>
            <a:r>
              <a:rPr lang="en-US" dirty="0" smtClean="0"/>
              <a:t>Construct all dependencies (repository layer)</a:t>
            </a:r>
          </a:p>
          <a:p>
            <a:pPr lvl="1"/>
            <a:r>
              <a:rPr lang="en-US" dirty="0" smtClean="0"/>
              <a:t>Use repository persist/</a:t>
            </a:r>
            <a:r>
              <a:rPr lang="en-US" dirty="0" err="1" smtClean="0"/>
              <a:t>findById</a:t>
            </a:r>
            <a:r>
              <a:rPr lang="en-US" dirty="0" smtClean="0"/>
              <a:t> method to set up test case</a:t>
            </a:r>
          </a:p>
          <a:p>
            <a:r>
              <a:rPr lang="en-US" dirty="0" smtClean="0"/>
              <a:t>Complex class </a:t>
            </a:r>
          </a:p>
          <a:p>
            <a:pPr lvl="1"/>
            <a:r>
              <a:rPr lang="en-US" dirty="0" smtClean="0"/>
              <a:t>Mock external client, cover all cases (simple case - true or false)</a:t>
            </a:r>
          </a:p>
          <a:p>
            <a:pPr lvl="1"/>
            <a:r>
              <a:rPr lang="en-US" dirty="0" smtClean="0"/>
              <a:t>Construct all dependencies (service + repository layer)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1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– </a:t>
            </a:r>
            <a:r>
              <a:rPr lang="hr-HR" dirty="0" err="1" smtClean="0"/>
              <a:t>service</a:t>
            </a:r>
            <a:r>
              <a:rPr lang="en-US" dirty="0" smtClean="0"/>
              <a:t> under test relationship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838" y="1042987"/>
            <a:ext cx="5715000" cy="4762500"/>
          </a:xfrm>
        </p:spPr>
      </p:pic>
    </p:spTree>
    <p:extLst>
      <p:ext uri="{BB962C8B-B14F-4D97-AF65-F5344CB8AC3E}">
        <p14:creationId xmlns:p14="http://schemas.microsoft.com/office/powerpoint/2010/main" val="164264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case 2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en-US" dirty="0" smtClean="0"/>
              <a:t>Integration testing on app server</a:t>
            </a:r>
            <a:endParaRPr lang="en-US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167273"/>
            <a:ext cx="7315200" cy="4513929"/>
          </a:xfrm>
        </p:spPr>
      </p:pic>
    </p:spTree>
    <p:extLst>
      <p:ext uri="{BB962C8B-B14F-4D97-AF65-F5344CB8AC3E}">
        <p14:creationId xmlns:p14="http://schemas.microsoft.com/office/powerpoint/2010/main" val="240278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real database</a:t>
            </a:r>
          </a:p>
          <a:p>
            <a:r>
              <a:rPr lang="en-US" dirty="0" smtClean="0"/>
              <a:t>Build clean database before integration test phase (use flyway -&gt; maven plugin exists)</a:t>
            </a:r>
          </a:p>
          <a:p>
            <a:r>
              <a:rPr lang="en-US" dirty="0" smtClean="0"/>
              <a:t>Build and deploy war to a real app server (use embedded if possible)</a:t>
            </a:r>
          </a:p>
          <a:p>
            <a:r>
              <a:rPr lang="en-US" dirty="0" smtClean="0"/>
              <a:t>Use repository layer to insert test data</a:t>
            </a:r>
          </a:p>
          <a:p>
            <a:r>
              <a:rPr lang="en-US" dirty="0" smtClean="0"/>
              <a:t>Use test data builders for defaults – plugins for IDEs exists</a:t>
            </a:r>
          </a:p>
          <a:p>
            <a:r>
              <a:rPr lang="en-US" dirty="0" smtClean="0"/>
              <a:t>Clear database after every test</a:t>
            </a:r>
          </a:p>
          <a:p>
            <a:r>
              <a:rPr lang="en-US" dirty="0" smtClean="0"/>
              <a:t>Clean database after integration test phase is 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6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– system under test relationship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521510"/>
            <a:ext cx="7315200" cy="3805455"/>
          </a:xfrm>
        </p:spPr>
      </p:pic>
    </p:spTree>
    <p:extLst>
      <p:ext uri="{BB962C8B-B14F-4D97-AF65-F5344CB8AC3E}">
        <p14:creationId xmlns:p14="http://schemas.microsoft.com/office/powerpoint/2010/main" val="33205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system with dependency (client) to another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not write integration tests with real client !!!</a:t>
            </a:r>
          </a:p>
          <a:p>
            <a:pPr lvl="1"/>
            <a:r>
              <a:rPr lang="en-US" dirty="0" smtClean="0"/>
              <a:t>Hard to maintain tests</a:t>
            </a:r>
          </a:p>
          <a:p>
            <a:pPr lvl="1"/>
            <a:r>
              <a:rPr lang="en-US" dirty="0" smtClean="0"/>
              <a:t>Hard to set up test environment (instead of setting up only one system you need to set up multiple systems)</a:t>
            </a:r>
          </a:p>
          <a:p>
            <a:r>
              <a:rPr lang="en-US" dirty="0" smtClean="0"/>
              <a:t>Write integration test which tests client &lt;–&gt; external system communication </a:t>
            </a:r>
          </a:p>
          <a:p>
            <a:r>
              <a:rPr lang="en-US" dirty="0" smtClean="0"/>
              <a:t>For example write a test which sends a request to system but with no authentication data – expected error authentication exception</a:t>
            </a:r>
          </a:p>
          <a:p>
            <a:r>
              <a:rPr lang="en-US" dirty="0" smtClean="0"/>
              <a:t>In system and integration test use mocks that accepts limited set of data</a:t>
            </a:r>
          </a:p>
          <a:p>
            <a:r>
              <a:rPr lang="en-US" dirty="0" smtClean="0"/>
              <a:t>For example </a:t>
            </a:r>
            <a:r>
              <a:rPr lang="en-US" dirty="0" err="1" smtClean="0"/>
              <a:t>checkAddressExists</a:t>
            </a:r>
            <a:r>
              <a:rPr lang="en-US" dirty="0" smtClean="0"/>
              <a:t> – there are 2 possible outcomes, cover them with you test. If the other system do what it is expected to do, this will be sufficient </a:t>
            </a:r>
          </a:p>
          <a:p>
            <a:r>
              <a:rPr lang="en-US" dirty="0" smtClean="0"/>
              <a:t>Your job is not to test other systems !!!</a:t>
            </a:r>
          </a:p>
          <a:p>
            <a:r>
              <a:rPr lang="en-US" dirty="0" smtClean="0"/>
              <a:t>Test manually whole test flow and capture the right </a:t>
            </a:r>
            <a:r>
              <a:rPr lang="en-US" dirty="0" err="1" smtClean="0"/>
              <a:t>behaviour</a:t>
            </a:r>
            <a:r>
              <a:rPr lang="en-US" dirty="0" smtClean="0"/>
              <a:t> with mock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35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Repository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test persist, remote or </a:t>
            </a:r>
            <a:r>
              <a:rPr lang="en-US" dirty="0" err="1" smtClean="0"/>
              <a:t>findById</a:t>
            </a:r>
            <a:r>
              <a:rPr lang="en-US" dirty="0" smtClean="0"/>
              <a:t> methods which are directly calling entity manager methods</a:t>
            </a:r>
          </a:p>
          <a:p>
            <a:r>
              <a:rPr lang="en-US" dirty="0" smtClean="0"/>
              <a:t>Do not test </a:t>
            </a:r>
            <a:r>
              <a:rPr lang="en-US" dirty="0" err="1" smtClean="0"/>
              <a:t>AbstractMethods</a:t>
            </a:r>
            <a:r>
              <a:rPr lang="en-US" dirty="0" smtClean="0"/>
              <a:t> that are shared across Repositories which are already tested on one or two Repository implementation – for example </a:t>
            </a:r>
            <a:r>
              <a:rPr lang="en-US" dirty="0" err="1" smtClean="0"/>
              <a:t>findPaged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6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Facade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use real client, use mocks when writing integration tests</a:t>
            </a:r>
          </a:p>
          <a:p>
            <a:r>
              <a:rPr lang="en-US" dirty="0" smtClean="0"/>
              <a:t>Write integration test which tests client &lt;–&gt; external system communication </a:t>
            </a:r>
          </a:p>
          <a:p>
            <a:r>
              <a:rPr lang="en-US" dirty="0" smtClean="0"/>
              <a:t>In mocks cover cases:</a:t>
            </a:r>
          </a:p>
          <a:p>
            <a:pPr lvl="1"/>
            <a:r>
              <a:rPr lang="en-US" dirty="0" smtClean="0"/>
              <a:t>Everything went ok;</a:t>
            </a:r>
          </a:p>
          <a:p>
            <a:pPr lvl="1"/>
            <a:r>
              <a:rPr lang="en-US" dirty="0" smtClean="0"/>
              <a:t>External system threw Exception.</a:t>
            </a:r>
          </a:p>
          <a:p>
            <a:r>
              <a:rPr lang="en-US" dirty="0" smtClean="0"/>
              <a:t>Test those cases and capture the </a:t>
            </a:r>
            <a:r>
              <a:rPr lang="en-US" dirty="0"/>
              <a:t>correct </a:t>
            </a:r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dirty="0" smtClean="0"/>
              <a:t>with</a:t>
            </a:r>
            <a:r>
              <a:rPr lang="en-US" i="1" dirty="0" smtClean="0"/>
              <a:t> </a:t>
            </a:r>
            <a:r>
              <a:rPr lang="en-US" dirty="0" smtClean="0"/>
              <a:t>integration and/or unit tests.</a:t>
            </a:r>
          </a:p>
          <a:p>
            <a:r>
              <a:rPr lang="en-US" dirty="0" smtClean="0"/>
              <a:t>Run manual testing with real clients and capture </a:t>
            </a:r>
            <a:r>
              <a:rPr lang="en-US" dirty="0"/>
              <a:t>correct </a:t>
            </a:r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dirty="0" smtClean="0"/>
              <a:t>in the integration test when communicating with the mock 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4775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Testing</a:t>
            </a:r>
            <a:endParaRPr lang="hr-HR" dirty="0"/>
          </a:p>
          <a:p>
            <a:r>
              <a:rPr lang="hr-HR" dirty="0" err="1"/>
              <a:t>Level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testing</a:t>
            </a:r>
            <a:endParaRPr lang="hr-HR" dirty="0"/>
          </a:p>
          <a:p>
            <a:r>
              <a:rPr lang="hr-HR" dirty="0" err="1"/>
              <a:t>Clean</a:t>
            </a:r>
            <a:r>
              <a:rPr lang="hr-HR" dirty="0"/>
              <a:t> test</a:t>
            </a:r>
          </a:p>
          <a:p>
            <a:r>
              <a:rPr lang="hr-HR" dirty="0" err="1"/>
              <a:t>Libraries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tools</a:t>
            </a:r>
            <a:endParaRPr lang="hr-HR" dirty="0"/>
          </a:p>
          <a:p>
            <a:r>
              <a:rPr lang="hr-HR" dirty="0" err="1"/>
              <a:t>Maven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testing</a:t>
            </a:r>
            <a:endParaRPr lang="hr-HR" dirty="0"/>
          </a:p>
          <a:p>
            <a:r>
              <a:rPr lang="hr-HR" dirty="0"/>
              <a:t>Show </a:t>
            </a:r>
            <a:r>
              <a:rPr lang="hr-HR" dirty="0" err="1"/>
              <a:t>case</a:t>
            </a:r>
            <a:endParaRPr lang="hr-HR" dirty="0"/>
          </a:p>
          <a:p>
            <a:r>
              <a:rPr lang="hr-HR" dirty="0" err="1"/>
              <a:t>Good</a:t>
            </a:r>
            <a:r>
              <a:rPr lang="hr-HR" dirty="0"/>
              <a:t> </a:t>
            </a:r>
            <a:r>
              <a:rPr lang="hr-HR" dirty="0" err="1"/>
              <a:t>practices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 smtClean="0"/>
              <a:t>testing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7363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Testing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-&gt; Write Code -&gt; Test</a:t>
            </a:r>
          </a:p>
          <a:p>
            <a:r>
              <a:rPr lang="en-US" dirty="0" smtClean="0"/>
              <a:t>Testing – manual or automated testing</a:t>
            </a:r>
          </a:p>
          <a:p>
            <a:r>
              <a:rPr lang="en-US" dirty="0" smtClean="0"/>
              <a:t>Automated testing </a:t>
            </a:r>
          </a:p>
          <a:p>
            <a:pPr lvl="1"/>
            <a:r>
              <a:rPr lang="en-US" dirty="0" smtClean="0"/>
              <a:t>Faster than manual testing;</a:t>
            </a:r>
          </a:p>
          <a:p>
            <a:pPr lvl="1"/>
            <a:r>
              <a:rPr lang="en-US" dirty="0"/>
              <a:t>Automates repetitive </a:t>
            </a:r>
            <a:r>
              <a:rPr lang="en-US" dirty="0" smtClean="0"/>
              <a:t>actions; </a:t>
            </a:r>
          </a:p>
          <a:p>
            <a:pPr lvl="1"/>
            <a:r>
              <a:rPr lang="en-US" dirty="0" smtClean="0"/>
              <a:t>Very helpful in regression testing when code changes frequently;</a:t>
            </a:r>
          </a:p>
          <a:p>
            <a:pPr lvl="1"/>
            <a:r>
              <a:rPr lang="en-US" dirty="0" smtClean="0"/>
              <a:t>Gives programmer safeness to change code;</a:t>
            </a:r>
          </a:p>
          <a:p>
            <a:pPr lvl="1"/>
            <a:r>
              <a:rPr lang="en-US" dirty="0" smtClean="0"/>
              <a:t>Covers more test cases in a same amount of time than manual testing.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4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r>
              <a:rPr lang="hr-HR" dirty="0" smtClean="0"/>
              <a:t> </a:t>
            </a:r>
            <a:r>
              <a:rPr lang="en-US" dirty="0" smtClean="0"/>
              <a:t>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According</a:t>
            </a:r>
            <a:r>
              <a:rPr lang="hr-HR" dirty="0" smtClean="0"/>
              <a:t> </a:t>
            </a:r>
            <a:r>
              <a:rPr lang="hr-HR" dirty="0" smtClean="0"/>
              <a:t>to </a:t>
            </a:r>
            <a:r>
              <a:rPr lang="en-US" dirty="0" smtClean="0"/>
              <a:t>the</a:t>
            </a:r>
            <a:r>
              <a:rPr lang="hr-HR" dirty="0" smtClean="0"/>
              <a:t> </a:t>
            </a:r>
            <a:r>
              <a:rPr lang="en-US" dirty="0" smtClean="0"/>
              <a:t>book</a:t>
            </a:r>
            <a:r>
              <a:rPr lang="hr-HR" dirty="0" smtClean="0"/>
              <a:t> </a:t>
            </a:r>
            <a:r>
              <a:rPr lang="en-US" b="1" dirty="0" smtClean="0"/>
              <a:t>Growing Object-Oriented Software Guided by Tests</a:t>
            </a:r>
          </a:p>
          <a:p>
            <a:r>
              <a:rPr lang="en-US" b="1" dirty="0"/>
              <a:t>Unit: </a:t>
            </a:r>
            <a:r>
              <a:rPr lang="en-US" dirty="0"/>
              <a:t>Do our objects do the right thing, are they convenient to work with?</a:t>
            </a:r>
            <a:endParaRPr lang="hr-HR" b="1" dirty="0"/>
          </a:p>
          <a:p>
            <a:r>
              <a:rPr lang="en-US" b="1" dirty="0"/>
              <a:t>Integration: </a:t>
            </a:r>
            <a:r>
              <a:rPr lang="en-US" dirty="0"/>
              <a:t>Does our code work against code we can't change?</a:t>
            </a:r>
            <a:endParaRPr lang="hr-HR" b="1" dirty="0"/>
          </a:p>
          <a:p>
            <a:r>
              <a:rPr lang="en-US" b="1" dirty="0"/>
              <a:t>Acceptance: </a:t>
            </a:r>
            <a:r>
              <a:rPr lang="en-US" dirty="0"/>
              <a:t>Does the whole system work</a:t>
            </a:r>
            <a:r>
              <a:rPr lang="en-US" dirty="0" smtClean="0"/>
              <a:t>?</a:t>
            </a:r>
            <a:br>
              <a:rPr lang="en-US" dirty="0" smtClean="0"/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2814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Some </a:t>
            </a:r>
            <a:r>
              <a:rPr lang="hr-HR" dirty="0" err="1"/>
              <a:t>rules</a:t>
            </a:r>
            <a:r>
              <a:rPr lang="hr-HR" dirty="0"/>
              <a:t/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Out: Splitting a Large Object into a Group of Collaborating Objects</a:t>
            </a:r>
            <a:endParaRPr lang="hr-HR" dirty="0"/>
          </a:p>
          <a:p>
            <a:r>
              <a:rPr lang="en-US" dirty="0"/>
              <a:t>Break up an Object if it becomes too large to test easily, or if its test failures become difficult to interpret. Then unit-test the new parts </a:t>
            </a:r>
            <a:r>
              <a:rPr lang="en-US" dirty="0" err="1"/>
              <a:t>separat</a:t>
            </a:r>
            <a:r>
              <a:rPr lang="hr-HR" dirty="0" smtClean="0"/>
              <a:t>l</a:t>
            </a:r>
            <a:r>
              <a:rPr lang="en-US" dirty="0" err="1" smtClean="0"/>
              <a:t>ey</a:t>
            </a:r>
            <a:r>
              <a:rPr lang="en-US" dirty="0"/>
              <a:t>.</a:t>
            </a:r>
          </a:p>
          <a:p>
            <a:r>
              <a:rPr lang="en-US" dirty="0"/>
              <a:t>Building Off: Defining a new service that an object needs and add in a new object to provide it</a:t>
            </a:r>
            <a:endParaRPr lang="hr-HR" dirty="0"/>
          </a:p>
          <a:p>
            <a:r>
              <a:rPr lang="en-US" dirty="0"/>
              <a:t>Building Up: Hiding Related Objects into a containing Object -&gt; When we have a cluster of re</a:t>
            </a:r>
            <a:r>
              <a:rPr lang="hr-HR" dirty="0"/>
              <a:t>l</a:t>
            </a:r>
            <a:r>
              <a:rPr lang="en-US" dirty="0" err="1"/>
              <a:t>ated</a:t>
            </a:r>
            <a:r>
              <a:rPr lang="en-US" dirty="0"/>
              <a:t> objects that work together, we can package them up in a containing object. The new object hides the complexity in an abstraction that allow us to program at a higher lever</a:t>
            </a:r>
          </a:p>
          <a:p>
            <a:r>
              <a:rPr lang="en-US" dirty="0"/>
              <a:t>When </a:t>
            </a:r>
            <a:r>
              <a:rPr lang="hr-H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test for an object becomes too complicated to set up - when there are too many moving parts to get the code into the relevant state - consider bundling up some of the collaborating objects</a:t>
            </a:r>
          </a:p>
        </p:txBody>
      </p:sp>
    </p:spTree>
    <p:extLst>
      <p:ext uri="{BB962C8B-B14F-4D97-AF65-F5344CB8AC3E}">
        <p14:creationId xmlns:p14="http://schemas.microsoft.com/office/powerpoint/2010/main" val="363196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Clean</a:t>
            </a:r>
            <a:r>
              <a:rPr lang="hr-HR" dirty="0"/>
              <a:t> test </a:t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F.I.R.S.T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Independent</a:t>
            </a:r>
          </a:p>
          <a:p>
            <a:pPr lvl="1"/>
            <a:r>
              <a:rPr lang="en-US" dirty="0" smtClean="0"/>
              <a:t>Repeatable</a:t>
            </a:r>
          </a:p>
          <a:p>
            <a:pPr lvl="1"/>
            <a:r>
              <a:rPr lang="en-US" dirty="0" smtClean="0"/>
              <a:t>Self-Validating</a:t>
            </a:r>
          </a:p>
          <a:p>
            <a:pPr lvl="1"/>
            <a:r>
              <a:rPr lang="en-US" dirty="0" smtClean="0"/>
              <a:t>Timely</a:t>
            </a:r>
          </a:p>
          <a:p>
            <a:r>
              <a:rPr lang="hr-HR" dirty="0" smtClean="0"/>
              <a:t>BUILD-OPERATE-CHECK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Give test methods meaningful names  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should_do_something_when_conditions</a:t>
            </a:r>
            <a:r>
              <a:rPr lang="hr-HR" dirty="0" smtClean="0"/>
              <a:t>_</a:t>
            </a:r>
            <a:r>
              <a:rPr lang="hr-HR" dirty="0" err="1" smtClean="0"/>
              <a:t>are_fulfilled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Libraries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JUnit</a:t>
            </a:r>
            <a:r>
              <a:rPr lang="hr-HR" dirty="0"/>
              <a:t> - </a:t>
            </a:r>
            <a:r>
              <a:rPr lang="hr-HR" dirty="0" err="1"/>
              <a:t>testing</a:t>
            </a:r>
            <a:r>
              <a:rPr lang="hr-HR" dirty="0"/>
              <a:t> </a:t>
            </a:r>
            <a:r>
              <a:rPr lang="hr-HR" dirty="0" err="1" smtClean="0"/>
              <a:t>framework</a:t>
            </a:r>
            <a:r>
              <a:rPr lang="hr-HR" dirty="0"/>
              <a:t> </a:t>
            </a:r>
            <a:endParaRPr lang="hr-HR" dirty="0" smtClean="0"/>
          </a:p>
          <a:p>
            <a:pPr lvl="1"/>
            <a:r>
              <a:rPr lang="hr-HR" dirty="0" smtClean="0">
                <a:hlinkClick r:id="rId2"/>
              </a:rPr>
              <a:t>http</a:t>
            </a:r>
            <a:r>
              <a:rPr lang="hr-HR" dirty="0">
                <a:hlinkClick r:id="rId2"/>
              </a:rPr>
              <a:t>://junit.org/junit4</a:t>
            </a:r>
            <a:r>
              <a:rPr lang="hr-HR" dirty="0" smtClean="0">
                <a:hlinkClick r:id="rId2"/>
              </a:rPr>
              <a:t>/</a:t>
            </a:r>
            <a:r>
              <a:rPr lang="hr-HR" dirty="0" smtClean="0"/>
              <a:t> </a:t>
            </a:r>
            <a:endParaRPr lang="hr-HR" dirty="0"/>
          </a:p>
          <a:p>
            <a:r>
              <a:rPr lang="hr-HR" dirty="0" err="1" smtClean="0"/>
              <a:t>AssertJ</a:t>
            </a:r>
            <a:r>
              <a:rPr lang="hr-HR" dirty="0" smtClean="0"/>
              <a:t> - </a:t>
            </a:r>
            <a:r>
              <a:rPr lang="hr-HR" dirty="0" err="1" smtClean="0"/>
              <a:t>fluent</a:t>
            </a:r>
            <a:r>
              <a:rPr lang="hr-HR" dirty="0" smtClean="0"/>
              <a:t> </a:t>
            </a:r>
            <a:r>
              <a:rPr lang="hr-HR" dirty="0" err="1"/>
              <a:t>assertions</a:t>
            </a:r>
            <a:r>
              <a:rPr lang="hr-HR" dirty="0"/>
              <a:t> </a:t>
            </a:r>
            <a:r>
              <a:rPr lang="hr-HR" dirty="0" smtClean="0"/>
              <a:t>for java</a:t>
            </a:r>
          </a:p>
          <a:p>
            <a:pPr lvl="1"/>
            <a:r>
              <a:rPr lang="hr-HR" dirty="0" smtClean="0"/>
              <a:t> </a:t>
            </a:r>
            <a:r>
              <a:rPr lang="hr-HR" dirty="0" smtClean="0">
                <a:hlinkClick r:id="rId3"/>
              </a:rPr>
              <a:t>http</a:t>
            </a:r>
            <a:r>
              <a:rPr lang="hr-HR" dirty="0">
                <a:hlinkClick r:id="rId3"/>
              </a:rPr>
              <a:t>://</a:t>
            </a:r>
            <a:r>
              <a:rPr lang="hr-HR" dirty="0" smtClean="0">
                <a:hlinkClick r:id="rId3"/>
              </a:rPr>
              <a:t>joel-costigliola.github.io/assertj/</a:t>
            </a:r>
            <a:r>
              <a:rPr lang="hr-HR" dirty="0" smtClean="0"/>
              <a:t> </a:t>
            </a:r>
            <a:endParaRPr lang="hr-HR" dirty="0"/>
          </a:p>
          <a:p>
            <a:r>
              <a:rPr lang="hr-HR" dirty="0" err="1" smtClean="0"/>
              <a:t>Mockito</a:t>
            </a:r>
            <a:r>
              <a:rPr lang="hr-HR" dirty="0" smtClean="0"/>
              <a:t> </a:t>
            </a:r>
            <a:r>
              <a:rPr lang="hr-HR" dirty="0"/>
              <a:t>– </a:t>
            </a:r>
            <a:r>
              <a:rPr lang="en-US" dirty="0"/>
              <a:t>enables mock creation, verification and </a:t>
            </a:r>
            <a:r>
              <a:rPr lang="en-US" dirty="0" smtClean="0"/>
              <a:t>stubbing</a:t>
            </a:r>
            <a:endParaRPr lang="hr-HR" dirty="0" smtClean="0"/>
          </a:p>
          <a:p>
            <a:pPr lvl="1"/>
            <a:r>
              <a:rPr lang="hr-HR" dirty="0">
                <a:hlinkClick r:id="rId4"/>
              </a:rPr>
              <a:t>http://mockito.org</a:t>
            </a:r>
            <a:r>
              <a:rPr lang="hr-HR" dirty="0" smtClean="0">
                <a:hlinkClick r:id="rId4"/>
              </a:rPr>
              <a:t>/</a:t>
            </a:r>
            <a:r>
              <a:rPr lang="hr-HR" dirty="0" smtClean="0"/>
              <a:t> </a:t>
            </a:r>
            <a:endParaRPr lang="hr-HR" dirty="0"/>
          </a:p>
          <a:p>
            <a:r>
              <a:rPr lang="hr-HR" dirty="0" err="1"/>
              <a:t>Spring</a:t>
            </a:r>
            <a:r>
              <a:rPr lang="hr-HR" dirty="0"/>
              <a:t>-test (</a:t>
            </a:r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framework</a:t>
            </a:r>
            <a:r>
              <a:rPr lang="hr-HR" dirty="0" smtClean="0"/>
              <a:t>)</a:t>
            </a:r>
          </a:p>
          <a:p>
            <a:pPr lvl="1"/>
            <a:r>
              <a:rPr lang="hr-HR" dirty="0">
                <a:hlinkClick r:id="rId5"/>
              </a:rPr>
              <a:t>http://</a:t>
            </a:r>
            <a:r>
              <a:rPr lang="hr-HR" dirty="0" smtClean="0">
                <a:hlinkClick r:id="rId5"/>
              </a:rPr>
              <a:t>docs.spring.io/spring/docs/current/spring-framework-reference/html/integration-testing.html</a:t>
            </a:r>
            <a:r>
              <a:rPr lang="hr-HR" dirty="0" smtClean="0"/>
              <a:t> </a:t>
            </a:r>
            <a:endParaRPr lang="hr-HR" dirty="0"/>
          </a:p>
          <a:p>
            <a:r>
              <a:rPr lang="hr-HR" dirty="0" err="1"/>
              <a:t>Arquillian</a:t>
            </a:r>
            <a:r>
              <a:rPr lang="hr-HR" dirty="0"/>
              <a:t> (Java EE) – </a:t>
            </a:r>
            <a:r>
              <a:rPr lang="hr-HR" dirty="0" err="1"/>
              <a:t>very</a:t>
            </a:r>
            <a:r>
              <a:rPr lang="hr-HR" dirty="0"/>
              <a:t> </a:t>
            </a:r>
            <a:r>
              <a:rPr lang="hr-HR" dirty="0" err="1"/>
              <a:t>similar</a:t>
            </a:r>
            <a:r>
              <a:rPr lang="hr-HR" dirty="0"/>
              <a:t> to </a:t>
            </a:r>
            <a:r>
              <a:rPr lang="hr-HR" dirty="0" err="1"/>
              <a:t>spring</a:t>
            </a:r>
            <a:r>
              <a:rPr lang="hr-HR" dirty="0"/>
              <a:t>-test</a:t>
            </a:r>
          </a:p>
          <a:p>
            <a:pPr lvl="1"/>
            <a:r>
              <a:rPr lang="hr-HR" dirty="0">
                <a:hlinkClick r:id="rId6"/>
              </a:rPr>
              <a:t>http://arquillian.org</a:t>
            </a:r>
            <a:r>
              <a:rPr lang="hr-HR" dirty="0" smtClean="0">
                <a:hlinkClick r:id="rId6"/>
              </a:rPr>
              <a:t>/</a:t>
            </a:r>
            <a:r>
              <a:rPr lang="hr-HR" dirty="0" smtClean="0"/>
              <a:t> </a:t>
            </a:r>
          </a:p>
          <a:p>
            <a:r>
              <a:rPr lang="hr-HR" dirty="0" err="1" smtClean="0"/>
              <a:t>Flyway</a:t>
            </a:r>
            <a:r>
              <a:rPr lang="hr-HR" dirty="0" smtClean="0"/>
              <a:t> – </a:t>
            </a:r>
            <a:r>
              <a:rPr lang="hr-HR" dirty="0" err="1" smtClean="0"/>
              <a:t>database</a:t>
            </a:r>
            <a:r>
              <a:rPr lang="hr-HR" dirty="0" smtClean="0"/>
              <a:t> </a:t>
            </a:r>
            <a:r>
              <a:rPr lang="hr-HR" dirty="0" err="1" smtClean="0"/>
              <a:t>migrations</a:t>
            </a:r>
            <a:r>
              <a:rPr lang="hr-HR" dirty="0" smtClean="0"/>
              <a:t> </a:t>
            </a:r>
          </a:p>
          <a:p>
            <a:pPr lvl="1"/>
            <a:r>
              <a:rPr lang="hr-HR" dirty="0">
                <a:hlinkClick r:id="rId7"/>
              </a:rPr>
              <a:t>https://flywaydb.org</a:t>
            </a:r>
            <a:r>
              <a:rPr lang="hr-HR" dirty="0" smtClean="0">
                <a:hlinkClick r:id="rId7"/>
              </a:rPr>
              <a:t>/</a:t>
            </a:r>
            <a:r>
              <a:rPr lang="hr-HR" dirty="0" smtClean="0"/>
              <a:t>	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374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Maven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/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 -</a:t>
            </a:r>
            <a:r>
              <a:rPr lang="hr-HR" dirty="0"/>
              <a:t> </a:t>
            </a:r>
            <a:r>
              <a:rPr lang="en-US" dirty="0"/>
              <a:t>compile - </a:t>
            </a:r>
            <a:r>
              <a:rPr lang="en-US" b="1" u="sng" dirty="0"/>
              <a:t>test</a:t>
            </a:r>
            <a:r>
              <a:rPr lang="en-US" dirty="0"/>
              <a:t> - package -</a:t>
            </a:r>
            <a:r>
              <a:rPr lang="hr-HR" dirty="0"/>
              <a:t> </a:t>
            </a:r>
            <a:r>
              <a:rPr lang="en-US" b="1" u="sng" dirty="0"/>
              <a:t>verify</a:t>
            </a:r>
            <a:r>
              <a:rPr lang="en-US" dirty="0"/>
              <a:t> - install – deploy</a:t>
            </a:r>
            <a:endParaRPr lang="hr-HR" dirty="0"/>
          </a:p>
          <a:p>
            <a:r>
              <a:rPr lang="en-US" dirty="0" smtClean="0"/>
              <a:t>Plugins </a:t>
            </a:r>
          </a:p>
          <a:p>
            <a:pPr lvl="1"/>
            <a:r>
              <a:rPr lang="en-US" dirty="0" smtClean="0"/>
              <a:t>Surefire (unit testing) </a:t>
            </a:r>
          </a:p>
          <a:p>
            <a:pPr lvl="1"/>
            <a:r>
              <a:rPr lang="en-US" dirty="0" smtClean="0"/>
              <a:t>Failsafe (integration testing) </a:t>
            </a:r>
          </a:p>
          <a:p>
            <a:pPr lvl="2"/>
            <a:r>
              <a:rPr lang="en-US" dirty="0" smtClean="0"/>
              <a:t>pre-integration-test phase (build test environment)</a:t>
            </a:r>
          </a:p>
          <a:p>
            <a:r>
              <a:rPr lang="en-US" dirty="0" smtClean="0"/>
              <a:t>Naming conventions: </a:t>
            </a:r>
          </a:p>
          <a:p>
            <a:pPr lvl="1"/>
            <a:r>
              <a:rPr lang="en-US" dirty="0" smtClean="0"/>
              <a:t>Surefire – </a:t>
            </a:r>
            <a:r>
              <a:rPr lang="en-US" dirty="0" err="1" smtClean="0"/>
              <a:t>NameOfTheClassTest</a:t>
            </a:r>
            <a:endParaRPr lang="en-US" dirty="0" smtClean="0"/>
          </a:p>
          <a:p>
            <a:pPr lvl="2"/>
            <a:r>
              <a:rPr lang="en-US" dirty="0" smtClean="0"/>
              <a:t>Class</a:t>
            </a:r>
            <a:r>
              <a:rPr lang="hr-HR" dirty="0" smtClean="0"/>
              <a:t> </a:t>
            </a:r>
            <a:r>
              <a:rPr lang="en-US" dirty="0" smtClean="0"/>
              <a:t>path same as the class that is being tested</a:t>
            </a:r>
          </a:p>
          <a:p>
            <a:pPr lvl="2"/>
            <a:r>
              <a:rPr lang="en-US" dirty="0" smtClean="0"/>
              <a:t>Packages private methods can be accessed this way</a:t>
            </a:r>
          </a:p>
          <a:p>
            <a:pPr lvl="1"/>
            <a:r>
              <a:rPr lang="en-US" dirty="0" smtClean="0"/>
              <a:t>Failsafe – </a:t>
            </a:r>
            <a:r>
              <a:rPr lang="en-US" dirty="0" err="1" smtClean="0"/>
              <a:t>NameOfTheClassTestIT</a:t>
            </a:r>
            <a:endParaRPr lang="en-US" dirty="0" smtClean="0"/>
          </a:p>
          <a:p>
            <a:pPr lvl="2"/>
            <a:r>
              <a:rPr lang="en-US" dirty="0" smtClean="0"/>
              <a:t>Plugin must be specified in pom.xml</a:t>
            </a:r>
          </a:p>
          <a:p>
            <a:pPr lvl="2"/>
            <a:r>
              <a:rPr lang="en-US" dirty="0" smtClean="0"/>
              <a:t>Verify and </a:t>
            </a:r>
            <a:r>
              <a:rPr lang="en-US" dirty="0" err="1" smtClean="0"/>
              <a:t>IntegrationTest</a:t>
            </a:r>
            <a:r>
              <a:rPr lang="en-US" dirty="0" smtClean="0"/>
              <a:t> phases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8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case 1</a:t>
            </a:r>
            <a:br>
              <a:rPr lang="en-US" dirty="0" smtClean="0"/>
            </a:br>
            <a:r>
              <a:rPr lang="en-US" dirty="0" smtClean="0"/>
              <a:t>Integration testing and unit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625" y="863600"/>
            <a:ext cx="5847425" cy="5121275"/>
          </a:xfrm>
        </p:spPr>
      </p:pic>
    </p:spTree>
    <p:extLst>
      <p:ext uri="{BB962C8B-B14F-4D97-AF65-F5344CB8AC3E}">
        <p14:creationId xmlns:p14="http://schemas.microsoft.com/office/powerpoint/2010/main" val="34209205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1142</TotalTime>
  <Words>869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Corbel</vt:lpstr>
      <vt:lpstr>Wingdings 2</vt:lpstr>
      <vt:lpstr>Frame</vt:lpstr>
      <vt:lpstr>Automated testing in Java</vt:lpstr>
      <vt:lpstr>Agenda</vt:lpstr>
      <vt:lpstr>Testing</vt:lpstr>
      <vt:lpstr>Levels of testing</vt:lpstr>
      <vt:lpstr>Some rules </vt:lpstr>
      <vt:lpstr>Clean test  </vt:lpstr>
      <vt:lpstr>Libraries</vt:lpstr>
      <vt:lpstr>Maven and testing </vt:lpstr>
      <vt:lpstr>Show case 1 Integration testing and unit testing</vt:lpstr>
      <vt:lpstr>Basic idea – test layer by layer</vt:lpstr>
      <vt:lpstr>Test – service under test relationship</vt:lpstr>
      <vt:lpstr>Show case 2 Integration testing on app server</vt:lpstr>
      <vt:lpstr>Basic idea</vt:lpstr>
      <vt:lpstr>Test – system under test relationship</vt:lpstr>
      <vt:lpstr>Testing system with dependency (client) to another system</vt:lpstr>
      <vt:lpstr>Testing Repository Layer</vt:lpstr>
      <vt:lpstr>Testing Facade Web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testing</dc:title>
  <dc:creator>Igor Vlahek</dc:creator>
  <cp:lastModifiedBy>Igor Vlahek</cp:lastModifiedBy>
  <cp:revision>19</cp:revision>
  <dcterms:created xsi:type="dcterms:W3CDTF">2016-06-24T11:20:29Z</dcterms:created>
  <dcterms:modified xsi:type="dcterms:W3CDTF">2016-07-13T20:49:04Z</dcterms:modified>
</cp:coreProperties>
</file>