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58" r:id="rId2"/>
    <p:sldId id="420" r:id="rId3"/>
    <p:sldId id="257" r:id="rId4"/>
    <p:sldId id="258" r:id="rId5"/>
    <p:sldId id="259" r:id="rId6"/>
    <p:sldId id="459" r:id="rId7"/>
    <p:sldId id="460" r:id="rId8"/>
    <p:sldId id="461" r:id="rId9"/>
    <p:sldId id="462" r:id="rId10"/>
    <p:sldId id="264" r:id="rId11"/>
    <p:sldId id="463" r:id="rId12"/>
    <p:sldId id="46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3439775" cy="7559675"/>
  <p:notesSz cx="7559675" cy="10691813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131519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BFBFB"/>
          </a:solidFill>
        </a:fill>
      </a:tcStyle>
    </a:wholeTbl>
    <a:band1H>
      <a:tcStyle>
        <a:tcBdr/>
        <a:fill>
          <a:solidFill>
            <a:srgbClr val="F8F8F8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F8F8F8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CECEC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CECEC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CECEC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CECEC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97" d="100"/>
          <a:sy n="97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20DB09-C3A3-74AB-8D9F-B1D84175548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8A51C-1678-F7D3-89D6-772807C59375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72DD9-D066-1432-1949-A7F881D8C96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682D8-8F84-A0AE-EBDA-541DB7CD541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903A74C-28AD-AA4E-BDBC-5E5FCBA3F836}" type="slidenum">
              <a:t>‹#›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81634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BF60DD-E8A8-B11C-C2EF-F9EFD5F9D8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5898" y="812801"/>
            <a:ext cx="7126284" cy="4008436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810828-193A-BDCC-0118-BEAEDD31F0A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ru-RU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5695B389-F5C7-7BA0-702C-93455D4577E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3F13D-FD1F-6687-DEB5-FAF378FA760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38D98-D328-E432-ED12-FF02F841714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A17A0-DCB8-B094-18C3-15BC908AAB6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98A936C-3D9D-824A-BF1D-5DB1D05C8E6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089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0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ru-RU" sz="2000" b="0" i="0" u="none" strike="noStrike" kern="1200" cap="none" spc="0" baseline="0">
        <a:solidFill>
          <a:srgbClr val="000000"/>
        </a:solidFill>
        <a:uFillTx/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AC15BFB-D453-C3FB-E776-792468C4D1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83A322F-D649-9491-CCCA-EB715056A7D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ru-RU" sz="1200" b="1"/>
              <a:t>Зачем слайд</a:t>
            </a:r>
            <a:r>
              <a:rPr lang="en-US" sz="1200" b="1"/>
              <a:t>?</a:t>
            </a:r>
            <a:endParaRPr lang="ru-RU" sz="1200" b="1"/>
          </a:p>
          <a:p>
            <a:pPr marL="285750" lvl="0" indent="-285750">
              <a:buSzPct val="100000"/>
              <a:buFont typeface="Wingdings" pitchFamily="2"/>
              <a:buChar char="§"/>
            </a:pPr>
            <a:r>
              <a:rPr lang="ru-RU" sz="1200"/>
              <a:t>Пояснить ученикам почему нужно тебя слушать и с какими вопросами к тебе можно обращаться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5AC382-7251-C738-A1FB-2DFCB3CF8441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B5DFBAC-2CDB-7B4C-A054-E735BD8851D8}" type="slidenum">
              <a:t>2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F5E1BFF-A118-5475-8689-97C964836E48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2166DD5-0224-EE40-B194-6F929510B3FF}" type="slidenum">
              <a:t>17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C0A4845A-A63F-C52B-E3B9-53B98989E3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3C7DA4D4-F722-9CEC-C08A-6DC14BB0D3D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5AF5ED7F-BA75-FCDA-EA83-5E1ADB00724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2F57B37-905D-8A4E-83CC-EBA42BA9DBAE}" type="slidenum">
              <a:t>18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574D8DF1-616A-69A4-7E9F-9ACB134F3B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C22F6C9A-577F-B0F7-FB36-27DD969934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1CFC755F-119B-E3B3-711A-A030612E1E24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F8B7634-CF47-FA45-862A-D06BA90F5D8F}" type="slidenum">
              <a:t>19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09CECC16-8320-84FE-F750-656C6CADE6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C0034C13-BAD4-372B-9810-077BF3AFCD5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62D4710-B407-9179-C0D8-9F2BBF3E111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47DD22-F28D-E949-917B-2608C7F21E6E}" type="slidenum">
              <a:t>20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497D1171-34F6-042E-AB99-9090EE3224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31BDC65E-C647-F3B9-8654-4D4504E11F9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EE6D83EB-CFCF-B18B-CFB7-02D78597A4E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9F6BE6-F5E2-5B41-8F7F-2C801CF5534C}" type="slidenum">
              <a:t>3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8B5C4D08-4F09-6EF5-91DF-3443869CAF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654E0809-9C6A-ABD1-8745-F1B54A0E627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16409412-D690-E2EC-495E-6A1321A3172E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CEF718A-4B8A-1043-BFFF-E1317A0853A2}" type="slidenum">
              <a:t>4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1F48934A-0660-3B26-4F60-C3803C4635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3CF96294-E7AE-0EC2-ECB3-EB3AE446433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979D88A7-BE0E-789D-BC80-E2828A7EC2A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FB7325D-3EF7-4B45-9EC4-8AA80546034B}" type="slidenum">
              <a:t>5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B0C76278-37A9-365B-2735-8C182ACC06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2B6446EE-5284-2552-AA77-B7C7117C59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743D3F6D-B27B-E6C9-4207-BED68776060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CB957C4-0557-574F-AC1F-C2B7CE2E952D}" type="slidenum">
              <a:t>10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CBAFB5ED-CFCB-C726-C4E4-DEAF9C71BF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973A6FDD-DFB6-23F8-E7D7-2F322A32328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97CAC63D-08C7-98DB-057C-BFB11F94B9AB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2ECF404-2CD8-BD47-8087-758F89D1AE73}" type="slidenum">
              <a:t>13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ACBC1C44-118B-5840-2F59-29E768ACE9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69682FC9-BA08-6DEC-B5A8-BF59D4C24C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796BAC54-1D40-EB70-3631-8D5C5366BE10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4A72E8B-E33A-F544-A2C8-BAD9C1C85D22}" type="slidenum">
              <a:t>14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B5AD7622-B2D7-091B-488B-86A9DFBAAE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E31E8CD6-27AF-A7ED-240B-3C33B6E2416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BDCCC349-0A5A-67D1-8DE2-8D77BA27700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602AA12-BB8F-A944-AA26-98E770DDEFE5}" type="slidenum">
              <a:t>15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77692121-8656-E255-06A3-E31144A5BE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9B97C3B0-F5B8-0B80-B7B1-658E9BAE26E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0241C332-54DA-549F-6382-65ED437BED6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1E34D3-1A2A-5E46-B670-0065B57123F8}" type="slidenum">
              <a:t>16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11C77743-AC4E-6BE2-7EBF-84357C2BAD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559F9D94-9884-9EB0-7266-7DF8E74847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и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4">
            <a:extLst>
              <a:ext uri="{FF2B5EF4-FFF2-40B4-BE49-F238E27FC236}">
                <a16:creationId xmlns:a16="http://schemas.microsoft.com/office/drawing/2014/main" id="{0BDF1162-39EE-C2B9-8218-14B6D9773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234" y="0"/>
            <a:ext cx="10684709" cy="75596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Прямоугольник 5">
            <a:extLst>
              <a:ext uri="{FF2B5EF4-FFF2-40B4-BE49-F238E27FC236}">
                <a16:creationId xmlns:a16="http://schemas.microsoft.com/office/drawing/2014/main" id="{1E9D06DD-C186-A179-30D6-28F468D34697}"/>
              </a:ext>
            </a:extLst>
          </p:cNvPr>
          <p:cNvSpPr/>
          <p:nvPr/>
        </p:nvSpPr>
        <p:spPr>
          <a:xfrm>
            <a:off x="0" y="0"/>
            <a:ext cx="2923656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Текст 21">
            <a:extLst>
              <a:ext uri="{FF2B5EF4-FFF2-40B4-BE49-F238E27FC236}">
                <a16:creationId xmlns:a16="http://schemas.microsoft.com/office/drawing/2014/main" id="{09B5A2F6-ACBD-A80E-4FA2-3BF0920A533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12997" y="3893021"/>
            <a:ext cx="3685626" cy="36714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СПИКЕР: ИВАН АФАНАСЬЕВ</a:t>
            </a:r>
          </a:p>
        </p:txBody>
      </p:sp>
      <p:sp>
        <p:nvSpPr>
          <p:cNvPr id="5" name="Текст 19">
            <a:extLst>
              <a:ext uri="{FF2B5EF4-FFF2-40B4-BE49-F238E27FC236}">
                <a16:creationId xmlns:a16="http://schemas.microsoft.com/office/drawing/2014/main" id="{E7F06E15-2FCC-EEBE-52E4-E09D22E58C2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12997" y="2167923"/>
            <a:ext cx="8348764" cy="14493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251990" marR="0" lvl="0" indent="-251990" defTabSz="100794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4409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ЗДЕСЬ РАСПОЛАГАЕТСЯ НАЗВАНИЕ ВОРКШОПА</a:t>
            </a:r>
          </a:p>
        </p:txBody>
      </p:sp>
      <p:sp>
        <p:nvSpPr>
          <p:cNvPr id="6" name="Прямоугольник: скругленные углы 13">
            <a:extLst>
              <a:ext uri="{FF2B5EF4-FFF2-40B4-BE49-F238E27FC236}">
                <a16:creationId xmlns:a16="http://schemas.microsoft.com/office/drawing/2014/main" id="{2817D12D-2264-FB4C-8FBB-C4B9DE6E80EC}"/>
              </a:ext>
            </a:extLst>
          </p:cNvPr>
          <p:cNvSpPr/>
          <p:nvPr/>
        </p:nvSpPr>
        <p:spPr>
          <a:xfrm>
            <a:off x="541343" y="5767129"/>
            <a:ext cx="2340864" cy="44208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701" cap="flat">
            <a:solidFill>
              <a:srgbClr val="EFEFE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13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Fast Track </a:t>
            </a:r>
            <a:r>
              <a:rPr lang="ru-RU" sz="1213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в Телеком, 2024</a:t>
            </a:r>
          </a:p>
        </p:txBody>
      </p:sp>
      <p:sp>
        <p:nvSpPr>
          <p:cNvPr id="7" name="Текст 23">
            <a:extLst>
              <a:ext uri="{FF2B5EF4-FFF2-40B4-BE49-F238E27FC236}">
                <a16:creationId xmlns:a16="http://schemas.microsoft.com/office/drawing/2014/main" id="{F9D4402E-BC13-BF52-F003-7138C4D5042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95" y="736366"/>
            <a:ext cx="2152744" cy="391984"/>
          </a:xfrm>
          <a:prstGeom prst="rect">
            <a:avLst/>
          </a:prstGeom>
          <a:solidFill>
            <a:srgbClr val="F6F5F4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ВПИШИ ДАТУ</a:t>
            </a:r>
          </a:p>
        </p:txBody>
      </p:sp>
      <p:pic>
        <p:nvPicPr>
          <p:cNvPr id="8" name="Рисунок 24">
            <a:extLst>
              <a:ext uri="{FF2B5EF4-FFF2-40B4-BE49-F238E27FC236}">
                <a16:creationId xmlns:a16="http://schemas.microsoft.com/office/drawing/2014/main" id="{2468DCE3-F8A5-9DA3-0100-3273C2FE9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69" y="6447873"/>
            <a:ext cx="1575684" cy="9274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Рисунок 26">
            <a:extLst>
              <a:ext uri="{FF2B5EF4-FFF2-40B4-BE49-F238E27FC236}">
                <a16:creationId xmlns:a16="http://schemas.microsoft.com/office/drawing/2014/main" id="{1B891126-6A0B-8918-9816-C73B22FA3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971" y="6269903"/>
            <a:ext cx="1997735" cy="98685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Рисунок 28">
            <a:extLst>
              <a:ext uri="{FF2B5EF4-FFF2-40B4-BE49-F238E27FC236}">
                <a16:creationId xmlns:a16="http://schemas.microsoft.com/office/drawing/2014/main" id="{6CF6FA1F-DBED-A549-6667-9ABACA785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715" y="6601620"/>
            <a:ext cx="1155984" cy="51632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8021897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 для настрой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1B717AA1-6221-3205-2B2F-F3727A1BEDD8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45547C-3404-4BE8-A8ED-DEF59F1853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3E023EC2-CEF7-864B-A16D-DF1EAF3D276B}" type="slidenum">
              <a:t>‹#›</a:t>
            </a:fld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D7C574-05CA-574A-A5FE-94734C940A6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1502395"/>
            <a:ext cx="7138775" cy="1136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название сегодняшней темы воркшопа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EB91A54-C809-FB5A-9989-CE56F24F6BF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B57AE4BB-AB30-A99C-CE8D-6F5ACBAEFE83}"/>
              </a:ext>
            </a:extLst>
          </p:cNvPr>
          <p:cNvSpPr txBox="1"/>
          <p:nvPr/>
        </p:nvSpPr>
        <p:spPr>
          <a:xfrm>
            <a:off x="413491" y="3230337"/>
            <a:ext cx="7690872" cy="4316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5" b="1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Пока собираемся, подумайте:</a:t>
            </a:r>
          </a:p>
        </p:txBody>
      </p:sp>
      <p:cxnSp>
        <p:nvCxnSpPr>
          <p:cNvPr id="7" name="Прямая соединительная линия 8">
            <a:extLst>
              <a:ext uri="{FF2B5EF4-FFF2-40B4-BE49-F238E27FC236}">
                <a16:creationId xmlns:a16="http://schemas.microsoft.com/office/drawing/2014/main" id="{A8478C82-3DE5-AD86-2FFF-E8BA52BBFDA6}"/>
              </a:ext>
            </a:extLst>
          </p:cNvPr>
          <p:cNvCxnSpPr/>
          <p:nvPr/>
        </p:nvCxnSpPr>
        <p:spPr>
          <a:xfrm>
            <a:off x="518492" y="2911870"/>
            <a:ext cx="6826883" cy="0"/>
          </a:xfrm>
          <a:prstGeom prst="straightConnector1">
            <a:avLst/>
          </a:prstGeom>
          <a:noFill/>
          <a:ln w="28575" cap="flat">
            <a:solidFill>
              <a:srgbClr val="FFFFFF"/>
            </a:solidFill>
            <a:prstDash val="solid"/>
            <a:miter/>
          </a:ln>
        </p:spPr>
      </p:cxnSp>
      <p:sp>
        <p:nvSpPr>
          <p:cNvPr id="8" name="Текст 4">
            <a:extLst>
              <a:ext uri="{FF2B5EF4-FFF2-40B4-BE49-F238E27FC236}">
                <a16:creationId xmlns:a16="http://schemas.microsoft.com/office/drawing/2014/main" id="{54C1272B-7766-BB07-C500-5B0A57C7ABD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3998" y="3846359"/>
            <a:ext cx="6751390" cy="27578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395478" marR="0" lvl="0" indent="-395478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/>
              <a:tabLst/>
              <a:defRPr lang="ru-RU" sz="1984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вопросы для раздумий. Например </a:t>
            </a:r>
            <a:r>
              <a:rPr lang="en-US"/>
              <a:t>“</a:t>
            </a:r>
            <a:r>
              <a:rPr lang="ru-RU"/>
              <a:t>Кто такой системный аналитик и в чём его роль</a:t>
            </a:r>
            <a:r>
              <a:rPr lang="en-US"/>
              <a:t>?”</a:t>
            </a:r>
            <a:endParaRPr lang="ru-RU"/>
          </a:p>
        </p:txBody>
      </p:sp>
      <p:pic>
        <p:nvPicPr>
          <p:cNvPr id="9" name="Рисунок 12">
            <a:extLst>
              <a:ext uri="{FF2B5EF4-FFF2-40B4-BE49-F238E27FC236}">
                <a16:creationId xmlns:a16="http://schemas.microsoft.com/office/drawing/2014/main" id="{41BFD094-196E-1692-4991-A5662301D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703724">
            <a:off x="8918874" y="4207428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08697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едставление себ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7">
            <a:extLst>
              <a:ext uri="{FF2B5EF4-FFF2-40B4-BE49-F238E27FC236}">
                <a16:creationId xmlns:a16="http://schemas.microsoft.com/office/drawing/2014/main" id="{23940BAE-94BA-D9AF-5D18-4423BA035F10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ECECEC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Рисунок 4">
            <a:extLst>
              <a:ext uri="{FF2B5EF4-FFF2-40B4-BE49-F238E27FC236}">
                <a16:creationId xmlns:a16="http://schemas.microsoft.com/office/drawing/2014/main" id="{1D68E38E-2D4E-7177-6121-80E0D07C772E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516251" y="2393588"/>
            <a:ext cx="3919932" cy="3879707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2205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свою фотографию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B51050B6-BA81-E97E-FBE1-00A324FAC5AD}"/>
              </a:ext>
            </a:extLst>
          </p:cNvPr>
          <p:cNvSpPr txBox="1"/>
          <p:nvPr/>
        </p:nvSpPr>
        <p:spPr>
          <a:xfrm>
            <a:off x="3505672" y="5356482"/>
            <a:ext cx="6191393" cy="39767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14983" marR="0" lvl="0" indent="-314983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1325"/>
              </a:spcAft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</p:txBody>
      </p:sp>
      <p:sp>
        <p:nvSpPr>
          <p:cNvPr id="5" name="Прямоугольник: скругленные углы 11">
            <a:extLst>
              <a:ext uri="{FF2B5EF4-FFF2-40B4-BE49-F238E27FC236}">
                <a16:creationId xmlns:a16="http://schemas.microsoft.com/office/drawing/2014/main" id="{80EECF84-2D69-C64F-AFFA-21E28C7C90E7}"/>
              </a:ext>
            </a:extLst>
          </p:cNvPr>
          <p:cNvSpPr/>
          <p:nvPr/>
        </p:nvSpPr>
        <p:spPr>
          <a:xfrm>
            <a:off x="5130451" y="6081976"/>
            <a:ext cx="6191274" cy="94384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213" b="0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</p:txBody>
      </p:sp>
      <p:sp>
        <p:nvSpPr>
          <p:cNvPr id="6" name="Прямоугольник 3">
            <a:extLst>
              <a:ext uri="{FF2B5EF4-FFF2-40B4-BE49-F238E27FC236}">
                <a16:creationId xmlns:a16="http://schemas.microsoft.com/office/drawing/2014/main" id="{4E631A9A-FAC5-7EA2-04E3-734035D54C1A}"/>
              </a:ext>
            </a:extLst>
          </p:cNvPr>
          <p:cNvSpPr/>
          <p:nvPr/>
        </p:nvSpPr>
        <p:spPr>
          <a:xfrm>
            <a:off x="0" y="0"/>
            <a:ext cx="13439778" cy="166350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Номер слайда 2">
            <a:extLst>
              <a:ext uri="{FF2B5EF4-FFF2-40B4-BE49-F238E27FC236}">
                <a16:creationId xmlns:a16="http://schemas.microsoft.com/office/drawing/2014/main" id="{201F9268-2836-70FF-A4A7-A640745683C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307036-AD90-BC4C-8834-455EC2140D38}" type="slidenum">
              <a:t>‹#›</a:t>
            </a:fld>
            <a:endParaRPr lang="ru-RU"/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645A8129-9BB3-6684-A4F9-DDC6767620B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F51DEEE8-6F0B-DFA0-1CC3-A53B8C1EB07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10" name="Текст 13">
            <a:extLst>
              <a:ext uri="{FF2B5EF4-FFF2-40B4-BE49-F238E27FC236}">
                <a16:creationId xmlns:a16="http://schemas.microsoft.com/office/drawing/2014/main" id="{F754DD7F-6B06-C382-0C2E-EE83AF1ED86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130451" y="2421587"/>
            <a:ext cx="6191274" cy="5879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2205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ИМЯ ФАМИЛИЯ</a:t>
            </a:r>
          </a:p>
        </p:txBody>
      </p:sp>
      <p:sp>
        <p:nvSpPr>
          <p:cNvPr id="11" name="Текст 15">
            <a:extLst>
              <a:ext uri="{FF2B5EF4-FFF2-40B4-BE49-F238E27FC236}">
                <a16:creationId xmlns:a16="http://schemas.microsoft.com/office/drawing/2014/main" id="{2354D39F-D00D-2B6B-B71F-63463216BA1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130451" y="3446172"/>
            <a:ext cx="6191274" cy="24565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Расскажи кратко о себе. Почему тебя нужно слушать. И по каким вопросам к тебе можно обратиться.</a:t>
            </a:r>
          </a:p>
        </p:txBody>
      </p:sp>
      <p:sp>
        <p:nvSpPr>
          <p:cNvPr id="12" name="Рисунок 17">
            <a:extLst>
              <a:ext uri="{FF2B5EF4-FFF2-40B4-BE49-F238E27FC236}">
                <a16:creationId xmlns:a16="http://schemas.microsoft.com/office/drawing/2014/main" id="{D5702DC1-AD3E-7F05-B14E-23DD030FA154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5503060" y="6233720"/>
            <a:ext cx="1714472" cy="6258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ЛОГО</a:t>
            </a:r>
            <a:br>
              <a:rPr lang="ru-RU"/>
            </a:br>
            <a:r>
              <a:rPr lang="ru-RU"/>
              <a:t>КОМПАНИЙ</a:t>
            </a:r>
          </a:p>
        </p:txBody>
      </p:sp>
      <p:sp>
        <p:nvSpPr>
          <p:cNvPr id="13" name="Рисунок 17">
            <a:extLst>
              <a:ext uri="{FF2B5EF4-FFF2-40B4-BE49-F238E27FC236}">
                <a16:creationId xmlns:a16="http://schemas.microsoft.com/office/drawing/2014/main" id="{B02E90FE-641C-CDE1-11F2-DC6710048A90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7419322" y="6220663"/>
            <a:ext cx="1714472" cy="6258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ЛОГО</a:t>
            </a:r>
            <a:br>
              <a:rPr lang="ru-RU"/>
            </a:br>
            <a:r>
              <a:rPr lang="ru-RU"/>
              <a:t>КОМПАНИЙ</a:t>
            </a:r>
          </a:p>
        </p:txBody>
      </p:sp>
      <p:sp>
        <p:nvSpPr>
          <p:cNvPr id="14" name="Рисунок 17">
            <a:extLst>
              <a:ext uri="{FF2B5EF4-FFF2-40B4-BE49-F238E27FC236}">
                <a16:creationId xmlns:a16="http://schemas.microsoft.com/office/drawing/2014/main" id="{17C89506-C038-FA37-220E-9FC0A053FECD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9335575" y="6207605"/>
            <a:ext cx="1714472" cy="6258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ЛОГО</a:t>
            </a:r>
            <a:br>
              <a:rPr lang="ru-RU"/>
            </a:br>
            <a:r>
              <a:rPr lang="ru-RU"/>
              <a:t>КОМПАНИЙ</a:t>
            </a:r>
          </a:p>
        </p:txBody>
      </p:sp>
    </p:spTree>
    <p:extLst>
      <p:ext uri="{BB962C8B-B14F-4D97-AF65-F5344CB8AC3E}">
        <p14:creationId xmlns:p14="http://schemas.microsoft.com/office/powerpoint/2010/main" val="408326803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ля прави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980D201D-C03B-F7C3-7837-094FA98FBC54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585E294-EC75-7126-2314-E7BFDDBC719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F778F158-B974-2C48-9175-19A68F306FD1}" type="slidenum">
              <a:t>‹#›</a:t>
            </a:fld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6A204B-5E9B-CE09-A6B1-7B1F52FF293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E60C228D-24C3-9A28-18D9-E159191E1EB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6" name="Прямоугольник 19">
            <a:extLst>
              <a:ext uri="{FF2B5EF4-FFF2-40B4-BE49-F238E27FC236}">
                <a16:creationId xmlns:a16="http://schemas.microsoft.com/office/drawing/2014/main" id="{5840BF2B-0D37-C06F-A778-61214442DAB0}"/>
              </a:ext>
            </a:extLst>
          </p:cNvPr>
          <p:cNvSpPr/>
          <p:nvPr/>
        </p:nvSpPr>
        <p:spPr>
          <a:xfrm>
            <a:off x="538023" y="2667835"/>
            <a:ext cx="2420745" cy="38779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Текст 20">
            <a:extLst>
              <a:ext uri="{FF2B5EF4-FFF2-40B4-BE49-F238E27FC236}">
                <a16:creationId xmlns:a16="http://schemas.microsoft.com/office/drawing/2014/main" id="{FD24A6CD-ABCA-2A01-0E70-3BCCDE1E07B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1959998"/>
            <a:ext cx="2604942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 ДО ДВУХ СТРОЧЕК</a:t>
            </a:r>
          </a:p>
        </p:txBody>
      </p:sp>
      <p:sp>
        <p:nvSpPr>
          <p:cNvPr id="8" name="Текст 20">
            <a:extLst>
              <a:ext uri="{FF2B5EF4-FFF2-40B4-BE49-F238E27FC236}">
                <a16:creationId xmlns:a16="http://schemas.microsoft.com/office/drawing/2014/main" id="{2B072FC5-1FE9-58FA-5B76-08C9340D11C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2758699"/>
            <a:ext cx="2965207" cy="1544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 к блоку, например. Не опаздывайте, мы начинаем вовремя и никого не ждём, если опоздали - ваша ответственность за пропущенный материал</a:t>
            </a:r>
          </a:p>
        </p:txBody>
      </p:sp>
      <p:sp>
        <p:nvSpPr>
          <p:cNvPr id="9" name="Прямоугольник 25">
            <a:extLst>
              <a:ext uri="{FF2B5EF4-FFF2-40B4-BE49-F238E27FC236}">
                <a16:creationId xmlns:a16="http://schemas.microsoft.com/office/drawing/2014/main" id="{F263E784-3000-F89B-15F2-14D308024D89}"/>
              </a:ext>
            </a:extLst>
          </p:cNvPr>
          <p:cNvSpPr/>
          <p:nvPr/>
        </p:nvSpPr>
        <p:spPr>
          <a:xfrm>
            <a:off x="4642207" y="2667835"/>
            <a:ext cx="2420745" cy="38779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" name="Текст 20">
            <a:extLst>
              <a:ext uri="{FF2B5EF4-FFF2-40B4-BE49-F238E27FC236}">
                <a16:creationId xmlns:a16="http://schemas.microsoft.com/office/drawing/2014/main" id="{383BA8A7-6A22-D8B2-8ED0-D287C2B303D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541029" y="1959998"/>
            <a:ext cx="2604942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 ДО ДВУХ СТРОЧЕК</a:t>
            </a:r>
          </a:p>
        </p:txBody>
      </p:sp>
      <p:sp>
        <p:nvSpPr>
          <p:cNvPr id="11" name="Текст 20">
            <a:extLst>
              <a:ext uri="{FF2B5EF4-FFF2-40B4-BE49-F238E27FC236}">
                <a16:creationId xmlns:a16="http://schemas.microsoft.com/office/drawing/2014/main" id="{FBB9E5DB-6416-0260-5461-EB55FBFD9C6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541029" y="2758699"/>
            <a:ext cx="2965207" cy="1544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 к блоку, например. Не опаздывайте, мы начинаем вовремя и никого не ждём, если опоздали - ваша ответственность за пропущенный материал</a:t>
            </a:r>
          </a:p>
        </p:txBody>
      </p:sp>
      <p:sp>
        <p:nvSpPr>
          <p:cNvPr id="12" name="Прямоугольник 28">
            <a:extLst>
              <a:ext uri="{FF2B5EF4-FFF2-40B4-BE49-F238E27FC236}">
                <a16:creationId xmlns:a16="http://schemas.microsoft.com/office/drawing/2014/main" id="{7CE7B812-6012-C137-C75C-4C875C969B4E}"/>
              </a:ext>
            </a:extLst>
          </p:cNvPr>
          <p:cNvSpPr/>
          <p:nvPr/>
        </p:nvSpPr>
        <p:spPr>
          <a:xfrm>
            <a:off x="8762137" y="2667835"/>
            <a:ext cx="2420745" cy="38779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" name="Текст 20">
            <a:extLst>
              <a:ext uri="{FF2B5EF4-FFF2-40B4-BE49-F238E27FC236}">
                <a16:creationId xmlns:a16="http://schemas.microsoft.com/office/drawing/2014/main" id="{6E7F0BC9-15DF-A840-BA60-04AA076FF62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660959" y="1959998"/>
            <a:ext cx="2604942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 ДО ДВУХ СТРОЧЕК</a:t>
            </a:r>
          </a:p>
        </p:txBody>
      </p:sp>
      <p:sp>
        <p:nvSpPr>
          <p:cNvPr id="14" name="Текст 20">
            <a:extLst>
              <a:ext uri="{FF2B5EF4-FFF2-40B4-BE49-F238E27FC236}">
                <a16:creationId xmlns:a16="http://schemas.microsoft.com/office/drawing/2014/main" id="{33D43FD5-4CD6-38BA-61B6-57063B91832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660959" y="2758699"/>
            <a:ext cx="2965207" cy="1544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 к блоку, например. Не опаздывайте, мы начинаем вовремя и никого не ждём, если опоздали - ваша ответственность за пропущенный материал</a:t>
            </a:r>
          </a:p>
        </p:txBody>
      </p:sp>
      <p:sp>
        <p:nvSpPr>
          <p:cNvPr id="15" name="Прямоугольник 31">
            <a:extLst>
              <a:ext uri="{FF2B5EF4-FFF2-40B4-BE49-F238E27FC236}">
                <a16:creationId xmlns:a16="http://schemas.microsoft.com/office/drawing/2014/main" id="{6EE2F4C3-07FB-421D-CAFC-960F0AA74575}"/>
              </a:ext>
            </a:extLst>
          </p:cNvPr>
          <p:cNvSpPr/>
          <p:nvPr/>
        </p:nvSpPr>
        <p:spPr>
          <a:xfrm>
            <a:off x="544269" y="5587715"/>
            <a:ext cx="2420745" cy="38779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" name="Текст 20">
            <a:extLst>
              <a:ext uri="{FF2B5EF4-FFF2-40B4-BE49-F238E27FC236}">
                <a16:creationId xmlns:a16="http://schemas.microsoft.com/office/drawing/2014/main" id="{C351930E-4B3A-418C-ACFB-F5F53D9BC30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4879869"/>
            <a:ext cx="2604942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 ДО ДВУХ СТРОЧЕК</a:t>
            </a:r>
          </a:p>
        </p:txBody>
      </p:sp>
      <p:sp>
        <p:nvSpPr>
          <p:cNvPr id="17" name="Текст 20">
            <a:extLst>
              <a:ext uri="{FF2B5EF4-FFF2-40B4-BE49-F238E27FC236}">
                <a16:creationId xmlns:a16="http://schemas.microsoft.com/office/drawing/2014/main" id="{D04B1326-9A28-F740-885F-8B40049641F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5678570"/>
            <a:ext cx="2965207" cy="1544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 к блоку, например. Не опаздывайте, мы начинаем вовремя и никого не ждём, если опоздали - ваша ответственность за пропущенный материал</a:t>
            </a:r>
          </a:p>
        </p:txBody>
      </p:sp>
      <p:sp>
        <p:nvSpPr>
          <p:cNvPr id="18" name="Прямоугольник 34">
            <a:extLst>
              <a:ext uri="{FF2B5EF4-FFF2-40B4-BE49-F238E27FC236}">
                <a16:creationId xmlns:a16="http://schemas.microsoft.com/office/drawing/2014/main" id="{4948E6A2-B22D-2B87-A1B3-512483CA8606}"/>
              </a:ext>
            </a:extLst>
          </p:cNvPr>
          <p:cNvSpPr/>
          <p:nvPr/>
        </p:nvSpPr>
        <p:spPr>
          <a:xfrm>
            <a:off x="4642207" y="5587715"/>
            <a:ext cx="2420745" cy="38779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" name="Текст 20">
            <a:extLst>
              <a:ext uri="{FF2B5EF4-FFF2-40B4-BE49-F238E27FC236}">
                <a16:creationId xmlns:a16="http://schemas.microsoft.com/office/drawing/2014/main" id="{6D837686-8AB6-8003-5CF4-72EF03591CE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541029" y="4879869"/>
            <a:ext cx="2604942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 ДО ДВУХ СТРОЧЕК</a:t>
            </a:r>
          </a:p>
        </p:txBody>
      </p:sp>
      <p:sp>
        <p:nvSpPr>
          <p:cNvPr id="20" name="Текст 20">
            <a:extLst>
              <a:ext uri="{FF2B5EF4-FFF2-40B4-BE49-F238E27FC236}">
                <a16:creationId xmlns:a16="http://schemas.microsoft.com/office/drawing/2014/main" id="{A8B4B02E-C15E-C8CA-2A82-6BF02D21647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541029" y="5678570"/>
            <a:ext cx="2965207" cy="1544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 к блоку, например. Не опаздывайте, мы начинаем вовремя и никого не ждём, если опоздали - ваша ответственность за пропущенный материал</a:t>
            </a:r>
          </a:p>
        </p:txBody>
      </p:sp>
      <p:sp>
        <p:nvSpPr>
          <p:cNvPr id="21" name="Прямоугольник 37">
            <a:extLst>
              <a:ext uri="{FF2B5EF4-FFF2-40B4-BE49-F238E27FC236}">
                <a16:creationId xmlns:a16="http://schemas.microsoft.com/office/drawing/2014/main" id="{F5D9F992-DFBE-41BA-BD16-8559BF6ACD78}"/>
              </a:ext>
            </a:extLst>
          </p:cNvPr>
          <p:cNvSpPr/>
          <p:nvPr/>
        </p:nvSpPr>
        <p:spPr>
          <a:xfrm>
            <a:off x="8762137" y="5587715"/>
            <a:ext cx="2420745" cy="38779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" name="Текст 20">
            <a:extLst>
              <a:ext uri="{FF2B5EF4-FFF2-40B4-BE49-F238E27FC236}">
                <a16:creationId xmlns:a16="http://schemas.microsoft.com/office/drawing/2014/main" id="{5D1F26CC-B84E-B717-F911-3FEFE234AB7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660959" y="4879869"/>
            <a:ext cx="2604942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 ДО ДВУХ СТРОЧЕК</a:t>
            </a:r>
          </a:p>
        </p:txBody>
      </p:sp>
      <p:sp>
        <p:nvSpPr>
          <p:cNvPr id="23" name="Текст 20">
            <a:extLst>
              <a:ext uri="{FF2B5EF4-FFF2-40B4-BE49-F238E27FC236}">
                <a16:creationId xmlns:a16="http://schemas.microsoft.com/office/drawing/2014/main" id="{5BD15479-2668-7D56-240D-FB6FE7B0661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660959" y="5678570"/>
            <a:ext cx="2965207" cy="1544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 к блоку, например. Не опаздывайте, мы начинаем вовремя и никого не ждём, если опоздали - ваша ответственность за пропущенный материал</a:t>
            </a:r>
          </a:p>
        </p:txBody>
      </p:sp>
    </p:spTree>
    <p:extLst>
      <p:ext uri="{BB962C8B-B14F-4D97-AF65-F5344CB8AC3E}">
        <p14:creationId xmlns:p14="http://schemas.microsoft.com/office/powerpoint/2010/main" val="2793236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 в з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DAB2A979-466C-AD19-5991-2001409B1DD4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9F1F6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092D7C8D-822D-DFA5-71F5-36CA3BA223E9}"/>
              </a:ext>
            </a:extLst>
          </p:cNvPr>
          <p:cNvSpPr/>
          <p:nvPr/>
        </p:nvSpPr>
        <p:spPr>
          <a:xfrm>
            <a:off x="-2504276" y="-1131131"/>
            <a:ext cx="17888343" cy="10061929"/>
          </a:xfrm>
          <a:prstGeom prst="rect">
            <a:avLst/>
          </a:prstGeom>
          <a:blipFill>
            <a:blip r:embed="rId2">
              <a:alphaModFix amt="21000"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Прямоугольник: скругленные углы 4">
            <a:extLst>
              <a:ext uri="{FF2B5EF4-FFF2-40B4-BE49-F238E27FC236}">
                <a16:creationId xmlns:a16="http://schemas.microsoft.com/office/drawing/2014/main" id="{99C21B63-8AA0-BCE3-9DB2-10B1F76CD4E8}"/>
              </a:ext>
            </a:extLst>
          </p:cNvPr>
          <p:cNvSpPr/>
          <p:nvPr/>
        </p:nvSpPr>
        <p:spPr>
          <a:xfrm>
            <a:off x="2000368" y="2241651"/>
            <a:ext cx="9486662" cy="298885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646" b="1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D1AED2F8-0FF3-7ACF-6A5F-218638768C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9D1AFFCC-08ED-6B4E-B293-2E708C8813A5}" type="slidenum">
              <a:t>‹#›</a:t>
            </a:fld>
            <a:endParaRPr lang="ru-RU"/>
          </a:p>
        </p:txBody>
      </p:sp>
      <p:sp>
        <p:nvSpPr>
          <p:cNvPr id="6" name="Текст 8">
            <a:extLst>
              <a:ext uri="{FF2B5EF4-FFF2-40B4-BE49-F238E27FC236}">
                <a16:creationId xmlns:a16="http://schemas.microsoft.com/office/drawing/2014/main" id="{2B659085-BE97-27E0-0284-1734F96C6E0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731395" y="2808268"/>
            <a:ext cx="8024600" cy="17856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СЮДА ВОПРОС, КОТОРЫЙ ХОЧЕШЬ ЗАДАТЬ АУДИТОРИИ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0398A3-C621-B64B-13AD-09C445DD6ACD}"/>
              </a:ext>
            </a:extLst>
          </p:cNvPr>
          <p:cNvSpPr txBox="1"/>
          <p:nvPr/>
        </p:nvSpPr>
        <p:spPr>
          <a:xfrm>
            <a:off x="4671450" y="5462022"/>
            <a:ext cx="4157548" cy="39767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984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*Вопросы с таким фоном к вам =)</a:t>
            </a:r>
          </a:p>
        </p:txBody>
      </p:sp>
    </p:spTree>
    <p:extLst>
      <p:ext uri="{BB962C8B-B14F-4D97-AF65-F5344CB8AC3E}">
        <p14:creationId xmlns:p14="http://schemas.microsoft.com/office/powerpoint/2010/main" val="1642925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изыв к действи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9C1C7DE5-2CD4-2D3E-E37C-F85265FB7371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E77BE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Прямоугольник 10">
            <a:extLst>
              <a:ext uri="{FF2B5EF4-FFF2-40B4-BE49-F238E27FC236}">
                <a16:creationId xmlns:a16="http://schemas.microsoft.com/office/drawing/2014/main" id="{D82050B7-3A6C-5835-ADB9-3FD40D7DCBA4}"/>
              </a:ext>
            </a:extLst>
          </p:cNvPr>
          <p:cNvSpPr/>
          <p:nvPr/>
        </p:nvSpPr>
        <p:spPr>
          <a:xfrm>
            <a:off x="-2504276" y="-1131131"/>
            <a:ext cx="17888343" cy="10061929"/>
          </a:xfrm>
          <a:prstGeom prst="rect">
            <a:avLst/>
          </a:prstGeom>
          <a:blipFill>
            <a:blip r:embed="rId2">
              <a:alphaModFix amt="21000"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Прямоугольник: скругленные углы 4">
            <a:extLst>
              <a:ext uri="{FF2B5EF4-FFF2-40B4-BE49-F238E27FC236}">
                <a16:creationId xmlns:a16="http://schemas.microsoft.com/office/drawing/2014/main" id="{A05722FD-8DA8-ECAC-B6E0-40D9BE56D648}"/>
              </a:ext>
            </a:extLst>
          </p:cNvPr>
          <p:cNvSpPr/>
          <p:nvPr/>
        </p:nvSpPr>
        <p:spPr>
          <a:xfrm>
            <a:off x="2015483" y="2660885"/>
            <a:ext cx="9408801" cy="195191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1315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A5D8B203-2D28-8C3F-29B5-8C72983834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DF94AE-15C3-AC4F-AC60-FE101989D585}" type="slidenum">
              <a:t>‹#›</a:t>
            </a:fld>
            <a:endParaRPr lang="ru-RU"/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9A7E21A4-8D3D-D97E-DCC2-3FFF0E21416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617954" y="2856183"/>
            <a:ext cx="8149590" cy="16233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5291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ПРИЗЫВ К ДЕЙСТВИЮ ИЛИ ПЕРЕХОДУ</a:t>
            </a:r>
          </a:p>
        </p:txBody>
      </p:sp>
    </p:spTree>
    <p:extLst>
      <p:ext uri="{BB962C8B-B14F-4D97-AF65-F5344CB8AC3E}">
        <p14:creationId xmlns:p14="http://schemas.microsoft.com/office/powerpoint/2010/main" val="1981513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Адженд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2">
            <a:extLst>
              <a:ext uri="{FF2B5EF4-FFF2-40B4-BE49-F238E27FC236}">
                <a16:creationId xmlns:a16="http://schemas.microsoft.com/office/drawing/2014/main" id="{7A3954EB-F9B8-6042-8420-3E69CE3A67A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194468" y="2073658"/>
            <a:ext cx="2425016" cy="24621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блок адженды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E801D20B-C21E-000C-7ED9-7E0253B369E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1F691AF9-AA55-7685-E3B1-FDAE1FA714F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B6424BCF-F6D5-0495-0434-A272DCA199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0340AB-6895-EA4B-9F11-0D80459E124E}" type="slidenum">
              <a:t>‹#›</a:t>
            </a:fld>
            <a:endParaRPr lang="ru-RU"/>
          </a:p>
        </p:txBody>
      </p:sp>
      <p:sp>
        <p:nvSpPr>
          <p:cNvPr id="6" name="Текст 16">
            <a:extLst>
              <a:ext uri="{FF2B5EF4-FFF2-40B4-BE49-F238E27FC236}">
                <a16:creationId xmlns:a16="http://schemas.microsoft.com/office/drawing/2014/main" id="{B3A00E08-8D25-8105-ECDE-F7248FD0530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737850" y="4557616"/>
            <a:ext cx="1338242" cy="8330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Минут на блок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E5E5E58D-5636-21C8-9092-852773D9E7E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13722" y="2073658"/>
            <a:ext cx="2425016" cy="2462140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блок адженды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DD9EA8DF-8623-825B-4F01-58DC8CBA167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832985" y="2073658"/>
            <a:ext cx="2425016" cy="24621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блок адженды</a:t>
            </a:r>
          </a:p>
        </p:txBody>
      </p:sp>
      <p:sp>
        <p:nvSpPr>
          <p:cNvPr id="9" name="Текст 16">
            <a:extLst>
              <a:ext uri="{FF2B5EF4-FFF2-40B4-BE49-F238E27FC236}">
                <a16:creationId xmlns:a16="http://schemas.microsoft.com/office/drawing/2014/main" id="{4FC9427F-9146-2B2A-CFC7-CC23D0B58EB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057104" y="4557616"/>
            <a:ext cx="1338242" cy="8330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Минут на блок</a:t>
            </a: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657FF9BA-CDF6-EFD5-3FA5-5C73AA57163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418365" y="4557616"/>
            <a:ext cx="1338242" cy="8330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Минут на блок</a:t>
            </a:r>
          </a:p>
        </p:txBody>
      </p:sp>
      <p:pic>
        <p:nvPicPr>
          <p:cNvPr id="11" name="Рисунок 4">
            <a:extLst>
              <a:ext uri="{FF2B5EF4-FFF2-40B4-BE49-F238E27FC236}">
                <a16:creationId xmlns:a16="http://schemas.microsoft.com/office/drawing/2014/main" id="{BA5DA8A4-6CF8-B1F8-F70E-3AFDA0498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9990" y="6327108"/>
            <a:ext cx="2015968" cy="201591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44039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Адженда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2">
            <a:extLst>
              <a:ext uri="{FF2B5EF4-FFF2-40B4-BE49-F238E27FC236}">
                <a16:creationId xmlns:a16="http://schemas.microsoft.com/office/drawing/2014/main" id="{E648FFBC-ECD8-D3EB-31F2-E21B67F5AF0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95" y="2073658"/>
            <a:ext cx="2425016" cy="24621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блок адженды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0916EA0C-81EF-3A06-5B5E-90F7F73F91A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930392EE-5266-6A84-B05A-9CEB9B51A1C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3E675736-2CDC-035B-60DF-79A1198C999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982B9D-961C-8343-AF19-88D0AC8E91CB}" type="slidenum">
              <a:t>‹#›</a:t>
            </a:fld>
            <a:endParaRPr lang="ru-RU"/>
          </a:p>
        </p:txBody>
      </p:sp>
      <p:sp>
        <p:nvSpPr>
          <p:cNvPr id="6" name="Текст 16">
            <a:extLst>
              <a:ext uri="{FF2B5EF4-FFF2-40B4-BE49-F238E27FC236}">
                <a16:creationId xmlns:a16="http://schemas.microsoft.com/office/drawing/2014/main" id="{9A76F991-4D7A-955C-53B5-A9AC4BBB4AD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71877" y="4557616"/>
            <a:ext cx="1338242" cy="8330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Минут на блок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F6A11C09-5B3E-645E-5B45-66D32C58ECD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847749" y="2073658"/>
            <a:ext cx="2425016" cy="24621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блок адженды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7FE4E8B2-440C-14B6-E104-7FC5D591D8B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167012" y="2073658"/>
            <a:ext cx="2425016" cy="2462140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блок адженды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0105CA18-BB4A-A679-A71D-9CD38966DC4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486275" y="2073658"/>
            <a:ext cx="2425016" cy="24621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блок адженды</a:t>
            </a: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FD737DFA-8EF9-B64A-3887-BFC72A4FE68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391140" y="4557616"/>
            <a:ext cx="1338242" cy="8330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Минут на блок</a:t>
            </a:r>
          </a:p>
        </p:txBody>
      </p:sp>
      <p:sp>
        <p:nvSpPr>
          <p:cNvPr id="11" name="Текст 16">
            <a:extLst>
              <a:ext uri="{FF2B5EF4-FFF2-40B4-BE49-F238E27FC236}">
                <a16:creationId xmlns:a16="http://schemas.microsoft.com/office/drawing/2014/main" id="{26D601DF-4A14-DF6B-79FD-1757CBE05BD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752392" y="4557616"/>
            <a:ext cx="1338242" cy="8330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Минут на блок</a:t>
            </a:r>
          </a:p>
        </p:txBody>
      </p:sp>
      <p:sp>
        <p:nvSpPr>
          <p:cNvPr id="12" name="Текст 16">
            <a:extLst>
              <a:ext uri="{FF2B5EF4-FFF2-40B4-BE49-F238E27FC236}">
                <a16:creationId xmlns:a16="http://schemas.microsoft.com/office/drawing/2014/main" id="{6BF94DCF-9E69-F9B5-7DBC-BAEE496A18F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1085655" y="4557616"/>
            <a:ext cx="1338242" cy="8330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Минут на блок</a:t>
            </a:r>
          </a:p>
        </p:txBody>
      </p:sp>
      <p:pic>
        <p:nvPicPr>
          <p:cNvPr id="13" name="Рисунок 23">
            <a:extLst>
              <a:ext uri="{FF2B5EF4-FFF2-40B4-BE49-F238E27FC236}">
                <a16:creationId xmlns:a16="http://schemas.microsoft.com/office/drawing/2014/main" id="{7EF39FBA-0ED0-AA93-23FE-F220A6CB7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9990" y="6327108"/>
            <a:ext cx="2015968" cy="201591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144545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Адженда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8">
            <a:extLst>
              <a:ext uri="{FF2B5EF4-FFF2-40B4-BE49-F238E27FC236}">
                <a16:creationId xmlns:a16="http://schemas.microsoft.com/office/drawing/2014/main" id="{11BCE663-2EB2-6EC7-8313-55EE37DA0242}"/>
              </a:ext>
            </a:extLst>
          </p:cNvPr>
          <p:cNvGraphicFramePr>
            <a:graphicFrameLocks noGrp="1"/>
          </p:cNvGraphicFramePr>
          <p:nvPr/>
        </p:nvGraphicFramePr>
        <p:xfrm>
          <a:off x="528486" y="2073658"/>
          <a:ext cx="7577376" cy="421781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843016">
                  <a:extLst>
                    <a:ext uri="{9D8B030D-6E8A-4147-A177-3AD203B41FA5}">
                      <a16:colId xmlns:a16="http://schemas.microsoft.com/office/drawing/2014/main" val="4228011858"/>
                    </a:ext>
                  </a:extLst>
                </a:gridCol>
                <a:gridCol w="1734360">
                  <a:extLst>
                    <a:ext uri="{9D8B030D-6E8A-4147-A177-3AD203B41FA5}">
                      <a16:colId xmlns:a16="http://schemas.microsoft.com/office/drawing/2014/main" val="1455645805"/>
                    </a:ext>
                  </a:extLst>
                </a:gridCol>
              </a:tblGrid>
              <a:tr h="702972"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2816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003504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799832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347330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17483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736164"/>
                  </a:ext>
                </a:extLst>
              </a:tr>
            </a:tbl>
          </a:graphicData>
        </a:graphic>
      </p:graphicFrame>
      <p:sp>
        <p:nvSpPr>
          <p:cNvPr id="3" name="Текст 3">
            <a:extLst>
              <a:ext uri="{FF2B5EF4-FFF2-40B4-BE49-F238E27FC236}">
                <a16:creationId xmlns:a16="http://schemas.microsoft.com/office/drawing/2014/main" id="{5BF0B96E-AD37-BE72-2883-C6F8ED3CC1D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B8C6AA8E-2C7D-85A7-4F6F-C08D689891C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DE63C478-1023-AFE2-B76F-53962DBAB26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5B24D8-07E4-1641-B338-9503286A6771}" type="slidenum">
              <a:t>‹#›</a:t>
            </a:fld>
            <a:endParaRPr lang="ru-RU"/>
          </a:p>
        </p:txBody>
      </p:sp>
      <p:sp>
        <p:nvSpPr>
          <p:cNvPr id="6" name="Текст 14">
            <a:extLst>
              <a:ext uri="{FF2B5EF4-FFF2-40B4-BE49-F238E27FC236}">
                <a16:creationId xmlns:a16="http://schemas.microsoft.com/office/drawing/2014/main" id="{43559959-F157-C17F-E19C-EB517D91CA6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2073658"/>
            <a:ext cx="5841406" cy="703466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7" name="Текст 14">
            <a:extLst>
              <a:ext uri="{FF2B5EF4-FFF2-40B4-BE49-F238E27FC236}">
                <a16:creationId xmlns:a16="http://schemas.microsoft.com/office/drawing/2014/main" id="{B6BD99C4-0795-9F9F-0ECE-D08A4190146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2073658"/>
            <a:ext cx="1735970" cy="703466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8" name="Текст 14">
            <a:extLst>
              <a:ext uri="{FF2B5EF4-FFF2-40B4-BE49-F238E27FC236}">
                <a16:creationId xmlns:a16="http://schemas.microsoft.com/office/drawing/2014/main" id="{DEC059BE-C560-F5AB-0D0B-9D1C6D5CD93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2777124"/>
            <a:ext cx="5841397" cy="701143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 startAt="2"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0EDADFC6-C298-A400-230B-112248D434A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3478267"/>
            <a:ext cx="5841397" cy="701143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 startAt="3"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10" name="Текст 14">
            <a:extLst>
              <a:ext uri="{FF2B5EF4-FFF2-40B4-BE49-F238E27FC236}">
                <a16:creationId xmlns:a16="http://schemas.microsoft.com/office/drawing/2014/main" id="{D3317E68-C726-8B71-872C-8B95E9F3944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4179402"/>
            <a:ext cx="5841397" cy="709821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 startAt="4"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11" name="Текст 14">
            <a:extLst>
              <a:ext uri="{FF2B5EF4-FFF2-40B4-BE49-F238E27FC236}">
                <a16:creationId xmlns:a16="http://schemas.microsoft.com/office/drawing/2014/main" id="{2CDF572E-E35C-E185-A495-2C48884AC07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4887413"/>
            <a:ext cx="5841397" cy="698345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 startAt="5"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12" name="Текст 14">
            <a:extLst>
              <a:ext uri="{FF2B5EF4-FFF2-40B4-BE49-F238E27FC236}">
                <a16:creationId xmlns:a16="http://schemas.microsoft.com/office/drawing/2014/main" id="{B30AE372-9496-AE57-11C5-A4B49FE5084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5587514"/>
            <a:ext cx="1735970" cy="696535"/>
          </a:xfrm>
          <a:prstGeom prst="rect">
            <a:avLst/>
          </a:prstGeom>
          <a:solidFill>
            <a:srgbClr val="ECECEC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3" name="Текст 14">
            <a:extLst>
              <a:ext uri="{FF2B5EF4-FFF2-40B4-BE49-F238E27FC236}">
                <a16:creationId xmlns:a16="http://schemas.microsoft.com/office/drawing/2014/main" id="{1E3D2545-60E4-78EA-207B-61B69AECA54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2777124"/>
            <a:ext cx="1735970" cy="703466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4" name="Текст 14">
            <a:extLst>
              <a:ext uri="{FF2B5EF4-FFF2-40B4-BE49-F238E27FC236}">
                <a16:creationId xmlns:a16="http://schemas.microsoft.com/office/drawing/2014/main" id="{7BEFCBD1-9084-EB09-5A52-69348AF4F15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3480590"/>
            <a:ext cx="1735970" cy="703466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0C7A81F0-A13E-CA5C-54D0-011381037B9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4184056"/>
            <a:ext cx="1735970" cy="703356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6" name="Текст 14">
            <a:extLst>
              <a:ext uri="{FF2B5EF4-FFF2-40B4-BE49-F238E27FC236}">
                <a16:creationId xmlns:a16="http://schemas.microsoft.com/office/drawing/2014/main" id="{1CE3261B-445C-5465-9805-802FA46DA17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4887413"/>
            <a:ext cx="1735970" cy="700101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7" name="Текст 14">
            <a:extLst>
              <a:ext uri="{FF2B5EF4-FFF2-40B4-BE49-F238E27FC236}">
                <a16:creationId xmlns:a16="http://schemas.microsoft.com/office/drawing/2014/main" id="{05478EB6-7619-D8CC-733D-AF9ACFC3437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5589270"/>
            <a:ext cx="5841397" cy="694779"/>
          </a:xfrm>
          <a:prstGeom prst="rect">
            <a:avLst/>
          </a:prstGeom>
          <a:solidFill>
            <a:srgbClr val="ECECEC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для продолжительности воркшопа</a:t>
            </a:r>
          </a:p>
        </p:txBody>
      </p:sp>
      <p:pic>
        <p:nvPicPr>
          <p:cNvPr id="18" name="Рисунок 21">
            <a:extLst>
              <a:ext uri="{FF2B5EF4-FFF2-40B4-BE49-F238E27FC236}">
                <a16:creationId xmlns:a16="http://schemas.microsoft.com/office/drawing/2014/main" id="{735CD728-E4BF-7BEC-80C3-6EFB490EB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9911922" y="242699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7020653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Адженда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8">
            <a:extLst>
              <a:ext uri="{FF2B5EF4-FFF2-40B4-BE49-F238E27FC236}">
                <a16:creationId xmlns:a16="http://schemas.microsoft.com/office/drawing/2014/main" id="{F70E4BF2-609C-0A28-E9BC-8C3464614931}"/>
              </a:ext>
            </a:extLst>
          </p:cNvPr>
          <p:cNvGraphicFramePr>
            <a:graphicFrameLocks noGrp="1"/>
          </p:cNvGraphicFramePr>
          <p:nvPr/>
        </p:nvGraphicFramePr>
        <p:xfrm>
          <a:off x="528486" y="2073658"/>
          <a:ext cx="7577376" cy="492078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843016">
                  <a:extLst>
                    <a:ext uri="{9D8B030D-6E8A-4147-A177-3AD203B41FA5}">
                      <a16:colId xmlns:a16="http://schemas.microsoft.com/office/drawing/2014/main" val="1635019656"/>
                    </a:ext>
                  </a:extLst>
                </a:gridCol>
                <a:gridCol w="1734360">
                  <a:extLst>
                    <a:ext uri="{9D8B030D-6E8A-4147-A177-3AD203B41FA5}">
                      <a16:colId xmlns:a16="http://schemas.microsoft.com/office/drawing/2014/main" val="2606753745"/>
                    </a:ext>
                  </a:extLst>
                </a:gridCol>
              </a:tblGrid>
              <a:tr h="702972"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183022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048809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308313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734411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477105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089962"/>
                  </a:ext>
                </a:extLst>
              </a:tr>
              <a:tr h="702972"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ru-RU" sz="2200"/>
                    </a:p>
                  </a:txBody>
                  <a:tcPr marL="100794" marR="100794" marT="50401" marB="50401">
                    <a:lnL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006237"/>
                  </a:ext>
                </a:extLst>
              </a:tr>
            </a:tbl>
          </a:graphicData>
        </a:graphic>
      </p:graphicFrame>
      <p:sp>
        <p:nvSpPr>
          <p:cNvPr id="3" name="Текст 3">
            <a:extLst>
              <a:ext uri="{FF2B5EF4-FFF2-40B4-BE49-F238E27FC236}">
                <a16:creationId xmlns:a16="http://schemas.microsoft.com/office/drawing/2014/main" id="{B7F0997E-0529-CD79-6823-76520333212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E8A585BA-D7D4-6C8B-97D5-8505EB7E28D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54A6D4D1-97A3-955C-1269-25BF537788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77BD38-412F-0F41-9D1A-236E8AAD1304}" type="slidenum">
              <a:t>‹#›</a:t>
            </a:fld>
            <a:endParaRPr lang="ru-RU"/>
          </a:p>
        </p:txBody>
      </p:sp>
      <p:sp>
        <p:nvSpPr>
          <p:cNvPr id="6" name="Текст 14">
            <a:extLst>
              <a:ext uri="{FF2B5EF4-FFF2-40B4-BE49-F238E27FC236}">
                <a16:creationId xmlns:a16="http://schemas.microsoft.com/office/drawing/2014/main" id="{634A4BDC-DD1A-1575-B024-4E8D23408BC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2073658"/>
            <a:ext cx="5841406" cy="703466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7" name="Текст 14">
            <a:extLst>
              <a:ext uri="{FF2B5EF4-FFF2-40B4-BE49-F238E27FC236}">
                <a16:creationId xmlns:a16="http://schemas.microsoft.com/office/drawing/2014/main" id="{4C3A73B4-3E36-136F-B360-296152CAD3D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2073658"/>
            <a:ext cx="1735970" cy="703466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8" name="Текст 14">
            <a:extLst>
              <a:ext uri="{FF2B5EF4-FFF2-40B4-BE49-F238E27FC236}">
                <a16:creationId xmlns:a16="http://schemas.microsoft.com/office/drawing/2014/main" id="{E0F75047-CD09-42B3-4AFD-09EE202D430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2777124"/>
            <a:ext cx="5841397" cy="701143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 startAt="2"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0966A862-99B9-7057-7E7F-D973CB071C2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3478267"/>
            <a:ext cx="5841397" cy="701143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 startAt="3"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10" name="Текст 14">
            <a:extLst>
              <a:ext uri="{FF2B5EF4-FFF2-40B4-BE49-F238E27FC236}">
                <a16:creationId xmlns:a16="http://schemas.microsoft.com/office/drawing/2014/main" id="{F5A241B2-450C-36C5-A733-D7D5C44BAFF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4179402"/>
            <a:ext cx="5841397" cy="709821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 startAt="4"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11" name="Текст 14">
            <a:extLst>
              <a:ext uri="{FF2B5EF4-FFF2-40B4-BE49-F238E27FC236}">
                <a16:creationId xmlns:a16="http://schemas.microsoft.com/office/drawing/2014/main" id="{22DE8577-107C-33E7-BA3F-B2A0E59FAE3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4887413"/>
            <a:ext cx="5841397" cy="698345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 startAt="5"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12" name="Текст 14">
            <a:extLst>
              <a:ext uri="{FF2B5EF4-FFF2-40B4-BE49-F238E27FC236}">
                <a16:creationId xmlns:a16="http://schemas.microsoft.com/office/drawing/2014/main" id="{3DC100E5-DA52-01E3-1318-5F01612AF37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5587514"/>
            <a:ext cx="1735970" cy="705797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3" name="Текст 14">
            <a:extLst>
              <a:ext uri="{FF2B5EF4-FFF2-40B4-BE49-F238E27FC236}">
                <a16:creationId xmlns:a16="http://schemas.microsoft.com/office/drawing/2014/main" id="{9AB9428D-2517-FE0F-5579-80E9B7B7BA7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2777124"/>
            <a:ext cx="1735970" cy="703466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4" name="Текст 14">
            <a:extLst>
              <a:ext uri="{FF2B5EF4-FFF2-40B4-BE49-F238E27FC236}">
                <a16:creationId xmlns:a16="http://schemas.microsoft.com/office/drawing/2014/main" id="{1691D3EF-9338-9E3A-BE3C-DA13F4896F7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3480590"/>
            <a:ext cx="1735970" cy="703466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F3D9775F-58AB-124F-9A7A-E3A0D73A77E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4184056"/>
            <a:ext cx="1735970" cy="703356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6" name="Текст 14">
            <a:extLst>
              <a:ext uri="{FF2B5EF4-FFF2-40B4-BE49-F238E27FC236}">
                <a16:creationId xmlns:a16="http://schemas.microsoft.com/office/drawing/2014/main" id="{127D9F02-3AFB-4DE3-5EB6-F1150D252CA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4887413"/>
            <a:ext cx="1735970" cy="700101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7" name="Текст 14">
            <a:extLst>
              <a:ext uri="{FF2B5EF4-FFF2-40B4-BE49-F238E27FC236}">
                <a16:creationId xmlns:a16="http://schemas.microsoft.com/office/drawing/2014/main" id="{0A514AA5-C10C-ECB2-2FD7-400F2ABCE14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5594893"/>
            <a:ext cx="5841397" cy="703466"/>
          </a:xfrm>
          <a:prstGeom prst="rect">
            <a:avLst/>
          </a:prstGeom>
          <a:noFill/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 startAt="6"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презентации</a:t>
            </a:r>
          </a:p>
        </p:txBody>
      </p:sp>
      <p:sp>
        <p:nvSpPr>
          <p:cNvPr id="18" name="Текст 14">
            <a:extLst>
              <a:ext uri="{FF2B5EF4-FFF2-40B4-BE49-F238E27FC236}">
                <a16:creationId xmlns:a16="http://schemas.microsoft.com/office/drawing/2014/main" id="{40663D21-B7F7-8319-CDF7-280F779B6C0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69893" y="6293312"/>
            <a:ext cx="1735970" cy="701143"/>
          </a:xfrm>
          <a:prstGeom prst="rect">
            <a:avLst/>
          </a:prstGeom>
          <a:solidFill>
            <a:srgbClr val="ECECEC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ХХ мин</a:t>
            </a:r>
          </a:p>
        </p:txBody>
      </p:sp>
      <p:sp>
        <p:nvSpPr>
          <p:cNvPr id="19" name="Текст 14">
            <a:extLst>
              <a:ext uri="{FF2B5EF4-FFF2-40B4-BE49-F238E27FC236}">
                <a16:creationId xmlns:a16="http://schemas.microsoft.com/office/drawing/2014/main" id="{0BB97303-BFD4-5B2F-6DBC-8D1B994D91B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6293312"/>
            <a:ext cx="5841397" cy="701134"/>
          </a:xfrm>
          <a:prstGeom prst="rect">
            <a:avLst/>
          </a:prstGeom>
          <a:solidFill>
            <a:srgbClr val="ECECEC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93979" marR="0" lvl="0" indent="-293979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Блок для продолжительности воркшопа</a:t>
            </a:r>
          </a:p>
        </p:txBody>
      </p:sp>
      <p:pic>
        <p:nvPicPr>
          <p:cNvPr id="20" name="Рисунок 28">
            <a:extLst>
              <a:ext uri="{FF2B5EF4-FFF2-40B4-BE49-F238E27FC236}">
                <a16:creationId xmlns:a16="http://schemas.microsoft.com/office/drawing/2014/main" id="{12BCE0EC-671B-DABD-BB03-254AB3042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9911922" y="242699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0497733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ить две карти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3">
            <a:extLst>
              <a:ext uri="{FF2B5EF4-FFF2-40B4-BE49-F238E27FC236}">
                <a16:creationId xmlns:a16="http://schemas.microsoft.com/office/drawing/2014/main" id="{EB497695-458A-1AF1-91D1-FC4379A6C5B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3" name="Текст 9">
            <a:extLst>
              <a:ext uri="{FF2B5EF4-FFF2-40B4-BE49-F238E27FC236}">
                <a16:creationId xmlns:a16="http://schemas.microsoft.com/office/drawing/2014/main" id="{71B5558E-DC9F-308A-C13B-49CDDA36E04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E2126B-D603-E7E7-AFF5-F8D4D0CA80B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A18DCC-C20C-DF40-B14A-4CE11F032EFB}" type="slidenum">
              <a:t>‹#›</a:t>
            </a:fld>
            <a:endParaRPr lang="ru-RU"/>
          </a:p>
        </p:txBody>
      </p:sp>
      <p:sp>
        <p:nvSpPr>
          <p:cNvPr id="5" name="Рисунок 2">
            <a:extLst>
              <a:ext uri="{FF2B5EF4-FFF2-40B4-BE49-F238E27FC236}">
                <a16:creationId xmlns:a16="http://schemas.microsoft.com/office/drawing/2014/main" id="{75EB3E73-7F0D-5CA5-CB66-A8C2501E91CE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528486" y="2073658"/>
            <a:ext cx="5599401" cy="3714594"/>
          </a:xfrm>
          <a:prstGeom prst="rect">
            <a:avLst/>
          </a:prstGeom>
          <a:noFill/>
          <a:ln w="19046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0E454809-F7C9-E07D-7152-CA755C1E5B3F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6719889" y="2073658"/>
            <a:ext cx="5599401" cy="3714594"/>
          </a:xfrm>
          <a:prstGeom prst="rect">
            <a:avLst/>
          </a:prstGeom>
          <a:noFill/>
          <a:ln w="19046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7F02036D-DD1E-09B8-1C9E-55FBF4BDB00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6000493"/>
            <a:ext cx="5599401" cy="979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E99BBD08-FE1B-9122-4C3B-D301AA23650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19889" y="5972495"/>
            <a:ext cx="5599401" cy="102195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A4CA50A6-417A-A4A9-7ABF-EB08781F825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268065" y="5281272"/>
            <a:ext cx="2665411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6856F1C4-0C9C-D550-9F05-08996510094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368466" y="5281272"/>
            <a:ext cx="2665411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217127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л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9F31216A-AD66-100B-550E-67D781560CC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F51376-956A-5140-8957-F7AA8FFBAC04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168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ить три карти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3">
            <a:extLst>
              <a:ext uri="{FF2B5EF4-FFF2-40B4-BE49-F238E27FC236}">
                <a16:creationId xmlns:a16="http://schemas.microsoft.com/office/drawing/2014/main" id="{F38E8168-99E7-D073-9828-22F797E0ABB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3" name="Текст 9">
            <a:extLst>
              <a:ext uri="{FF2B5EF4-FFF2-40B4-BE49-F238E27FC236}">
                <a16:creationId xmlns:a16="http://schemas.microsoft.com/office/drawing/2014/main" id="{F383977E-565A-813E-F630-0CA2CDBBF5D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E39043-E98F-31B6-C441-D754BD37FA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B9E5D3-4818-904B-A5AC-ACE417D91C38}" type="slidenum">
              <a:t>‹#›</a:t>
            </a:fld>
            <a:endParaRPr lang="ru-RU"/>
          </a:p>
        </p:txBody>
      </p:sp>
      <p:sp>
        <p:nvSpPr>
          <p:cNvPr id="5" name="Рисунок 2">
            <a:extLst>
              <a:ext uri="{FF2B5EF4-FFF2-40B4-BE49-F238E27FC236}">
                <a16:creationId xmlns:a16="http://schemas.microsoft.com/office/drawing/2014/main" id="{5085EE3A-047A-3710-8679-6C63EB935AC9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528495" y="2073667"/>
            <a:ext cx="3735278" cy="3520494"/>
          </a:xfrm>
          <a:prstGeom prst="rect">
            <a:avLst/>
          </a:prstGeom>
          <a:noFill/>
          <a:ln w="19046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8DD88CF4-7370-3FF9-BAFD-5277443ED9C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95" y="6000493"/>
            <a:ext cx="3735278" cy="979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FEFE81CD-FDC7-34E3-FC54-2C49A22AE84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43266" y="5130076"/>
            <a:ext cx="2665411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AE781B1E-EC98-7615-2AEC-418F16DBD220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4852245" y="2073667"/>
            <a:ext cx="3735278" cy="3520494"/>
          </a:xfrm>
          <a:prstGeom prst="rect">
            <a:avLst/>
          </a:prstGeom>
          <a:noFill/>
          <a:ln w="19046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1CB69FC4-641A-0957-BCF4-0DD1C579461F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9176004" y="2073667"/>
            <a:ext cx="3735278" cy="3520494"/>
          </a:xfrm>
          <a:prstGeom prst="rect">
            <a:avLst/>
          </a:prstGeom>
          <a:noFill/>
          <a:ln w="19046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4BA06A9D-DB14-165D-46F0-44F92D9FA92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852245" y="6000493"/>
            <a:ext cx="3735278" cy="979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C9E0F37-0DF1-4362-1C49-C7485432AB6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176004" y="6000493"/>
            <a:ext cx="3735278" cy="979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Комментарий</a:t>
            </a:r>
          </a:p>
        </p:txBody>
      </p:sp>
      <p:sp>
        <p:nvSpPr>
          <p:cNvPr id="12" name="Текст 7">
            <a:extLst>
              <a:ext uri="{FF2B5EF4-FFF2-40B4-BE49-F238E27FC236}">
                <a16:creationId xmlns:a16="http://schemas.microsoft.com/office/drawing/2014/main" id="{04066C57-A723-91EA-ECD6-A7AB14C9E76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87178" y="5130076"/>
            <a:ext cx="2665411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F2C1F7E5-5A85-4A4C-F1F3-1E2ADA08430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731099" y="5130076"/>
            <a:ext cx="2665411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2660337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нка с ком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0">
            <a:extLst>
              <a:ext uri="{FF2B5EF4-FFF2-40B4-BE49-F238E27FC236}">
                <a16:creationId xmlns:a16="http://schemas.microsoft.com/office/drawing/2014/main" id="{4BF83F4C-8D25-23F1-DF5A-B759119A2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3">
            <a:extLst>
              <a:ext uri="{FF2B5EF4-FFF2-40B4-BE49-F238E27FC236}">
                <a16:creationId xmlns:a16="http://schemas.microsoft.com/office/drawing/2014/main" id="{8D957F98-4C83-A207-1A50-CB04768AC4E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E5522742-F47F-4657-81DF-6C934CB9B23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77B402C2-05EB-D869-215C-B51C7B8632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53D941-CB5B-C441-A6A2-A3DF88EFDE88}" type="slidenum">
              <a:t>‹#›</a:t>
            </a:fld>
            <a:endParaRPr lang="ru-RU"/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50DA11C6-CA64-B16E-CAE3-6E2833BEEEAA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528486" y="2073658"/>
            <a:ext cx="8532860" cy="4920788"/>
          </a:xfrm>
          <a:prstGeom prst="rect">
            <a:avLst/>
          </a:prstGeom>
          <a:noFill/>
          <a:ln w="19046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B76D3928-FA12-E0D2-24B9-9114F14A71A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441445" y="2073658"/>
            <a:ext cx="3469846" cy="4920788"/>
          </a:xfrm>
          <a:prstGeom prst="rect">
            <a:avLst/>
          </a:prstGeom>
          <a:solidFill>
            <a:srgbClr val="D4F3FD"/>
          </a:solidFill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  <a:lvl2pPr marL="587968" marR="0" lvl="1" indent="-293979" defTabSz="1007943" fontAlgn="auto">
              <a:spcBef>
                <a:spcPts val="55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2pPr>
          </a:lstStyle>
          <a:p>
            <a:pPr lvl="0"/>
            <a:r>
              <a:rPr lang="ru-RU"/>
              <a:t>Комментарии: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96739E28-B935-4317-ECE9-3F7AE419022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18159" y="6369225"/>
            <a:ext cx="3303270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29592196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хема с ком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0">
            <a:extLst>
              <a:ext uri="{FF2B5EF4-FFF2-40B4-BE49-F238E27FC236}">
                <a16:creationId xmlns:a16="http://schemas.microsoft.com/office/drawing/2014/main" id="{6A520E91-3E81-CDC4-7E57-2A65016D4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Прямоугольник: скругленные углы 1">
            <a:extLst>
              <a:ext uri="{FF2B5EF4-FFF2-40B4-BE49-F238E27FC236}">
                <a16:creationId xmlns:a16="http://schemas.microsoft.com/office/drawing/2014/main" id="{FBA13E8D-39E7-01FF-1228-67860D9F20F9}"/>
              </a:ext>
            </a:extLst>
          </p:cNvPr>
          <p:cNvSpPr/>
          <p:nvPr/>
        </p:nvSpPr>
        <p:spPr>
          <a:xfrm>
            <a:off x="528486" y="2073658"/>
            <a:ext cx="8532860" cy="4920788"/>
          </a:xfrm>
          <a:custGeom>
            <a:avLst>
              <a:gd name="f0" fmla="val 128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13151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41BDB1-DDDC-8430-9887-E20ABE0342F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B1653B44-9B78-715D-F556-29FF2EE52E8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82F94090-AC4E-E3DF-28BB-995068E94C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B0F458-0025-8E49-8E55-F15C28D51AD9}" type="slidenum">
              <a:t>‹#›</a:t>
            </a:fld>
            <a:endParaRPr lang="ru-RU"/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20429021-BA89-59EA-51C8-6D0DAC40225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441445" y="2073658"/>
            <a:ext cx="3469846" cy="4920788"/>
          </a:xfrm>
          <a:prstGeom prst="rect">
            <a:avLst/>
          </a:prstGeom>
          <a:solidFill>
            <a:srgbClr val="D4F3FD"/>
          </a:solidFill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  <a:lvl2pPr marL="587968" marR="0" lvl="1" indent="-293979" defTabSz="1007943" fontAlgn="auto">
              <a:spcBef>
                <a:spcPts val="55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2pPr>
          </a:lstStyle>
          <a:p>
            <a:pPr lvl="0"/>
            <a:r>
              <a:rPr lang="ru-RU"/>
              <a:t>Комментарии: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3CD2F111-A6CD-9CD0-A675-38A28DD274C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18159" y="6369225"/>
            <a:ext cx="3303270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40195327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нка с ком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2">
            <a:extLst>
              <a:ext uri="{FF2B5EF4-FFF2-40B4-BE49-F238E27FC236}">
                <a16:creationId xmlns:a16="http://schemas.microsoft.com/office/drawing/2014/main" id="{3F56E191-9E65-6700-0415-9943165639D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5B2E66-CD29-7140-9BB9-9B66416A4AEB}" type="slidenum">
              <a:t>‹#›</a:t>
            </a:fld>
            <a:endParaRPr lang="ru-RU"/>
          </a:p>
        </p:txBody>
      </p:sp>
      <p:sp>
        <p:nvSpPr>
          <p:cNvPr id="3" name="Рисунок 4">
            <a:extLst>
              <a:ext uri="{FF2B5EF4-FFF2-40B4-BE49-F238E27FC236}">
                <a16:creationId xmlns:a16="http://schemas.microsoft.com/office/drawing/2014/main" id="{5C46B694-04B9-8D82-AAEF-A6CB0089B4BC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0" y="0"/>
            <a:ext cx="13439778" cy="75596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2205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Вставить картинку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F73E1BC0-14E9-44A6-C5A6-726178CF4A2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021866" y="4101824"/>
            <a:ext cx="4889415" cy="2892622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  <a:lvl2pPr marL="587968" marR="0" lvl="1" indent="-293979" defTabSz="1007943" fontAlgn="auto">
              <a:spcBef>
                <a:spcPts val="55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2pPr>
          </a:lstStyle>
          <a:p>
            <a:pPr lvl="0"/>
            <a:r>
              <a:rPr lang="ru-RU"/>
              <a:t>Комментарии: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93ED354F-215C-D4F2-7E7F-5E254A6CB89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247254" y="422736"/>
            <a:ext cx="3678649" cy="486405"/>
          </a:xfrm>
          <a:prstGeom prst="rect">
            <a:avLst/>
          </a:prstGeom>
          <a:solidFill>
            <a:srgbClr val="F6F5F4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10543593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нка с ком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2">
            <a:extLst>
              <a:ext uri="{FF2B5EF4-FFF2-40B4-BE49-F238E27FC236}">
                <a16:creationId xmlns:a16="http://schemas.microsoft.com/office/drawing/2014/main" id="{48C435D7-4834-5A36-E50F-4E7D45AC94E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2F4188-5606-7746-9C5C-39E2316247BC}" type="slidenum">
              <a:t>‹#›</a:t>
            </a:fld>
            <a:endParaRPr lang="ru-RU"/>
          </a:p>
        </p:txBody>
      </p:sp>
      <p:sp>
        <p:nvSpPr>
          <p:cNvPr id="3" name="Рисунок 4">
            <a:extLst>
              <a:ext uri="{FF2B5EF4-FFF2-40B4-BE49-F238E27FC236}">
                <a16:creationId xmlns:a16="http://schemas.microsoft.com/office/drawing/2014/main" id="{0A3CE46D-433F-118A-7E7D-75D774198039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0" y="0"/>
            <a:ext cx="13439778" cy="75596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2205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Вставить картинку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0F6AB821-6C10-5FC7-B204-4C7ECF1E736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021866" y="4101824"/>
            <a:ext cx="4889415" cy="2892622"/>
          </a:xfrm>
          <a:prstGeom prst="rect">
            <a:avLst/>
          </a:prstGeom>
          <a:solidFill>
            <a:srgbClr val="F6F5F4"/>
          </a:solidFill>
          <a:ln w="19046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  <a:lvl2pPr marL="587968" marR="0" lvl="1" indent="-293979" defTabSz="1007943" fontAlgn="auto">
              <a:spcBef>
                <a:spcPts val="55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2pPr>
          </a:lstStyle>
          <a:p>
            <a:pPr lvl="0"/>
            <a:r>
              <a:rPr lang="ru-RU"/>
              <a:t>Комментарии: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520B87D6-A6DF-3478-8867-1D7A54C6E45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247254" y="422736"/>
            <a:ext cx="3678649" cy="486405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42109111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нка с ком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5">
            <a:extLst>
              <a:ext uri="{FF2B5EF4-FFF2-40B4-BE49-F238E27FC236}">
                <a16:creationId xmlns:a16="http://schemas.microsoft.com/office/drawing/2014/main" id="{6995C2A8-7AEE-B74B-8E9F-212BBB0A88E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19889" y="0"/>
            <a:ext cx="6719889" cy="75596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251990" marR="0" lvl="0" indent="-251990" algn="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157" b="0" i="0" u="none" strike="noStrike" cap="none" spc="0" baseline="0">
                <a:solidFill>
                  <a:srgbClr val="767676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Фон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63E4346E-C062-E898-4572-7BDF71BD885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275871" y="768141"/>
            <a:ext cx="5635410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B249C862-C902-0F73-9D82-1D7DE549F7B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275871" y="285493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9D26D319-744E-0603-EE37-5F55F68D365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DA7140-EB21-484F-A5CC-4D046F84FAC7}" type="slidenum">
              <a:t>‹#›</a:t>
            </a:fld>
            <a:endParaRPr lang="ru-RU"/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FC3CF281-F856-0CDE-8EB0-5E03936DCBE6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0" y="0"/>
            <a:ext cx="6719889" cy="75596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9BCB4227-945C-0CC8-AEDF-CCA4B031271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359877" y="2073658"/>
            <a:ext cx="5500454" cy="4920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  <a:lvl2pPr marL="587968" marR="0" lvl="1" indent="-293979" defTabSz="1007943" fontAlgn="auto">
              <a:spcBef>
                <a:spcPts val="55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2pPr>
          </a:lstStyle>
          <a:p>
            <a:pPr lvl="0"/>
            <a:r>
              <a:rPr lang="ru-RU"/>
              <a:t>Комментарии: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C16A56BC-29E7-D92C-AAE4-5D910A58FA0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0031" y="6720913"/>
            <a:ext cx="3303270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38311433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нка с ком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5">
            <a:extLst>
              <a:ext uri="{FF2B5EF4-FFF2-40B4-BE49-F238E27FC236}">
                <a16:creationId xmlns:a16="http://schemas.microsoft.com/office/drawing/2014/main" id="{40FC01D0-52E2-B5FB-3EEC-B29913713D5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19889" y="0"/>
            <a:ext cx="6719889" cy="7559673"/>
          </a:xfrm>
          <a:prstGeom prst="rect">
            <a:avLst/>
          </a:prstGeom>
          <a:solidFill>
            <a:srgbClr val="F6F5F4"/>
          </a:solidFill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251990" marR="0" lvl="0" indent="-251990" algn="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157" b="0" i="0" u="none" strike="noStrike" cap="none" spc="0" baseline="0">
                <a:solidFill>
                  <a:srgbClr val="767676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Фон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52E12659-B81C-F580-9DC2-94BCBB0E06C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275871" y="768141"/>
            <a:ext cx="5635410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6045095F-E311-8E8E-EA85-4709C1078D0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275871" y="285493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2C953952-66D2-A1E6-BDF1-A1C2F315BB6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7C8850-4425-D34D-A56B-E8E99DDB7AE5}" type="slidenum">
              <a:t>‹#›</a:t>
            </a:fld>
            <a:endParaRPr lang="ru-RU"/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6F4E7087-EA76-6F22-93CD-0AEC23536162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0" y="0"/>
            <a:ext cx="6719889" cy="75596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991D0404-0826-4D6F-7622-86B743FAAA2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359877" y="2073658"/>
            <a:ext cx="5500454" cy="4920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  <a:lvl2pPr marL="587968" marR="0" lvl="1" indent="-293979" defTabSz="1007943" fontAlgn="auto">
              <a:spcBef>
                <a:spcPts val="55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2pPr>
          </a:lstStyle>
          <a:p>
            <a:pPr lvl="0"/>
            <a:r>
              <a:rPr lang="ru-RU"/>
              <a:t>Комментарии: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22D0B8FF-8C9A-C479-6D25-B64C64AC5AB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0031" y="6720913"/>
            <a:ext cx="3303270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34703281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нка с ком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5">
            <a:extLst>
              <a:ext uri="{FF2B5EF4-FFF2-40B4-BE49-F238E27FC236}">
                <a16:creationId xmlns:a16="http://schemas.microsoft.com/office/drawing/2014/main" id="{A10D41C7-F561-14E8-B74F-F06B9E81069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-13999" y="0"/>
            <a:ext cx="6719889" cy="75596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251990" marR="0" lvl="0" indent="-251990" algn="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157" b="0" i="0" u="none" strike="noStrike" cap="none" spc="0" baseline="0">
                <a:solidFill>
                  <a:srgbClr val="767676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Фон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BC5C44A1-80E9-D8D4-7092-8089DEF7F89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41992" y="768141"/>
            <a:ext cx="5635410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E59E8A69-F6A5-8876-9ECF-C03F984C038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41992" y="285493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00C1FE44-2C20-0510-DF82-C26551690D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B844AB-1175-4940-A1BF-D3C0AA9023FA}" type="slidenum">
              <a:t>‹#›</a:t>
            </a:fld>
            <a:endParaRPr lang="ru-RU"/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80C95B9D-BC74-361B-017F-10E7D5619920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6705889" y="0"/>
            <a:ext cx="6705889" cy="75596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3084D9C8-AEFE-58D4-7A67-031DD1B5D9B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5989" y="2073658"/>
            <a:ext cx="5500454" cy="4920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  <a:lvl2pPr marL="587968" marR="0" lvl="1" indent="-293979" defTabSz="1007943" fontAlgn="auto">
              <a:spcBef>
                <a:spcPts val="55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2pPr>
          </a:lstStyle>
          <a:p>
            <a:pPr lvl="0"/>
            <a:r>
              <a:rPr lang="ru-RU"/>
              <a:t>Комментарии: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6915304-C96C-10E8-A092-8A5924B9BB0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637666" y="6707974"/>
            <a:ext cx="3303270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31167991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нка с ком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5">
            <a:extLst>
              <a:ext uri="{FF2B5EF4-FFF2-40B4-BE49-F238E27FC236}">
                <a16:creationId xmlns:a16="http://schemas.microsoft.com/office/drawing/2014/main" id="{8A3891B0-A343-C79E-8C14-1A7AD629DAC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-13999" y="0"/>
            <a:ext cx="6719889" cy="7559673"/>
          </a:xfrm>
          <a:prstGeom prst="rect">
            <a:avLst/>
          </a:prstGeom>
          <a:solidFill>
            <a:srgbClr val="F6F5F4"/>
          </a:solidFill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251990" marR="0" lvl="0" indent="-251990" algn="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157" b="0" i="0" u="none" strike="noStrike" cap="none" spc="0" baseline="0">
                <a:solidFill>
                  <a:srgbClr val="767676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Фон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AA32FEAE-BE45-E00E-894D-4EDF66A2F6A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41992" y="768141"/>
            <a:ext cx="5635410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0D557376-6245-DF1D-A079-6974591F3FE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41992" y="285493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B3BC6498-12D7-A067-6315-CFB1DCC40F7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2E532C-D43D-DE42-94E4-5BF2C906774A}" type="slidenum">
              <a:t>‹#›</a:t>
            </a:fld>
            <a:endParaRPr lang="ru-RU"/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11E33C8A-EEBF-E90F-6E49-1FB1E6E2F567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6705889" y="0"/>
            <a:ext cx="6705889" cy="75596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AC4D8F64-39D7-7FB2-9C1D-86DB8F237BF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5989" y="2073658"/>
            <a:ext cx="5500454" cy="4920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  <a:lvl2pPr marL="587968" marR="0" lvl="1" indent="-293979" defTabSz="1007943" fontAlgn="auto">
              <a:spcBef>
                <a:spcPts val="55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2pPr>
          </a:lstStyle>
          <a:p>
            <a:pPr lvl="0"/>
            <a:r>
              <a:rPr lang="ru-RU"/>
              <a:t>Комментарии: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B48B544-8A18-E59A-E789-F80A72D4CB2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637666" y="6707974"/>
            <a:ext cx="3303270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27780840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нка с ком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5">
            <a:extLst>
              <a:ext uri="{FF2B5EF4-FFF2-40B4-BE49-F238E27FC236}">
                <a16:creationId xmlns:a16="http://schemas.microsoft.com/office/drawing/2014/main" id="{64F1DC86-6D3D-B987-10C6-655EBD6A31C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-13999" y="0"/>
            <a:ext cx="6719889" cy="7559673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251990" marR="0" lvl="0" indent="-251990" algn="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en-GB" sz="1157" b="0" i="0" u="none" strike="noStrike" cap="none" spc="0" baseline="0">
                <a:solidFill>
                  <a:srgbClr val="001E47"/>
                </a:solidFill>
                <a:uFillTx/>
                <a:latin typeface="Arial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6019A5B9-CEF0-EE2B-D08A-5F2DD890E12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41992" y="768141"/>
            <a:ext cx="5635410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1ECD6AD6-7D7A-9220-0A87-C82178C9ADC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41992" y="285493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1E4F7CF3-8FB2-D90F-9B76-9EF9006063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5971CB-78E1-264B-88DB-6F50AB0DC02B}" type="slidenum">
              <a:t>‹#›</a:t>
            </a:fld>
            <a:endParaRPr lang="ru-RU"/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BAC8B5DB-C40E-A569-DE2B-CF9259C7310D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6705889" y="0"/>
            <a:ext cx="6705889" cy="75596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5F18DC6A-2587-A921-8238-7FC9A335D59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5989" y="2073658"/>
            <a:ext cx="5500454" cy="4920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  <a:lvl2pPr marL="587968" marR="0" lvl="1" indent="-293979" defTabSz="1007943" fontAlgn="auto">
              <a:spcBef>
                <a:spcPts val="55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2pPr>
          </a:lstStyle>
          <a:p>
            <a:pPr lvl="0"/>
            <a:r>
              <a:rPr lang="ru-RU"/>
              <a:t>Комментарии: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E313F5ED-CEF1-AF5C-0692-2FE7B77B51F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637666" y="6707974"/>
            <a:ext cx="3303270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165312036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лый слайд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4">
            <a:extLst>
              <a:ext uri="{FF2B5EF4-FFF2-40B4-BE49-F238E27FC236}">
                <a16:creationId xmlns:a16="http://schemas.microsoft.com/office/drawing/2014/main" id="{F81B19F2-1D25-104D-4C77-CD711715D2AE}"/>
              </a:ext>
            </a:extLst>
          </p:cNvPr>
          <p:cNvPicPr>
            <a:picLocks noChangeAspect="1"/>
          </p:cNvPicPr>
          <p:nvPr/>
        </p:nvPicPr>
        <p:blipFill>
          <a:blip/>
          <a:srcRect l="601668"/>
          <a:stretch>
            <a:fillRect/>
          </a:stretch>
        </p:blipFill>
        <p:spPr>
          <a:xfrm>
            <a:off x="10289825" y="0"/>
            <a:ext cx="3149943" cy="75596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35A9879-DD19-D3BB-F633-6221C4D5414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716C9DC1-183B-CD49-9C61-FE337B8CE03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0587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нка с ком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5">
            <a:extLst>
              <a:ext uri="{FF2B5EF4-FFF2-40B4-BE49-F238E27FC236}">
                <a16:creationId xmlns:a16="http://schemas.microsoft.com/office/drawing/2014/main" id="{24CEA500-6585-09C5-B61E-98BEC532A9E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19889" y="0"/>
            <a:ext cx="6719889" cy="7559673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251990" marR="0" lvl="0" indent="-251990" algn="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en-GB" sz="1157" b="0" i="0" u="none" strike="noStrike" cap="none" spc="0" baseline="0">
                <a:solidFill>
                  <a:srgbClr val="001E47"/>
                </a:solidFill>
                <a:uFillTx/>
                <a:latin typeface="Arial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405A3FDA-9954-683A-8531-5860BC74A95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275871" y="768141"/>
            <a:ext cx="5635410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81E74FB1-BDEF-9733-3F16-CC76BE3F013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275871" y="285493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45EDAF95-BDC5-3803-9CA9-0CC9C12ED76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66AEACD9-4B5D-9843-9648-E47B4DD9EB70}" type="slidenum">
              <a:t>‹#›</a:t>
            </a:fld>
            <a:endParaRPr lang="ru-RU"/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576D0153-7CBF-09B4-B2D2-D30D584955AF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0" y="0"/>
            <a:ext cx="6719889" cy="75596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Вставь картинку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E622C06D-63D5-1C12-BA91-907D4E88EDA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359877" y="2073658"/>
            <a:ext cx="5500454" cy="4920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  <a:lvl2pPr marL="587968" marR="0" lvl="1" indent="-293979" defTabSz="1007943" fontAlgn="auto">
              <a:spcBef>
                <a:spcPts val="55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2pPr>
          </a:lstStyle>
          <a:p>
            <a:pPr lvl="0"/>
            <a:r>
              <a:rPr lang="ru-RU"/>
              <a:t>Комментарии: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0541974B-D0B4-58EA-9784-8BFF2052325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0031" y="6720913"/>
            <a:ext cx="3303270" cy="284981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265179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блока в одн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1">
            <a:extLst>
              <a:ext uri="{FF2B5EF4-FFF2-40B4-BE49-F238E27FC236}">
                <a16:creationId xmlns:a16="http://schemas.microsoft.com/office/drawing/2014/main" id="{7C5A7C0F-3A47-66F2-C7F2-73C836B7A145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F6F5F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" name="Рисунок 15">
            <a:extLst>
              <a:ext uri="{FF2B5EF4-FFF2-40B4-BE49-F238E27FC236}">
                <a16:creationId xmlns:a16="http://schemas.microsoft.com/office/drawing/2014/main" id="{4F378CD9-1EE4-C220-DEE1-23D36DD77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379920">
            <a:off x="3156956" y="4217350"/>
            <a:ext cx="7055894" cy="705571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Прямоугольник: скругленные углы 33">
            <a:extLst>
              <a:ext uri="{FF2B5EF4-FFF2-40B4-BE49-F238E27FC236}">
                <a16:creationId xmlns:a16="http://schemas.microsoft.com/office/drawing/2014/main" id="{754237A6-3941-B3E9-CFF3-CB08D2894440}"/>
              </a:ext>
            </a:extLst>
          </p:cNvPr>
          <p:cNvSpPr/>
          <p:nvPr/>
        </p:nvSpPr>
        <p:spPr>
          <a:xfrm>
            <a:off x="568738" y="2040410"/>
            <a:ext cx="5703158" cy="4707294"/>
          </a:xfrm>
          <a:custGeom>
            <a:avLst>
              <a:gd name="f0" fmla="val 154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13151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Прямоугольник: скругленные углы 34">
            <a:extLst>
              <a:ext uri="{FF2B5EF4-FFF2-40B4-BE49-F238E27FC236}">
                <a16:creationId xmlns:a16="http://schemas.microsoft.com/office/drawing/2014/main" id="{354500FD-F6EC-1A92-BFC5-E7E56864E636}"/>
              </a:ext>
            </a:extLst>
          </p:cNvPr>
          <p:cNvSpPr/>
          <p:nvPr/>
        </p:nvSpPr>
        <p:spPr>
          <a:xfrm>
            <a:off x="7102254" y="2040410"/>
            <a:ext cx="5703158" cy="4707294"/>
          </a:xfrm>
          <a:custGeom>
            <a:avLst>
              <a:gd name="f0" fmla="val 177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13151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Прямоугольник 35">
            <a:extLst>
              <a:ext uri="{FF2B5EF4-FFF2-40B4-BE49-F238E27FC236}">
                <a16:creationId xmlns:a16="http://schemas.microsoft.com/office/drawing/2014/main" id="{A515E394-2D54-5145-9F0E-DDEFF4B6A79B}"/>
              </a:ext>
            </a:extLst>
          </p:cNvPr>
          <p:cNvSpPr/>
          <p:nvPr/>
        </p:nvSpPr>
        <p:spPr>
          <a:xfrm>
            <a:off x="568738" y="2040410"/>
            <a:ext cx="5703158" cy="905063"/>
          </a:xfrm>
          <a:prstGeom prst="rect">
            <a:avLst/>
          </a:prstGeom>
          <a:solidFill>
            <a:srgbClr val="001E47"/>
          </a:solidFill>
          <a:ln w="19046" cap="flat">
            <a:solidFill>
              <a:srgbClr val="131519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1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Прямоугольник 36">
            <a:extLst>
              <a:ext uri="{FF2B5EF4-FFF2-40B4-BE49-F238E27FC236}">
                <a16:creationId xmlns:a16="http://schemas.microsoft.com/office/drawing/2014/main" id="{FC948877-7F86-44C0-4B49-ECA19A28036B}"/>
              </a:ext>
            </a:extLst>
          </p:cNvPr>
          <p:cNvSpPr/>
          <p:nvPr/>
        </p:nvSpPr>
        <p:spPr>
          <a:xfrm>
            <a:off x="7102254" y="2040410"/>
            <a:ext cx="5703158" cy="905063"/>
          </a:xfrm>
          <a:prstGeom prst="rect">
            <a:avLst/>
          </a:prstGeom>
          <a:solidFill>
            <a:srgbClr val="001E47"/>
          </a:solidFill>
          <a:ln w="19046" cap="flat">
            <a:solidFill>
              <a:srgbClr val="131519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1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3B5DA802-E63D-1082-552F-7569F1BEF94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9EC80A4D-6FD0-1AC3-7373-99E787EE0B2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7C4C5227-9FE1-67D0-8A53-AA8114B1239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E9088D-305B-9B4D-8118-B4F14651ACBB}" type="slidenum">
              <a:t>‹#›</a:t>
            </a:fld>
            <a:endParaRPr lang="ru-RU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8ABDE3C5-3250-FDAE-EB60-4929078FD45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35343" y="2142055"/>
            <a:ext cx="5440561" cy="8034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  <a:br>
              <a:rPr lang="ru-RU"/>
            </a:br>
            <a:r>
              <a:rPr lang="ru-RU"/>
              <a:t>Например </a:t>
            </a:r>
            <a:r>
              <a:rPr lang="en-US"/>
              <a:t>“</a:t>
            </a:r>
            <a:r>
              <a:rPr lang="ru-RU"/>
              <a:t>Какие задачи воркшопа</a:t>
            </a:r>
            <a:r>
              <a:rPr lang="en-US"/>
              <a:t>?”</a:t>
            </a:r>
            <a:endParaRPr lang="ru-RU"/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5CCA0911-8847-5577-CCB2-E2040A362D6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201476" y="2142055"/>
            <a:ext cx="5440561" cy="8034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984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  <a:br>
              <a:rPr lang="ru-RU"/>
            </a:br>
            <a:r>
              <a:rPr lang="ru-RU"/>
              <a:t>Например </a:t>
            </a:r>
            <a:r>
              <a:rPr lang="en-US"/>
              <a:t>“</a:t>
            </a:r>
            <a:r>
              <a:rPr lang="ru-RU"/>
              <a:t>Чему научимся</a:t>
            </a:r>
            <a:r>
              <a:rPr lang="en-US"/>
              <a:t>?”</a:t>
            </a:r>
            <a:endParaRPr lang="ru-RU"/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90C20370-71AE-5E20-A7DB-D930A032389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95053" y="3316537"/>
            <a:ext cx="5380841" cy="29691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391975" marR="0" lvl="0" indent="-391975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  <a:lvl2pPr marL="391975" marR="0" lvl="0" indent="-391975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2pPr>
            <a:lvl3pPr marL="391975" marR="0" lvl="0" indent="-391975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3pPr>
          </a:lstStyle>
          <a:p>
            <a:pPr lvl="0"/>
            <a:r>
              <a:rPr lang="ru-RU"/>
              <a:t>Впиши сюда перечень</a:t>
            </a:r>
          </a:p>
          <a:p>
            <a:pPr lvl="0"/>
            <a:r>
              <a:rPr lang="ru-RU"/>
              <a:t>Изучим фреймворк </a:t>
            </a:r>
            <a:r>
              <a:rPr lang="en-US"/>
              <a:t>JTBD</a:t>
            </a:r>
            <a:endParaRPr lang="ru-RU"/>
          </a:p>
          <a:p>
            <a:pPr lvl="0"/>
            <a:r>
              <a:rPr lang="ru-RU"/>
              <a:t>Закрепим его на практике</a:t>
            </a:r>
          </a:p>
        </p:txBody>
      </p:sp>
      <p:sp>
        <p:nvSpPr>
          <p:cNvPr id="14" name="Текст 7">
            <a:extLst>
              <a:ext uri="{FF2B5EF4-FFF2-40B4-BE49-F238E27FC236}">
                <a16:creationId xmlns:a16="http://schemas.microsoft.com/office/drawing/2014/main" id="{801CF712-5F85-BD7D-596A-864B43B8809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231331" y="3316537"/>
            <a:ext cx="5380841" cy="29691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391975" marR="0" lvl="0" indent="-391975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  <a:lvl2pPr marL="391975" marR="0" lvl="0" indent="-391975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2pPr>
            <a:lvl3pPr marL="391975" marR="0" lvl="0" indent="-391975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AutoNum type="arabicPeriod"/>
              <a:tabLst/>
              <a:defRPr lang="ru-RU" sz="1984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3pPr>
          </a:lstStyle>
          <a:p>
            <a:pPr lvl="0"/>
            <a:r>
              <a:rPr lang="ru-RU"/>
              <a:t>Впиши сюда перечень</a:t>
            </a:r>
          </a:p>
          <a:p>
            <a:pPr lvl="0"/>
            <a:r>
              <a:rPr lang="ru-RU"/>
              <a:t>Умеем собирать </a:t>
            </a:r>
            <a:r>
              <a:rPr lang="en-US"/>
              <a:t>JTBD</a:t>
            </a:r>
            <a:r>
              <a:rPr lang="ru-RU"/>
              <a:t> для своих проектов</a:t>
            </a:r>
          </a:p>
          <a:p>
            <a:pPr lvl="0"/>
            <a:r>
              <a:rPr lang="ru-RU"/>
              <a:t>Базово разбираемся в функционале </a:t>
            </a:r>
            <a:r>
              <a:rPr lang="en-US"/>
              <a:t>MIRO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2132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блока в одн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2">
            <a:extLst>
              <a:ext uri="{FF2B5EF4-FFF2-40B4-BE49-F238E27FC236}">
                <a16:creationId xmlns:a16="http://schemas.microsoft.com/office/drawing/2014/main" id="{4452B0BC-5144-383A-26AC-364F4CD163ED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F6F5F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E1DD9AA-24A7-306F-9D51-209A06721F3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5DBB930-CCD6-0345-8C95-34C41F606F98}" type="slidenum">
              <a:t>‹#›</a:t>
            </a:fld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B910AD7-E101-ECDB-ADEC-2CFAAC60110D}"/>
              </a:ext>
            </a:extLst>
          </p:cNvPr>
          <p:cNvSpPr/>
          <p:nvPr/>
        </p:nvSpPr>
        <p:spPr>
          <a:xfrm>
            <a:off x="568738" y="2073658"/>
            <a:ext cx="3440795" cy="463484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6008FC6-48E3-F7A8-53BD-024C92EC448A}"/>
              </a:ext>
            </a:extLst>
          </p:cNvPr>
          <p:cNvSpPr/>
          <p:nvPr/>
        </p:nvSpPr>
        <p:spPr>
          <a:xfrm>
            <a:off x="4975488" y="2073658"/>
            <a:ext cx="3440795" cy="463484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AE839245-A811-3670-C80B-37A1090BC53E}"/>
              </a:ext>
            </a:extLst>
          </p:cNvPr>
          <p:cNvSpPr/>
          <p:nvPr/>
        </p:nvSpPr>
        <p:spPr>
          <a:xfrm>
            <a:off x="9382246" y="2073658"/>
            <a:ext cx="3440795" cy="463484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DE00004-CADA-8EEB-6A46-17A375F3F909}"/>
              </a:ext>
            </a:extLst>
          </p:cNvPr>
          <p:cNvSpPr/>
          <p:nvPr/>
        </p:nvSpPr>
        <p:spPr>
          <a:xfrm>
            <a:off x="568738" y="2073658"/>
            <a:ext cx="3440795" cy="576748"/>
          </a:xfrm>
          <a:prstGeom prst="rect">
            <a:avLst/>
          </a:prstGeom>
          <a:solidFill>
            <a:srgbClr val="001E47"/>
          </a:solidFill>
          <a:ln w="19046" cap="flat">
            <a:solidFill>
              <a:srgbClr val="131519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543" b="1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E4A595D-F01A-AF0F-1EC6-E09E2DB87677}"/>
              </a:ext>
            </a:extLst>
          </p:cNvPr>
          <p:cNvSpPr/>
          <p:nvPr/>
        </p:nvSpPr>
        <p:spPr>
          <a:xfrm>
            <a:off x="4975488" y="2073658"/>
            <a:ext cx="3440795" cy="576748"/>
          </a:xfrm>
          <a:prstGeom prst="rect">
            <a:avLst/>
          </a:prstGeom>
          <a:solidFill>
            <a:srgbClr val="001E47"/>
          </a:solidFill>
          <a:ln w="19046" cap="flat">
            <a:solidFill>
              <a:srgbClr val="131519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543" b="1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601E824-96F1-3AD9-6AE0-52B6E662540E}"/>
              </a:ext>
            </a:extLst>
          </p:cNvPr>
          <p:cNvSpPr/>
          <p:nvPr/>
        </p:nvSpPr>
        <p:spPr>
          <a:xfrm>
            <a:off x="9382246" y="2073658"/>
            <a:ext cx="3440795" cy="576748"/>
          </a:xfrm>
          <a:prstGeom prst="rect">
            <a:avLst/>
          </a:prstGeom>
          <a:solidFill>
            <a:srgbClr val="001E47"/>
          </a:solidFill>
          <a:ln w="19046" cap="flat">
            <a:solidFill>
              <a:srgbClr val="131519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543" b="1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34C7FA64-5BE1-CF80-D7BB-DEC48388063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11" name="Текст 9">
            <a:extLst>
              <a:ext uri="{FF2B5EF4-FFF2-40B4-BE49-F238E27FC236}">
                <a16:creationId xmlns:a16="http://schemas.microsoft.com/office/drawing/2014/main" id="{5C32323D-0BBC-0F51-CEAB-6767733336B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BF09C947-B02D-6CEC-1793-EE0F44A2F9A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75669" y="2092741"/>
            <a:ext cx="3335520" cy="5292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  <a:br>
              <a:rPr lang="ru-RU"/>
            </a:br>
            <a:r>
              <a:rPr lang="ru-RU"/>
              <a:t>Например </a:t>
            </a:r>
            <a:r>
              <a:rPr lang="en-US"/>
              <a:t>“</a:t>
            </a:r>
            <a:r>
              <a:rPr lang="ru-RU"/>
              <a:t>Чему научились</a:t>
            </a:r>
            <a:r>
              <a:rPr lang="en-US"/>
              <a:t>?”</a:t>
            </a:r>
            <a:endParaRPr lang="ru-RU"/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395A1E31-6A5A-5C33-43DE-3BD2F9A18D3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011808" y="2092741"/>
            <a:ext cx="3335520" cy="5292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  <a:br>
              <a:rPr lang="ru-RU"/>
            </a:br>
            <a:r>
              <a:rPr lang="ru-RU"/>
              <a:t>Например </a:t>
            </a:r>
            <a:r>
              <a:rPr lang="en-US"/>
              <a:t>“</a:t>
            </a:r>
            <a:r>
              <a:rPr lang="ru-RU"/>
              <a:t>Что важно</a:t>
            </a:r>
            <a:r>
              <a:rPr lang="en-US"/>
              <a:t>?”</a:t>
            </a:r>
            <a:endParaRPr lang="ru-RU"/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47C41AE2-64A2-1BE0-0619-AAAC678A207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424803" y="2101986"/>
            <a:ext cx="3335520" cy="5292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  <a:br>
              <a:rPr lang="ru-RU"/>
            </a:br>
            <a:r>
              <a:rPr lang="ru-RU"/>
              <a:t>Например </a:t>
            </a:r>
            <a:r>
              <a:rPr lang="en-US"/>
              <a:t>“</a:t>
            </a:r>
            <a:r>
              <a:rPr lang="ru-RU"/>
              <a:t>Как поможет</a:t>
            </a:r>
            <a:r>
              <a:rPr lang="en-US"/>
              <a:t>?”</a:t>
            </a:r>
            <a:endParaRPr lang="ru-RU"/>
          </a:p>
        </p:txBody>
      </p:sp>
      <p:sp>
        <p:nvSpPr>
          <p:cNvPr id="15" name="Текст 7">
            <a:extLst>
              <a:ext uri="{FF2B5EF4-FFF2-40B4-BE49-F238E27FC236}">
                <a16:creationId xmlns:a16="http://schemas.microsoft.com/office/drawing/2014/main" id="{9F824499-3A87-56EB-24E6-1373641F472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75669" y="2767998"/>
            <a:ext cx="3335520" cy="336037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01241" marR="0" lvl="0" indent="-201241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Впиши сюда перечень идей</a:t>
            </a:r>
          </a:p>
        </p:txBody>
      </p:sp>
      <p:sp>
        <p:nvSpPr>
          <p:cNvPr id="16" name="Текст 7">
            <a:extLst>
              <a:ext uri="{FF2B5EF4-FFF2-40B4-BE49-F238E27FC236}">
                <a16:creationId xmlns:a16="http://schemas.microsoft.com/office/drawing/2014/main" id="{75658FA8-84BE-5652-297F-1D7EAAF4340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011808" y="2767998"/>
            <a:ext cx="3335520" cy="336037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01241" marR="0" lvl="0" indent="-201241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Впиши сюда перечень идей</a:t>
            </a:r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2FDAAEB8-FA6B-4A48-FEBB-0FC59BF63DD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424803" y="2767998"/>
            <a:ext cx="3335520" cy="336037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01241" marR="0" lvl="0" indent="-201241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Впиши сюда перечень идей</a:t>
            </a:r>
          </a:p>
        </p:txBody>
      </p:sp>
    </p:spTree>
    <p:extLst>
      <p:ext uri="{BB962C8B-B14F-4D97-AF65-F5344CB8AC3E}">
        <p14:creationId xmlns:p14="http://schemas.microsoft.com/office/powerpoint/2010/main" val="18234778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блока в одном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5">
            <a:extLst>
              <a:ext uri="{FF2B5EF4-FFF2-40B4-BE49-F238E27FC236}">
                <a16:creationId xmlns:a16="http://schemas.microsoft.com/office/drawing/2014/main" id="{33820E81-BE09-BD09-8214-10BE6E4AB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3">
            <a:extLst>
              <a:ext uri="{FF2B5EF4-FFF2-40B4-BE49-F238E27FC236}">
                <a16:creationId xmlns:a16="http://schemas.microsoft.com/office/drawing/2014/main" id="{9A40D9FA-A694-DDF6-D56B-3003E220D60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A301DC95-FB4F-89A5-5D36-08ACD2B69D5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CB22067B-E2D2-40A9-95E2-CF78A1F6A2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17E579-F1EE-394D-BFB3-7E8ADF7666DD}" type="slidenum">
              <a:t>‹#›</a:t>
            </a:fld>
            <a:endParaRPr lang="ru-RU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7C09F9F3-0D74-36E8-A581-CC1E06063E0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2409" y="2078586"/>
            <a:ext cx="2972622" cy="435711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D8D58AF8-40F2-C50B-FBD1-3EC6F0215B1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2409" y="2513155"/>
            <a:ext cx="2972622" cy="3282604"/>
          </a:xfrm>
          <a:prstGeom prst="rect">
            <a:avLst/>
          </a:prstGeom>
          <a:solidFill>
            <a:srgbClr val="FFFFFF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7A89BAEC-076A-C587-7E3C-35E8DA5C639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666524" y="2078586"/>
            <a:ext cx="2972622" cy="435711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FF573CB2-2C27-A55B-49E1-368DB1CAA7B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800630" y="2078586"/>
            <a:ext cx="2972622" cy="435711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698D4425-1B59-45B9-A6CE-0A7AA662A20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934745" y="2078586"/>
            <a:ext cx="2972622" cy="435711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5531D563-8242-68BC-8BE3-3DAD903C16B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666515" y="2513146"/>
            <a:ext cx="2972622" cy="3282604"/>
          </a:xfrm>
          <a:prstGeom prst="rect">
            <a:avLst/>
          </a:prstGeom>
          <a:solidFill>
            <a:srgbClr val="FFFFFF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80D209F1-FF63-9622-AD4B-08BD69C8855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800630" y="2513146"/>
            <a:ext cx="2972622" cy="3282604"/>
          </a:xfrm>
          <a:prstGeom prst="rect">
            <a:avLst/>
          </a:prstGeom>
          <a:solidFill>
            <a:srgbClr val="FFFFFF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BDAFAD37-63D4-06BF-D17C-C1C31C4A971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934745" y="2513146"/>
            <a:ext cx="2972622" cy="3282604"/>
          </a:xfrm>
          <a:prstGeom prst="rect">
            <a:avLst/>
          </a:prstGeom>
          <a:solidFill>
            <a:srgbClr val="FFFFFF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</p:spTree>
    <p:extLst>
      <p:ext uri="{BB962C8B-B14F-4D97-AF65-F5344CB8AC3E}">
        <p14:creationId xmlns:p14="http://schemas.microsoft.com/office/powerpoint/2010/main" val="38642665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блока в одном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1">
            <a:extLst>
              <a:ext uri="{FF2B5EF4-FFF2-40B4-BE49-F238E27FC236}">
                <a16:creationId xmlns:a16="http://schemas.microsoft.com/office/drawing/2014/main" id="{46FAC9C3-956E-15BD-22AF-8160369DA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3">
            <a:extLst>
              <a:ext uri="{FF2B5EF4-FFF2-40B4-BE49-F238E27FC236}">
                <a16:creationId xmlns:a16="http://schemas.microsoft.com/office/drawing/2014/main" id="{FDF3957A-631E-556B-2B35-2918335512A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6CFE42F1-B542-0223-CCC3-58BB1E8E2C6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8171BC94-3A8A-DA70-2B3D-23556FAF987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06FBB4-112E-6442-9BD9-469F63F53676}" type="slidenum">
              <a:t>‹#›</a:t>
            </a:fld>
            <a:endParaRPr lang="ru-RU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9AE1E21E-5261-9746-C98A-9A573E27FA0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2409" y="1769327"/>
            <a:ext cx="6014246" cy="435711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00239814-BA5F-0E53-F9C6-AB558971B15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2409" y="2203886"/>
            <a:ext cx="6014246" cy="1959467"/>
          </a:xfrm>
          <a:prstGeom prst="rect">
            <a:avLst/>
          </a:prstGeom>
          <a:solidFill>
            <a:srgbClr val="FFFFFF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A3194574-7BC8-15BB-84A6-945B2988178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897035" y="1768175"/>
            <a:ext cx="6014246" cy="435711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DCE8C8BC-5D0A-4A80-A443-FB146E080DE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897035" y="2202734"/>
            <a:ext cx="6014246" cy="1959467"/>
          </a:xfrm>
          <a:prstGeom prst="rect">
            <a:avLst/>
          </a:prstGeom>
          <a:solidFill>
            <a:srgbClr val="FFFFFF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7CC48362-35F7-B8B2-4EA7-A3B609894AA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2409" y="4596761"/>
            <a:ext cx="6014246" cy="435711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F92FCDBD-61B1-1ACE-1E27-510B9CC7CB6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2409" y="5031330"/>
            <a:ext cx="6014246" cy="1959467"/>
          </a:xfrm>
          <a:prstGeom prst="rect">
            <a:avLst/>
          </a:prstGeom>
          <a:solidFill>
            <a:srgbClr val="FFFFFF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053B3924-DDCF-C35F-F637-0B02C58796F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897035" y="4595609"/>
            <a:ext cx="6014246" cy="435711"/>
          </a:xfrm>
          <a:prstGeom prst="rect">
            <a:avLst/>
          </a:prstGeom>
          <a:solidFill>
            <a:srgbClr val="001E47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8284BE46-1A72-5EC7-198F-2F86406FDD5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897035" y="5030178"/>
            <a:ext cx="6014246" cy="1959467"/>
          </a:xfrm>
          <a:prstGeom prst="rect">
            <a:avLst/>
          </a:prstGeom>
          <a:solidFill>
            <a:srgbClr val="FFFFFF"/>
          </a:solidFill>
          <a:ln w="9528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блока</a:t>
            </a:r>
          </a:p>
        </p:txBody>
      </p:sp>
    </p:spTree>
    <p:extLst>
      <p:ext uri="{BB962C8B-B14F-4D97-AF65-F5344CB8AC3E}">
        <p14:creationId xmlns:p14="http://schemas.microsoft.com/office/powerpoint/2010/main" val="26301343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блоков в одн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6">
            <a:extLst>
              <a:ext uri="{FF2B5EF4-FFF2-40B4-BE49-F238E27FC236}">
                <a16:creationId xmlns:a16="http://schemas.microsoft.com/office/drawing/2014/main" id="{03D5D09D-4511-F0A9-51AC-9252E2224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3">
            <a:extLst>
              <a:ext uri="{FF2B5EF4-FFF2-40B4-BE49-F238E27FC236}">
                <a16:creationId xmlns:a16="http://schemas.microsoft.com/office/drawing/2014/main" id="{A4A5C4FB-6EA5-D6CB-6AD3-36F5EB519C9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C40C8519-8383-0C02-492C-8065331E4CF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F67FA598-CE3E-FBCA-D03C-290344BC7B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362AE3-CAFF-074E-972A-23B55E9374AF}" type="slidenum">
              <a:t>‹#›</a:t>
            </a:fld>
            <a:endParaRPr lang="ru-RU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582F8110-13C5-8261-8C6A-AA98EAE930A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10765" y="2087657"/>
            <a:ext cx="2344960" cy="859215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B6EC0311-200F-8A3A-AB40-1E56B59421F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994202" y="2087657"/>
            <a:ext cx="6854635" cy="859215"/>
          </a:xfrm>
          <a:prstGeom prst="rect">
            <a:avLst/>
          </a:prstGeom>
          <a:noFill/>
          <a:ln w="9528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12D662AD-0B50-5741-AC6A-9626548CCA2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10765" y="3099559"/>
            <a:ext cx="2344960" cy="859215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245264CC-BD08-0B8B-E2CE-072A4DFF1CA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10765" y="4111453"/>
            <a:ext cx="2344960" cy="859215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AFFD1C18-BC14-5590-560F-BFEAA7A697D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10765" y="5123346"/>
            <a:ext cx="2344960" cy="859215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627A11D9-2F7C-8354-914D-BA51B916341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10765" y="6135239"/>
            <a:ext cx="2344960" cy="859215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0CAA084A-B2BF-42F9-C702-6B78DA63DE0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994202" y="3099559"/>
            <a:ext cx="6854635" cy="859215"/>
          </a:xfrm>
          <a:prstGeom prst="rect">
            <a:avLst/>
          </a:prstGeom>
          <a:noFill/>
          <a:ln w="9528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B6963367-2DA3-9881-36F3-E06C942DE4E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994202" y="4111453"/>
            <a:ext cx="6854635" cy="859215"/>
          </a:xfrm>
          <a:prstGeom prst="rect">
            <a:avLst/>
          </a:prstGeom>
          <a:noFill/>
          <a:ln w="9528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446D2E07-DDF3-AD2E-AD60-757E6E24EF2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994202" y="5123346"/>
            <a:ext cx="6854635" cy="859215"/>
          </a:xfrm>
          <a:prstGeom prst="rect">
            <a:avLst/>
          </a:prstGeom>
          <a:noFill/>
          <a:ln w="9528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5203D481-5058-234C-148D-CD5787DD3CC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994202" y="6135239"/>
            <a:ext cx="6854635" cy="859215"/>
          </a:xfrm>
          <a:prstGeom prst="rect">
            <a:avLst/>
          </a:prstGeom>
          <a:noFill/>
          <a:ln w="9528">
            <a:solidFill>
              <a:srgbClr val="131519"/>
            </a:solidFill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0926308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блока с ико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7">
            <a:extLst>
              <a:ext uri="{FF2B5EF4-FFF2-40B4-BE49-F238E27FC236}">
                <a16:creationId xmlns:a16="http://schemas.microsoft.com/office/drawing/2014/main" id="{83E60227-2C99-AEC0-1820-A44C8C6C2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3">
            <a:extLst>
              <a:ext uri="{FF2B5EF4-FFF2-40B4-BE49-F238E27FC236}">
                <a16:creationId xmlns:a16="http://schemas.microsoft.com/office/drawing/2014/main" id="{F8A40F7F-142C-E0A5-FA3E-95C2A1029DC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145C9DC1-B97A-FF1E-FAF1-9E02140F8EB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B0168622-1AC3-3A98-6568-60308B6B61C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24930F-9EFC-114E-A41E-8777A2B06822}" type="slidenum">
              <a:t>‹#›</a:t>
            </a:fld>
            <a:endParaRPr lang="ru-RU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CCB755E5-953F-4C0C-56A5-587F8B9DDEB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86" y="3030888"/>
            <a:ext cx="3135943" cy="19332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Значимость этих проблем настолько очевидна, что экономическая повестка сегодняшнего дня является качественно новой ступенью экономической целесообразности принимаемых решений.</a:t>
            </a:r>
          </a:p>
        </p:txBody>
      </p:sp>
      <p:sp>
        <p:nvSpPr>
          <p:cNvPr id="7" name="Рисунок 5">
            <a:extLst>
              <a:ext uri="{FF2B5EF4-FFF2-40B4-BE49-F238E27FC236}">
                <a16:creationId xmlns:a16="http://schemas.microsoft.com/office/drawing/2014/main" id="{B3D2AF02-5D89-F781-EF34-06F67DA5D1E3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528495" y="2073658"/>
            <a:ext cx="839986" cy="8399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 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347703D1-2962-5F74-C8CD-6C629AEE0A7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770415" y="3030888"/>
            <a:ext cx="3135943" cy="19332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Значимость этих проблем настолько очевидна, что экономическая повестка сегодняшнего дня является качественно новой ступенью экономической целесообразности принимаемых решений.</a:t>
            </a:r>
          </a:p>
        </p:txBody>
      </p:sp>
      <p:sp>
        <p:nvSpPr>
          <p:cNvPr id="9" name="Рисунок 5">
            <a:extLst>
              <a:ext uri="{FF2B5EF4-FFF2-40B4-BE49-F238E27FC236}">
                <a16:creationId xmlns:a16="http://schemas.microsoft.com/office/drawing/2014/main" id="{D6B165B3-2CD6-000B-F284-E39AB35B57D0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4770424" y="2073658"/>
            <a:ext cx="839986" cy="8399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 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19A38E0D-367C-CEF1-DA62-B45F8BBED69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012344" y="3030888"/>
            <a:ext cx="3135943" cy="19332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Значимость этих проблем настолько очевидна, что экономическая повестка сегодняшнего дня является качественно новой ступенью экономической целесообразности принимаемых решений.</a:t>
            </a:r>
          </a:p>
        </p:txBody>
      </p:sp>
      <p:sp>
        <p:nvSpPr>
          <p:cNvPr id="11" name="Рисунок 5">
            <a:extLst>
              <a:ext uri="{FF2B5EF4-FFF2-40B4-BE49-F238E27FC236}">
                <a16:creationId xmlns:a16="http://schemas.microsoft.com/office/drawing/2014/main" id="{51E6636B-E077-E0D4-497B-E4D037851203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9012353" y="2073658"/>
            <a:ext cx="839986" cy="8399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03107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блока с ико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4">
            <a:extLst>
              <a:ext uri="{FF2B5EF4-FFF2-40B4-BE49-F238E27FC236}">
                <a16:creationId xmlns:a16="http://schemas.microsoft.com/office/drawing/2014/main" id="{C617A453-D4A2-D477-E942-DD3C27D17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3">
            <a:extLst>
              <a:ext uri="{FF2B5EF4-FFF2-40B4-BE49-F238E27FC236}">
                <a16:creationId xmlns:a16="http://schemas.microsoft.com/office/drawing/2014/main" id="{30BFFE3C-5253-B98C-13FF-BC396B70B46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69A6F15B-B79A-F528-2176-76E4A0787FA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E09EACAE-C3D2-F877-60A6-DFEE1A78834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741841-4BC4-1546-A416-E4D8CB1A70EF}" type="slidenum">
              <a:t>‹#›</a:t>
            </a:fld>
            <a:endParaRPr lang="ru-RU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D5A7988E-B9F7-56C6-8445-FEAB00AF6A1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95" y="3030888"/>
            <a:ext cx="2425016" cy="26388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Значимость этих проблем настолько очевидна, что экономическая повестка сегодняшнего дня является качественно новой ступенью экономической целесообразности принимаемых решений.</a:t>
            </a:r>
          </a:p>
        </p:txBody>
      </p:sp>
      <p:sp>
        <p:nvSpPr>
          <p:cNvPr id="7" name="Рисунок 5">
            <a:extLst>
              <a:ext uri="{FF2B5EF4-FFF2-40B4-BE49-F238E27FC236}">
                <a16:creationId xmlns:a16="http://schemas.microsoft.com/office/drawing/2014/main" id="{69111F21-A7A7-BF12-8E61-C79B66922B40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528495" y="2073658"/>
            <a:ext cx="839986" cy="8399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 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7EF0C188-FDDF-2631-C2FA-0F62F8AB59E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762435" y="3030888"/>
            <a:ext cx="2425016" cy="26388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Значимость этих проблем настолько очевидна, что экономическая повестка сегодняшнего дня является качественно новой ступенью экономической целесообразности принимаемых решений.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2FE3C496-F5B4-1FC2-9C43-3EEF18EE3C2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996385" y="3030888"/>
            <a:ext cx="2425016" cy="26388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Значимость этих проблем настолько очевидна, что экономическая повестка сегодняшнего дня является качественно новой ступенью экономической целесообразности принимаемых решений.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BA14E711-E73C-DB5E-A497-E60028DEADF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230325" y="3030888"/>
            <a:ext cx="2425016" cy="26388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Значимость этих проблем настолько очевидна, что экономическая повестка сегодняшнего дня является качественно новой ступенью экономической целесообразности принимаемых решений.</a:t>
            </a:r>
          </a:p>
        </p:txBody>
      </p:sp>
      <p:sp>
        <p:nvSpPr>
          <p:cNvPr id="11" name="Рисунок 5">
            <a:extLst>
              <a:ext uri="{FF2B5EF4-FFF2-40B4-BE49-F238E27FC236}">
                <a16:creationId xmlns:a16="http://schemas.microsoft.com/office/drawing/2014/main" id="{D8CD93E0-401D-63AB-2BC4-8DBEC63EC225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3762435" y="2073658"/>
            <a:ext cx="839986" cy="8399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 </a:t>
            </a:r>
          </a:p>
        </p:txBody>
      </p:sp>
      <p:sp>
        <p:nvSpPr>
          <p:cNvPr id="12" name="Рисунок 5">
            <a:extLst>
              <a:ext uri="{FF2B5EF4-FFF2-40B4-BE49-F238E27FC236}">
                <a16:creationId xmlns:a16="http://schemas.microsoft.com/office/drawing/2014/main" id="{9123FDAA-41A5-D4D1-754A-4A39FADFE517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6996385" y="2073658"/>
            <a:ext cx="839986" cy="8399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 </a:t>
            </a:r>
          </a:p>
        </p:txBody>
      </p:sp>
      <p:sp>
        <p:nvSpPr>
          <p:cNvPr id="13" name="Рисунок 5">
            <a:extLst>
              <a:ext uri="{FF2B5EF4-FFF2-40B4-BE49-F238E27FC236}">
                <a16:creationId xmlns:a16="http://schemas.microsoft.com/office/drawing/2014/main" id="{110E731A-9EC0-1F6F-FC48-A422C3424E4E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10230325" y="2073658"/>
            <a:ext cx="839986" cy="8399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80530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оцесс. 4 шаг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4">
            <a:extLst>
              <a:ext uri="{FF2B5EF4-FFF2-40B4-BE49-F238E27FC236}">
                <a16:creationId xmlns:a16="http://schemas.microsoft.com/office/drawing/2014/main" id="{E5A01905-FAF2-47D4-73E0-12B0C4D01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22">
            <a:extLst>
              <a:ext uri="{FF2B5EF4-FFF2-40B4-BE49-F238E27FC236}">
                <a16:creationId xmlns:a16="http://schemas.microsoft.com/office/drawing/2014/main" id="{B907F805-B6CC-9FAA-01AE-DBB970E0519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583652" y="2078723"/>
            <a:ext cx="3229075" cy="1223192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8BC28D-6184-007C-0224-501CFB74D25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A80C302E-07A0-E333-37A6-D40EA8B95B8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88776CB1-0BEC-CA07-69E9-AC935609E7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646C75-1E8A-3C4A-BC6C-76FE5A7FB54C}" type="slidenum">
              <a:t>‹#›</a:t>
            </a:fld>
            <a:endParaRPr lang="ru-RU"/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48A83C12-C73E-B341-37A1-1F3C56BFF2B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4375" y="2088864"/>
            <a:ext cx="3229075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64602" tIns="64602" rIns="161492" bIns="64602" anchor="ctr" anchorCtr="0" compatLnSpc="1">
            <a:no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20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  <a:cs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8" name="Текст 22">
            <a:extLst>
              <a:ext uri="{FF2B5EF4-FFF2-40B4-BE49-F238E27FC236}">
                <a16:creationId xmlns:a16="http://schemas.microsoft.com/office/drawing/2014/main" id="{AD073BB2-1795-1DF1-8F1A-93B7DC60852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632929" y="2083789"/>
            <a:ext cx="3229075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9" name="Текст 22">
            <a:extLst>
              <a:ext uri="{FF2B5EF4-FFF2-40B4-BE49-F238E27FC236}">
                <a16:creationId xmlns:a16="http://schemas.microsoft.com/office/drawing/2014/main" id="{9E5BF5CC-8FBE-DC0B-3C1E-C6025C5F184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682206" y="2073658"/>
            <a:ext cx="3229075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0" name="Текст 20">
            <a:extLst>
              <a:ext uri="{FF2B5EF4-FFF2-40B4-BE49-F238E27FC236}">
                <a16:creationId xmlns:a16="http://schemas.microsoft.com/office/drawing/2014/main" id="{229C3BA3-A87A-19B9-2371-977B2C2827B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682206" y="3473659"/>
            <a:ext cx="2917576" cy="30895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1" name="Текст 20">
            <a:extLst>
              <a:ext uri="{FF2B5EF4-FFF2-40B4-BE49-F238E27FC236}">
                <a16:creationId xmlns:a16="http://schemas.microsoft.com/office/drawing/2014/main" id="{47CEBCC8-34CC-00F7-79CD-CDA45139F42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632929" y="3473659"/>
            <a:ext cx="2917576" cy="30895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2" name="Текст 20">
            <a:extLst>
              <a:ext uri="{FF2B5EF4-FFF2-40B4-BE49-F238E27FC236}">
                <a16:creationId xmlns:a16="http://schemas.microsoft.com/office/drawing/2014/main" id="{111B9593-269D-C3E1-DBD7-093E06C5A82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583652" y="3473659"/>
            <a:ext cx="2917576" cy="30895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3" name="Текст 20">
            <a:extLst>
              <a:ext uri="{FF2B5EF4-FFF2-40B4-BE49-F238E27FC236}">
                <a16:creationId xmlns:a16="http://schemas.microsoft.com/office/drawing/2014/main" id="{3BA7217F-4F60-E5F1-7603-6D26D9ACE70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4384" y="3473659"/>
            <a:ext cx="2917576" cy="30895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3555088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оцесс. 5 шаг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6">
            <a:extLst>
              <a:ext uri="{FF2B5EF4-FFF2-40B4-BE49-F238E27FC236}">
                <a16:creationId xmlns:a16="http://schemas.microsoft.com/office/drawing/2014/main" id="{56FF87A4-17E5-A426-FE1C-D4407BB02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22">
            <a:extLst>
              <a:ext uri="{FF2B5EF4-FFF2-40B4-BE49-F238E27FC236}">
                <a16:creationId xmlns:a16="http://schemas.microsoft.com/office/drawing/2014/main" id="{A73073D7-C467-8216-30C3-E3E36F22F5E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837410" y="2088864"/>
            <a:ext cx="2424577" cy="1223192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BA1DD0-31C2-7639-78D3-61BF86D1568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41A37B63-F2B2-D50D-4383-175F8D9DEBF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BF8BFE0C-9DCF-5DB0-F01C-DCF1DF16E95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524DBA-EBDE-4549-8456-7367E3F55791}" type="slidenum">
              <a:t>‹#›</a:t>
            </a:fld>
            <a:endParaRPr lang="ru-RU"/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A6CC134F-A39D-0097-5EB9-59CDBD60F9B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4375" y="2088864"/>
            <a:ext cx="2519848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64602" tIns="64602" rIns="161492" bIns="64602" anchor="ctr" anchorCtr="0" compatLnSpc="1">
            <a:no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20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  <a:cs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8" name="Текст 20">
            <a:extLst>
              <a:ext uri="{FF2B5EF4-FFF2-40B4-BE49-F238E27FC236}">
                <a16:creationId xmlns:a16="http://schemas.microsoft.com/office/drawing/2014/main" id="{6E2C0CAA-0322-484F-FC1E-447DB0A99BE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45832" y="3473659"/>
            <a:ext cx="2115391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9" name="Текст 22">
            <a:extLst>
              <a:ext uri="{FF2B5EF4-FFF2-40B4-BE49-F238E27FC236}">
                <a16:creationId xmlns:a16="http://schemas.microsoft.com/office/drawing/2014/main" id="{8F427D3C-C1AC-EA8F-6BF5-87FC47083D4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045174" y="2088864"/>
            <a:ext cx="2424577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0" name="Текст 22">
            <a:extLst>
              <a:ext uri="{FF2B5EF4-FFF2-40B4-BE49-F238E27FC236}">
                <a16:creationId xmlns:a16="http://schemas.microsoft.com/office/drawing/2014/main" id="{24103D21-647D-75A3-547F-19C3B4476B3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252929" y="2088864"/>
            <a:ext cx="2424577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1" name="Текст 22">
            <a:extLst>
              <a:ext uri="{FF2B5EF4-FFF2-40B4-BE49-F238E27FC236}">
                <a16:creationId xmlns:a16="http://schemas.microsoft.com/office/drawing/2014/main" id="{48C0C461-E0F4-31D3-154C-345FB735591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460693" y="2088864"/>
            <a:ext cx="2424577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2" name="Текст 20">
            <a:extLst>
              <a:ext uri="{FF2B5EF4-FFF2-40B4-BE49-F238E27FC236}">
                <a16:creationId xmlns:a16="http://schemas.microsoft.com/office/drawing/2014/main" id="{5DAED6C6-9509-5656-5BAD-8824D12030F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774545" y="3473659"/>
            <a:ext cx="2115391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3" name="Текст 20">
            <a:extLst>
              <a:ext uri="{FF2B5EF4-FFF2-40B4-BE49-F238E27FC236}">
                <a16:creationId xmlns:a16="http://schemas.microsoft.com/office/drawing/2014/main" id="{6C1C922C-8461-05F5-E75A-A3A36B1CB03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003258" y="3473659"/>
            <a:ext cx="2115391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4" name="Текст 20">
            <a:extLst>
              <a:ext uri="{FF2B5EF4-FFF2-40B4-BE49-F238E27FC236}">
                <a16:creationId xmlns:a16="http://schemas.microsoft.com/office/drawing/2014/main" id="{C6755C87-FFE9-819D-7225-74385B6468C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231980" y="3473659"/>
            <a:ext cx="2115391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id="{8511994B-0D94-B7B0-0F8D-B1CBFD6BC8C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460693" y="3473659"/>
            <a:ext cx="2115391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48495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4">
            <a:extLst>
              <a:ext uri="{FF2B5EF4-FFF2-40B4-BE49-F238E27FC236}">
                <a16:creationId xmlns:a16="http://schemas.microsoft.com/office/drawing/2014/main" id="{1CF35904-EE9C-594D-1F23-DBFF9E0D2010}"/>
              </a:ext>
            </a:extLst>
          </p:cNvPr>
          <p:cNvPicPr>
            <a:picLocks noChangeAspect="1"/>
          </p:cNvPicPr>
          <p:nvPr/>
        </p:nvPicPr>
        <p:blipFill>
          <a:blip/>
          <a:srcRect l="601668"/>
          <a:stretch>
            <a:fillRect/>
          </a:stretch>
        </p:blipFill>
        <p:spPr>
          <a:xfrm>
            <a:off x="10289825" y="0"/>
            <a:ext cx="3149943" cy="75596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81BB94-B0BF-21AD-C5B5-4A806A20A71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52D75E18-7FD6-B84A-AC9D-AD4F132B58B1}" type="slidenum">
              <a:t>‹#›</a:t>
            </a:fld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4438C8-AF12-ECDB-C868-8F69856FC30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9196742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6D94754E-725B-628F-4611-2404BD107AD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1861045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оцесс. 6 шаг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8">
            <a:extLst>
              <a:ext uri="{FF2B5EF4-FFF2-40B4-BE49-F238E27FC236}">
                <a16:creationId xmlns:a16="http://schemas.microsoft.com/office/drawing/2014/main" id="{125753D8-988E-798E-3422-88C68324D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22">
            <a:extLst>
              <a:ext uri="{FF2B5EF4-FFF2-40B4-BE49-F238E27FC236}">
                <a16:creationId xmlns:a16="http://schemas.microsoft.com/office/drawing/2014/main" id="{7F0658BD-68FE-4C7A-C7B7-5CEA62E778C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571164" y="2088864"/>
            <a:ext cx="2222321" cy="1223192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FB11C0-C339-CFED-C63C-2E366168450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AD31665F-8938-CAA7-BCAD-2D2F7F8144F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656321F8-AD33-C250-6234-FD254DD9611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F43007-9429-3E43-828F-76EA85CC6666}" type="slidenum">
              <a:t>‹#›</a:t>
            </a:fld>
            <a:endParaRPr lang="ru-RU"/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11B06130-0661-FA75-A9EA-57BAEB0E35D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34375" y="2088864"/>
            <a:ext cx="2222321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64602" tIns="64602" rIns="161492" bIns="64602" anchor="ctr" anchorCtr="0" compatLnSpc="1">
            <a:no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20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  <a:cs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8" name="Текст 20">
            <a:extLst>
              <a:ext uri="{FF2B5EF4-FFF2-40B4-BE49-F238E27FC236}">
                <a16:creationId xmlns:a16="http://schemas.microsoft.com/office/drawing/2014/main" id="{341A33B1-50F5-4B85-02C0-892192E707B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45832" y="3473659"/>
            <a:ext cx="1865165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9" name="Текст 22">
            <a:extLst>
              <a:ext uri="{FF2B5EF4-FFF2-40B4-BE49-F238E27FC236}">
                <a16:creationId xmlns:a16="http://schemas.microsoft.com/office/drawing/2014/main" id="{98A79FB6-4FF5-8C8A-E476-19608AFA882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607954" y="2088864"/>
            <a:ext cx="2222321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0" name="Текст 22">
            <a:extLst>
              <a:ext uri="{FF2B5EF4-FFF2-40B4-BE49-F238E27FC236}">
                <a16:creationId xmlns:a16="http://schemas.microsoft.com/office/drawing/2014/main" id="{8302B30C-4B21-5CFF-763D-DAC5B38404C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644743" y="2088864"/>
            <a:ext cx="2222321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1" name="Текст 22">
            <a:extLst>
              <a:ext uri="{FF2B5EF4-FFF2-40B4-BE49-F238E27FC236}">
                <a16:creationId xmlns:a16="http://schemas.microsoft.com/office/drawing/2014/main" id="{5C24BDC3-55D5-A8E7-7AE7-5DD8CD3FA02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681523" y="2088864"/>
            <a:ext cx="2222321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2" name="Текст 20">
            <a:extLst>
              <a:ext uri="{FF2B5EF4-FFF2-40B4-BE49-F238E27FC236}">
                <a16:creationId xmlns:a16="http://schemas.microsoft.com/office/drawing/2014/main" id="{B6EF375A-3D65-010F-29CE-06BA122A5FF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580327" y="3473659"/>
            <a:ext cx="1865165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3" name="Текст 20">
            <a:extLst>
              <a:ext uri="{FF2B5EF4-FFF2-40B4-BE49-F238E27FC236}">
                <a16:creationId xmlns:a16="http://schemas.microsoft.com/office/drawing/2014/main" id="{2AD9ECA2-7663-D664-CB04-12CD0B90050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614821" y="3473659"/>
            <a:ext cx="1865165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4" name="Текст 20">
            <a:extLst>
              <a:ext uri="{FF2B5EF4-FFF2-40B4-BE49-F238E27FC236}">
                <a16:creationId xmlns:a16="http://schemas.microsoft.com/office/drawing/2014/main" id="{2AD20E9C-0E42-F662-518B-57D98979C52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649315" y="3473659"/>
            <a:ext cx="1865165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id="{A482FFED-71BB-1FCE-2EA7-B052E101923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718313" y="3473659"/>
            <a:ext cx="1865165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6" name="Текст 22">
            <a:extLst>
              <a:ext uri="{FF2B5EF4-FFF2-40B4-BE49-F238E27FC236}">
                <a16:creationId xmlns:a16="http://schemas.microsoft.com/office/drawing/2014/main" id="{E88AC8FB-DDFA-4082-E0CC-213E5BC921A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718313" y="2088864"/>
            <a:ext cx="2222321" cy="12231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vert="horz" wrap="square" lIns="251999" tIns="45720" rIns="91440" bIns="45720" anchor="ctr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  <p:sp>
        <p:nvSpPr>
          <p:cNvPr id="17" name="Текст 20">
            <a:extLst>
              <a:ext uri="{FF2B5EF4-FFF2-40B4-BE49-F238E27FC236}">
                <a16:creationId xmlns:a16="http://schemas.microsoft.com/office/drawing/2014/main" id="{1BC19020-D903-F555-720F-C7606FCD8EC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683819" y="3473659"/>
            <a:ext cx="1865165" cy="2161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194236" marR="0" lvl="0" indent="-194236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538798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оцесс. 4 шага (текс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2">
            <a:extLst>
              <a:ext uri="{FF2B5EF4-FFF2-40B4-BE49-F238E27FC236}">
                <a16:creationId xmlns:a16="http://schemas.microsoft.com/office/drawing/2014/main" id="{DD1C2D57-8F31-340A-366D-9110BA843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3">
            <a:extLst>
              <a:ext uri="{FF2B5EF4-FFF2-40B4-BE49-F238E27FC236}">
                <a16:creationId xmlns:a16="http://schemas.microsoft.com/office/drawing/2014/main" id="{EB4080CE-082E-E8BA-6B09-2EC020EE230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441E8A61-B282-EBC7-36CC-ED810B76605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974FFB77-9DD7-019D-5256-DE43DE0B6B7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4E7BDB-DC9B-4B48-9277-BDEBD05346CE}" type="slidenum">
              <a:t>‹#›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3EB9AF2-9698-1E0A-87FB-68E003D33EEC}"/>
              </a:ext>
            </a:extLst>
          </p:cNvPr>
          <p:cNvSpPr/>
          <p:nvPr/>
        </p:nvSpPr>
        <p:spPr>
          <a:xfrm>
            <a:off x="538023" y="2652189"/>
            <a:ext cx="2420745" cy="91449"/>
          </a:xfrm>
          <a:prstGeom prst="rect">
            <a:avLst/>
          </a:prstGeom>
          <a:solidFill>
            <a:srgbClr val="A7CCFF"/>
          </a:solidFill>
          <a:ln w="12701" cap="flat">
            <a:solidFill>
              <a:srgbClr val="A7CC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7" name="Текст 20">
            <a:extLst>
              <a:ext uri="{FF2B5EF4-FFF2-40B4-BE49-F238E27FC236}">
                <a16:creationId xmlns:a16="http://schemas.microsoft.com/office/drawing/2014/main" id="{F187557E-11DA-7452-D23A-70484358E37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1946181"/>
            <a:ext cx="2604942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ШАГА ДО ДВУХ СТРОЧЕК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410DD6B9-F5B6-5DA9-C865-07496285D12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2819845"/>
            <a:ext cx="2604942" cy="20945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Комментарии к шагу процесса</a:t>
            </a:r>
          </a:p>
        </p:txBody>
      </p:sp>
      <p:sp>
        <p:nvSpPr>
          <p:cNvPr id="9" name="Прямоугольник 10">
            <a:extLst>
              <a:ext uri="{FF2B5EF4-FFF2-40B4-BE49-F238E27FC236}">
                <a16:creationId xmlns:a16="http://schemas.microsoft.com/office/drawing/2014/main" id="{5E6E0FA2-F426-5061-20CA-C398E2C911A9}"/>
              </a:ext>
            </a:extLst>
          </p:cNvPr>
          <p:cNvSpPr/>
          <p:nvPr/>
        </p:nvSpPr>
        <p:spPr>
          <a:xfrm>
            <a:off x="3491965" y="2652189"/>
            <a:ext cx="2420745" cy="91449"/>
          </a:xfrm>
          <a:prstGeom prst="rect">
            <a:avLst/>
          </a:prstGeom>
          <a:solidFill>
            <a:srgbClr val="A7CCFF"/>
          </a:solidFill>
          <a:ln w="12701" cap="flat">
            <a:solidFill>
              <a:srgbClr val="A7CC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10" name="Текст 20">
            <a:extLst>
              <a:ext uri="{FF2B5EF4-FFF2-40B4-BE49-F238E27FC236}">
                <a16:creationId xmlns:a16="http://schemas.microsoft.com/office/drawing/2014/main" id="{CA2145AA-C655-290B-1BA4-8185D79C183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375041" y="1946181"/>
            <a:ext cx="2604942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ШАГА ДО ДВУХ СТРОЧЕК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DF34E47A-0623-9A46-A924-AC321846D2B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375041" y="2819845"/>
            <a:ext cx="2604942" cy="20945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Комментарии к шагу процесса</a:t>
            </a:r>
          </a:p>
        </p:txBody>
      </p:sp>
      <p:sp>
        <p:nvSpPr>
          <p:cNvPr id="12" name="Прямоугольник 15">
            <a:extLst>
              <a:ext uri="{FF2B5EF4-FFF2-40B4-BE49-F238E27FC236}">
                <a16:creationId xmlns:a16="http://schemas.microsoft.com/office/drawing/2014/main" id="{662AFE17-3D42-F176-1555-C9A40291D084}"/>
              </a:ext>
            </a:extLst>
          </p:cNvPr>
          <p:cNvSpPr/>
          <p:nvPr/>
        </p:nvSpPr>
        <p:spPr>
          <a:xfrm>
            <a:off x="6562849" y="2652189"/>
            <a:ext cx="2420745" cy="91449"/>
          </a:xfrm>
          <a:prstGeom prst="rect">
            <a:avLst/>
          </a:prstGeom>
          <a:solidFill>
            <a:srgbClr val="A7CCFF"/>
          </a:solidFill>
          <a:ln w="12701" cap="flat">
            <a:solidFill>
              <a:srgbClr val="A7CC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13" name="Текст 20">
            <a:extLst>
              <a:ext uri="{FF2B5EF4-FFF2-40B4-BE49-F238E27FC236}">
                <a16:creationId xmlns:a16="http://schemas.microsoft.com/office/drawing/2014/main" id="{1704BB7C-1860-C328-93D6-06BB40CAE91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445916" y="1946181"/>
            <a:ext cx="2604942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ШАГА ДО ДВУХ СТРОЧЕК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C83FCFE9-75D6-346D-4A73-D016D8FD374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445916" y="2819845"/>
            <a:ext cx="2604942" cy="20945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Комментарии к шагу процесса</a:t>
            </a:r>
          </a:p>
        </p:txBody>
      </p:sp>
      <p:sp>
        <p:nvSpPr>
          <p:cNvPr id="15" name="Прямоугольник 18">
            <a:extLst>
              <a:ext uri="{FF2B5EF4-FFF2-40B4-BE49-F238E27FC236}">
                <a16:creationId xmlns:a16="http://schemas.microsoft.com/office/drawing/2014/main" id="{90628B41-09B0-BA55-AD3D-B8FC8C6B5B90}"/>
              </a:ext>
            </a:extLst>
          </p:cNvPr>
          <p:cNvSpPr/>
          <p:nvPr/>
        </p:nvSpPr>
        <p:spPr>
          <a:xfrm>
            <a:off x="9566452" y="2652189"/>
            <a:ext cx="2420745" cy="91449"/>
          </a:xfrm>
          <a:prstGeom prst="rect">
            <a:avLst/>
          </a:prstGeom>
          <a:solidFill>
            <a:srgbClr val="A7CCFF"/>
          </a:solidFill>
          <a:ln w="12701" cap="flat">
            <a:solidFill>
              <a:srgbClr val="A7CC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16" name="Текст 20">
            <a:extLst>
              <a:ext uri="{FF2B5EF4-FFF2-40B4-BE49-F238E27FC236}">
                <a16:creationId xmlns:a16="http://schemas.microsoft.com/office/drawing/2014/main" id="{EBC5A0FC-FAB3-6846-2226-BBF056762BE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449528" y="1946181"/>
            <a:ext cx="2604942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54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ШАГА ДО ДВУХ СТРОЧЕК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4A2621CD-0003-17C8-2DEE-44EBE4E87CA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9449519" y="2819845"/>
            <a:ext cx="2604942" cy="20945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54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Комментарии к шагу процесса</a:t>
            </a:r>
          </a:p>
        </p:txBody>
      </p:sp>
    </p:spTree>
    <p:extLst>
      <p:ext uri="{BB962C8B-B14F-4D97-AF65-F5344CB8AC3E}">
        <p14:creationId xmlns:p14="http://schemas.microsoft.com/office/powerpoint/2010/main" val="11433822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оцесс. 5 шагов. (текс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1">
            <a:extLst>
              <a:ext uri="{FF2B5EF4-FFF2-40B4-BE49-F238E27FC236}">
                <a16:creationId xmlns:a16="http://schemas.microsoft.com/office/drawing/2014/main" id="{A4E9FF33-D5DD-75DD-3049-F94FD9919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3">
            <a:extLst>
              <a:ext uri="{FF2B5EF4-FFF2-40B4-BE49-F238E27FC236}">
                <a16:creationId xmlns:a16="http://schemas.microsoft.com/office/drawing/2014/main" id="{5936BCBA-AFA0-F7FC-21AA-4C69B7DBD19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DEF0102A-548D-1392-5625-202B4498B8A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F400CEF3-4EBE-9D2A-CDA7-B81168C0908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846FDB-8260-4B41-A01D-3FB89C67489D}" type="slidenum">
              <a:t>‹#›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9E79275-C206-A7A9-E05C-8C399AF1EE5A}"/>
              </a:ext>
            </a:extLst>
          </p:cNvPr>
          <p:cNvSpPr/>
          <p:nvPr/>
        </p:nvSpPr>
        <p:spPr>
          <a:xfrm>
            <a:off x="538014" y="2652189"/>
            <a:ext cx="2155185" cy="91449"/>
          </a:xfrm>
          <a:prstGeom prst="rect">
            <a:avLst/>
          </a:prstGeom>
          <a:solidFill>
            <a:srgbClr val="A7CCFF"/>
          </a:solidFill>
          <a:ln w="12701" cap="flat">
            <a:solidFill>
              <a:srgbClr val="A7CC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7" name="Текст 20">
            <a:extLst>
              <a:ext uri="{FF2B5EF4-FFF2-40B4-BE49-F238E27FC236}">
                <a16:creationId xmlns:a16="http://schemas.microsoft.com/office/drawing/2014/main" id="{E60B480D-FC2F-DC97-2F23-1D2E12C26F0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1946181"/>
            <a:ext cx="2272110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ШАГА ДО ДВУХ СТРОЧЕК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687EECD6-FA4B-E2D9-63CD-DC23824814A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2819845"/>
            <a:ext cx="2272110" cy="20945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Комментарии к шагу процесса</a:t>
            </a:r>
          </a:p>
        </p:txBody>
      </p:sp>
      <p:sp>
        <p:nvSpPr>
          <p:cNvPr id="9" name="Прямоугольник 25">
            <a:extLst>
              <a:ext uri="{FF2B5EF4-FFF2-40B4-BE49-F238E27FC236}">
                <a16:creationId xmlns:a16="http://schemas.microsoft.com/office/drawing/2014/main" id="{07946431-7576-E8CF-3354-54DE606060F8}"/>
              </a:ext>
            </a:extLst>
          </p:cNvPr>
          <p:cNvSpPr/>
          <p:nvPr/>
        </p:nvSpPr>
        <p:spPr>
          <a:xfrm>
            <a:off x="3092537" y="2652189"/>
            <a:ext cx="2155185" cy="91449"/>
          </a:xfrm>
          <a:prstGeom prst="rect">
            <a:avLst/>
          </a:prstGeom>
          <a:solidFill>
            <a:srgbClr val="A7CCFF"/>
          </a:solidFill>
          <a:ln w="12701" cap="flat">
            <a:solidFill>
              <a:srgbClr val="A7CC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10" name="Прямоугольник 26">
            <a:extLst>
              <a:ext uri="{FF2B5EF4-FFF2-40B4-BE49-F238E27FC236}">
                <a16:creationId xmlns:a16="http://schemas.microsoft.com/office/drawing/2014/main" id="{A715DA35-94E9-C983-1ECF-D67B14D16E03}"/>
              </a:ext>
            </a:extLst>
          </p:cNvPr>
          <p:cNvSpPr/>
          <p:nvPr/>
        </p:nvSpPr>
        <p:spPr>
          <a:xfrm>
            <a:off x="5647060" y="2652189"/>
            <a:ext cx="2155185" cy="91449"/>
          </a:xfrm>
          <a:prstGeom prst="rect">
            <a:avLst/>
          </a:prstGeom>
          <a:solidFill>
            <a:srgbClr val="A7CCFF"/>
          </a:solidFill>
          <a:ln w="12701" cap="flat">
            <a:solidFill>
              <a:srgbClr val="A7CC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11" name="Прямоугольник 27">
            <a:extLst>
              <a:ext uri="{FF2B5EF4-FFF2-40B4-BE49-F238E27FC236}">
                <a16:creationId xmlns:a16="http://schemas.microsoft.com/office/drawing/2014/main" id="{F28D85DA-E7DC-B25A-0CEA-ECA32ECD44A9}"/>
              </a:ext>
            </a:extLst>
          </p:cNvPr>
          <p:cNvSpPr/>
          <p:nvPr/>
        </p:nvSpPr>
        <p:spPr>
          <a:xfrm>
            <a:off x="8201573" y="2652189"/>
            <a:ext cx="2155185" cy="91449"/>
          </a:xfrm>
          <a:prstGeom prst="rect">
            <a:avLst/>
          </a:prstGeom>
          <a:solidFill>
            <a:srgbClr val="A7CCFF"/>
          </a:solidFill>
          <a:ln w="12701" cap="flat">
            <a:solidFill>
              <a:srgbClr val="A7CC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12" name="Прямоугольник 28">
            <a:extLst>
              <a:ext uri="{FF2B5EF4-FFF2-40B4-BE49-F238E27FC236}">
                <a16:creationId xmlns:a16="http://schemas.microsoft.com/office/drawing/2014/main" id="{18893568-D32D-84F0-C5A3-B0B51C50B91E}"/>
              </a:ext>
            </a:extLst>
          </p:cNvPr>
          <p:cNvSpPr/>
          <p:nvPr/>
        </p:nvSpPr>
        <p:spPr>
          <a:xfrm>
            <a:off x="10756096" y="2652189"/>
            <a:ext cx="2155185" cy="91449"/>
          </a:xfrm>
          <a:prstGeom prst="rect">
            <a:avLst/>
          </a:prstGeom>
          <a:solidFill>
            <a:srgbClr val="A7CCFF"/>
          </a:solidFill>
          <a:ln w="12701" cap="flat">
            <a:solidFill>
              <a:srgbClr val="A7CC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13" name="Текст 20">
            <a:extLst>
              <a:ext uri="{FF2B5EF4-FFF2-40B4-BE49-F238E27FC236}">
                <a16:creationId xmlns:a16="http://schemas.microsoft.com/office/drawing/2014/main" id="{C30821DA-119B-F842-D6F4-2258A0BD97B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002459" y="1946181"/>
            <a:ext cx="2272110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ШАГА ДО ДВУХ СТРОЧЕК</a:t>
            </a:r>
          </a:p>
        </p:txBody>
      </p:sp>
      <p:sp>
        <p:nvSpPr>
          <p:cNvPr id="14" name="Текст 20">
            <a:extLst>
              <a:ext uri="{FF2B5EF4-FFF2-40B4-BE49-F238E27FC236}">
                <a16:creationId xmlns:a16="http://schemas.microsoft.com/office/drawing/2014/main" id="{4D01E070-F7A8-99B7-34E1-7475744C33A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83829" y="1946181"/>
            <a:ext cx="2272110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ШАГА ДО ДВУХ СТРОЧЕК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id="{2235ACDC-3087-B7E8-E4D5-0EF3B504353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165198" y="1946181"/>
            <a:ext cx="2272110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ШАГА ДО ДВУХ СТРОЧЕК</a:t>
            </a:r>
          </a:p>
        </p:txBody>
      </p:sp>
      <p:sp>
        <p:nvSpPr>
          <p:cNvPr id="16" name="Текст 20">
            <a:extLst>
              <a:ext uri="{FF2B5EF4-FFF2-40B4-BE49-F238E27FC236}">
                <a16:creationId xmlns:a16="http://schemas.microsoft.com/office/drawing/2014/main" id="{58ECB034-FE2D-9E31-5F2F-661B78DCB34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746568" y="1946181"/>
            <a:ext cx="2272110" cy="6991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НАЗВАНИЕ ШАГА ДО ДВУХ СТРОЧЕК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7CF824B5-1F07-FEAC-872D-3CB00D4AF41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004846" y="2819845"/>
            <a:ext cx="2272110" cy="20945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Комментарии к шагу процесса</a:t>
            </a:r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4C093E94-0997-1CAC-91A0-F967895B44B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88593" y="2819845"/>
            <a:ext cx="2272110" cy="20945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Комментарии к шагу процесса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369C7549-9D48-9FA6-9A40-1BCD9CA0E34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172349" y="2819845"/>
            <a:ext cx="2272110" cy="20945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Комментарии к шагу процесса</a:t>
            </a:r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E35F4981-83BF-A1EA-D84A-BDA6A94A929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0756096" y="2819845"/>
            <a:ext cx="2272110" cy="20945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Комментарии к шагу процесса</a:t>
            </a:r>
          </a:p>
        </p:txBody>
      </p:sp>
    </p:spTree>
    <p:extLst>
      <p:ext uri="{BB962C8B-B14F-4D97-AF65-F5344CB8AC3E}">
        <p14:creationId xmlns:p14="http://schemas.microsoft.com/office/powerpoint/2010/main" val="12680073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бор О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F6FD0FDE-43E3-1381-94A8-E9C34FAE1722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Рисунок 18">
            <a:extLst>
              <a:ext uri="{FF2B5EF4-FFF2-40B4-BE49-F238E27FC236}">
                <a16:creationId xmlns:a16="http://schemas.microsoft.com/office/drawing/2014/main" id="{A7FF3908-EAF9-96EE-B140-9A1FB58662C1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536012" y="2116232"/>
            <a:ext cx="10704323" cy="48782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2205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Вставить скриншот платформы для сбора ОС</a:t>
            </a:r>
          </a:p>
        </p:txBody>
      </p:sp>
      <p:sp>
        <p:nvSpPr>
          <p:cNvPr id="4" name="Номер слайда 2">
            <a:extLst>
              <a:ext uri="{FF2B5EF4-FFF2-40B4-BE49-F238E27FC236}">
                <a16:creationId xmlns:a16="http://schemas.microsoft.com/office/drawing/2014/main" id="{92B59C47-11C4-F481-2D2F-6C728BCBA8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6DE67418-7C7E-BC48-89B3-251D8BD0E4FA}" type="slidenum">
              <a:t>‹#›</a:t>
            </a:fld>
            <a:endParaRPr lang="ru-RU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E99BAE9D-E4AC-5F22-CE3B-4252CC9C73D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457E38BA-48EB-8676-42DB-3E8F3655E32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7" name="Текст 20">
            <a:extLst>
              <a:ext uri="{FF2B5EF4-FFF2-40B4-BE49-F238E27FC236}">
                <a16:creationId xmlns:a16="http://schemas.microsoft.com/office/drawing/2014/main" id="{893345F4-08DB-AEF8-0C00-1D2D0669D15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138583" y="5931886"/>
            <a:ext cx="4043394" cy="701893"/>
          </a:xfrm>
          <a:prstGeom prst="rect">
            <a:avLst/>
          </a:prstGeom>
          <a:solidFill>
            <a:srgbClr val="F5913A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en-US" sz="2205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en-US"/>
              <a:t>Call to action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9096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участникам (фикс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4E1BD83D-A25C-F5C5-F3AA-820802A715EE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Прямоугольник 6">
            <a:extLst>
              <a:ext uri="{FF2B5EF4-FFF2-40B4-BE49-F238E27FC236}">
                <a16:creationId xmlns:a16="http://schemas.microsoft.com/office/drawing/2014/main" id="{6438761B-0FC1-B35E-47F2-A66C4385F758}"/>
              </a:ext>
            </a:extLst>
          </p:cNvPr>
          <p:cNvSpPr/>
          <p:nvPr/>
        </p:nvSpPr>
        <p:spPr>
          <a:xfrm>
            <a:off x="2390360" y="2217502"/>
            <a:ext cx="8711854" cy="3095865"/>
          </a:xfrm>
          <a:prstGeom prst="rect">
            <a:avLst/>
          </a:prstGeom>
          <a:noFill/>
          <a:ln w="76196" cap="flat">
            <a:solidFill>
              <a:srgbClr val="FFFFFF">
                <a:alpha val="8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Номер слайда 2">
            <a:extLst>
              <a:ext uri="{FF2B5EF4-FFF2-40B4-BE49-F238E27FC236}">
                <a16:creationId xmlns:a16="http://schemas.microsoft.com/office/drawing/2014/main" id="{BB0F05AA-0F7A-2765-5DBE-39E410D7AE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2FA387BB-58BC-8A4B-8CB2-10357C61433D}" type="slidenum">
              <a:t>‹#›</a:t>
            </a:fld>
            <a:endParaRPr lang="ru-RU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149DE30-698B-EBF5-0CD6-05D0FC039BF2}"/>
              </a:ext>
            </a:extLst>
          </p:cNvPr>
          <p:cNvSpPr txBox="1"/>
          <p:nvPr/>
        </p:nvSpPr>
        <p:spPr>
          <a:xfrm>
            <a:off x="2850303" y="2650452"/>
            <a:ext cx="7858957" cy="21278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4409" b="1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Спасибо, что вовлекаетесь и погружаетесь в новый материал на воркшопе  </a:t>
            </a:r>
            <a:r>
              <a:rPr lang="en-US" sz="4409" b="1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;)</a:t>
            </a:r>
            <a:endParaRPr lang="ru-RU" sz="4409" b="1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6" name="Рисунок 9">
            <a:extLst>
              <a:ext uri="{FF2B5EF4-FFF2-40B4-BE49-F238E27FC236}">
                <a16:creationId xmlns:a16="http://schemas.microsoft.com/office/drawing/2014/main" id="{C70251FC-A4BF-420A-0A12-47F9E824C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284247">
            <a:off x="9736330" y="-2171444"/>
            <a:ext cx="6047914" cy="604775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828272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участникам (из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5535B7B8-93D5-1D16-3573-9B3182034066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Текст 1">
            <a:extLst>
              <a:ext uri="{FF2B5EF4-FFF2-40B4-BE49-F238E27FC236}">
                <a16:creationId xmlns:a16="http://schemas.microsoft.com/office/drawing/2014/main" id="{D7D9DCF6-3BB6-9B3A-7273-01BFBCBEA23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726237" y="2732483"/>
            <a:ext cx="8040099" cy="213931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>
            <a:lvl1pPr marL="251990" marR="0" lvl="0" indent="-25199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4409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Спасибо, что вовлекаетесь и погружаетесь в новый материал на воркшопе  </a:t>
            </a:r>
            <a:r>
              <a:rPr lang="en-US"/>
              <a:t>;)</a:t>
            </a:r>
            <a:endParaRPr lang="ru-RU"/>
          </a:p>
        </p:txBody>
      </p:sp>
      <p:sp>
        <p:nvSpPr>
          <p:cNvPr id="4" name="Прямоугольник 6">
            <a:extLst>
              <a:ext uri="{FF2B5EF4-FFF2-40B4-BE49-F238E27FC236}">
                <a16:creationId xmlns:a16="http://schemas.microsoft.com/office/drawing/2014/main" id="{2AD99110-559C-6E5F-F73B-8236306F489A}"/>
              </a:ext>
            </a:extLst>
          </p:cNvPr>
          <p:cNvSpPr/>
          <p:nvPr/>
        </p:nvSpPr>
        <p:spPr>
          <a:xfrm>
            <a:off x="2390360" y="2217502"/>
            <a:ext cx="8711854" cy="3095865"/>
          </a:xfrm>
          <a:prstGeom prst="rect">
            <a:avLst/>
          </a:prstGeom>
          <a:noFill/>
          <a:ln w="76196" cap="flat">
            <a:solidFill>
              <a:srgbClr val="FFFFFF">
                <a:alpha val="8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493B02A9-77C3-681A-A1C4-F8FD6D885D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75AB1381-E487-F146-8896-2D31AC03A7BC}" type="slidenum">
              <a:t>‹#›</a:t>
            </a:fld>
            <a:endParaRPr lang="ru-RU"/>
          </a:p>
        </p:txBody>
      </p:sp>
      <p:pic>
        <p:nvPicPr>
          <p:cNvPr id="6" name="Рисунок 8">
            <a:extLst>
              <a:ext uri="{FF2B5EF4-FFF2-40B4-BE49-F238E27FC236}">
                <a16:creationId xmlns:a16="http://schemas.microsoft.com/office/drawing/2014/main" id="{B76AE5C3-5A88-C896-B671-B39E133C5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284247">
            <a:off x="9736330" y="-2171444"/>
            <a:ext cx="6047914" cy="604775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4460361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A (Фикс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1">
            <a:extLst>
              <a:ext uri="{FF2B5EF4-FFF2-40B4-BE49-F238E27FC236}">
                <a16:creationId xmlns:a16="http://schemas.microsoft.com/office/drawing/2014/main" id="{34B9C3B9-8112-B4B5-186B-6246A8191DAF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TextBox 13">
            <a:extLst>
              <a:ext uri="{FF2B5EF4-FFF2-40B4-BE49-F238E27FC236}">
                <a16:creationId xmlns:a16="http://schemas.microsoft.com/office/drawing/2014/main" id="{68455CA8-558F-8360-5870-6CE5BD9EDDFF}"/>
              </a:ext>
            </a:extLst>
          </p:cNvPr>
          <p:cNvSpPr txBox="1"/>
          <p:nvPr/>
        </p:nvSpPr>
        <p:spPr>
          <a:xfrm>
            <a:off x="400964" y="3435748"/>
            <a:ext cx="9942591" cy="131356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3968" b="1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Давайте обсудим материал воркшопа.</a:t>
            </a:r>
          </a:p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3968" b="1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Вопросы, предложения</a:t>
            </a:r>
            <a:r>
              <a:rPr lang="en-US" sz="3968" b="1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?</a:t>
            </a:r>
            <a:endParaRPr lang="ru-RU" sz="3968" b="1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Прямоугольник 14">
            <a:extLst>
              <a:ext uri="{FF2B5EF4-FFF2-40B4-BE49-F238E27FC236}">
                <a16:creationId xmlns:a16="http://schemas.microsoft.com/office/drawing/2014/main" id="{D021130D-BF2C-D0EF-5758-3F9A45CEE141}"/>
              </a:ext>
            </a:extLst>
          </p:cNvPr>
          <p:cNvSpPr/>
          <p:nvPr/>
        </p:nvSpPr>
        <p:spPr>
          <a:xfrm>
            <a:off x="528486" y="2530172"/>
            <a:ext cx="1403475" cy="532208"/>
          </a:xfrm>
          <a:prstGeom prst="rect">
            <a:avLst/>
          </a:prstGeom>
          <a:noFill/>
          <a:ln w="28575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984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QA</a:t>
            </a: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B26F50BA-9DC6-88D9-E780-2FDE2CD68AF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5958C48E-F2E5-A24F-BDB3-C6CC5A89024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6255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A (Из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1">
            <a:extLst>
              <a:ext uri="{FF2B5EF4-FFF2-40B4-BE49-F238E27FC236}">
                <a16:creationId xmlns:a16="http://schemas.microsoft.com/office/drawing/2014/main" id="{84AA50F8-617D-0BFC-AEC5-794574D401A6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499459AF-E5FB-70BA-4890-B4E623633C7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00964" y="3435748"/>
            <a:ext cx="11731806" cy="15679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968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Давайте обсудим материал воркшопа.</a:t>
            </a:r>
            <a:br>
              <a:rPr lang="ru-RU"/>
            </a:br>
            <a:r>
              <a:rPr lang="ru-RU"/>
              <a:t>Вопросы, предложения</a:t>
            </a:r>
            <a:r>
              <a:rPr lang="en-US"/>
              <a:t>?</a:t>
            </a:r>
            <a:endParaRPr lang="ru-RU"/>
          </a:p>
        </p:txBody>
      </p:sp>
      <p:sp>
        <p:nvSpPr>
          <p:cNvPr id="4" name="Прямоугольник 14">
            <a:extLst>
              <a:ext uri="{FF2B5EF4-FFF2-40B4-BE49-F238E27FC236}">
                <a16:creationId xmlns:a16="http://schemas.microsoft.com/office/drawing/2014/main" id="{277F1293-A999-C4E3-815E-EDFA0835FDE8}"/>
              </a:ext>
            </a:extLst>
          </p:cNvPr>
          <p:cNvSpPr/>
          <p:nvPr/>
        </p:nvSpPr>
        <p:spPr>
          <a:xfrm>
            <a:off x="528486" y="2530172"/>
            <a:ext cx="1403475" cy="532208"/>
          </a:xfrm>
          <a:prstGeom prst="rect">
            <a:avLst/>
          </a:prstGeom>
          <a:noFill/>
          <a:ln w="28575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984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QA</a:t>
            </a: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4FC694B3-8230-1242-5C9A-FF26CCA0347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B702F21C-5098-454C-99EC-0EEB148850CD}" type="slidenum">
              <a:t>‹#›</a:t>
            </a:fld>
            <a:endParaRPr lang="ru-RU"/>
          </a:p>
        </p:txBody>
      </p:sp>
      <p:sp>
        <p:nvSpPr>
          <p:cNvPr id="6" name="Прямоугольник 6">
            <a:extLst>
              <a:ext uri="{FF2B5EF4-FFF2-40B4-BE49-F238E27FC236}">
                <a16:creationId xmlns:a16="http://schemas.microsoft.com/office/drawing/2014/main" id="{B995C4F6-B8D6-946F-FFAC-29C557016DD0}"/>
              </a:ext>
            </a:extLst>
          </p:cNvPr>
          <p:cNvSpPr/>
          <p:nvPr/>
        </p:nvSpPr>
        <p:spPr>
          <a:xfrm>
            <a:off x="16873670" y="9546"/>
            <a:ext cx="1212366" cy="88196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23" b="0" i="0" u="none" strike="noStrike" kern="1200" cap="none" spc="0" baseline="0">
                <a:solidFill>
                  <a:srgbClr val="131519"/>
                </a:solidFill>
                <a:uFillTx/>
                <a:latin typeface="Arial"/>
              </a:rPr>
              <a:t>255 255 255</a:t>
            </a:r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7" name="Прямоугольник 7">
            <a:extLst>
              <a:ext uri="{FF2B5EF4-FFF2-40B4-BE49-F238E27FC236}">
                <a16:creationId xmlns:a16="http://schemas.microsoft.com/office/drawing/2014/main" id="{FFC006EF-1867-9FA9-D1C5-35CAF7E0609A}"/>
              </a:ext>
            </a:extLst>
          </p:cNvPr>
          <p:cNvSpPr/>
          <p:nvPr/>
        </p:nvSpPr>
        <p:spPr>
          <a:xfrm>
            <a:off x="16873670" y="1281668"/>
            <a:ext cx="1212366" cy="881966"/>
          </a:xfrm>
          <a:prstGeom prst="rect">
            <a:avLst/>
          </a:prstGeom>
          <a:solidFill>
            <a:srgbClr val="131519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23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19 21 25</a:t>
            </a:r>
            <a:endParaRPr lang="ru-RU" sz="1323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Прямоугольник 8">
            <a:extLst>
              <a:ext uri="{FF2B5EF4-FFF2-40B4-BE49-F238E27FC236}">
                <a16:creationId xmlns:a16="http://schemas.microsoft.com/office/drawing/2014/main" id="{057911EB-7817-31B3-F853-64E1B42D78C6}"/>
              </a:ext>
            </a:extLst>
          </p:cNvPr>
          <p:cNvSpPr/>
          <p:nvPr/>
        </p:nvSpPr>
        <p:spPr>
          <a:xfrm>
            <a:off x="16873670" y="2553791"/>
            <a:ext cx="1212366" cy="881966"/>
          </a:xfrm>
          <a:prstGeom prst="rect">
            <a:avLst/>
          </a:prstGeom>
          <a:solidFill>
            <a:srgbClr val="F6F5F4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23" b="0" i="0" u="none" strike="noStrike" kern="1200" cap="none" spc="0" baseline="0">
                <a:solidFill>
                  <a:srgbClr val="131519"/>
                </a:solidFill>
                <a:uFillTx/>
                <a:latin typeface="Arial"/>
              </a:rPr>
              <a:t>246 245 244</a:t>
            </a:r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9" name="Прямоугольник 9">
            <a:extLst>
              <a:ext uri="{FF2B5EF4-FFF2-40B4-BE49-F238E27FC236}">
                <a16:creationId xmlns:a16="http://schemas.microsoft.com/office/drawing/2014/main" id="{13229D40-A722-A6D7-F08B-2B295AB273E5}"/>
              </a:ext>
            </a:extLst>
          </p:cNvPr>
          <p:cNvSpPr/>
          <p:nvPr/>
        </p:nvSpPr>
        <p:spPr>
          <a:xfrm>
            <a:off x="16873670" y="3825913"/>
            <a:ext cx="1212366" cy="881966"/>
          </a:xfrm>
          <a:prstGeom prst="rect">
            <a:avLst/>
          </a:prstGeom>
          <a:solidFill>
            <a:srgbClr val="F5913A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23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245 145 58</a:t>
            </a:r>
            <a:endParaRPr lang="ru-RU" sz="1323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" name="Прямоугольник 10">
            <a:extLst>
              <a:ext uri="{FF2B5EF4-FFF2-40B4-BE49-F238E27FC236}">
                <a16:creationId xmlns:a16="http://schemas.microsoft.com/office/drawing/2014/main" id="{06CD5587-B7F3-E905-C63F-EA678DBE57FB}"/>
              </a:ext>
            </a:extLst>
          </p:cNvPr>
          <p:cNvSpPr/>
          <p:nvPr/>
        </p:nvSpPr>
        <p:spPr>
          <a:xfrm>
            <a:off x="16873670" y="5091882"/>
            <a:ext cx="1212366" cy="881966"/>
          </a:xfrm>
          <a:prstGeom prst="rect">
            <a:avLst/>
          </a:prstGeom>
          <a:solidFill>
            <a:srgbClr val="C14848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23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193 72 72</a:t>
            </a:r>
            <a:endParaRPr lang="ru-RU" sz="1323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Прямоугольник 13">
            <a:extLst>
              <a:ext uri="{FF2B5EF4-FFF2-40B4-BE49-F238E27FC236}">
                <a16:creationId xmlns:a16="http://schemas.microsoft.com/office/drawing/2014/main" id="{C4BB58E8-D9E3-EE9B-F0D4-A77BBB193D9A}"/>
              </a:ext>
            </a:extLst>
          </p:cNvPr>
          <p:cNvSpPr/>
          <p:nvPr/>
        </p:nvSpPr>
        <p:spPr>
          <a:xfrm>
            <a:off x="16873670" y="6370149"/>
            <a:ext cx="1212366" cy="881966"/>
          </a:xfrm>
          <a:prstGeom prst="rect">
            <a:avLst/>
          </a:prstGeom>
          <a:solidFill>
            <a:srgbClr val="1AA5E7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23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26 165 231</a:t>
            </a:r>
            <a:endParaRPr lang="ru-RU" sz="1323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" name="Прямоугольник 15">
            <a:extLst>
              <a:ext uri="{FF2B5EF4-FFF2-40B4-BE49-F238E27FC236}">
                <a16:creationId xmlns:a16="http://schemas.microsoft.com/office/drawing/2014/main" id="{13F62B30-53F8-FDE0-C75E-00660F939522}"/>
              </a:ext>
            </a:extLst>
          </p:cNvPr>
          <p:cNvSpPr/>
          <p:nvPr/>
        </p:nvSpPr>
        <p:spPr>
          <a:xfrm>
            <a:off x="18802642" y="9546"/>
            <a:ext cx="1212366" cy="881966"/>
          </a:xfrm>
          <a:prstGeom prst="rect">
            <a:avLst/>
          </a:prstGeom>
          <a:solidFill>
            <a:srgbClr val="ECECEC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23" b="0" i="0" u="none" strike="noStrike" kern="1200" cap="none" spc="0" baseline="0">
                <a:solidFill>
                  <a:srgbClr val="131519"/>
                </a:solidFill>
                <a:uFillTx/>
                <a:latin typeface="Arial"/>
              </a:rPr>
              <a:t>236 236 236</a:t>
            </a:r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13" name="Прямоугольник 16">
            <a:extLst>
              <a:ext uri="{FF2B5EF4-FFF2-40B4-BE49-F238E27FC236}">
                <a16:creationId xmlns:a16="http://schemas.microsoft.com/office/drawing/2014/main" id="{7406DCC2-DC91-2299-0C55-A84E972D0F82}"/>
              </a:ext>
            </a:extLst>
          </p:cNvPr>
          <p:cNvSpPr/>
          <p:nvPr/>
        </p:nvSpPr>
        <p:spPr>
          <a:xfrm>
            <a:off x="18802642" y="1281668"/>
            <a:ext cx="1212366" cy="88196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14" name="Прямоугольник 17">
            <a:extLst>
              <a:ext uri="{FF2B5EF4-FFF2-40B4-BE49-F238E27FC236}">
                <a16:creationId xmlns:a16="http://schemas.microsoft.com/office/drawing/2014/main" id="{5209DC48-854C-A345-305D-B2068E271405}"/>
              </a:ext>
            </a:extLst>
          </p:cNvPr>
          <p:cNvSpPr/>
          <p:nvPr/>
        </p:nvSpPr>
        <p:spPr>
          <a:xfrm>
            <a:off x="18802642" y="2553791"/>
            <a:ext cx="1212366" cy="88196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97921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516118-0FAF-47CC-20F3-1D4A3213C440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800" b="0" i="0" u="none" strike="noStrike" kern="1200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53037-488E-ED54-8413-27CB1AA7499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800" b="0" i="0" u="none" strike="noStrike" kern="1200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A570A-E8C0-772C-0A42-AF6E9B5E1D4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ECB7AB-BB60-904D-9D60-165B86E3479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7180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лый слайд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3">
            <a:extLst>
              <a:ext uri="{FF2B5EF4-FFF2-40B4-BE49-F238E27FC236}">
                <a16:creationId xmlns:a16="http://schemas.microsoft.com/office/drawing/2014/main" id="{9B067453-EA16-AA71-636A-7AC65CDC05A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3" name="Текст 9">
            <a:extLst>
              <a:ext uri="{FF2B5EF4-FFF2-40B4-BE49-F238E27FC236}">
                <a16:creationId xmlns:a16="http://schemas.microsoft.com/office/drawing/2014/main" id="{C53A57B6-7A0F-AC97-3A36-F3AA1584AB3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231EBC-6E04-E2A3-27A8-4E00249E2E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CB34F3-A9F4-6A4B-B914-D86A0F2EF710}" type="slidenum">
              <a:t>‹#›</a:t>
            </a:fld>
            <a:endParaRPr lang="ru-RU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24620AF2-6EB8-F07B-EC08-33FAA4735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14708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ыдача практи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7">
            <a:extLst>
              <a:ext uri="{FF2B5EF4-FFF2-40B4-BE49-F238E27FC236}">
                <a16:creationId xmlns:a16="http://schemas.microsoft.com/office/drawing/2014/main" id="{BA67EA27-9E06-EFBB-A94E-81F9F2C0B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2862">
            <a:off x="-3527856" y="4955690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Текст 3">
            <a:extLst>
              <a:ext uri="{FF2B5EF4-FFF2-40B4-BE49-F238E27FC236}">
                <a16:creationId xmlns:a16="http://schemas.microsoft.com/office/drawing/2014/main" id="{F546E2EC-34B9-20CB-87C1-99BD52CAAB0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4A9321D8-B920-D7F9-8A28-EE92997DD35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7E62B1D2-32A3-2D5A-7F11-88FFB4EA8D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10314A-DB21-C644-940B-D04B5A02723D}" type="slidenum">
              <a:t>‹#›</a:t>
            </a:fld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E5F4C6F-AEA6-FEA8-B057-32173EE5167E}"/>
              </a:ext>
            </a:extLst>
          </p:cNvPr>
          <p:cNvSpPr/>
          <p:nvPr/>
        </p:nvSpPr>
        <p:spPr>
          <a:xfrm>
            <a:off x="481687" y="1805921"/>
            <a:ext cx="8796875" cy="5403765"/>
          </a:xfrm>
          <a:custGeom>
            <a:avLst>
              <a:gd name="f0" fmla="val 121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CECEC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353320-534E-CAA1-3BDE-581B32DAA2C6}"/>
              </a:ext>
            </a:extLst>
          </p:cNvPr>
          <p:cNvSpPr txBox="1"/>
          <p:nvPr/>
        </p:nvSpPr>
        <p:spPr>
          <a:xfrm>
            <a:off x="829360" y="1935464"/>
            <a:ext cx="7985116" cy="40598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764" b="1" i="0" u="none" strike="noStrike" kern="1200" cap="none" spc="0" baseline="0">
                <a:solidFill>
                  <a:srgbClr val="151515"/>
                </a:solidFill>
                <a:uFillTx/>
                <a:latin typeface="Arial"/>
              </a:rPr>
              <a:t>Задачи (что делаем):</a:t>
            </a:r>
          </a:p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764" b="1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764" b="1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764" b="1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764" b="1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764" b="1" i="0" u="none" strike="noStrike" kern="1200" cap="none" spc="0" baseline="0">
                <a:solidFill>
                  <a:srgbClr val="151515"/>
                </a:solidFill>
                <a:uFillTx/>
                <a:latin typeface="Arial"/>
              </a:rPr>
              <a:t>Зачем делаем</a:t>
            </a:r>
            <a:r>
              <a:rPr lang="en-US" sz="1764" b="1" i="0" u="none" strike="noStrike" kern="1200" cap="none" spc="0" baseline="0">
                <a:solidFill>
                  <a:srgbClr val="151515"/>
                </a:solidFill>
                <a:uFillTx/>
                <a:latin typeface="Arial"/>
              </a:rPr>
              <a:t>?</a:t>
            </a:r>
            <a:endParaRPr lang="ru-RU" sz="1764" b="1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764" b="1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764" b="1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764" b="1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764" b="1" i="0" u="none" strike="noStrike" kern="1200" cap="none" spc="0" baseline="0">
                <a:solidFill>
                  <a:srgbClr val="151515"/>
                </a:solidFill>
                <a:uFillTx/>
                <a:latin typeface="Arial"/>
              </a:rPr>
              <a:t>Цель:</a:t>
            </a:r>
          </a:p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764" b="0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764" b="0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764" b="0" i="0" u="none" strike="noStrike" kern="1200" cap="none" spc="0" baseline="0">
              <a:solidFill>
                <a:srgbClr val="151515"/>
              </a:solidFill>
              <a:uFillTx/>
              <a:latin typeface="Arial"/>
            </a:endParaRPr>
          </a:p>
          <a:p>
            <a:pPr marL="0" marR="0" lvl="0" indent="0" algn="l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764" b="1" i="0" u="none" strike="noStrike" kern="1200" cap="none" spc="0" baseline="0">
                <a:solidFill>
                  <a:srgbClr val="151515"/>
                </a:solidFill>
                <a:uFillTx/>
                <a:latin typeface="Arial"/>
              </a:rPr>
              <a:t>План практики: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7E448632-39F8-7174-4BEC-D5EFE0C176C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52732" y="2332195"/>
            <a:ext cx="5856649" cy="10001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51990" marR="0" lvl="0" indent="-251990" defTabSz="1007943" fontAlgn="auto">
              <a:spcBef>
                <a:spcPts val="0"/>
              </a:spcBef>
              <a:spcAft>
                <a:spcPts val="660"/>
              </a:spcAft>
              <a:buSzPct val="100000"/>
              <a:buFont typeface="Wingdings" pitchFamily="2"/>
              <a:buChar char="§"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2-3 задачи 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9C44D332-F0DE-0AE3-8272-9B7BE18422B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42235" y="3762472"/>
            <a:ext cx="5867156" cy="6048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0"/>
              </a:spcBef>
              <a:spcAft>
                <a:spcPts val="66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зачем делаем и это поможет командам в проекте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99C6EB0F-34FC-DD78-02BF-8BB357489EC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20235" y="4828928"/>
            <a:ext cx="5867156" cy="6048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0"/>
              </a:spcBef>
              <a:spcAft>
                <a:spcPts val="66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Какую цель преследуем</a:t>
            </a:r>
            <a:r>
              <a:rPr lang="en-US"/>
              <a:t>?</a:t>
            </a:r>
            <a:endParaRPr lang="ru-RU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52464EC9-5D85-0650-DD4A-B09A8A292A9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21231" y="5919944"/>
            <a:ext cx="5867156" cy="10505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defTabSz="1007943" fontAlgn="auto">
              <a:spcBef>
                <a:spcPts val="0"/>
              </a:spcBef>
              <a:spcAft>
                <a:spcPts val="660"/>
              </a:spcAft>
              <a:buNone/>
              <a:tabLst/>
              <a:defRPr lang="ru-RU" sz="1323" b="0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1 мин – делаем то-то</a:t>
            </a:r>
            <a:br>
              <a:rPr lang="ru-RU"/>
            </a:br>
            <a:r>
              <a:rPr lang="ru-RU"/>
              <a:t>10 мин – делаем то-то</a:t>
            </a:r>
            <a:br>
              <a:rPr lang="ru-RU"/>
            </a:br>
            <a:r>
              <a:rPr lang="ru-RU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68082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лючевая мыс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3F64C713-0A10-95F0-8318-31FC8FCC32E0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Прямоугольник 5">
            <a:extLst>
              <a:ext uri="{FF2B5EF4-FFF2-40B4-BE49-F238E27FC236}">
                <a16:creationId xmlns:a16="http://schemas.microsoft.com/office/drawing/2014/main" id="{5D08AF03-8852-5077-5E17-FBE6CF44DBFC}"/>
              </a:ext>
            </a:extLst>
          </p:cNvPr>
          <p:cNvSpPr/>
          <p:nvPr/>
        </p:nvSpPr>
        <p:spPr>
          <a:xfrm>
            <a:off x="-2504276" y="-1131131"/>
            <a:ext cx="17888343" cy="10061929"/>
          </a:xfrm>
          <a:prstGeom prst="rect">
            <a:avLst/>
          </a:prstGeom>
          <a:blipFill>
            <a:blip r:embed="rId2">
              <a:alphaModFix amt="21000"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Прямоугольник: скругленные углы 4">
            <a:extLst>
              <a:ext uri="{FF2B5EF4-FFF2-40B4-BE49-F238E27FC236}">
                <a16:creationId xmlns:a16="http://schemas.microsoft.com/office/drawing/2014/main" id="{5A98FD98-CE41-D8AD-0DDB-403FD0658EB2}"/>
              </a:ext>
            </a:extLst>
          </p:cNvPr>
          <p:cNvSpPr/>
          <p:nvPr/>
        </p:nvSpPr>
        <p:spPr>
          <a:xfrm>
            <a:off x="3179963" y="2241651"/>
            <a:ext cx="7127473" cy="298885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6F5F4"/>
          </a:solidFill>
          <a:ln w="12701" cap="flat">
            <a:solidFill>
              <a:srgbClr val="ADADA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646" b="1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DFA7152B-BE76-29D1-423A-CC0214BC6C5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34DEB2A9-1A73-1C4C-AC5E-20B19A9CD039}" type="slidenum">
              <a:t>‹#›</a:t>
            </a:fld>
            <a:endParaRPr lang="ru-RU"/>
          </a:p>
        </p:txBody>
      </p:sp>
      <p:sp>
        <p:nvSpPr>
          <p:cNvPr id="6" name="Текст 8">
            <a:extLst>
              <a:ext uri="{FF2B5EF4-FFF2-40B4-BE49-F238E27FC236}">
                <a16:creationId xmlns:a16="http://schemas.microsoft.com/office/drawing/2014/main" id="{968E65E1-CC7C-F31E-7EF3-9E62C31B64C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427747" y="2808268"/>
            <a:ext cx="6631896" cy="17856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2646" b="1" i="0" u="none" strike="noStrike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НАПИШИ СЮДА КЛЮЧЕВУЮ ИДЕЮ</a:t>
            </a:r>
            <a:r>
              <a:rPr lang="en-US"/>
              <a:t>/</a:t>
            </a:r>
            <a:r>
              <a:rPr lang="ru-RU"/>
              <a:t>МЫСЛЬ</a:t>
            </a:r>
            <a:r>
              <a:rPr lang="en-US"/>
              <a:t>/</a:t>
            </a:r>
            <a:r>
              <a:rPr lang="ru-RU"/>
              <a:t>ТЕЗИС</a:t>
            </a:r>
          </a:p>
        </p:txBody>
      </p:sp>
    </p:spTree>
    <p:extLst>
      <p:ext uri="{BB962C8B-B14F-4D97-AF65-F5344CB8AC3E}">
        <p14:creationId xmlns:p14="http://schemas.microsoft.com/office/powerpoint/2010/main" val="23308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ля ключевых ид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75ECD2D8-5327-D7C2-6E3E-1159676CD506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C9FE181-B81A-1AF5-C0FA-6009A371CA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A4842A20-A3C4-6F45-A2FB-EF06DF6C70DC}" type="slidenum">
              <a:t>‹#›</a:t>
            </a:fld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16DD72-03D4-6237-75B1-98FE61E3783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4E990748-EBF3-E4F7-C8A5-22A0B339711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137065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ля ключевых идей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676AF500-8303-F5EA-37D1-24B2E258D124}"/>
              </a:ext>
            </a:extLst>
          </p:cNvPr>
          <p:cNvSpPr/>
          <p:nvPr/>
        </p:nvSpPr>
        <p:spPr>
          <a:xfrm>
            <a:off x="0" y="0"/>
            <a:ext cx="13439778" cy="7559673"/>
          </a:xfrm>
          <a:prstGeom prst="rect">
            <a:avLst/>
          </a:prstGeom>
          <a:solidFill>
            <a:srgbClr val="001E4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07943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984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5B66BD3-0694-6F67-BAF6-D81A9C36363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33E3267A-635B-D14D-9683-29149CEEE563}" type="slidenum">
              <a:t>‹#›</a:t>
            </a:fld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68FFD9-88DE-0F5E-BAEE-55B162334E3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090" y="746863"/>
            <a:ext cx="10704323" cy="519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3086" b="1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CF270CA-3A4C-A9B9-AB22-5760A83D2F7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21968" y="349986"/>
            <a:ext cx="2531534" cy="2755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0" marR="0" lvl="0" indent="-251990" defTabSz="1007943" fontAlgn="auto">
              <a:spcBef>
                <a:spcPts val="1100"/>
              </a:spcBef>
              <a:spcAft>
                <a:spcPts val="0"/>
              </a:spcAft>
              <a:buNone/>
              <a:tabLst/>
              <a:defRPr lang="ru-RU" sz="1323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ru-RU"/>
              <a:t>Раздел презентации</a:t>
            </a:r>
          </a:p>
        </p:txBody>
      </p:sp>
      <p:pic>
        <p:nvPicPr>
          <p:cNvPr id="6" name="Рисунок 7">
            <a:extLst>
              <a:ext uri="{FF2B5EF4-FFF2-40B4-BE49-F238E27FC236}">
                <a16:creationId xmlns:a16="http://schemas.microsoft.com/office/drawing/2014/main" id="{3434461D-90F2-F707-E66B-809F68979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703724">
            <a:off x="8918874" y="4207428"/>
            <a:ext cx="7055711" cy="705589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63579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E844437F-FA58-526B-CACA-A33EE954DAF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323" b="0" i="0" u="none" strike="noStrike" kern="1200" cap="none" spc="0" baseline="0">
                <a:solidFill>
                  <a:srgbClr val="131519"/>
                </a:solidFill>
                <a:uFillTx/>
                <a:latin typeface="Arial"/>
              </a:defRPr>
            </a:lvl1pPr>
          </a:lstStyle>
          <a:p>
            <a:pPr lvl="0"/>
            <a:fld id="{EF96AA04-604F-7447-B51C-6FC818636407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5">
            <a:extLst>
              <a:ext uri="{FF2B5EF4-FFF2-40B4-BE49-F238E27FC236}">
                <a16:creationId xmlns:a16="http://schemas.microsoft.com/office/drawing/2014/main" id="{7CC02B58-3CD2-41D0-E5C7-8FA3E32E400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12997" y="3893021"/>
            <a:ext cx="3643563" cy="36933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251981" lvl="0" indent="-251981" defTabSz="1007933">
              <a:spcBef>
                <a:spcPts val="1105"/>
              </a:spcBef>
              <a:buNone/>
            </a:pPr>
            <a:r>
              <a:rPr lang="ru-RU" sz="2000">
                <a:solidFill>
                  <a:srgbClr val="FFFFFF"/>
                </a:solidFill>
                <a:latin typeface="Arial"/>
              </a:rPr>
              <a:t>Кондаков Роман Валерьевич</a:t>
            </a:r>
            <a:endParaRPr lang="ru-RU" sz="1984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6A910D8-8720-FD04-7E1A-A5B7876ABBF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12997" y="2167923"/>
            <a:ext cx="8348764" cy="757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lvl="0" indent="0" defTabSz="1007933">
              <a:spcBef>
                <a:spcPts val="1105"/>
              </a:spcBef>
              <a:buNone/>
            </a:pPr>
            <a:r>
              <a:rPr lang="ru-RU" sz="4800" b="1">
                <a:solidFill>
                  <a:srgbClr val="FFFFFF"/>
                </a:solidFill>
                <a:latin typeface="Arial"/>
              </a:rPr>
              <a:t>СЕТИ: ПРОТОКОЛЫ</a:t>
            </a:r>
          </a:p>
        </p:txBody>
      </p:sp>
      <p:sp>
        <p:nvSpPr>
          <p:cNvPr id="4" name="Текст 6">
            <a:extLst>
              <a:ext uri="{FF2B5EF4-FFF2-40B4-BE49-F238E27FC236}">
                <a16:creationId xmlns:a16="http://schemas.microsoft.com/office/drawing/2014/main" id="{4F50F43E-B373-D636-42B8-ECA24C193D5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28495" y="736366"/>
            <a:ext cx="2152744" cy="391984"/>
          </a:xfrm>
          <a:prstGeom prst="rect">
            <a:avLst/>
          </a:prstGeom>
          <a:solidFill>
            <a:srgbClr val="F6F5F4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251981" lvl="0" indent="-251981" algn="ctr" defTabSz="1007933">
              <a:spcBef>
                <a:spcPts val="1105"/>
              </a:spcBef>
              <a:buNone/>
            </a:pPr>
            <a:r>
              <a:rPr lang="ru-RU" sz="1544">
                <a:solidFill>
                  <a:srgbClr val="131519"/>
                </a:solidFill>
                <a:latin typeface="Arial"/>
              </a:rPr>
              <a:t>13.04.2024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2059-F47C-6762-24B3-70A7609AD1B7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964783"/>
            <a:ext cx="12095161" cy="757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 defTabSz="1007943">
              <a:spcBef>
                <a:spcPts val="0"/>
              </a:spcBef>
            </a:pPr>
            <a:r>
              <a:rPr lang="ru-RU" sz="4800" b="1">
                <a:solidFill>
                  <a:srgbClr val="131519"/>
                </a:solidFill>
                <a:latin typeface="Arial"/>
              </a:rPr>
              <a:t>SYN-атака на TCP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2FED5-6B8E-0E5B-F12F-E8B019993AB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2303" y="2210214"/>
            <a:ext cx="8418688" cy="43846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lvl="0" indent="0" defTabSz="1007943">
              <a:lnSpc>
                <a:spcPct val="100000"/>
              </a:lnSpc>
              <a:spcBef>
                <a:spcPts val="1100"/>
              </a:spcBef>
              <a:buNone/>
            </a:pPr>
            <a:r>
              <a:rPr lang="ru-RU">
                <a:solidFill>
                  <a:srgbClr val="131519"/>
                </a:solidFill>
                <a:latin typeface="Arial"/>
              </a:rPr>
              <a:t>Сервер получает SYN-пакет и готовится принять соединение (выделяет место в очереди, буфер под данные,...), но что если злоумышленник и не собирается соединение устанавливать:</a:t>
            </a:r>
          </a:p>
          <a:p>
            <a:pPr marL="0" lvl="0" indent="0" defTabSz="1007943">
              <a:lnSpc>
                <a:spcPct val="100000"/>
              </a:lnSpc>
              <a:spcBef>
                <a:spcPts val="1100"/>
              </a:spcBef>
              <a:buNone/>
            </a:pPr>
            <a:endParaRPr lang="ru-RU">
              <a:solidFill>
                <a:srgbClr val="131519"/>
              </a:solidFill>
              <a:latin typeface="Arial"/>
            </a:endParaRPr>
          </a:p>
          <a:p>
            <a:pPr marL="251990" lvl="0" indent="-251990" defTabSz="1007943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75000"/>
              <a:buFont typeface="Arial" pitchFamily="34"/>
            </a:pPr>
            <a:r>
              <a:rPr lang="ru-RU">
                <a:solidFill>
                  <a:srgbClr val="131519"/>
                </a:solidFill>
                <a:latin typeface="Arial"/>
              </a:rPr>
              <a:t>Фальшивый обратный адрес</a:t>
            </a:r>
          </a:p>
          <a:p>
            <a:pPr marL="251990" lvl="0" indent="-251990" defTabSz="1007943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75000"/>
              <a:buFont typeface="Arial" pitchFamily="34"/>
            </a:pPr>
            <a:r>
              <a:rPr lang="ru-RU">
                <a:solidFill>
                  <a:srgbClr val="131519"/>
                </a:solidFill>
                <a:latin typeface="Arial"/>
              </a:rPr>
              <a:t>Ресурсы на отправку — ничтожны по сравнению с затратами сервера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17B425B-293D-61D5-1208-50A1A5520791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FAB81E8-F5DF-2846-8CC0-49FC8A6727B0}" type="slidenum">
              <a:t>10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F15488ED-DC28-2944-90A9-3BE9F6CE8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1" y="0"/>
            <a:ext cx="3195846" cy="75814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438883-D7BD-2947-1066-6818884D6B7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-13999" y="0"/>
            <a:ext cx="5367875" cy="7559673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0612-20AB-478B-C817-47178EE6F9F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41992" y="768141"/>
            <a:ext cx="4401071" cy="175432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lvl="0" indent="0" defTabSz="1007943">
              <a:spcBef>
                <a:spcPts val="1100"/>
              </a:spcBef>
              <a:buNone/>
            </a:pPr>
            <a:r>
              <a:rPr lang="ru-RU" sz="4000" b="1">
                <a:solidFill>
                  <a:srgbClr val="FFFFFF"/>
                </a:solidFill>
                <a:latin typeface="Arial"/>
              </a:rPr>
              <a:t>SCTP: установление соединения</a:t>
            </a:r>
            <a:endParaRPr lang="en-RU" sz="200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316FE2C-0618-5AE4-B1C4-BC8DDA99A463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6657CE6-A62E-404B-9441-ED2B2ECF0803}" type="slidenum">
              <a:t>11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B667C449-C6C2-1C1B-EE5D-00B1D3147C4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41992" y="3128939"/>
            <a:ext cx="4128689" cy="37837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342900" lvl="0" indent="-342900" defTabSz="1007943" hangingPunct="0">
              <a:spcBef>
                <a:spcPts val="1100"/>
              </a:spcBef>
              <a:buSzPct val="80000"/>
              <a:buFont typeface="Arial" pitchFamily="34"/>
            </a:pPr>
            <a:r>
              <a:rPr lang="ru-RU" sz="2000" b="1">
                <a:solidFill>
                  <a:srgbClr val="FFFFFF"/>
                </a:solidFill>
                <a:latin typeface="Arial" pitchFamily="18"/>
              </a:rPr>
              <a:t>4 типа сообщений (а не комбинации флагов, как TCP)</a:t>
            </a:r>
          </a:p>
          <a:p>
            <a:pPr marL="342900" lvl="0" indent="-342900" defTabSz="1007943" hangingPunct="0">
              <a:spcBef>
                <a:spcPts val="1100"/>
              </a:spcBef>
              <a:buSzPct val="80000"/>
              <a:buFont typeface="Arial" pitchFamily="34"/>
            </a:pPr>
            <a:r>
              <a:rPr lang="ru-RU" sz="2000" b="1">
                <a:solidFill>
                  <a:srgbClr val="FFFFFF"/>
                </a:solidFill>
                <a:latin typeface="Arial" pitchFamily="18"/>
              </a:rPr>
              <a:t>В COOKIE-ECHO должен придти ключ, который сервер должен признать (серверу не обязательно помнить ключ)</a:t>
            </a:r>
          </a:p>
        </p:txBody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B16912BB-2EBE-9CA0-0355-B3B47EF79956}"/>
              </a:ext>
            </a:extLst>
          </p:cNvPr>
          <p:cNvGrpSpPr/>
          <p:nvPr/>
        </p:nvGrpSpPr>
        <p:grpSpPr>
          <a:xfrm>
            <a:off x="5982745" y="1961323"/>
            <a:ext cx="6726628" cy="3981600"/>
            <a:chOff x="5982745" y="1961323"/>
            <a:chExt cx="6726628" cy="3981600"/>
          </a:xfrm>
        </p:grpSpPr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97868FD9-20C8-6145-1B4C-EEFAFF11C3C7}"/>
                </a:ext>
              </a:extLst>
            </p:cNvPr>
            <p:cNvSpPr/>
            <p:nvPr/>
          </p:nvSpPr>
          <p:spPr>
            <a:xfrm>
              <a:off x="5996013" y="2060865"/>
              <a:ext cx="1860328" cy="109493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val f5"/>
                <a:gd name="f15" fmla="val f6"/>
                <a:gd name="f16" fmla="*/ 0 f7 1"/>
                <a:gd name="f17" fmla="*/ f5 f0 1"/>
                <a:gd name="f18" fmla="*/ f9 f0 1"/>
                <a:gd name="f19" fmla="*/ f11 f0 1"/>
                <a:gd name="f20" fmla="+- f15 0 f14"/>
                <a:gd name="f21" fmla="*/ f16 1 f2"/>
                <a:gd name="f22" fmla="*/ f17 1 f2"/>
                <a:gd name="f23" fmla="*/ f18 1 f2"/>
                <a:gd name="f24" fmla="*/ f19 1 f2"/>
                <a:gd name="f25" fmla="*/ f20 1 21600"/>
                <a:gd name="f26" fmla="+- 0 0 f21"/>
                <a:gd name="f27" fmla="+- f22 0 f1"/>
                <a:gd name="f28" fmla="+- f23 0 f1"/>
                <a:gd name="f29" fmla="+- f24 0 f1"/>
                <a:gd name="f30" fmla="*/ 3163 f25 1"/>
                <a:gd name="f31" fmla="*/ 18437 f25 1"/>
                <a:gd name="f32" fmla="*/ 10800 f25 1"/>
                <a:gd name="f33" fmla="*/ 0 f25 1"/>
                <a:gd name="f34" fmla="*/ 21600 f25 1"/>
                <a:gd name="f35" fmla="*/ f26 f0 1"/>
                <a:gd name="f36" fmla="+- f28 0 f27"/>
                <a:gd name="f37" fmla="*/ f35 1 f7"/>
                <a:gd name="f38" fmla="*/ f32 1 f25"/>
                <a:gd name="f39" fmla="*/ f33 1 f25"/>
                <a:gd name="f40" fmla="*/ f30 1 f25"/>
                <a:gd name="f41" fmla="*/ f31 1 f25"/>
                <a:gd name="f42" fmla="*/ f34 1 f25"/>
                <a:gd name="f43" fmla="+- f37 0 f1"/>
                <a:gd name="f44" fmla="*/ f40 f12 1"/>
                <a:gd name="f45" fmla="*/ f41 f12 1"/>
                <a:gd name="f46" fmla="*/ f41 f13 1"/>
                <a:gd name="f47" fmla="*/ f40 f13 1"/>
                <a:gd name="f48" fmla="*/ f38 f12 1"/>
                <a:gd name="f49" fmla="*/ f39 f13 1"/>
                <a:gd name="f50" fmla="*/ f39 f12 1"/>
                <a:gd name="f51" fmla="*/ f38 f13 1"/>
                <a:gd name="f52" fmla="*/ f42 f13 1"/>
                <a:gd name="f53" fmla="*/ f42 f12 1"/>
                <a:gd name="f54" fmla="+- f43 f1 0"/>
                <a:gd name="f55" fmla="*/ f54 f7 1"/>
                <a:gd name="f56" fmla="*/ f55 1 f0"/>
                <a:gd name="f57" fmla="+- 0 0 f56"/>
                <a:gd name="f58" fmla="+- 0 0 f57"/>
                <a:gd name="f59" fmla="*/ f58 f0 1"/>
                <a:gd name="f60" fmla="*/ f59 1 f7"/>
                <a:gd name="f61" fmla="+- f60 0 f1"/>
                <a:gd name="f62" fmla="cos 1 f61"/>
                <a:gd name="f63" fmla="sin 1 f61"/>
                <a:gd name="f64" fmla="+- 0 0 f62"/>
                <a:gd name="f65" fmla="+- 0 0 f63"/>
                <a:gd name="f66" fmla="+- 0 0 f64"/>
                <a:gd name="f67" fmla="+- 0 0 f65"/>
                <a:gd name="f68" fmla="val f66"/>
                <a:gd name="f69" fmla="val f67"/>
                <a:gd name="f70" fmla="+- 0 0 f68"/>
                <a:gd name="f71" fmla="+- 0 0 f69"/>
                <a:gd name="f72" fmla="*/ 10800 f70 1"/>
                <a:gd name="f73" fmla="*/ 10800 f71 1"/>
                <a:gd name="f74" fmla="*/ f72 f72 1"/>
                <a:gd name="f75" fmla="*/ f73 f73 1"/>
                <a:gd name="f76" fmla="+- f74 f75 0"/>
                <a:gd name="f77" fmla="sqrt f76"/>
                <a:gd name="f78" fmla="*/ f8 1 f77"/>
                <a:gd name="f79" fmla="*/ f70 f78 1"/>
                <a:gd name="f80" fmla="*/ f71 f78 1"/>
                <a:gd name="f81" fmla="+- 10800 0 f79"/>
                <a:gd name="f82" fmla="+- 10800 0 f8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8" y="f49"/>
                </a:cxn>
                <a:cxn ang="f29">
                  <a:pos x="f44" y="f47"/>
                </a:cxn>
                <a:cxn ang="f29">
                  <a:pos x="f50" y="f51"/>
                </a:cxn>
                <a:cxn ang="f29">
                  <a:pos x="f44" y="f46"/>
                </a:cxn>
                <a:cxn ang="f29">
                  <a:pos x="f48" y="f52"/>
                </a:cxn>
                <a:cxn ang="f29">
                  <a:pos x="f45" y="f46"/>
                </a:cxn>
                <a:cxn ang="f29">
                  <a:pos x="f53" y="f51"/>
                </a:cxn>
                <a:cxn ang="f29">
                  <a:pos x="f45" y="f47"/>
                </a:cxn>
              </a:cxnLst>
              <a:rect l="f44" t="f47" r="f45" b="f46"/>
              <a:pathLst>
                <a:path w="21600" h="21600">
                  <a:moveTo>
                    <a:pt x="f81" y="f82"/>
                  </a:moveTo>
                  <a:arcTo wR="f10" hR="f10" stAng="f27" swAng="f36"/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90004" tIns="44997" rIns="90004" bIns="44997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18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AD7C7594-D666-2945-5F48-6069C3EBFFCD}"/>
                </a:ext>
              </a:extLst>
            </p:cNvPr>
            <p:cNvSpPr/>
            <p:nvPr/>
          </p:nvSpPr>
          <p:spPr>
            <a:xfrm>
              <a:off x="10849045" y="1961323"/>
              <a:ext cx="1860328" cy="109493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val f5"/>
                <a:gd name="f15" fmla="val f6"/>
                <a:gd name="f16" fmla="*/ 0 f7 1"/>
                <a:gd name="f17" fmla="*/ f5 f0 1"/>
                <a:gd name="f18" fmla="*/ f9 f0 1"/>
                <a:gd name="f19" fmla="*/ f11 f0 1"/>
                <a:gd name="f20" fmla="+- f15 0 f14"/>
                <a:gd name="f21" fmla="*/ f16 1 f2"/>
                <a:gd name="f22" fmla="*/ f17 1 f2"/>
                <a:gd name="f23" fmla="*/ f18 1 f2"/>
                <a:gd name="f24" fmla="*/ f19 1 f2"/>
                <a:gd name="f25" fmla="*/ f20 1 21600"/>
                <a:gd name="f26" fmla="+- 0 0 f21"/>
                <a:gd name="f27" fmla="+- f22 0 f1"/>
                <a:gd name="f28" fmla="+- f23 0 f1"/>
                <a:gd name="f29" fmla="+- f24 0 f1"/>
                <a:gd name="f30" fmla="*/ 3163 f25 1"/>
                <a:gd name="f31" fmla="*/ 18437 f25 1"/>
                <a:gd name="f32" fmla="*/ 10800 f25 1"/>
                <a:gd name="f33" fmla="*/ 0 f25 1"/>
                <a:gd name="f34" fmla="*/ 21600 f25 1"/>
                <a:gd name="f35" fmla="*/ f26 f0 1"/>
                <a:gd name="f36" fmla="+- f28 0 f27"/>
                <a:gd name="f37" fmla="*/ f35 1 f7"/>
                <a:gd name="f38" fmla="*/ f32 1 f25"/>
                <a:gd name="f39" fmla="*/ f33 1 f25"/>
                <a:gd name="f40" fmla="*/ f30 1 f25"/>
                <a:gd name="f41" fmla="*/ f31 1 f25"/>
                <a:gd name="f42" fmla="*/ f34 1 f25"/>
                <a:gd name="f43" fmla="+- f37 0 f1"/>
                <a:gd name="f44" fmla="*/ f40 f12 1"/>
                <a:gd name="f45" fmla="*/ f41 f12 1"/>
                <a:gd name="f46" fmla="*/ f41 f13 1"/>
                <a:gd name="f47" fmla="*/ f40 f13 1"/>
                <a:gd name="f48" fmla="*/ f38 f12 1"/>
                <a:gd name="f49" fmla="*/ f39 f13 1"/>
                <a:gd name="f50" fmla="*/ f39 f12 1"/>
                <a:gd name="f51" fmla="*/ f38 f13 1"/>
                <a:gd name="f52" fmla="*/ f42 f13 1"/>
                <a:gd name="f53" fmla="*/ f42 f12 1"/>
                <a:gd name="f54" fmla="+- f43 f1 0"/>
                <a:gd name="f55" fmla="*/ f54 f7 1"/>
                <a:gd name="f56" fmla="*/ f55 1 f0"/>
                <a:gd name="f57" fmla="+- 0 0 f56"/>
                <a:gd name="f58" fmla="+- 0 0 f57"/>
                <a:gd name="f59" fmla="*/ f58 f0 1"/>
                <a:gd name="f60" fmla="*/ f59 1 f7"/>
                <a:gd name="f61" fmla="+- f60 0 f1"/>
                <a:gd name="f62" fmla="cos 1 f61"/>
                <a:gd name="f63" fmla="sin 1 f61"/>
                <a:gd name="f64" fmla="+- 0 0 f62"/>
                <a:gd name="f65" fmla="+- 0 0 f63"/>
                <a:gd name="f66" fmla="+- 0 0 f64"/>
                <a:gd name="f67" fmla="+- 0 0 f65"/>
                <a:gd name="f68" fmla="val f66"/>
                <a:gd name="f69" fmla="val f67"/>
                <a:gd name="f70" fmla="+- 0 0 f68"/>
                <a:gd name="f71" fmla="+- 0 0 f69"/>
                <a:gd name="f72" fmla="*/ 10800 f70 1"/>
                <a:gd name="f73" fmla="*/ 10800 f71 1"/>
                <a:gd name="f74" fmla="*/ f72 f72 1"/>
                <a:gd name="f75" fmla="*/ f73 f73 1"/>
                <a:gd name="f76" fmla="+- f74 f75 0"/>
                <a:gd name="f77" fmla="sqrt f76"/>
                <a:gd name="f78" fmla="*/ f8 1 f77"/>
                <a:gd name="f79" fmla="*/ f70 f78 1"/>
                <a:gd name="f80" fmla="*/ f71 f78 1"/>
                <a:gd name="f81" fmla="+- 10800 0 f79"/>
                <a:gd name="f82" fmla="+- 10800 0 f8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8" y="f49"/>
                </a:cxn>
                <a:cxn ang="f29">
                  <a:pos x="f44" y="f47"/>
                </a:cxn>
                <a:cxn ang="f29">
                  <a:pos x="f50" y="f51"/>
                </a:cxn>
                <a:cxn ang="f29">
                  <a:pos x="f44" y="f46"/>
                </a:cxn>
                <a:cxn ang="f29">
                  <a:pos x="f48" y="f52"/>
                </a:cxn>
                <a:cxn ang="f29">
                  <a:pos x="f45" y="f46"/>
                </a:cxn>
                <a:cxn ang="f29">
                  <a:pos x="f53" y="f51"/>
                </a:cxn>
                <a:cxn ang="f29">
                  <a:pos x="f45" y="f47"/>
                </a:cxn>
              </a:cxnLst>
              <a:rect l="f44" t="f47" r="f45" b="f46"/>
              <a:pathLst>
                <a:path w="21600" h="21600">
                  <a:moveTo>
                    <a:pt x="f81" y="f82"/>
                  </a:moveTo>
                  <a:arcTo wR="f10" hR="f10" stAng="f27" swAng="f36"/>
                  <a:close/>
                </a:path>
              </a:pathLst>
            </a:custGeom>
            <a:solidFill>
              <a:srgbClr val="729FCF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90004" tIns="44997" rIns="90004" bIns="44997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Сервер</a:t>
              </a:r>
            </a:p>
          </p:txBody>
        </p:sp>
        <p:sp>
          <p:nvSpPr>
            <p:cNvPr id="9" name="Straight Connector 11">
              <a:extLst>
                <a:ext uri="{FF2B5EF4-FFF2-40B4-BE49-F238E27FC236}">
                  <a16:creationId xmlns:a16="http://schemas.microsoft.com/office/drawing/2014/main" id="{8F36738A-2AFE-474C-2798-92DB81D1578E}"/>
                </a:ext>
              </a:extLst>
            </p:cNvPr>
            <p:cNvSpPr/>
            <p:nvPr/>
          </p:nvSpPr>
          <p:spPr>
            <a:xfrm>
              <a:off x="8260753" y="2857179"/>
              <a:ext cx="218387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4997" rIns="90004" bIns="44997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18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AD0A7A7B-F5CC-C3DC-12E4-9B200808F714}"/>
                </a:ext>
              </a:extLst>
            </p:cNvPr>
            <p:cNvSpPr txBox="1"/>
            <p:nvPr/>
          </p:nvSpPr>
          <p:spPr>
            <a:xfrm>
              <a:off x="5982745" y="2413083"/>
              <a:ext cx="2210562" cy="49236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Клиент (connect)</a:t>
              </a:r>
            </a:p>
          </p:txBody>
        </p:sp>
        <p:sp>
          <p:nvSpPr>
            <p:cNvPr id="11" name="TextBox 13">
              <a:extLst>
                <a:ext uri="{FF2B5EF4-FFF2-40B4-BE49-F238E27FC236}">
                  <a16:creationId xmlns:a16="http://schemas.microsoft.com/office/drawing/2014/main" id="{41D2D92C-1750-EEFE-80BD-1C60A3032BC3}"/>
                </a:ext>
              </a:extLst>
            </p:cNvPr>
            <p:cNvSpPr txBox="1"/>
            <p:nvPr/>
          </p:nvSpPr>
          <p:spPr>
            <a:xfrm>
              <a:off x="8746062" y="2259939"/>
              <a:ext cx="693929" cy="49236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INIT</a:t>
              </a:r>
            </a:p>
          </p:txBody>
        </p:sp>
        <p:sp>
          <p:nvSpPr>
            <p:cNvPr id="12" name="Straight Connector 14">
              <a:extLst>
                <a:ext uri="{FF2B5EF4-FFF2-40B4-BE49-F238E27FC236}">
                  <a16:creationId xmlns:a16="http://schemas.microsoft.com/office/drawing/2014/main" id="{5DF479F3-7616-1432-396D-A915DAE08485}"/>
                </a:ext>
              </a:extLst>
            </p:cNvPr>
            <p:cNvSpPr/>
            <p:nvPr/>
          </p:nvSpPr>
          <p:spPr>
            <a:xfrm flipH="1">
              <a:off x="8179874" y="3952128"/>
              <a:ext cx="2264749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4997" rIns="90004" bIns="44997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18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13" name="TextBox 23">
              <a:extLst>
                <a:ext uri="{FF2B5EF4-FFF2-40B4-BE49-F238E27FC236}">
                  <a16:creationId xmlns:a16="http://schemas.microsoft.com/office/drawing/2014/main" id="{24A818CB-C894-ED2F-66C2-3E7E8B8EB86F}"/>
                </a:ext>
              </a:extLst>
            </p:cNvPr>
            <p:cNvSpPr txBox="1"/>
            <p:nvPr/>
          </p:nvSpPr>
          <p:spPr>
            <a:xfrm>
              <a:off x="8260753" y="3274256"/>
              <a:ext cx="2135498" cy="49236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INIT-ACK (ключ)</a:t>
              </a:r>
            </a:p>
          </p:txBody>
        </p:sp>
        <p:sp>
          <p:nvSpPr>
            <p:cNvPr id="14" name="Straight Connector 24">
              <a:extLst>
                <a:ext uri="{FF2B5EF4-FFF2-40B4-BE49-F238E27FC236}">
                  <a16:creationId xmlns:a16="http://schemas.microsoft.com/office/drawing/2014/main" id="{630F467F-5A12-8720-485B-985148F38F5C}"/>
                </a:ext>
              </a:extLst>
            </p:cNvPr>
            <p:cNvSpPr/>
            <p:nvPr/>
          </p:nvSpPr>
          <p:spPr>
            <a:xfrm>
              <a:off x="8179874" y="4947525"/>
              <a:ext cx="218386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4997" rIns="90004" bIns="44997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18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15" name="TextBox 25">
              <a:extLst>
                <a:ext uri="{FF2B5EF4-FFF2-40B4-BE49-F238E27FC236}">
                  <a16:creationId xmlns:a16="http://schemas.microsoft.com/office/drawing/2014/main" id="{C37E178A-667F-D15F-F17A-EDBB74BE759F}"/>
                </a:ext>
              </a:extLst>
            </p:cNvPr>
            <p:cNvSpPr txBox="1"/>
            <p:nvPr/>
          </p:nvSpPr>
          <p:spPr>
            <a:xfrm>
              <a:off x="8018108" y="4269653"/>
              <a:ext cx="2884703" cy="49236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COOKIE-ECHO (ключ)</a:t>
              </a:r>
            </a:p>
          </p:txBody>
        </p:sp>
        <p:sp>
          <p:nvSpPr>
            <p:cNvPr id="16" name="Straight Connector 26">
              <a:extLst>
                <a:ext uri="{FF2B5EF4-FFF2-40B4-BE49-F238E27FC236}">
                  <a16:creationId xmlns:a16="http://schemas.microsoft.com/office/drawing/2014/main" id="{994DB868-77C6-F2F6-C41A-09E34344E501}"/>
                </a:ext>
              </a:extLst>
            </p:cNvPr>
            <p:cNvSpPr/>
            <p:nvPr/>
          </p:nvSpPr>
          <p:spPr>
            <a:xfrm flipH="1">
              <a:off x="8179874" y="5942923"/>
              <a:ext cx="2264749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4997" rIns="90004" bIns="44997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18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17" name="TextBox 27">
              <a:extLst>
                <a:ext uri="{FF2B5EF4-FFF2-40B4-BE49-F238E27FC236}">
                  <a16:creationId xmlns:a16="http://schemas.microsoft.com/office/drawing/2014/main" id="{8C3A5D33-17FD-5B8F-2B22-CB47DCCC6C06}"/>
                </a:ext>
              </a:extLst>
            </p:cNvPr>
            <p:cNvSpPr txBox="1"/>
            <p:nvPr/>
          </p:nvSpPr>
          <p:spPr>
            <a:xfrm>
              <a:off x="8018108" y="5265060"/>
              <a:ext cx="1832320" cy="49236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COOKIE-ACK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61105E-AA3E-072B-71FB-0E61294F7CB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-13999" y="0"/>
            <a:ext cx="5367875" cy="7559673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7CE31-82C4-635D-30BE-4D4E38E2765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41992" y="768141"/>
            <a:ext cx="4401071" cy="13111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lvl="0" indent="0" defTabSz="1007943">
              <a:spcBef>
                <a:spcPts val="1100"/>
              </a:spcBef>
              <a:buNone/>
            </a:pPr>
            <a:r>
              <a:rPr lang="ru-RU" sz="4400" b="1">
                <a:solidFill>
                  <a:srgbClr val="FFFFFF"/>
                </a:solidFill>
                <a:latin typeface="Arial"/>
              </a:rPr>
              <a:t>SCTP: разрыв соединения</a:t>
            </a:r>
            <a:endParaRPr lang="en-RU" sz="4400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8458031-1984-709A-A6E2-E153A9EE4E31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932D382-1720-3649-A069-ABC79AC2C9FF}" type="slidenum">
              <a:t>12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6CE9408-8339-DFA5-0EA7-119A92545A6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41992" y="3128939"/>
            <a:ext cx="4128689" cy="37837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342900" lvl="0" indent="-342900" defTabSz="1007943" hangingPunct="0">
              <a:lnSpc>
                <a:spcPct val="100000"/>
              </a:lnSpc>
              <a:spcBef>
                <a:spcPts val="1100"/>
              </a:spcBef>
              <a:buSzPct val="80000"/>
              <a:buFont typeface="Arial" pitchFamily="34"/>
            </a:pPr>
            <a:r>
              <a:rPr lang="ru-RU" sz="2000" b="1">
                <a:solidFill>
                  <a:srgbClr val="FFFFFF"/>
                </a:solidFill>
                <a:latin typeface="Arial" pitchFamily="18"/>
              </a:rPr>
              <a:t>После SHUTDOWN можно лишь подтверждать присланное, но не посылать данные</a:t>
            </a:r>
          </a:p>
          <a:p>
            <a:pPr marL="342900" lvl="0" indent="-342900" defTabSz="1007943" hangingPunct="0">
              <a:spcBef>
                <a:spcPts val="1100"/>
              </a:spcBef>
              <a:buSzPct val="80000"/>
              <a:buFont typeface="Arial" pitchFamily="34"/>
            </a:pPr>
            <a:endParaRPr lang="ru-RU" sz="2000" b="1">
              <a:solidFill>
                <a:srgbClr val="FFFFFF"/>
              </a:solidFill>
              <a:latin typeface="Arial" pitchFamily="18"/>
            </a:endParaRPr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68D96695-41D8-7D5E-0072-0DB95435C1EA}"/>
              </a:ext>
            </a:extLst>
          </p:cNvPr>
          <p:cNvGrpSpPr/>
          <p:nvPr/>
        </p:nvGrpSpPr>
        <p:grpSpPr>
          <a:xfrm>
            <a:off x="6055641" y="2079272"/>
            <a:ext cx="6572149" cy="3379302"/>
            <a:chOff x="6055641" y="2079272"/>
            <a:chExt cx="6572149" cy="3379302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96FBB171-5C88-0E00-4EEA-4F60006BFC6E}"/>
                </a:ext>
              </a:extLst>
            </p:cNvPr>
            <p:cNvSpPr/>
            <p:nvPr/>
          </p:nvSpPr>
          <p:spPr>
            <a:xfrm>
              <a:off x="6055641" y="2191917"/>
              <a:ext cx="1821201" cy="12390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val f5"/>
                <a:gd name="f15" fmla="val f6"/>
                <a:gd name="f16" fmla="*/ 0 f7 1"/>
                <a:gd name="f17" fmla="*/ f5 f0 1"/>
                <a:gd name="f18" fmla="*/ f9 f0 1"/>
                <a:gd name="f19" fmla="*/ f11 f0 1"/>
                <a:gd name="f20" fmla="+- f15 0 f14"/>
                <a:gd name="f21" fmla="*/ f16 1 f2"/>
                <a:gd name="f22" fmla="*/ f17 1 f2"/>
                <a:gd name="f23" fmla="*/ f18 1 f2"/>
                <a:gd name="f24" fmla="*/ f19 1 f2"/>
                <a:gd name="f25" fmla="*/ f20 1 21600"/>
                <a:gd name="f26" fmla="+- 0 0 f21"/>
                <a:gd name="f27" fmla="+- f22 0 f1"/>
                <a:gd name="f28" fmla="+- f23 0 f1"/>
                <a:gd name="f29" fmla="+- f24 0 f1"/>
                <a:gd name="f30" fmla="*/ 3163 f25 1"/>
                <a:gd name="f31" fmla="*/ 18437 f25 1"/>
                <a:gd name="f32" fmla="*/ 10800 f25 1"/>
                <a:gd name="f33" fmla="*/ 0 f25 1"/>
                <a:gd name="f34" fmla="*/ 21600 f25 1"/>
                <a:gd name="f35" fmla="*/ f26 f0 1"/>
                <a:gd name="f36" fmla="+- f28 0 f27"/>
                <a:gd name="f37" fmla="*/ f35 1 f7"/>
                <a:gd name="f38" fmla="*/ f32 1 f25"/>
                <a:gd name="f39" fmla="*/ f33 1 f25"/>
                <a:gd name="f40" fmla="*/ f30 1 f25"/>
                <a:gd name="f41" fmla="*/ f31 1 f25"/>
                <a:gd name="f42" fmla="*/ f34 1 f25"/>
                <a:gd name="f43" fmla="+- f37 0 f1"/>
                <a:gd name="f44" fmla="*/ f40 f12 1"/>
                <a:gd name="f45" fmla="*/ f41 f12 1"/>
                <a:gd name="f46" fmla="*/ f41 f13 1"/>
                <a:gd name="f47" fmla="*/ f40 f13 1"/>
                <a:gd name="f48" fmla="*/ f38 f12 1"/>
                <a:gd name="f49" fmla="*/ f39 f13 1"/>
                <a:gd name="f50" fmla="*/ f39 f12 1"/>
                <a:gd name="f51" fmla="*/ f38 f13 1"/>
                <a:gd name="f52" fmla="*/ f42 f13 1"/>
                <a:gd name="f53" fmla="*/ f42 f12 1"/>
                <a:gd name="f54" fmla="+- f43 f1 0"/>
                <a:gd name="f55" fmla="*/ f54 f7 1"/>
                <a:gd name="f56" fmla="*/ f55 1 f0"/>
                <a:gd name="f57" fmla="+- 0 0 f56"/>
                <a:gd name="f58" fmla="+- 0 0 f57"/>
                <a:gd name="f59" fmla="*/ f58 f0 1"/>
                <a:gd name="f60" fmla="*/ f59 1 f7"/>
                <a:gd name="f61" fmla="+- f60 0 f1"/>
                <a:gd name="f62" fmla="cos 1 f61"/>
                <a:gd name="f63" fmla="sin 1 f61"/>
                <a:gd name="f64" fmla="+- 0 0 f62"/>
                <a:gd name="f65" fmla="+- 0 0 f63"/>
                <a:gd name="f66" fmla="+- 0 0 f64"/>
                <a:gd name="f67" fmla="+- 0 0 f65"/>
                <a:gd name="f68" fmla="val f66"/>
                <a:gd name="f69" fmla="val f67"/>
                <a:gd name="f70" fmla="+- 0 0 f68"/>
                <a:gd name="f71" fmla="+- 0 0 f69"/>
                <a:gd name="f72" fmla="*/ 10800 f70 1"/>
                <a:gd name="f73" fmla="*/ 10800 f71 1"/>
                <a:gd name="f74" fmla="*/ f72 f72 1"/>
                <a:gd name="f75" fmla="*/ f73 f73 1"/>
                <a:gd name="f76" fmla="+- f74 f75 0"/>
                <a:gd name="f77" fmla="sqrt f76"/>
                <a:gd name="f78" fmla="*/ f8 1 f77"/>
                <a:gd name="f79" fmla="*/ f70 f78 1"/>
                <a:gd name="f80" fmla="*/ f71 f78 1"/>
                <a:gd name="f81" fmla="+- 10800 0 f79"/>
                <a:gd name="f82" fmla="+- 10800 0 f8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8" y="f49"/>
                </a:cxn>
                <a:cxn ang="f29">
                  <a:pos x="f44" y="f47"/>
                </a:cxn>
                <a:cxn ang="f29">
                  <a:pos x="f50" y="f51"/>
                </a:cxn>
                <a:cxn ang="f29">
                  <a:pos x="f44" y="f46"/>
                </a:cxn>
                <a:cxn ang="f29">
                  <a:pos x="f48" y="f52"/>
                </a:cxn>
                <a:cxn ang="f29">
                  <a:pos x="f45" y="f46"/>
                </a:cxn>
                <a:cxn ang="f29">
                  <a:pos x="f53" y="f51"/>
                </a:cxn>
                <a:cxn ang="f29">
                  <a:pos x="f45" y="f47"/>
                </a:cxn>
              </a:cxnLst>
              <a:rect l="f44" t="f47" r="f45" b="f46"/>
              <a:pathLst>
                <a:path w="21600" h="21600">
                  <a:moveTo>
                    <a:pt x="f81" y="f82"/>
                  </a:moveTo>
                  <a:arcTo wR="f10" hR="f10" stAng="f27" swAng="f36"/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90004" tIns="44997" rIns="90004" bIns="44997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18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E92636B-91D8-D5D2-5440-62985A356350}"/>
                </a:ext>
              </a:extLst>
            </p:cNvPr>
            <p:cNvSpPr/>
            <p:nvPr/>
          </p:nvSpPr>
          <p:spPr>
            <a:xfrm>
              <a:off x="10806589" y="2079272"/>
              <a:ext cx="1821201" cy="12390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val f5"/>
                <a:gd name="f15" fmla="val f6"/>
                <a:gd name="f16" fmla="*/ 0 f7 1"/>
                <a:gd name="f17" fmla="*/ f5 f0 1"/>
                <a:gd name="f18" fmla="*/ f9 f0 1"/>
                <a:gd name="f19" fmla="*/ f11 f0 1"/>
                <a:gd name="f20" fmla="+- f15 0 f14"/>
                <a:gd name="f21" fmla="*/ f16 1 f2"/>
                <a:gd name="f22" fmla="*/ f17 1 f2"/>
                <a:gd name="f23" fmla="*/ f18 1 f2"/>
                <a:gd name="f24" fmla="*/ f19 1 f2"/>
                <a:gd name="f25" fmla="*/ f20 1 21600"/>
                <a:gd name="f26" fmla="+- 0 0 f21"/>
                <a:gd name="f27" fmla="+- f22 0 f1"/>
                <a:gd name="f28" fmla="+- f23 0 f1"/>
                <a:gd name="f29" fmla="+- f24 0 f1"/>
                <a:gd name="f30" fmla="*/ 3163 f25 1"/>
                <a:gd name="f31" fmla="*/ 18437 f25 1"/>
                <a:gd name="f32" fmla="*/ 10800 f25 1"/>
                <a:gd name="f33" fmla="*/ 0 f25 1"/>
                <a:gd name="f34" fmla="*/ 21600 f25 1"/>
                <a:gd name="f35" fmla="*/ f26 f0 1"/>
                <a:gd name="f36" fmla="+- f28 0 f27"/>
                <a:gd name="f37" fmla="*/ f35 1 f7"/>
                <a:gd name="f38" fmla="*/ f32 1 f25"/>
                <a:gd name="f39" fmla="*/ f33 1 f25"/>
                <a:gd name="f40" fmla="*/ f30 1 f25"/>
                <a:gd name="f41" fmla="*/ f31 1 f25"/>
                <a:gd name="f42" fmla="*/ f34 1 f25"/>
                <a:gd name="f43" fmla="+- f37 0 f1"/>
                <a:gd name="f44" fmla="*/ f40 f12 1"/>
                <a:gd name="f45" fmla="*/ f41 f12 1"/>
                <a:gd name="f46" fmla="*/ f41 f13 1"/>
                <a:gd name="f47" fmla="*/ f40 f13 1"/>
                <a:gd name="f48" fmla="*/ f38 f12 1"/>
                <a:gd name="f49" fmla="*/ f39 f13 1"/>
                <a:gd name="f50" fmla="*/ f39 f12 1"/>
                <a:gd name="f51" fmla="*/ f38 f13 1"/>
                <a:gd name="f52" fmla="*/ f42 f13 1"/>
                <a:gd name="f53" fmla="*/ f42 f12 1"/>
                <a:gd name="f54" fmla="+- f43 f1 0"/>
                <a:gd name="f55" fmla="*/ f54 f7 1"/>
                <a:gd name="f56" fmla="*/ f55 1 f0"/>
                <a:gd name="f57" fmla="+- 0 0 f56"/>
                <a:gd name="f58" fmla="+- 0 0 f57"/>
                <a:gd name="f59" fmla="*/ f58 f0 1"/>
                <a:gd name="f60" fmla="*/ f59 1 f7"/>
                <a:gd name="f61" fmla="+- f60 0 f1"/>
                <a:gd name="f62" fmla="cos 1 f61"/>
                <a:gd name="f63" fmla="sin 1 f61"/>
                <a:gd name="f64" fmla="+- 0 0 f62"/>
                <a:gd name="f65" fmla="+- 0 0 f63"/>
                <a:gd name="f66" fmla="+- 0 0 f64"/>
                <a:gd name="f67" fmla="+- 0 0 f65"/>
                <a:gd name="f68" fmla="val f66"/>
                <a:gd name="f69" fmla="val f67"/>
                <a:gd name="f70" fmla="+- 0 0 f68"/>
                <a:gd name="f71" fmla="+- 0 0 f69"/>
                <a:gd name="f72" fmla="*/ 10800 f70 1"/>
                <a:gd name="f73" fmla="*/ 10800 f71 1"/>
                <a:gd name="f74" fmla="*/ f72 f72 1"/>
                <a:gd name="f75" fmla="*/ f73 f73 1"/>
                <a:gd name="f76" fmla="+- f74 f75 0"/>
                <a:gd name="f77" fmla="sqrt f76"/>
                <a:gd name="f78" fmla="*/ f8 1 f77"/>
                <a:gd name="f79" fmla="*/ f70 f78 1"/>
                <a:gd name="f80" fmla="*/ f71 f78 1"/>
                <a:gd name="f81" fmla="+- 10800 0 f79"/>
                <a:gd name="f82" fmla="+- 10800 0 f8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8" y="f49"/>
                </a:cxn>
                <a:cxn ang="f29">
                  <a:pos x="f44" y="f47"/>
                </a:cxn>
                <a:cxn ang="f29">
                  <a:pos x="f50" y="f51"/>
                </a:cxn>
                <a:cxn ang="f29">
                  <a:pos x="f44" y="f46"/>
                </a:cxn>
                <a:cxn ang="f29">
                  <a:pos x="f48" y="f52"/>
                </a:cxn>
                <a:cxn ang="f29">
                  <a:pos x="f45" y="f46"/>
                </a:cxn>
                <a:cxn ang="f29">
                  <a:pos x="f53" y="f51"/>
                </a:cxn>
                <a:cxn ang="f29">
                  <a:pos x="f45" y="f47"/>
                </a:cxn>
              </a:cxnLst>
              <a:rect l="f44" t="f47" r="f45" b="f46"/>
              <a:pathLst>
                <a:path w="21600" h="21600">
                  <a:moveTo>
                    <a:pt x="f81" y="f82"/>
                  </a:moveTo>
                  <a:arcTo wR="f10" hR="f10" stAng="f27" swAng="f36"/>
                  <a:close/>
                </a:path>
              </a:pathLst>
            </a:custGeom>
            <a:solidFill>
              <a:srgbClr val="729FCF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90004" tIns="44997" rIns="90004" bIns="44997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Второй</a:t>
              </a:r>
            </a:p>
          </p:txBody>
        </p:sp>
        <p:sp>
          <p:nvSpPr>
            <p:cNvPr id="9" name="Straight Connector 15">
              <a:extLst>
                <a:ext uri="{FF2B5EF4-FFF2-40B4-BE49-F238E27FC236}">
                  <a16:creationId xmlns:a16="http://schemas.microsoft.com/office/drawing/2014/main" id="{4520067A-901D-F5F7-A9F2-84CBD636CCA9}"/>
                </a:ext>
              </a:extLst>
            </p:cNvPr>
            <p:cNvSpPr/>
            <p:nvPr/>
          </p:nvSpPr>
          <p:spPr>
            <a:xfrm>
              <a:off x="8272750" y="3093067"/>
              <a:ext cx="213793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4997" rIns="90004" bIns="44997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18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10" name="TextBox 16">
              <a:extLst>
                <a:ext uri="{FF2B5EF4-FFF2-40B4-BE49-F238E27FC236}">
                  <a16:creationId xmlns:a16="http://schemas.microsoft.com/office/drawing/2014/main" id="{D819C1E5-BA60-4E45-CDF5-231EB528FF94}"/>
                </a:ext>
              </a:extLst>
            </p:cNvPr>
            <p:cNvSpPr txBox="1"/>
            <p:nvPr/>
          </p:nvSpPr>
          <p:spPr>
            <a:xfrm>
              <a:off x="6224732" y="2643859"/>
              <a:ext cx="1483010" cy="55718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Инициатор</a:t>
              </a:r>
            </a:p>
          </p:txBody>
        </p:sp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D4C6E535-8909-8B17-7710-E8D1103972EC}"/>
                </a:ext>
              </a:extLst>
            </p:cNvPr>
            <p:cNvSpPr txBox="1"/>
            <p:nvPr/>
          </p:nvSpPr>
          <p:spPr>
            <a:xfrm>
              <a:off x="8351928" y="2417207"/>
              <a:ext cx="1694703" cy="55718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SHUTDOWN</a:t>
              </a:r>
            </a:p>
          </p:txBody>
        </p:sp>
        <p:sp>
          <p:nvSpPr>
            <p:cNvPr id="12" name="Straight Connector 18">
              <a:extLst>
                <a:ext uri="{FF2B5EF4-FFF2-40B4-BE49-F238E27FC236}">
                  <a16:creationId xmlns:a16="http://schemas.microsoft.com/office/drawing/2014/main" id="{18911D31-838E-CD59-E890-7B4E50D00957}"/>
                </a:ext>
              </a:extLst>
            </p:cNvPr>
            <p:cNvSpPr/>
            <p:nvPr/>
          </p:nvSpPr>
          <p:spPr>
            <a:xfrm flipH="1">
              <a:off x="8193563" y="4332143"/>
              <a:ext cx="2217109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4997" rIns="90004" bIns="44997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18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4C32566F-1CD7-5F8B-F107-5F348C37CD65}"/>
                </a:ext>
              </a:extLst>
            </p:cNvPr>
            <p:cNvSpPr txBox="1"/>
            <p:nvPr/>
          </p:nvSpPr>
          <p:spPr>
            <a:xfrm>
              <a:off x="8193563" y="3565044"/>
              <a:ext cx="2301215" cy="55718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SHUTDOWN-ACK</a:t>
              </a:r>
            </a:p>
          </p:txBody>
        </p:sp>
        <p:sp>
          <p:nvSpPr>
            <p:cNvPr id="14" name="Straight Connector 20">
              <a:extLst>
                <a:ext uri="{FF2B5EF4-FFF2-40B4-BE49-F238E27FC236}">
                  <a16:creationId xmlns:a16="http://schemas.microsoft.com/office/drawing/2014/main" id="{59990F03-CFB5-C299-0A39-FB788252A707}"/>
                </a:ext>
              </a:extLst>
            </p:cNvPr>
            <p:cNvSpPr/>
            <p:nvPr/>
          </p:nvSpPr>
          <p:spPr>
            <a:xfrm>
              <a:off x="8193563" y="5458574"/>
              <a:ext cx="213793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4997" rIns="90004" bIns="44997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18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15" name="TextBox 21">
              <a:extLst>
                <a:ext uri="{FF2B5EF4-FFF2-40B4-BE49-F238E27FC236}">
                  <a16:creationId xmlns:a16="http://schemas.microsoft.com/office/drawing/2014/main" id="{5E58A739-C68F-B71D-0587-030E4BE7A727}"/>
                </a:ext>
              </a:extLst>
            </p:cNvPr>
            <p:cNvSpPr txBox="1"/>
            <p:nvPr/>
          </p:nvSpPr>
          <p:spPr>
            <a:xfrm>
              <a:off x="7639290" y="4804120"/>
              <a:ext cx="3457684" cy="55718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SHUTDOWN-COMPLETION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A5CF-4084-875E-638A-40C6791DE8F8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911227"/>
            <a:ext cx="12095161" cy="12620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 defTabSz="1007943">
              <a:spcBef>
                <a:spcPts val="0"/>
              </a:spcBef>
            </a:pPr>
            <a:r>
              <a:rPr lang="ru-RU" b="1">
                <a:solidFill>
                  <a:srgbClr val="131519"/>
                </a:solidFill>
                <a:latin typeface="Arial"/>
              </a:rPr>
              <a:t>TCP vs SCTP</a:t>
            </a:r>
            <a:br>
              <a:rPr lang="ru-RU" b="1">
                <a:solidFill>
                  <a:srgbClr val="131519"/>
                </a:solidFill>
                <a:latin typeface="Arial"/>
              </a:rPr>
            </a:br>
            <a:r>
              <a:rPr lang="ru-RU" b="1">
                <a:solidFill>
                  <a:srgbClr val="131519"/>
                </a:solidFill>
                <a:latin typeface="Arial"/>
              </a:rPr>
              <a:t>границы сообщений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B53DA-EEE6-1FDE-60B6-957DE132F74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2303" y="2786606"/>
            <a:ext cx="8127141" cy="34154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51990" lvl="0" indent="-251990" defTabSz="1007943">
              <a:spcBef>
                <a:spcPts val="1100"/>
              </a:spcBef>
              <a:buSzPct val="100000"/>
              <a:buFont typeface="Arial" pitchFamily="34"/>
            </a:pPr>
            <a:r>
              <a:rPr lang="ru-RU">
                <a:solidFill>
                  <a:srgbClr val="131519"/>
                </a:solidFill>
                <a:latin typeface="Arial"/>
              </a:rPr>
              <a:t>TCP:</a:t>
            </a:r>
          </a:p>
          <a:p>
            <a:pPr marL="0" lvl="0" indent="0" defTabSz="1007943">
              <a:spcBef>
                <a:spcPts val="1100"/>
              </a:spcBef>
              <a:buNone/>
            </a:pPr>
            <a:r>
              <a:rPr lang="ru-RU">
                <a:solidFill>
                  <a:srgbClr val="131519"/>
                </a:solidFill>
                <a:latin typeface="Arial"/>
              </a:rPr>
              <a:t>Послали 5 байт (второй не читал), потом 100, второй читает из сокета 105</a:t>
            </a:r>
          </a:p>
          <a:p>
            <a:pPr marL="0" lvl="0" indent="0" defTabSz="1007943">
              <a:spcBef>
                <a:spcPts val="1100"/>
              </a:spcBef>
              <a:buNone/>
            </a:pPr>
            <a:endParaRPr lang="ru-RU">
              <a:solidFill>
                <a:srgbClr val="131519"/>
              </a:solidFill>
              <a:latin typeface="Arial"/>
            </a:endParaRPr>
          </a:p>
          <a:p>
            <a:pPr marL="251990" lvl="0" indent="-251990" defTabSz="1007943">
              <a:spcBef>
                <a:spcPts val="1100"/>
              </a:spcBef>
              <a:buSzPct val="100000"/>
              <a:buFont typeface="Arial" pitchFamily="34"/>
            </a:pPr>
            <a:r>
              <a:rPr lang="ru-RU">
                <a:solidFill>
                  <a:srgbClr val="131519"/>
                </a:solidFill>
                <a:latin typeface="Arial"/>
              </a:rPr>
              <a:t>SCTP:</a:t>
            </a:r>
          </a:p>
          <a:p>
            <a:pPr marL="0" lvl="0" indent="0" defTabSz="1007943">
              <a:spcBef>
                <a:spcPts val="1100"/>
              </a:spcBef>
              <a:buNone/>
            </a:pPr>
            <a:r>
              <a:rPr lang="ru-RU">
                <a:solidFill>
                  <a:srgbClr val="131519"/>
                </a:solidFill>
                <a:latin typeface="Arial"/>
              </a:rPr>
              <a:t>Читает 5, потом читает 100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6572BA1-D2F9-FBB3-AC20-85299969DAD2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5391EDF-76FE-3D4E-81AA-6FFE550F9A55}" type="slidenum">
              <a:t>13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5F09A486-330B-7793-2BA9-31EC83C01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1" y="0"/>
            <a:ext cx="3195846" cy="75814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461D-D45C-55C5-BB8D-957BBD445AF9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950985"/>
            <a:ext cx="12095161" cy="12620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 defTabSz="1007943">
              <a:spcBef>
                <a:spcPts val="0"/>
              </a:spcBef>
            </a:pPr>
            <a:r>
              <a:rPr lang="ru-RU" b="1">
                <a:solidFill>
                  <a:srgbClr val="131519"/>
                </a:solidFill>
                <a:latin typeface="Arial"/>
              </a:rPr>
              <a:t>TCP vs SCTP</a:t>
            </a:r>
            <a:br>
              <a:rPr lang="ru-RU" b="1">
                <a:solidFill>
                  <a:srgbClr val="131519"/>
                </a:solidFill>
                <a:latin typeface="Arial"/>
              </a:rPr>
            </a:br>
            <a:r>
              <a:rPr lang="ru-RU" b="1">
                <a:solidFill>
                  <a:srgbClr val="131519"/>
                </a:solidFill>
                <a:latin typeface="Arial"/>
              </a:rPr>
              <a:t>многопоточность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A682-C15F-DA37-470A-BBFB6B5A603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2303" y="2560640"/>
            <a:ext cx="9072567" cy="25944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51990" lvl="0" indent="-251990" defTabSz="1007943">
              <a:spcBef>
                <a:spcPts val="1100"/>
              </a:spcBef>
              <a:buSzPct val="100000"/>
              <a:buFont typeface="Arial" pitchFamily="34"/>
            </a:pPr>
            <a:r>
              <a:rPr lang="ru-RU">
                <a:solidFill>
                  <a:srgbClr val="131519"/>
                </a:solidFill>
                <a:latin typeface="Arial"/>
              </a:rPr>
              <a:t>TCP:</a:t>
            </a:r>
          </a:p>
          <a:p>
            <a:pPr marL="0" lvl="0" indent="0" defTabSz="1007943">
              <a:spcBef>
                <a:spcPts val="1100"/>
              </a:spcBef>
              <a:buNone/>
            </a:pPr>
            <a:r>
              <a:rPr lang="ru-RU">
                <a:solidFill>
                  <a:srgbClr val="131519"/>
                </a:solidFill>
                <a:latin typeface="Arial"/>
              </a:rPr>
              <a:t>В рамках одного соединения есть по потоку в каждую сторону</a:t>
            </a:r>
          </a:p>
          <a:p>
            <a:pPr marL="0" lvl="0" indent="0" defTabSz="1007943">
              <a:spcBef>
                <a:spcPts val="1100"/>
              </a:spcBef>
              <a:buNone/>
            </a:pPr>
            <a:endParaRPr lang="ru-RU">
              <a:solidFill>
                <a:srgbClr val="131519"/>
              </a:solidFill>
              <a:latin typeface="Arial"/>
            </a:endParaRPr>
          </a:p>
          <a:p>
            <a:pPr marL="251990" lvl="0" indent="-251990" defTabSz="1007943">
              <a:spcBef>
                <a:spcPts val="1100"/>
              </a:spcBef>
              <a:buSzPct val="100000"/>
              <a:buFont typeface="Arial" pitchFamily="34"/>
            </a:pPr>
            <a:r>
              <a:rPr lang="ru-RU">
                <a:solidFill>
                  <a:srgbClr val="131519"/>
                </a:solidFill>
                <a:latin typeface="Arial"/>
              </a:rPr>
              <a:t>SCTP:</a:t>
            </a:r>
          </a:p>
          <a:p>
            <a:pPr marL="0" lvl="0" indent="0" defTabSz="1007943">
              <a:spcBef>
                <a:spcPts val="1100"/>
              </a:spcBef>
              <a:buNone/>
            </a:pPr>
            <a:r>
              <a:rPr lang="ru-RU">
                <a:solidFill>
                  <a:srgbClr val="131519"/>
                </a:solidFill>
                <a:latin typeface="Arial"/>
              </a:rPr>
              <a:t>В рамках одного соединения может быть произвольное число потоков в каждую сторону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3AC06C6-A44C-DBD1-7DC5-F9CBAAAEFD0C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18A9882-0305-D245-A2E3-513447AC59D7}" type="slidenum">
              <a:t>14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4920E476-5014-8163-B902-091345528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1" y="0"/>
            <a:ext cx="3195846" cy="75814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E84D-7F43-4908-258D-9E4644309B4E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964234"/>
            <a:ext cx="12095161" cy="12620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 defTabSz="1007943">
              <a:spcBef>
                <a:spcPts val="0"/>
              </a:spcBef>
            </a:pPr>
            <a:r>
              <a:rPr lang="ru-RU" b="1">
                <a:solidFill>
                  <a:srgbClr val="131519"/>
                </a:solidFill>
                <a:latin typeface="Arial"/>
              </a:rPr>
              <a:t>TCP vs SCTP</a:t>
            </a:r>
            <a:br>
              <a:rPr lang="ru-RU" b="1">
                <a:solidFill>
                  <a:srgbClr val="131519"/>
                </a:solidFill>
                <a:latin typeface="Arial"/>
              </a:rPr>
            </a:br>
            <a:r>
              <a:rPr lang="ru-RU" b="1">
                <a:solidFill>
                  <a:srgbClr val="131519"/>
                </a:solidFill>
                <a:latin typeface="Arial"/>
              </a:rPr>
              <a:t>многоинтерфейсность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6AB38-DA5B-A9EC-7748-F24B0620B9E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2303" y="2669627"/>
            <a:ext cx="8166890" cy="33336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51990" lvl="0" indent="-251990" defTabSz="1007943">
              <a:spcBef>
                <a:spcPts val="1100"/>
              </a:spcBef>
              <a:buSzPct val="100000"/>
              <a:buFont typeface="Arial" pitchFamily="34"/>
            </a:pPr>
            <a:r>
              <a:rPr lang="ru-RU" sz="2400">
                <a:solidFill>
                  <a:srgbClr val="131519"/>
                </a:solidFill>
                <a:latin typeface="Arial"/>
              </a:rPr>
              <a:t>TCP:</a:t>
            </a:r>
          </a:p>
          <a:p>
            <a:pPr marL="0" lvl="0" indent="0" defTabSz="1007943">
              <a:spcBef>
                <a:spcPts val="1100"/>
              </a:spcBef>
              <a:buNone/>
            </a:pPr>
            <a:r>
              <a:rPr lang="ru-RU" sz="2400">
                <a:solidFill>
                  <a:srgbClr val="131519"/>
                </a:solidFill>
                <a:latin typeface="Arial"/>
              </a:rPr>
              <a:t>Сколько бы у нас не было IP адресов на узле — мы можем использовать только один, завязаны на маршрут</a:t>
            </a:r>
          </a:p>
          <a:p>
            <a:pPr marL="0" lvl="0" indent="0" defTabSz="1007943">
              <a:spcBef>
                <a:spcPts val="1100"/>
              </a:spcBef>
              <a:buNone/>
            </a:pPr>
            <a:endParaRPr lang="ru-RU" sz="2400">
              <a:solidFill>
                <a:srgbClr val="131519"/>
              </a:solidFill>
              <a:latin typeface="Arial"/>
            </a:endParaRPr>
          </a:p>
          <a:p>
            <a:pPr marL="251990" lvl="0" indent="-251990" defTabSz="1007943">
              <a:spcBef>
                <a:spcPts val="1100"/>
              </a:spcBef>
              <a:buSzPct val="100000"/>
              <a:buFont typeface="Arial" pitchFamily="34"/>
            </a:pPr>
            <a:r>
              <a:rPr lang="ru-RU" sz="2400">
                <a:solidFill>
                  <a:srgbClr val="131519"/>
                </a:solidFill>
                <a:latin typeface="Arial"/>
              </a:rPr>
              <a:t>SCTP:</a:t>
            </a:r>
          </a:p>
          <a:p>
            <a:pPr marL="0" lvl="0" indent="0" defTabSz="1007943">
              <a:spcBef>
                <a:spcPts val="1100"/>
              </a:spcBef>
              <a:buNone/>
            </a:pPr>
            <a:r>
              <a:rPr lang="ru-RU" sz="2400">
                <a:solidFill>
                  <a:srgbClr val="131519"/>
                </a:solidFill>
                <a:latin typeface="Arial"/>
              </a:rPr>
              <a:t>Есть основной IP-адрес, маршрут проверяется на число ошибок/проблем, при превышении порога — переключается на вспомогательный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>
                <a:solidFill>
                  <a:srgbClr val="131519"/>
                </a:solidFill>
                <a:latin typeface="Arial"/>
              </a:rPr>
              <a:t>Маршрутизация осуществляется на уровне IP, SCTP может лишь менять IP-адрес получателя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4A25137-E1E8-165C-9451-29BF9607B509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D2B6B20-13BB-3848-87C4-3596A83BB7E3}" type="slidenum">
              <a:t>15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6566685A-DA8A-40D6-205F-54EEA46D0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1" y="0"/>
            <a:ext cx="3195846" cy="75814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7F1AA-D679-9FEC-49F6-BB5455905342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897968"/>
            <a:ext cx="12095161" cy="12620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43">
              <a:spcBef>
                <a:spcPts val="0"/>
              </a:spcBef>
            </a:pPr>
            <a:r>
              <a:rPr lang="ru-RU" sz="4800" b="1">
                <a:solidFill>
                  <a:srgbClr val="131519"/>
                </a:solidFill>
                <a:latin typeface="Arial"/>
              </a:rPr>
              <a:t>TCP vs UDP vs SCTP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F6569-DA42-E355-7AE0-1175D862119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95134" y="2113050"/>
            <a:ext cx="3790123" cy="49990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lvl="0" indent="0" defTabSz="1007943">
              <a:spcBef>
                <a:spcPts val="1100"/>
              </a:spcBef>
              <a:buNone/>
            </a:pPr>
            <a:r>
              <a:rPr lang="ru-RU" sz="2000">
                <a:solidFill>
                  <a:srgbClr val="131519"/>
                </a:solidFill>
                <a:latin typeface="Arial"/>
              </a:rPr>
              <a:t>TCP: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2000">
                <a:solidFill>
                  <a:srgbClr val="131519"/>
                </a:solidFill>
                <a:latin typeface="Arial"/>
              </a:rPr>
              <a:t>Затраты на установление соединения (три пакета и еще ни одной передачи данных)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2000">
                <a:solidFill>
                  <a:srgbClr val="131519"/>
                </a:solidFill>
                <a:latin typeface="Arial"/>
              </a:rPr>
              <a:t>Затраты на поддержание соединения (время от времени надо посылать пакеты, чтобы быть уверенным, что все хорошо)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2000">
                <a:solidFill>
                  <a:srgbClr val="131519"/>
                </a:solidFill>
                <a:latin typeface="Arial"/>
              </a:rPr>
              <a:t>Надежность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2000">
                <a:solidFill>
                  <a:srgbClr val="131519"/>
                </a:solidFill>
                <a:latin typeface="Arial"/>
              </a:rPr>
              <a:t>Более сложный (по сравнению с UDP)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F238FC2-6C5B-4F81-FAC8-52BDD142AF8C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6B5BF61-A48A-E84B-8677-B5FE4DFF149F}" type="slidenum">
              <a:t>16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114DAD4-8278-5921-4E76-BB5E7FB3C6E4}"/>
              </a:ext>
            </a:extLst>
          </p:cNvPr>
          <p:cNvSpPr txBox="1"/>
          <p:nvPr/>
        </p:nvSpPr>
        <p:spPr>
          <a:xfrm>
            <a:off x="4941573" y="2113050"/>
            <a:ext cx="3378269" cy="347787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1007943" rtl="0" fontAlgn="auto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000" b="0" i="0" u="none" strike="noStrike" kern="1200" cap="none" spc="0" baseline="0">
                <a:solidFill>
                  <a:srgbClr val="131519"/>
                </a:solidFill>
                <a:uFillTx/>
                <a:latin typeface="Arial"/>
              </a:rPr>
              <a:t>UDP:</a:t>
            </a:r>
          </a:p>
          <a:p>
            <a:pPr marL="342900" marR="0" lvl="0" indent="-342900" algn="l" defTabSz="1007943" rtl="0" fontAlgn="auto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8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000" b="0" i="0" u="none" strike="noStrike" kern="1200" cap="none" spc="0" baseline="0">
                <a:solidFill>
                  <a:srgbClr val="131519"/>
                </a:solidFill>
                <a:uFillTx/>
                <a:latin typeface="Arial"/>
              </a:rPr>
              <a:t>Т.к. не надо устанавливать соединение, то можно передавать данные нескольким адресатам (broadcast / netcast / multicast)</a:t>
            </a:r>
          </a:p>
          <a:p>
            <a:pPr marL="342900" marR="0" lvl="0" indent="-342900" algn="l" defTabSz="1007943" rtl="0" fontAlgn="auto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8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000" b="0" i="0" u="none" strike="noStrike" kern="1200" cap="none" spc="0" baseline="0">
                <a:solidFill>
                  <a:srgbClr val="131519"/>
                </a:solidFill>
                <a:uFillTx/>
                <a:latin typeface="Arial"/>
              </a:rPr>
              <a:t>«Противоположен» TCP по остальным пунктам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02AA1BC2-B64C-939C-537C-300F3C5CA920}"/>
              </a:ext>
            </a:extLst>
          </p:cNvPr>
          <p:cNvSpPr txBox="1"/>
          <p:nvPr/>
        </p:nvSpPr>
        <p:spPr>
          <a:xfrm>
            <a:off x="8854519" y="2113050"/>
            <a:ext cx="3378269" cy="24545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1007943" rtl="0" fontAlgn="auto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000" b="0" i="0" u="none" strike="noStrike" kern="1200" cap="none" spc="0" baseline="0">
                <a:solidFill>
                  <a:srgbClr val="131519"/>
                </a:solidFill>
                <a:uFillTx/>
                <a:latin typeface="Arial"/>
              </a:rPr>
              <a:t>SCTP:</a:t>
            </a:r>
          </a:p>
          <a:p>
            <a:pPr marL="342900" marR="0" lvl="0" indent="-342900" algn="l" defTabSz="1007943" rtl="0" fontAlgn="auto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8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000" b="0" i="0" u="none" strike="noStrike" kern="1200" cap="none" spc="0" baseline="0">
                <a:solidFill>
                  <a:srgbClr val="131519"/>
                </a:solidFill>
                <a:uFillTx/>
                <a:latin typeface="Arial"/>
              </a:rPr>
              <a:t>Надежнее/безопаснее</a:t>
            </a:r>
          </a:p>
          <a:p>
            <a:pPr marL="342900" marR="0" lvl="0" indent="-342900" algn="l" defTabSz="1007943" rtl="0" fontAlgn="auto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8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000" b="0" i="0" u="none" strike="noStrike" kern="1200" cap="none" spc="0" baseline="0">
                <a:solidFill>
                  <a:srgbClr val="131519"/>
                </a:solidFill>
                <a:uFillTx/>
                <a:latin typeface="Arial"/>
              </a:rPr>
              <a:t>Больше расходы на служебные заголовки</a:t>
            </a:r>
          </a:p>
          <a:p>
            <a:pPr marL="342900" marR="0" lvl="0" indent="-342900" algn="l" defTabSz="1007943" rtl="0" fontAlgn="auto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8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000" b="0" i="0" u="none" strike="noStrike" kern="1200" cap="none" spc="0" baseline="0">
                <a:solidFill>
                  <a:srgbClr val="131519"/>
                </a:solidFill>
                <a:uFillTx/>
                <a:latin typeface="Arial"/>
              </a:rPr>
              <a:t>Больше расходы на установление соединения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C62D-4119-2547-C251-10BDF176A0C6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792163"/>
            <a:ext cx="12095161" cy="12620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43">
              <a:spcBef>
                <a:spcPts val="0"/>
              </a:spcBef>
            </a:pPr>
            <a:r>
              <a:rPr lang="ru-RU" sz="4800" b="1">
                <a:solidFill>
                  <a:srgbClr val="131519"/>
                </a:solidFill>
                <a:latin typeface="Arial"/>
              </a:rPr>
              <a:t>Примеры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3919E-E7D9-ACCB-A6ED-586A5A7236D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68626" y="1993885"/>
            <a:ext cx="9072567" cy="49990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51990" lvl="0" indent="-251990" defTabSz="1007943">
              <a:spcBef>
                <a:spcPts val="1100"/>
              </a:spcBef>
              <a:buSzPct val="100000"/>
              <a:buFont typeface="Arial" pitchFamily="34"/>
            </a:pPr>
            <a:r>
              <a:rPr lang="ru-RU" sz="2000">
                <a:solidFill>
                  <a:srgbClr val="131519"/>
                </a:solidFill>
                <a:latin typeface="Arial"/>
              </a:rPr>
              <a:t>DNS:</a:t>
            </a:r>
          </a:p>
          <a:p>
            <a:pPr marL="755952" lvl="1" indent="-251990" defTabSz="1007943">
              <a:spcBef>
                <a:spcPts val="550"/>
              </a:spcBef>
              <a:buSzPct val="45000"/>
              <a:buFont typeface="StarSymbol"/>
              <a:buChar char="●"/>
            </a:pPr>
            <a:r>
              <a:rPr lang="ru-RU" sz="2000">
                <a:solidFill>
                  <a:srgbClr val="131519"/>
                </a:solidFill>
                <a:latin typeface="Arial"/>
              </a:rPr>
              <a:t>Имя → IP-адреc, IP-адрес → Имя</a:t>
            </a:r>
          </a:p>
          <a:p>
            <a:pPr marL="755952" lvl="1" indent="-251990" defTabSz="1007943">
              <a:spcBef>
                <a:spcPts val="550"/>
              </a:spcBef>
              <a:buSzPct val="45000"/>
              <a:buFont typeface="StarSymbol"/>
              <a:buChar char="●"/>
            </a:pPr>
            <a:r>
              <a:rPr lang="ru-RU" sz="2000">
                <a:solidFill>
                  <a:srgbClr val="131519"/>
                </a:solidFill>
                <a:latin typeface="Arial"/>
              </a:rPr>
              <a:t>Если сервер не знает ответ, то сам шлет запросы:</a:t>
            </a:r>
          </a:p>
          <a:p>
            <a:pPr marL="1259933" lvl="2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>
                <a:solidFill>
                  <a:srgbClr val="131519"/>
                </a:solidFill>
                <a:latin typeface="Arial"/>
              </a:rPr>
              <a:t>Вышестоящему DNS-серверу</a:t>
            </a:r>
          </a:p>
          <a:p>
            <a:pPr marL="1259933" lvl="2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>
                <a:solidFill>
                  <a:srgbClr val="131519"/>
                </a:solidFill>
                <a:latin typeface="Arial"/>
              </a:rPr>
              <a:t>Корневому DNS-серверу</a:t>
            </a:r>
          </a:p>
          <a:p>
            <a:pPr marL="251990" lvl="0" indent="-251990" defTabSz="1007943">
              <a:spcBef>
                <a:spcPts val="1100"/>
              </a:spcBef>
              <a:buSzPct val="100000"/>
              <a:buFont typeface="Arial" pitchFamily="34"/>
            </a:pPr>
            <a:r>
              <a:rPr lang="ru-RU" sz="2000">
                <a:solidFill>
                  <a:srgbClr val="131519"/>
                </a:solidFill>
                <a:latin typeface="Arial"/>
              </a:rPr>
              <a:t>Протоколы:</a:t>
            </a:r>
          </a:p>
          <a:p>
            <a:pPr marL="755952" lvl="1" indent="-251990" defTabSz="1007943">
              <a:spcBef>
                <a:spcPts val="550"/>
              </a:spcBef>
              <a:buSzPct val="45000"/>
              <a:buFont typeface="StarSymbol"/>
              <a:buChar char="●"/>
            </a:pPr>
            <a:r>
              <a:rPr lang="ru-RU" sz="2000">
                <a:solidFill>
                  <a:srgbClr val="131519"/>
                </a:solidFill>
                <a:latin typeface="Arial"/>
              </a:rPr>
              <a:t>Клиент ↔ Сервер: UDP</a:t>
            </a:r>
          </a:p>
          <a:p>
            <a:pPr marL="1259933" lvl="2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>
                <a:solidFill>
                  <a:srgbClr val="131519"/>
                </a:solidFill>
                <a:latin typeface="Arial"/>
              </a:rPr>
              <a:t>Время ответа сервера неизвестно, не нужно тратить пакеты на соединение (открытие, поддержку в рабочем состоянии,...)</a:t>
            </a:r>
          </a:p>
          <a:p>
            <a:pPr marL="1259933" lvl="2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>
                <a:solidFill>
                  <a:srgbClr val="131519"/>
                </a:solidFill>
                <a:latin typeface="Arial"/>
              </a:rPr>
              <a:t>Запрос и ответ — короткие</a:t>
            </a:r>
          </a:p>
          <a:p>
            <a:pPr marL="755952" lvl="1" indent="-251990" defTabSz="1007943">
              <a:spcBef>
                <a:spcPts val="550"/>
              </a:spcBef>
              <a:buSzPct val="45000"/>
              <a:buFont typeface="StarSymbol"/>
              <a:buChar char="●"/>
            </a:pPr>
            <a:r>
              <a:rPr lang="ru-RU" sz="2000">
                <a:solidFill>
                  <a:srgbClr val="131519"/>
                </a:solidFill>
                <a:latin typeface="Arial"/>
              </a:rPr>
              <a:t>Сервер ↔ Сервер (передача зоны): TCP</a:t>
            </a:r>
          </a:p>
          <a:p>
            <a:pPr marL="1259933" lvl="2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>
                <a:solidFill>
                  <a:srgbClr val="131519"/>
                </a:solidFill>
                <a:latin typeface="Arial"/>
              </a:rPr>
              <a:t>Данных много, требуется гарантия передачи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D53B747-15A6-56D4-EAA9-910FB0E3B3AC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AAEF6DD-345B-8441-A244-5EC0AEB88A25}" type="slidenum">
              <a:t>17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74AA1013-6D5E-4018-79E6-903AE9A96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1" y="0"/>
            <a:ext cx="3195846" cy="75814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A95FF-2DEE-43F0-7455-FB0BC11DF8A0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775493"/>
            <a:ext cx="12095161" cy="12620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43">
              <a:spcBef>
                <a:spcPts val="0"/>
              </a:spcBef>
            </a:pPr>
            <a:r>
              <a:rPr lang="ru-RU" sz="4800" b="1">
                <a:solidFill>
                  <a:srgbClr val="131519"/>
                </a:solidFill>
                <a:latin typeface="Arial"/>
              </a:rPr>
              <a:t>Примеры для TCP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F6BD3-ED99-F107-38BC-EF16519ADB3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2303" y="2179289"/>
            <a:ext cx="9072567" cy="43846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HTTP/FTP — TCP: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800">
                <a:solidFill>
                  <a:srgbClr val="131519"/>
                </a:solidFill>
                <a:latin typeface="Arial" pitchFamily="18"/>
              </a:rPr>
              <a:t>Большие объемы данных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800">
                <a:solidFill>
                  <a:srgbClr val="131519"/>
                </a:solidFill>
                <a:latin typeface="Arial" pitchFamily="18"/>
              </a:rPr>
              <a:t>Целостность файлов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Работа с почтой: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800">
                <a:solidFill>
                  <a:srgbClr val="131519"/>
                </a:solidFill>
                <a:latin typeface="Arial" pitchFamily="18"/>
              </a:rPr>
              <a:t>Между серверами (SMTP: TCP)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800">
                <a:solidFill>
                  <a:srgbClr val="131519"/>
                </a:solidFill>
                <a:latin typeface="Arial" pitchFamily="18"/>
              </a:rPr>
              <a:t>Между пользователем и сервером (IMAP/POP3/SMTP: TCP)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03C2CFA-1AA4-C5A4-C231-BC47DFEE964E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EFDB7BE-41C7-CA4B-A79B-27B9F4B88FB6}" type="slidenum">
              <a:t>18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66E1763F-1D22-FBCE-7A37-2AD952BCD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1" y="0"/>
            <a:ext cx="3195846" cy="75814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849D-BC75-DC27-5382-2B4A55E7BF39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775493"/>
            <a:ext cx="12095161" cy="12620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43">
              <a:spcBef>
                <a:spcPts val="0"/>
              </a:spcBef>
            </a:pPr>
            <a:r>
              <a:rPr lang="ru-RU" sz="4800" b="1">
                <a:solidFill>
                  <a:srgbClr val="131519"/>
                </a:solidFill>
                <a:latin typeface="Arial"/>
              </a:rPr>
              <a:t>Примеры для UDP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052E6-E8B9-8FF6-FF2F-E545585390F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2303" y="2037557"/>
            <a:ext cx="7119975" cy="43846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2400">
                <a:solidFill>
                  <a:srgbClr val="131519"/>
                </a:solidFill>
                <a:latin typeface="Arial"/>
              </a:rPr>
              <a:t>DHCP — тоже UDP: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>
                <a:solidFill>
                  <a:srgbClr val="131519"/>
                </a:solidFill>
                <a:latin typeface="Arial"/>
              </a:rPr>
              <a:t>Сервер не известен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>
                <a:solidFill>
                  <a:srgbClr val="131519"/>
                </a:solidFill>
                <a:latin typeface="Arial"/>
              </a:rPr>
              <a:t>Запрос/ответ небольшие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2400">
                <a:solidFill>
                  <a:srgbClr val="131519"/>
                </a:solidFill>
                <a:latin typeface="Arial"/>
              </a:rPr>
              <a:t>TFTP — UDP: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>
                <a:solidFill>
                  <a:srgbClr val="131519"/>
                </a:solidFill>
                <a:latin typeface="Arial"/>
              </a:rPr>
              <a:t>«Эмуляция» работы с жестким диском (пакеты по 512 байт)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>
                <a:solidFill>
                  <a:srgbClr val="131519"/>
                </a:solidFill>
                <a:latin typeface="Arial"/>
              </a:rPr>
              <a:t>В случае чего — можно и перезагрузиться (требуется только на начальном этапе)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3BD52A-5ACF-2B5D-D871-0B3C20F26E87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07A40E0-7626-2841-9976-C6A7E4527C83}" type="slidenum">
              <a:t>19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C402C31D-269D-7582-911A-7B2AE54F2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1" y="0"/>
            <a:ext cx="3195846" cy="75814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4">
            <a:extLst>
              <a:ext uri="{FF2B5EF4-FFF2-40B4-BE49-F238E27FC236}">
                <a16:creationId xmlns:a16="http://schemas.microsoft.com/office/drawing/2014/main" id="{A4A41E37-51D6-5D77-8D50-E8B2540D8B21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rcRect t="6812" b="6812"/>
          <a:stretch>
            <a:fillRect/>
          </a:stretch>
        </p:blipFill>
        <p:spPr>
          <a:xfrm>
            <a:off x="754791" y="2421587"/>
            <a:ext cx="3406386" cy="3879707"/>
          </a:xfrm>
          <a:prstGeom prst="rect">
            <a:avLst/>
          </a:prstGeom>
          <a:solidFill>
            <a:srgbClr val="ECECEC"/>
          </a:solidFill>
          <a:ln>
            <a:noFill/>
          </a:ln>
        </p:spPr>
      </p:pic>
      <p:sp>
        <p:nvSpPr>
          <p:cNvPr id="3" name="Номер слайда 1">
            <a:extLst>
              <a:ext uri="{FF2B5EF4-FFF2-40B4-BE49-F238E27FC236}">
                <a16:creationId xmlns:a16="http://schemas.microsoft.com/office/drawing/2014/main" id="{5F85629D-55FB-766D-7F54-D5C618B67916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3F1794B-09A7-8F41-AFC1-2B9DE2C5DC96}" type="slidenum">
              <a:t>2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4" name="Текст 8">
            <a:extLst>
              <a:ext uri="{FF2B5EF4-FFF2-40B4-BE49-F238E27FC236}">
                <a16:creationId xmlns:a16="http://schemas.microsoft.com/office/drawing/2014/main" id="{DAE00E32-F70F-8C35-0E7A-6852D76D695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130451" y="2421587"/>
            <a:ext cx="6191274" cy="5879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lvl="0" indent="0" defTabSz="1007933">
              <a:spcBef>
                <a:spcPts val="1105"/>
              </a:spcBef>
              <a:buNone/>
            </a:pPr>
            <a:r>
              <a:rPr lang="ru-RU" sz="2400" b="1">
                <a:solidFill>
                  <a:srgbClr val="131519"/>
                </a:solidFill>
                <a:latin typeface="Arial"/>
              </a:rPr>
              <a:t>КОНДАКОВ РОМАН ВАЛЕРЬЕВИЧ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790CE47A-01A3-4BF7-FBEF-704BDF15F1E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130497" y="3446172"/>
            <a:ext cx="6738113" cy="24565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51981" lvl="0" indent="-251981" defTabSz="1007933">
              <a:spcBef>
                <a:spcPts val="1105"/>
              </a:spcBef>
              <a:buSzPct val="100000"/>
              <a:buFont typeface="Wingdings" pitchFamily="2"/>
              <a:buChar char="§"/>
            </a:pPr>
            <a:r>
              <a:rPr lang="ru-RU" sz="2400">
                <a:solidFill>
                  <a:srgbClr val="131519"/>
                </a:solidFill>
                <a:latin typeface="Arial"/>
              </a:rPr>
              <a:t>Инженер больших данных</a:t>
            </a:r>
          </a:p>
          <a:p>
            <a:pPr marL="251981" lvl="0" indent="-251981" defTabSz="1007933">
              <a:spcBef>
                <a:spcPts val="1105"/>
              </a:spcBef>
              <a:buSzPct val="100000"/>
              <a:buFont typeface="Wingdings" pitchFamily="2"/>
              <a:buChar char="§"/>
            </a:pPr>
            <a:r>
              <a:rPr lang="ru-RU" sz="2400">
                <a:solidFill>
                  <a:srgbClr val="131519"/>
                </a:solidFill>
                <a:latin typeface="Arial"/>
              </a:rPr>
              <a:t>Системный администратор МГУ ВМК</a:t>
            </a:r>
          </a:p>
          <a:p>
            <a:pPr marL="251981" lvl="0" indent="-251981" defTabSz="1007933">
              <a:spcBef>
                <a:spcPts val="1105"/>
              </a:spcBef>
              <a:buSzPct val="100000"/>
              <a:buFont typeface="Wingdings" pitchFamily="2"/>
              <a:buChar char="§"/>
            </a:pPr>
            <a:r>
              <a:rPr lang="ru-RU" sz="2400">
                <a:solidFill>
                  <a:srgbClr val="131519"/>
                </a:solidFill>
                <a:latin typeface="Arial"/>
              </a:rPr>
              <a:t>Преподаватель МГУ ВМК</a:t>
            </a:r>
          </a:p>
          <a:p>
            <a:pPr marL="251981" lvl="0" indent="-251981" defTabSz="1007933">
              <a:spcBef>
                <a:spcPts val="1105"/>
              </a:spcBef>
              <a:buSzPct val="100000"/>
              <a:buFont typeface="Wingdings" pitchFamily="2"/>
              <a:buChar char="§"/>
            </a:pPr>
            <a:r>
              <a:rPr lang="ru-RU" sz="2400">
                <a:solidFill>
                  <a:srgbClr val="131519"/>
                </a:solidFill>
                <a:latin typeface="Arial"/>
              </a:rPr>
              <a:t>Преподаватель ФПМИ МФТИ</a:t>
            </a: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B81A052B-9777-2938-4F69-47E110C144BF}"/>
              </a:ext>
            </a:extLst>
          </p:cNvPr>
          <p:cNvSpPr/>
          <p:nvPr/>
        </p:nvSpPr>
        <p:spPr>
          <a:xfrm>
            <a:off x="5009320" y="5902680"/>
            <a:ext cx="6467057" cy="1253486"/>
          </a:xfrm>
          <a:prstGeom prst="rect">
            <a:avLst/>
          </a:prstGeom>
          <a:solidFill>
            <a:srgbClr val="ECECEC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RU" sz="18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C0DBC-F2E0-A70E-EE97-C735FFBC8F0C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08223AE-B7D6-FC4B-AA10-B218DC01B1BE}" type="slidenum">
              <a:t>2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CE493-6C4D-4236-D8D3-AE11534AD9DB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791952"/>
            <a:ext cx="12095161" cy="12620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43">
              <a:spcBef>
                <a:spcPts val="0"/>
              </a:spcBef>
            </a:pPr>
            <a:r>
              <a:rPr lang="ru-RU" sz="4800" b="1">
                <a:solidFill>
                  <a:srgbClr val="131519"/>
                </a:solidFill>
                <a:latin typeface="Arial"/>
              </a:rPr>
              <a:t>Пример для SCTP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B3ED3-DC11-5454-7B77-CD44EEC99FC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2303" y="2263770"/>
            <a:ext cx="9072567" cy="43846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 SS7 (телефония)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DE748D8-89D2-CDFE-4C08-80C8C7BFFCF2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FEF3BAB-3CEA-3349-9445-7D26D628AE2B}" type="slidenum">
              <a:t>20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F54F1A36-5DDA-9E4F-6BDE-A1A5C413C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1" y="0"/>
            <a:ext cx="3195846" cy="75814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22EB-FEEF-2006-F67B-9FD136893981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755376" y="897977"/>
            <a:ext cx="8706679" cy="12620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43">
              <a:spcBef>
                <a:spcPts val="0"/>
              </a:spcBef>
            </a:pPr>
            <a:r>
              <a:rPr lang="ru-RU" b="1">
                <a:solidFill>
                  <a:srgbClr val="131519"/>
                </a:solidFill>
                <a:latin typeface="Arial"/>
              </a:rPr>
              <a:t>Локальная передача данных (Ethernet)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B6BF8-E31A-419C-DBCF-F227787E982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55376" y="2547911"/>
            <a:ext cx="9072567" cy="43846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В пределах одной сети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Доставка не гарантируется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Знания: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800">
                <a:solidFill>
                  <a:srgbClr val="131519"/>
                </a:solidFill>
                <a:latin typeface="Arial"/>
              </a:rPr>
              <a:t>MAC-адрес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800">
                <a:solidFill>
                  <a:srgbClr val="131519"/>
                </a:solidFill>
                <a:latin typeface="Arial"/>
              </a:rPr>
              <a:t>ARP-таблица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800">
                <a:solidFill>
                  <a:srgbClr val="131519"/>
                </a:solidFill>
                <a:latin typeface="Arial"/>
              </a:rPr>
              <a:t>ARP-запрос/ответ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800">
                <a:solidFill>
                  <a:srgbClr val="131519"/>
                </a:solidFill>
                <a:latin typeface="Arial"/>
              </a:rPr>
              <a:t>ARP-атака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800">
                <a:solidFill>
                  <a:srgbClr val="131519"/>
                </a:solidFill>
                <a:latin typeface="Arial"/>
              </a:rPr>
              <a:t>MTU, jumbo-frame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B927E35-13F8-0095-E8A8-4951C977AF74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2A13659-2891-8444-B567-4D62880500FF}" type="slidenum">
              <a:t>3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3D94460-2448-9014-70EB-EE9DB2A07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1" y="0"/>
            <a:ext cx="3195846" cy="75814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59D6-65C8-311F-CE0B-94F61FA5B3AC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1003992"/>
            <a:ext cx="12095161" cy="12620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43">
              <a:spcBef>
                <a:spcPts val="0"/>
              </a:spcBef>
            </a:pPr>
            <a:r>
              <a:rPr lang="ru-RU" sz="4800" b="1">
                <a:solidFill>
                  <a:srgbClr val="131519"/>
                </a:solidFill>
                <a:latin typeface="Arial"/>
              </a:rPr>
              <a:t>Межсетевая передача (IP)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0DA04-BE43-A685-D522-C1F73B447FD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2303" y="2266056"/>
            <a:ext cx="9072567" cy="43846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Передача маршрутизатору — локальная в каждой сети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Доставка не гарантируется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>
                <a:solidFill>
                  <a:srgbClr val="131519"/>
                </a:solidFill>
                <a:latin typeface="Arial"/>
              </a:rPr>
              <a:t>Знания: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800">
                <a:solidFill>
                  <a:srgbClr val="131519"/>
                </a:solidFill>
                <a:latin typeface="Arial"/>
              </a:rPr>
              <a:t>IP-адрес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800">
                <a:solidFill>
                  <a:srgbClr val="131519"/>
                </a:solidFill>
                <a:latin typeface="Arial"/>
              </a:rPr>
              <a:t>Маска сети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800">
                <a:solidFill>
                  <a:srgbClr val="131519"/>
                </a:solidFill>
                <a:latin typeface="Arial"/>
              </a:rPr>
              <a:t>Таблица маршрутизации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800">
                <a:solidFill>
                  <a:srgbClr val="131519"/>
                </a:solidFill>
                <a:latin typeface="Arial"/>
              </a:rPr>
              <a:t>Маршрутизатор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800">
                <a:solidFill>
                  <a:srgbClr val="131519"/>
                </a:solidFill>
                <a:latin typeface="Arial"/>
              </a:rPr>
              <a:t>NAT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15E1817-6CD2-DE2D-6560-B87757DC661C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09BE755-8508-EA4B-AD5F-3970EF02E15D}" type="slidenum">
              <a:t>4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FD3207B7-AAE1-9B3A-3E5E-B70E1F4FC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1" y="0"/>
            <a:ext cx="3195846" cy="75814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F8FB-FBD6-0914-C0C5-AECB929A66E7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672303" y="858219"/>
            <a:ext cx="12095161" cy="12620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 defTabSz="1007943">
              <a:spcBef>
                <a:spcPts val="0"/>
              </a:spcBef>
            </a:pPr>
            <a:r>
              <a:rPr lang="ru-RU" sz="4800" b="1">
                <a:solidFill>
                  <a:srgbClr val="131519"/>
                </a:solidFill>
                <a:latin typeface="Arial"/>
              </a:rPr>
              <a:t>TCP/UDP/SCTP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678DF-AF54-30C2-6615-91BD8579D4C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72303" y="1990401"/>
            <a:ext cx="9072567" cy="507206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2200">
                <a:solidFill>
                  <a:srgbClr val="131519"/>
                </a:solidFill>
                <a:latin typeface="Arial"/>
              </a:rPr>
              <a:t>UDP: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200">
                <a:solidFill>
                  <a:srgbClr val="131519"/>
                </a:solidFill>
                <a:latin typeface="Arial"/>
              </a:rPr>
              <a:t>Без установления соединения, посылка сообщений (датаграмм), малые накладные расходы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2200">
                <a:solidFill>
                  <a:srgbClr val="131519"/>
                </a:solidFill>
                <a:latin typeface="Arial"/>
              </a:rPr>
              <a:t>TCP: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200">
                <a:solidFill>
                  <a:srgbClr val="131519"/>
                </a:solidFill>
                <a:latin typeface="Arial"/>
              </a:rPr>
              <a:t>Соединение (3-way), потоковая передача, контроль целостности</a:t>
            </a:r>
          </a:p>
          <a:p>
            <a:pPr marL="251990" lvl="0" indent="-251990" defTabSz="1007943">
              <a:spcBef>
                <a:spcPts val="1100"/>
              </a:spcBef>
              <a:buSzPct val="45000"/>
              <a:buFont typeface="StarSymbol"/>
              <a:buChar char="●"/>
            </a:pPr>
            <a:r>
              <a:rPr lang="ru-RU" sz="2200">
                <a:solidFill>
                  <a:srgbClr val="131519"/>
                </a:solidFill>
                <a:latin typeface="Arial"/>
              </a:rPr>
              <a:t>SCTP: «улучшенный» TCP: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200">
                <a:solidFill>
                  <a:srgbClr val="131519"/>
                </a:solidFill>
                <a:latin typeface="Arial"/>
              </a:rPr>
              <a:t>Сообщения, а не флаги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200">
                <a:solidFill>
                  <a:srgbClr val="131519"/>
                </a:solidFill>
                <a:latin typeface="Arial"/>
              </a:rPr>
              <a:t>Соединение (4-way) устойчивее к flood-атаке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200">
                <a:solidFill>
                  <a:srgbClr val="131519"/>
                </a:solidFill>
                <a:latin typeface="Arial"/>
              </a:rPr>
              <a:t>Многопоточность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200">
                <a:solidFill>
                  <a:srgbClr val="131519"/>
                </a:solidFill>
                <a:latin typeface="Arial"/>
              </a:rPr>
              <a:t>Несколько интерфейсов</a:t>
            </a:r>
          </a:p>
          <a:p>
            <a:pPr marL="755952" lvl="1" indent="-251990" defTabSz="1007943" hangingPunct="0">
              <a:spcBef>
                <a:spcPts val="0"/>
              </a:spcBef>
              <a:spcAft>
                <a:spcPts val="1415"/>
              </a:spcAft>
              <a:buSzPct val="75000"/>
              <a:buFont typeface="StarSymbol"/>
              <a:buChar char="–"/>
            </a:pPr>
            <a:r>
              <a:rPr lang="ru-RU" sz="2200">
                <a:solidFill>
                  <a:srgbClr val="131519"/>
                </a:solidFill>
                <a:latin typeface="Arial"/>
              </a:rPr>
              <a:t>Сохраняются границы сообщений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EE3CF2C-511D-0CFB-04F1-5DAFD293CDF1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C4E277A-BC8C-E44A-8DDF-BE6808948D40}" type="slidenum">
              <a:t>5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45FAF031-1E24-46D9-C0BF-6C9DF10FD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1" y="0"/>
            <a:ext cx="3195846" cy="75814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9EC1B4-F70A-4DBB-BEB2-956B2725515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-13999" y="0"/>
            <a:ext cx="5367875" cy="7559673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BFE9A-DB68-A2A5-57F7-339C42A0C1F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41992" y="768141"/>
            <a:ext cx="4401071" cy="757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lvl="0" indent="0" defTabSz="1007943">
              <a:spcBef>
                <a:spcPts val="1100"/>
              </a:spcBef>
              <a:buNone/>
            </a:pPr>
            <a:r>
              <a:rPr lang="ru-RU" sz="4800" b="1">
                <a:solidFill>
                  <a:srgbClr val="FFFFFF"/>
                </a:solidFill>
                <a:latin typeface="Arial"/>
              </a:rPr>
              <a:t>UDP</a:t>
            </a:r>
            <a:endParaRPr lang="en-RU" sz="4800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BA4756AA-D2BF-FA77-61A8-04CD85983AFB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A3B40F8-240A-0245-BDDD-F6EB048229AB}" type="slidenum">
              <a:t>6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A240652E-FD33-8257-872D-AA295062473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5989" y="2650571"/>
            <a:ext cx="3733970" cy="37837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lvl="0" indent="0" defTabSz="1007943">
              <a:spcBef>
                <a:spcPts val="1100"/>
              </a:spcBef>
              <a:buNone/>
            </a:pPr>
            <a:r>
              <a:rPr lang="ru-RU" sz="2400" b="1">
                <a:solidFill>
                  <a:srgbClr val="FFFFFF"/>
                </a:solidFill>
                <a:latin typeface="Arial" pitchFamily="18"/>
              </a:rPr>
              <a:t>Проверяется только чек-сумма</a:t>
            </a:r>
            <a:br>
              <a:rPr lang="ru-RU" sz="2400" b="1">
                <a:solidFill>
                  <a:srgbClr val="FFFFFF"/>
                </a:solidFill>
                <a:latin typeface="Arial" pitchFamily="18"/>
              </a:rPr>
            </a:br>
            <a:r>
              <a:rPr lang="ru-RU" sz="2400" b="1">
                <a:solidFill>
                  <a:srgbClr val="FFFFFF"/>
                </a:solidFill>
                <a:latin typeface="Arial" pitchFamily="18"/>
              </a:rPr>
              <a:t>Если пакет не доставлен, то приложение должно о пересылке позаботиться само</a:t>
            </a:r>
          </a:p>
          <a:p>
            <a:pPr marL="0" lvl="0" indent="0" defTabSz="1007943">
              <a:spcBef>
                <a:spcPts val="1100"/>
              </a:spcBef>
              <a:buNone/>
            </a:pPr>
            <a:endParaRPr lang="en-RU" sz="2000" b="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C04D1E77-E3FB-0FF5-1E4A-65D27A4FA5C9}"/>
              </a:ext>
            </a:extLst>
          </p:cNvPr>
          <p:cNvGrpSpPr/>
          <p:nvPr/>
        </p:nvGrpSpPr>
        <p:grpSpPr>
          <a:xfrm>
            <a:off x="5751438" y="2542873"/>
            <a:ext cx="7062350" cy="2473936"/>
            <a:chOff x="5751438" y="2542873"/>
            <a:chExt cx="7062350" cy="2473936"/>
          </a:xfrm>
        </p:grpSpPr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7C04E523-121D-AC92-B022-D4A4ECFE4E0C}"/>
                </a:ext>
              </a:extLst>
            </p:cNvPr>
            <p:cNvSpPr/>
            <p:nvPr/>
          </p:nvSpPr>
          <p:spPr>
            <a:xfrm>
              <a:off x="5751438" y="2673083"/>
              <a:ext cx="1957035" cy="143227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val f5"/>
                <a:gd name="f15" fmla="val f6"/>
                <a:gd name="f16" fmla="*/ 0 f7 1"/>
                <a:gd name="f17" fmla="*/ f5 f0 1"/>
                <a:gd name="f18" fmla="*/ f9 f0 1"/>
                <a:gd name="f19" fmla="*/ f11 f0 1"/>
                <a:gd name="f20" fmla="+- f15 0 f14"/>
                <a:gd name="f21" fmla="*/ f16 1 f2"/>
                <a:gd name="f22" fmla="*/ f17 1 f2"/>
                <a:gd name="f23" fmla="*/ f18 1 f2"/>
                <a:gd name="f24" fmla="*/ f19 1 f2"/>
                <a:gd name="f25" fmla="*/ f20 1 21600"/>
                <a:gd name="f26" fmla="+- 0 0 f21"/>
                <a:gd name="f27" fmla="+- f22 0 f1"/>
                <a:gd name="f28" fmla="+- f23 0 f1"/>
                <a:gd name="f29" fmla="+- f24 0 f1"/>
                <a:gd name="f30" fmla="*/ 3163 f25 1"/>
                <a:gd name="f31" fmla="*/ 18437 f25 1"/>
                <a:gd name="f32" fmla="*/ 10800 f25 1"/>
                <a:gd name="f33" fmla="*/ 0 f25 1"/>
                <a:gd name="f34" fmla="*/ 21600 f25 1"/>
                <a:gd name="f35" fmla="*/ f26 f0 1"/>
                <a:gd name="f36" fmla="+- f28 0 f27"/>
                <a:gd name="f37" fmla="*/ f35 1 f7"/>
                <a:gd name="f38" fmla="*/ f32 1 f25"/>
                <a:gd name="f39" fmla="*/ f33 1 f25"/>
                <a:gd name="f40" fmla="*/ f30 1 f25"/>
                <a:gd name="f41" fmla="*/ f31 1 f25"/>
                <a:gd name="f42" fmla="*/ f34 1 f25"/>
                <a:gd name="f43" fmla="+- f37 0 f1"/>
                <a:gd name="f44" fmla="*/ f40 f12 1"/>
                <a:gd name="f45" fmla="*/ f41 f12 1"/>
                <a:gd name="f46" fmla="*/ f41 f13 1"/>
                <a:gd name="f47" fmla="*/ f40 f13 1"/>
                <a:gd name="f48" fmla="*/ f38 f12 1"/>
                <a:gd name="f49" fmla="*/ f39 f13 1"/>
                <a:gd name="f50" fmla="*/ f39 f12 1"/>
                <a:gd name="f51" fmla="*/ f38 f13 1"/>
                <a:gd name="f52" fmla="*/ f42 f13 1"/>
                <a:gd name="f53" fmla="*/ f42 f12 1"/>
                <a:gd name="f54" fmla="+- f43 f1 0"/>
                <a:gd name="f55" fmla="*/ f54 f7 1"/>
                <a:gd name="f56" fmla="*/ f55 1 f0"/>
                <a:gd name="f57" fmla="+- 0 0 f56"/>
                <a:gd name="f58" fmla="+- 0 0 f57"/>
                <a:gd name="f59" fmla="*/ f58 f0 1"/>
                <a:gd name="f60" fmla="*/ f59 1 f7"/>
                <a:gd name="f61" fmla="+- f60 0 f1"/>
                <a:gd name="f62" fmla="cos 1 f61"/>
                <a:gd name="f63" fmla="sin 1 f61"/>
                <a:gd name="f64" fmla="+- 0 0 f62"/>
                <a:gd name="f65" fmla="+- 0 0 f63"/>
                <a:gd name="f66" fmla="+- 0 0 f64"/>
                <a:gd name="f67" fmla="+- 0 0 f65"/>
                <a:gd name="f68" fmla="val f66"/>
                <a:gd name="f69" fmla="val f67"/>
                <a:gd name="f70" fmla="+- 0 0 f68"/>
                <a:gd name="f71" fmla="+- 0 0 f69"/>
                <a:gd name="f72" fmla="*/ 10800 f70 1"/>
                <a:gd name="f73" fmla="*/ 10800 f71 1"/>
                <a:gd name="f74" fmla="*/ f72 f72 1"/>
                <a:gd name="f75" fmla="*/ f73 f73 1"/>
                <a:gd name="f76" fmla="+- f74 f75 0"/>
                <a:gd name="f77" fmla="sqrt f76"/>
                <a:gd name="f78" fmla="*/ f8 1 f77"/>
                <a:gd name="f79" fmla="*/ f70 f78 1"/>
                <a:gd name="f80" fmla="*/ f71 f78 1"/>
                <a:gd name="f81" fmla="+- 10800 0 f79"/>
                <a:gd name="f82" fmla="+- 10800 0 f8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8" y="f49"/>
                </a:cxn>
                <a:cxn ang="f29">
                  <a:pos x="f44" y="f47"/>
                </a:cxn>
                <a:cxn ang="f29">
                  <a:pos x="f50" y="f51"/>
                </a:cxn>
                <a:cxn ang="f29">
                  <a:pos x="f44" y="f46"/>
                </a:cxn>
                <a:cxn ang="f29">
                  <a:pos x="f48" y="f52"/>
                </a:cxn>
                <a:cxn ang="f29">
                  <a:pos x="f45" y="f46"/>
                </a:cxn>
                <a:cxn ang="f29">
                  <a:pos x="f53" y="f51"/>
                </a:cxn>
                <a:cxn ang="f29">
                  <a:pos x="f45" y="f47"/>
                </a:cxn>
              </a:cxnLst>
              <a:rect l="f44" t="f47" r="f45" b="f46"/>
              <a:pathLst>
                <a:path w="21600" h="21600">
                  <a:moveTo>
                    <a:pt x="f81" y="f82"/>
                  </a:moveTo>
                  <a:arcTo wR="f10" hR="f10" stAng="f27" swAng="f36"/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90004" tIns="44997" rIns="90004" bIns="44997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18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825F3B0D-9E05-D118-4ECE-33B8CB3BBF24}"/>
                </a:ext>
              </a:extLst>
            </p:cNvPr>
            <p:cNvSpPr/>
            <p:nvPr/>
          </p:nvSpPr>
          <p:spPr>
            <a:xfrm>
              <a:off x="10856753" y="2542873"/>
              <a:ext cx="1957035" cy="143227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val f5"/>
                <a:gd name="f15" fmla="val f6"/>
                <a:gd name="f16" fmla="*/ 0 f7 1"/>
                <a:gd name="f17" fmla="*/ f5 f0 1"/>
                <a:gd name="f18" fmla="*/ f9 f0 1"/>
                <a:gd name="f19" fmla="*/ f11 f0 1"/>
                <a:gd name="f20" fmla="+- f15 0 f14"/>
                <a:gd name="f21" fmla="*/ f16 1 f2"/>
                <a:gd name="f22" fmla="*/ f17 1 f2"/>
                <a:gd name="f23" fmla="*/ f18 1 f2"/>
                <a:gd name="f24" fmla="*/ f19 1 f2"/>
                <a:gd name="f25" fmla="*/ f20 1 21600"/>
                <a:gd name="f26" fmla="+- 0 0 f21"/>
                <a:gd name="f27" fmla="+- f22 0 f1"/>
                <a:gd name="f28" fmla="+- f23 0 f1"/>
                <a:gd name="f29" fmla="+- f24 0 f1"/>
                <a:gd name="f30" fmla="*/ 3163 f25 1"/>
                <a:gd name="f31" fmla="*/ 18437 f25 1"/>
                <a:gd name="f32" fmla="*/ 10800 f25 1"/>
                <a:gd name="f33" fmla="*/ 0 f25 1"/>
                <a:gd name="f34" fmla="*/ 21600 f25 1"/>
                <a:gd name="f35" fmla="*/ f26 f0 1"/>
                <a:gd name="f36" fmla="+- f28 0 f27"/>
                <a:gd name="f37" fmla="*/ f35 1 f7"/>
                <a:gd name="f38" fmla="*/ f32 1 f25"/>
                <a:gd name="f39" fmla="*/ f33 1 f25"/>
                <a:gd name="f40" fmla="*/ f30 1 f25"/>
                <a:gd name="f41" fmla="*/ f31 1 f25"/>
                <a:gd name="f42" fmla="*/ f34 1 f25"/>
                <a:gd name="f43" fmla="+- f37 0 f1"/>
                <a:gd name="f44" fmla="*/ f40 f12 1"/>
                <a:gd name="f45" fmla="*/ f41 f12 1"/>
                <a:gd name="f46" fmla="*/ f41 f13 1"/>
                <a:gd name="f47" fmla="*/ f40 f13 1"/>
                <a:gd name="f48" fmla="*/ f38 f12 1"/>
                <a:gd name="f49" fmla="*/ f39 f13 1"/>
                <a:gd name="f50" fmla="*/ f39 f12 1"/>
                <a:gd name="f51" fmla="*/ f38 f13 1"/>
                <a:gd name="f52" fmla="*/ f42 f13 1"/>
                <a:gd name="f53" fmla="*/ f42 f12 1"/>
                <a:gd name="f54" fmla="+- f43 f1 0"/>
                <a:gd name="f55" fmla="*/ f54 f7 1"/>
                <a:gd name="f56" fmla="*/ f55 1 f0"/>
                <a:gd name="f57" fmla="+- 0 0 f56"/>
                <a:gd name="f58" fmla="+- 0 0 f57"/>
                <a:gd name="f59" fmla="*/ f58 f0 1"/>
                <a:gd name="f60" fmla="*/ f59 1 f7"/>
                <a:gd name="f61" fmla="+- f60 0 f1"/>
                <a:gd name="f62" fmla="cos 1 f61"/>
                <a:gd name="f63" fmla="sin 1 f61"/>
                <a:gd name="f64" fmla="+- 0 0 f62"/>
                <a:gd name="f65" fmla="+- 0 0 f63"/>
                <a:gd name="f66" fmla="+- 0 0 f64"/>
                <a:gd name="f67" fmla="+- 0 0 f65"/>
                <a:gd name="f68" fmla="val f66"/>
                <a:gd name="f69" fmla="val f67"/>
                <a:gd name="f70" fmla="+- 0 0 f68"/>
                <a:gd name="f71" fmla="+- 0 0 f69"/>
                <a:gd name="f72" fmla="*/ 10800 f70 1"/>
                <a:gd name="f73" fmla="*/ 10800 f71 1"/>
                <a:gd name="f74" fmla="*/ f72 f72 1"/>
                <a:gd name="f75" fmla="*/ f73 f73 1"/>
                <a:gd name="f76" fmla="+- f74 f75 0"/>
                <a:gd name="f77" fmla="sqrt f76"/>
                <a:gd name="f78" fmla="*/ f8 1 f77"/>
                <a:gd name="f79" fmla="*/ f70 f78 1"/>
                <a:gd name="f80" fmla="*/ f71 f78 1"/>
                <a:gd name="f81" fmla="+- 10800 0 f79"/>
                <a:gd name="f82" fmla="+- 10800 0 f8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8" y="f49"/>
                </a:cxn>
                <a:cxn ang="f29">
                  <a:pos x="f44" y="f47"/>
                </a:cxn>
                <a:cxn ang="f29">
                  <a:pos x="f50" y="f51"/>
                </a:cxn>
                <a:cxn ang="f29">
                  <a:pos x="f44" y="f46"/>
                </a:cxn>
                <a:cxn ang="f29">
                  <a:pos x="f48" y="f52"/>
                </a:cxn>
                <a:cxn ang="f29">
                  <a:pos x="f45" y="f46"/>
                </a:cxn>
                <a:cxn ang="f29">
                  <a:pos x="f53" y="f51"/>
                </a:cxn>
                <a:cxn ang="f29">
                  <a:pos x="f45" y="f47"/>
                </a:cxn>
              </a:cxnLst>
              <a:rect l="f44" t="f47" r="f45" b="f46"/>
              <a:pathLst>
                <a:path w="21600" h="21600">
                  <a:moveTo>
                    <a:pt x="f81" y="f82"/>
                  </a:moveTo>
                  <a:arcTo wR="f10" hR="f10" stAng="f27" swAng="f36"/>
                  <a:close/>
                </a:path>
              </a:pathLst>
            </a:custGeom>
            <a:solidFill>
              <a:srgbClr val="729FCF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90004" tIns="44997" rIns="90004" bIns="44997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18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9" name="Straight Connector 11">
              <a:extLst>
                <a:ext uri="{FF2B5EF4-FFF2-40B4-BE49-F238E27FC236}">
                  <a16:creationId xmlns:a16="http://schemas.microsoft.com/office/drawing/2014/main" id="{EF55ADA9-447E-DF6E-99B0-F56CB67041AE}"/>
                </a:ext>
              </a:extLst>
            </p:cNvPr>
            <p:cNvSpPr/>
            <p:nvPr/>
          </p:nvSpPr>
          <p:spPr>
            <a:xfrm>
              <a:off x="8133917" y="3324109"/>
              <a:ext cx="2297393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0" cap="flat">
              <a:solidFill>
                <a:srgbClr val="001E47"/>
              </a:solidFill>
              <a:prstDash val="solid"/>
              <a:miter/>
              <a:tailEnd type="arrow"/>
            </a:ln>
          </p:spPr>
          <p:txBody>
            <a:bodyPr vert="horz" wrap="none" lIns="90004" tIns="44997" rIns="90004" bIns="44997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18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10" name="Straight Connector 12">
              <a:extLst>
                <a:ext uri="{FF2B5EF4-FFF2-40B4-BE49-F238E27FC236}">
                  <a16:creationId xmlns:a16="http://schemas.microsoft.com/office/drawing/2014/main" id="{AF1D121C-6EBC-8EBC-1439-1941229D4769}"/>
                </a:ext>
              </a:extLst>
            </p:cNvPr>
            <p:cNvSpPr/>
            <p:nvPr/>
          </p:nvSpPr>
          <p:spPr>
            <a:xfrm>
              <a:off x="8048832" y="4626178"/>
              <a:ext cx="2297393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0" cap="flat">
              <a:solidFill>
                <a:srgbClr val="001E47"/>
              </a:solidFill>
              <a:prstDash val="solid"/>
              <a:miter/>
              <a:tailEnd type="arrow"/>
            </a:ln>
          </p:spPr>
          <p:txBody>
            <a:bodyPr vert="horz" wrap="none" lIns="90004" tIns="44997" rIns="90004" bIns="44997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18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11" name="Straight Connector 13">
              <a:extLst>
                <a:ext uri="{FF2B5EF4-FFF2-40B4-BE49-F238E27FC236}">
                  <a16:creationId xmlns:a16="http://schemas.microsoft.com/office/drawing/2014/main" id="{8D62DE14-6995-D448-93D2-3D67E2D22F60}"/>
                </a:ext>
              </a:extLst>
            </p:cNvPr>
            <p:cNvSpPr/>
            <p:nvPr/>
          </p:nvSpPr>
          <p:spPr>
            <a:xfrm>
              <a:off x="8814623" y="4235564"/>
              <a:ext cx="595621" cy="7812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71999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25995" tIns="80997" rIns="125995" bIns="80997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18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12" name="Straight Connector 14">
              <a:extLst>
                <a:ext uri="{FF2B5EF4-FFF2-40B4-BE49-F238E27FC236}">
                  <a16:creationId xmlns:a16="http://schemas.microsoft.com/office/drawing/2014/main" id="{4251F4A5-26E7-16AB-FE5E-974B99901455}"/>
                </a:ext>
              </a:extLst>
            </p:cNvPr>
            <p:cNvSpPr/>
            <p:nvPr/>
          </p:nvSpPr>
          <p:spPr>
            <a:xfrm flipH="1">
              <a:off x="8814623" y="4235564"/>
              <a:ext cx="510527" cy="7812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71999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125995" tIns="80997" rIns="125995" bIns="80997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18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278DFE-CE2D-81AE-03F9-ABC8CF8C053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-13999" y="0"/>
            <a:ext cx="5367875" cy="7559673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BFB91-6D9C-B647-D1D1-2BDC9025333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41992" y="768141"/>
            <a:ext cx="4401071" cy="175432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lvl="0" indent="0" defTabSz="1007943">
              <a:spcBef>
                <a:spcPts val="1100"/>
              </a:spcBef>
              <a:buNone/>
            </a:pPr>
            <a:r>
              <a:rPr lang="ru-RU" sz="4000" b="1">
                <a:solidFill>
                  <a:srgbClr val="FFFFFF"/>
                </a:solidFill>
                <a:latin typeface="Arial"/>
              </a:rPr>
              <a:t>TCP: установление соединения</a:t>
            </a:r>
            <a:endParaRPr lang="en-RU" sz="2000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78A121CF-CD6B-0600-557D-EC800A9AAE9A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93FA78C-CB67-AD4B-B368-E27E1BBE121E}" type="slidenum">
              <a:t>7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647AD30A-705A-59E5-3D6D-DEB52954BAC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43601" y="2927524"/>
            <a:ext cx="4128689" cy="37837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342900" lvl="0" indent="-342900" defTabSz="1007943" hangingPunct="0">
              <a:spcBef>
                <a:spcPts val="1100"/>
              </a:spcBef>
              <a:buSzPct val="80000"/>
              <a:buFont typeface="Arial" pitchFamily="34"/>
            </a:pPr>
            <a:r>
              <a:rPr lang="ru-RU" sz="2000" b="1">
                <a:solidFill>
                  <a:srgbClr val="FFFFFF"/>
                </a:solidFill>
                <a:latin typeface="Arial" pitchFamily="18"/>
              </a:rPr>
              <a:t>SYN: флаг, говорящий о том, что хотим установить соединение</a:t>
            </a:r>
          </a:p>
          <a:p>
            <a:pPr marL="342900" lvl="0" indent="-342900" defTabSz="1007943" hangingPunct="0">
              <a:spcBef>
                <a:spcPts val="1100"/>
              </a:spcBef>
              <a:buSzPct val="80000"/>
              <a:buFont typeface="Arial" pitchFamily="34"/>
            </a:pPr>
            <a:r>
              <a:rPr lang="ru-RU" sz="2000" b="1">
                <a:solidFill>
                  <a:srgbClr val="FFFFFF"/>
                </a:solidFill>
                <a:latin typeface="Arial" pitchFamily="18"/>
              </a:rPr>
              <a:t>ACK: флаг подтверждения получения данных</a:t>
            </a:r>
          </a:p>
          <a:p>
            <a:pPr marL="342900" lvl="0" indent="-342900" defTabSz="1007943" hangingPunct="0">
              <a:spcBef>
                <a:spcPts val="1100"/>
              </a:spcBef>
              <a:buSzPct val="80000"/>
              <a:buFont typeface="Arial" pitchFamily="34"/>
            </a:pPr>
            <a:r>
              <a:rPr lang="ru-RU" sz="2000" b="1">
                <a:solidFill>
                  <a:srgbClr val="FFFFFF"/>
                </a:solidFill>
                <a:latin typeface="Arial" pitchFamily="18"/>
              </a:rPr>
              <a:t>SACK: подтверждение части данных (если пришло 1,2,4,5,6, то в предыдущем режиме подтверждаем 1,2, с опцией SACK подтверждаем 1,2 и сообщаем о получении 4-6</a:t>
            </a:r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23BB08AD-EC18-0C0F-5E71-8AE122E7664E}"/>
              </a:ext>
            </a:extLst>
          </p:cNvPr>
          <p:cNvGrpSpPr/>
          <p:nvPr/>
        </p:nvGrpSpPr>
        <p:grpSpPr>
          <a:xfrm>
            <a:off x="5993864" y="2178146"/>
            <a:ext cx="6682041" cy="3203381"/>
            <a:chOff x="5993864" y="2178146"/>
            <a:chExt cx="6682041" cy="3203381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2BBCB68F-4777-1D25-B347-F5B07ED77E43}"/>
                </a:ext>
              </a:extLst>
            </p:cNvPr>
            <p:cNvSpPr/>
            <p:nvPr/>
          </p:nvSpPr>
          <p:spPr>
            <a:xfrm>
              <a:off x="5993864" y="2284921"/>
              <a:ext cx="2175549" cy="11745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val f5"/>
                <a:gd name="f15" fmla="val f6"/>
                <a:gd name="f16" fmla="*/ 0 f7 1"/>
                <a:gd name="f17" fmla="*/ f5 f0 1"/>
                <a:gd name="f18" fmla="*/ f9 f0 1"/>
                <a:gd name="f19" fmla="*/ f11 f0 1"/>
                <a:gd name="f20" fmla="+- f15 0 f14"/>
                <a:gd name="f21" fmla="*/ f16 1 f2"/>
                <a:gd name="f22" fmla="*/ f17 1 f2"/>
                <a:gd name="f23" fmla="*/ f18 1 f2"/>
                <a:gd name="f24" fmla="*/ f19 1 f2"/>
                <a:gd name="f25" fmla="*/ f20 1 21600"/>
                <a:gd name="f26" fmla="+- 0 0 f21"/>
                <a:gd name="f27" fmla="+- f22 0 f1"/>
                <a:gd name="f28" fmla="+- f23 0 f1"/>
                <a:gd name="f29" fmla="+- f24 0 f1"/>
                <a:gd name="f30" fmla="*/ 3163 f25 1"/>
                <a:gd name="f31" fmla="*/ 18437 f25 1"/>
                <a:gd name="f32" fmla="*/ 10800 f25 1"/>
                <a:gd name="f33" fmla="*/ 0 f25 1"/>
                <a:gd name="f34" fmla="*/ 21600 f25 1"/>
                <a:gd name="f35" fmla="*/ f26 f0 1"/>
                <a:gd name="f36" fmla="+- f28 0 f27"/>
                <a:gd name="f37" fmla="*/ f35 1 f7"/>
                <a:gd name="f38" fmla="*/ f32 1 f25"/>
                <a:gd name="f39" fmla="*/ f33 1 f25"/>
                <a:gd name="f40" fmla="*/ f30 1 f25"/>
                <a:gd name="f41" fmla="*/ f31 1 f25"/>
                <a:gd name="f42" fmla="*/ f34 1 f25"/>
                <a:gd name="f43" fmla="+- f37 0 f1"/>
                <a:gd name="f44" fmla="*/ f40 f12 1"/>
                <a:gd name="f45" fmla="*/ f41 f12 1"/>
                <a:gd name="f46" fmla="*/ f41 f13 1"/>
                <a:gd name="f47" fmla="*/ f40 f13 1"/>
                <a:gd name="f48" fmla="*/ f38 f12 1"/>
                <a:gd name="f49" fmla="*/ f39 f13 1"/>
                <a:gd name="f50" fmla="*/ f39 f12 1"/>
                <a:gd name="f51" fmla="*/ f38 f13 1"/>
                <a:gd name="f52" fmla="*/ f42 f13 1"/>
                <a:gd name="f53" fmla="*/ f42 f12 1"/>
                <a:gd name="f54" fmla="+- f43 f1 0"/>
                <a:gd name="f55" fmla="*/ f54 f7 1"/>
                <a:gd name="f56" fmla="*/ f55 1 f0"/>
                <a:gd name="f57" fmla="+- 0 0 f56"/>
                <a:gd name="f58" fmla="+- 0 0 f57"/>
                <a:gd name="f59" fmla="*/ f58 f0 1"/>
                <a:gd name="f60" fmla="*/ f59 1 f7"/>
                <a:gd name="f61" fmla="+- f60 0 f1"/>
                <a:gd name="f62" fmla="cos 1 f61"/>
                <a:gd name="f63" fmla="sin 1 f61"/>
                <a:gd name="f64" fmla="+- 0 0 f62"/>
                <a:gd name="f65" fmla="+- 0 0 f63"/>
                <a:gd name="f66" fmla="+- 0 0 f64"/>
                <a:gd name="f67" fmla="+- 0 0 f65"/>
                <a:gd name="f68" fmla="val f66"/>
                <a:gd name="f69" fmla="val f67"/>
                <a:gd name="f70" fmla="+- 0 0 f68"/>
                <a:gd name="f71" fmla="+- 0 0 f69"/>
                <a:gd name="f72" fmla="*/ 10800 f70 1"/>
                <a:gd name="f73" fmla="*/ 10800 f71 1"/>
                <a:gd name="f74" fmla="*/ f72 f72 1"/>
                <a:gd name="f75" fmla="*/ f73 f73 1"/>
                <a:gd name="f76" fmla="+- f74 f75 0"/>
                <a:gd name="f77" fmla="sqrt f76"/>
                <a:gd name="f78" fmla="*/ f8 1 f77"/>
                <a:gd name="f79" fmla="*/ f70 f78 1"/>
                <a:gd name="f80" fmla="*/ f71 f78 1"/>
                <a:gd name="f81" fmla="+- 10800 0 f79"/>
                <a:gd name="f82" fmla="+- 10800 0 f8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8" y="f49"/>
                </a:cxn>
                <a:cxn ang="f29">
                  <a:pos x="f44" y="f47"/>
                </a:cxn>
                <a:cxn ang="f29">
                  <a:pos x="f50" y="f51"/>
                </a:cxn>
                <a:cxn ang="f29">
                  <a:pos x="f44" y="f46"/>
                </a:cxn>
                <a:cxn ang="f29">
                  <a:pos x="f48" y="f52"/>
                </a:cxn>
                <a:cxn ang="f29">
                  <a:pos x="f45" y="f46"/>
                </a:cxn>
                <a:cxn ang="f29">
                  <a:pos x="f53" y="f51"/>
                </a:cxn>
                <a:cxn ang="f29">
                  <a:pos x="f45" y="f47"/>
                </a:cxn>
              </a:cxnLst>
              <a:rect l="f44" t="f47" r="f45" b="f46"/>
              <a:pathLst>
                <a:path w="21600" h="21600">
                  <a:moveTo>
                    <a:pt x="f81" y="f82"/>
                  </a:moveTo>
                  <a:arcTo wR="f10" hR="f10" stAng="f27" swAng="f36"/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90004" tIns="44997" rIns="90004" bIns="44997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18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CF00B1D-98A3-8FF2-B5ED-D3713BA39A09}"/>
                </a:ext>
              </a:extLst>
            </p:cNvPr>
            <p:cNvSpPr/>
            <p:nvPr/>
          </p:nvSpPr>
          <p:spPr>
            <a:xfrm>
              <a:off x="10888848" y="2178146"/>
              <a:ext cx="1787057" cy="11745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val f5"/>
                <a:gd name="f15" fmla="val f6"/>
                <a:gd name="f16" fmla="*/ 0 f7 1"/>
                <a:gd name="f17" fmla="*/ f5 f0 1"/>
                <a:gd name="f18" fmla="*/ f9 f0 1"/>
                <a:gd name="f19" fmla="*/ f11 f0 1"/>
                <a:gd name="f20" fmla="+- f15 0 f14"/>
                <a:gd name="f21" fmla="*/ f16 1 f2"/>
                <a:gd name="f22" fmla="*/ f17 1 f2"/>
                <a:gd name="f23" fmla="*/ f18 1 f2"/>
                <a:gd name="f24" fmla="*/ f19 1 f2"/>
                <a:gd name="f25" fmla="*/ f20 1 21600"/>
                <a:gd name="f26" fmla="+- 0 0 f21"/>
                <a:gd name="f27" fmla="+- f22 0 f1"/>
                <a:gd name="f28" fmla="+- f23 0 f1"/>
                <a:gd name="f29" fmla="+- f24 0 f1"/>
                <a:gd name="f30" fmla="*/ 3163 f25 1"/>
                <a:gd name="f31" fmla="*/ 18437 f25 1"/>
                <a:gd name="f32" fmla="*/ 10800 f25 1"/>
                <a:gd name="f33" fmla="*/ 0 f25 1"/>
                <a:gd name="f34" fmla="*/ 21600 f25 1"/>
                <a:gd name="f35" fmla="*/ f26 f0 1"/>
                <a:gd name="f36" fmla="+- f28 0 f27"/>
                <a:gd name="f37" fmla="*/ f35 1 f7"/>
                <a:gd name="f38" fmla="*/ f32 1 f25"/>
                <a:gd name="f39" fmla="*/ f33 1 f25"/>
                <a:gd name="f40" fmla="*/ f30 1 f25"/>
                <a:gd name="f41" fmla="*/ f31 1 f25"/>
                <a:gd name="f42" fmla="*/ f34 1 f25"/>
                <a:gd name="f43" fmla="+- f37 0 f1"/>
                <a:gd name="f44" fmla="*/ f40 f12 1"/>
                <a:gd name="f45" fmla="*/ f41 f12 1"/>
                <a:gd name="f46" fmla="*/ f41 f13 1"/>
                <a:gd name="f47" fmla="*/ f40 f13 1"/>
                <a:gd name="f48" fmla="*/ f38 f12 1"/>
                <a:gd name="f49" fmla="*/ f39 f13 1"/>
                <a:gd name="f50" fmla="*/ f39 f12 1"/>
                <a:gd name="f51" fmla="*/ f38 f13 1"/>
                <a:gd name="f52" fmla="*/ f42 f13 1"/>
                <a:gd name="f53" fmla="*/ f42 f12 1"/>
                <a:gd name="f54" fmla="+- f43 f1 0"/>
                <a:gd name="f55" fmla="*/ f54 f7 1"/>
                <a:gd name="f56" fmla="*/ f55 1 f0"/>
                <a:gd name="f57" fmla="+- 0 0 f56"/>
                <a:gd name="f58" fmla="+- 0 0 f57"/>
                <a:gd name="f59" fmla="*/ f58 f0 1"/>
                <a:gd name="f60" fmla="*/ f59 1 f7"/>
                <a:gd name="f61" fmla="+- f60 0 f1"/>
                <a:gd name="f62" fmla="cos 1 f61"/>
                <a:gd name="f63" fmla="sin 1 f61"/>
                <a:gd name="f64" fmla="+- 0 0 f62"/>
                <a:gd name="f65" fmla="+- 0 0 f63"/>
                <a:gd name="f66" fmla="+- 0 0 f64"/>
                <a:gd name="f67" fmla="+- 0 0 f65"/>
                <a:gd name="f68" fmla="val f66"/>
                <a:gd name="f69" fmla="val f67"/>
                <a:gd name="f70" fmla="+- 0 0 f68"/>
                <a:gd name="f71" fmla="+- 0 0 f69"/>
                <a:gd name="f72" fmla="*/ 10800 f70 1"/>
                <a:gd name="f73" fmla="*/ 10800 f71 1"/>
                <a:gd name="f74" fmla="*/ f72 f72 1"/>
                <a:gd name="f75" fmla="*/ f73 f73 1"/>
                <a:gd name="f76" fmla="+- f74 f75 0"/>
                <a:gd name="f77" fmla="sqrt f76"/>
                <a:gd name="f78" fmla="*/ f8 1 f77"/>
                <a:gd name="f79" fmla="*/ f70 f78 1"/>
                <a:gd name="f80" fmla="*/ f71 f78 1"/>
                <a:gd name="f81" fmla="+- 10800 0 f79"/>
                <a:gd name="f82" fmla="+- 10800 0 f8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8" y="f49"/>
                </a:cxn>
                <a:cxn ang="f29">
                  <a:pos x="f44" y="f47"/>
                </a:cxn>
                <a:cxn ang="f29">
                  <a:pos x="f50" y="f51"/>
                </a:cxn>
                <a:cxn ang="f29">
                  <a:pos x="f44" y="f46"/>
                </a:cxn>
                <a:cxn ang="f29">
                  <a:pos x="f48" y="f52"/>
                </a:cxn>
                <a:cxn ang="f29">
                  <a:pos x="f45" y="f46"/>
                </a:cxn>
                <a:cxn ang="f29">
                  <a:pos x="f53" y="f51"/>
                </a:cxn>
                <a:cxn ang="f29">
                  <a:pos x="f45" y="f47"/>
                </a:cxn>
              </a:cxnLst>
              <a:rect l="f44" t="f47" r="f45" b="f46"/>
              <a:pathLst>
                <a:path w="21600" h="21600">
                  <a:moveTo>
                    <a:pt x="f81" y="f82"/>
                  </a:moveTo>
                  <a:arcTo wR="f10" hR="f10" stAng="f27" swAng="f36"/>
                  <a:close/>
                </a:path>
              </a:pathLst>
            </a:custGeom>
            <a:solidFill>
              <a:srgbClr val="729FCF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90004" tIns="44997" rIns="90004" bIns="44997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Сервер</a:t>
              </a:r>
            </a:p>
          </p:txBody>
        </p:sp>
        <p:sp>
          <p:nvSpPr>
            <p:cNvPr id="9" name="Straight Connector 15">
              <a:extLst>
                <a:ext uri="{FF2B5EF4-FFF2-40B4-BE49-F238E27FC236}">
                  <a16:creationId xmlns:a16="http://schemas.microsoft.com/office/drawing/2014/main" id="{784B0E06-1D9C-930F-4D8C-18D87CEB72B3}"/>
                </a:ext>
              </a:extLst>
            </p:cNvPr>
            <p:cNvSpPr/>
            <p:nvPr/>
          </p:nvSpPr>
          <p:spPr>
            <a:xfrm>
              <a:off x="8402503" y="3139162"/>
              <a:ext cx="2097853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4997" rIns="90004" bIns="44997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18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10" name="TextBox 16">
              <a:extLst>
                <a:ext uri="{FF2B5EF4-FFF2-40B4-BE49-F238E27FC236}">
                  <a16:creationId xmlns:a16="http://schemas.microsoft.com/office/drawing/2014/main" id="{275D91D6-55B4-BE94-2A0C-E0AA22682510}"/>
                </a:ext>
              </a:extLst>
            </p:cNvPr>
            <p:cNvSpPr txBox="1"/>
            <p:nvPr/>
          </p:nvSpPr>
          <p:spPr>
            <a:xfrm>
              <a:off x="6066513" y="2605262"/>
              <a:ext cx="2123492" cy="52817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Клиент (connect)</a:t>
              </a:r>
            </a:p>
          </p:txBody>
        </p:sp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01180781-1C8D-4F09-B79F-250C8CCCDD9D}"/>
                </a:ext>
              </a:extLst>
            </p:cNvPr>
            <p:cNvSpPr txBox="1"/>
            <p:nvPr/>
          </p:nvSpPr>
          <p:spPr>
            <a:xfrm>
              <a:off x="8868701" y="2498488"/>
              <a:ext cx="708321" cy="52817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SYN</a:t>
              </a:r>
            </a:p>
          </p:txBody>
        </p:sp>
        <p:sp>
          <p:nvSpPr>
            <p:cNvPr id="12" name="Straight Connector 18">
              <a:extLst>
                <a:ext uri="{FF2B5EF4-FFF2-40B4-BE49-F238E27FC236}">
                  <a16:creationId xmlns:a16="http://schemas.microsoft.com/office/drawing/2014/main" id="{E7DB9864-F0BC-DC22-3ADC-0DDD4B4D998A}"/>
                </a:ext>
              </a:extLst>
            </p:cNvPr>
            <p:cNvSpPr/>
            <p:nvPr/>
          </p:nvSpPr>
          <p:spPr>
            <a:xfrm flipH="1">
              <a:off x="8324807" y="4313736"/>
              <a:ext cx="2175549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4997" rIns="90004" bIns="44997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18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D0C367A6-53F9-C2A2-1019-832A34EBB08F}"/>
                </a:ext>
              </a:extLst>
            </p:cNvPr>
            <p:cNvSpPr txBox="1"/>
            <p:nvPr/>
          </p:nvSpPr>
          <p:spPr>
            <a:xfrm>
              <a:off x="8790995" y="3673062"/>
              <a:ext cx="1490563" cy="52817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SYN + ACK</a:t>
              </a:r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C349F30D-419E-7D31-9E9A-3D8C4E17899E}"/>
                </a:ext>
              </a:extLst>
            </p:cNvPr>
            <p:cNvSpPr txBox="1"/>
            <p:nvPr/>
          </p:nvSpPr>
          <p:spPr>
            <a:xfrm>
              <a:off x="8868701" y="2498488"/>
              <a:ext cx="708321" cy="52817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SYN</a:t>
              </a:r>
            </a:p>
          </p:txBody>
        </p:sp>
        <p:sp>
          <p:nvSpPr>
            <p:cNvPr id="15" name="Straight Connector 21">
              <a:extLst>
                <a:ext uri="{FF2B5EF4-FFF2-40B4-BE49-F238E27FC236}">
                  <a16:creationId xmlns:a16="http://schemas.microsoft.com/office/drawing/2014/main" id="{D391DB66-A0C9-01ED-EAE9-D782C9B69ABB}"/>
                </a:ext>
              </a:extLst>
            </p:cNvPr>
            <p:cNvSpPr/>
            <p:nvPr/>
          </p:nvSpPr>
          <p:spPr>
            <a:xfrm>
              <a:off x="8324807" y="5381527"/>
              <a:ext cx="2097853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4997" rIns="90004" bIns="44997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18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16" name="TextBox 22">
              <a:extLst>
                <a:ext uri="{FF2B5EF4-FFF2-40B4-BE49-F238E27FC236}">
                  <a16:creationId xmlns:a16="http://schemas.microsoft.com/office/drawing/2014/main" id="{BA7469B6-37E3-8232-A4CC-7E4C0E290AA0}"/>
                </a:ext>
              </a:extLst>
            </p:cNvPr>
            <p:cNvSpPr txBox="1"/>
            <p:nvPr/>
          </p:nvSpPr>
          <p:spPr>
            <a:xfrm>
              <a:off x="8790995" y="4740853"/>
              <a:ext cx="708321" cy="52817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ACK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8E7811-59E0-33D3-D4EE-10C75AA6DA9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-13999" y="0"/>
            <a:ext cx="5367875" cy="7559673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0D710-02A4-4833-66E4-C2263AFCE51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41992" y="768141"/>
            <a:ext cx="4401071" cy="1200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lvl="0" indent="0" defTabSz="1007943">
              <a:spcBef>
                <a:spcPts val="1100"/>
              </a:spcBef>
              <a:buNone/>
            </a:pPr>
            <a:r>
              <a:rPr lang="ru-RU" sz="4000" b="1">
                <a:solidFill>
                  <a:srgbClr val="FFFFFF"/>
                </a:solidFill>
                <a:latin typeface="Arial"/>
              </a:rPr>
              <a:t>TCP: передача данных</a:t>
            </a:r>
            <a:endParaRPr lang="en-RU" sz="1100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FA76DE3-0512-A72E-33A7-612AE904887D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70A1925-9AF7-204D-AF18-5F0371A4BEBD}" type="slidenum">
              <a:t>8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1530D971-857C-7B97-1188-1EA96BA33CF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41992" y="2464993"/>
            <a:ext cx="4128689" cy="37837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342900" lvl="0" indent="-342900" defTabSz="1007943" hangingPunct="0">
              <a:spcBef>
                <a:spcPts val="1100"/>
              </a:spcBef>
              <a:buSzPct val="80000"/>
              <a:buFont typeface="Arial" pitchFamily="34"/>
            </a:pPr>
            <a:r>
              <a:rPr lang="ru-RU" sz="2000" b="1">
                <a:solidFill>
                  <a:srgbClr val="FFFFFF"/>
                </a:solidFill>
                <a:latin typeface="Arial" pitchFamily="18"/>
              </a:rPr>
              <a:t>Если клиент посылал еще данные (с 1001), то по ответу (получено до 1000) поймет, что данные не дошли и перешлет их еще раз</a:t>
            </a:r>
          </a:p>
          <a:p>
            <a:pPr marL="342900" lvl="0" indent="-342900" defTabSz="1007943" hangingPunct="0">
              <a:spcBef>
                <a:spcPts val="1100"/>
              </a:spcBef>
              <a:buSzPct val="80000"/>
              <a:buFont typeface="Arial" pitchFamily="34"/>
            </a:pPr>
            <a:r>
              <a:rPr lang="ru-RU" sz="2000" b="1">
                <a:solidFill>
                  <a:srgbClr val="FFFFFF"/>
                </a:solidFill>
                <a:latin typeface="Arial" pitchFamily="18"/>
              </a:rPr>
              <a:t>Возможно накопление данных, переразбивка на пакеты</a:t>
            </a:r>
          </a:p>
          <a:p>
            <a:pPr marL="342900" lvl="0" indent="-342900" defTabSz="1007943" hangingPunct="0">
              <a:spcBef>
                <a:spcPts val="1100"/>
              </a:spcBef>
              <a:buSzPct val="80000"/>
              <a:buFont typeface="Arial" pitchFamily="34"/>
            </a:pPr>
            <a:r>
              <a:rPr lang="ru-RU" sz="2000" b="1">
                <a:solidFill>
                  <a:srgbClr val="FFFFFF"/>
                </a:solidFill>
                <a:latin typeface="Arial" pitchFamily="18"/>
              </a:rPr>
              <a:t>Размер окна (window size): сколько данных готов принять получатель</a:t>
            </a:r>
          </a:p>
        </p:txBody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50B02437-E94B-76E0-5814-5A5D6EE4E5CA}"/>
              </a:ext>
            </a:extLst>
          </p:cNvPr>
          <p:cNvGrpSpPr/>
          <p:nvPr/>
        </p:nvGrpSpPr>
        <p:grpSpPr>
          <a:xfrm>
            <a:off x="6008714" y="1619731"/>
            <a:ext cx="6887452" cy="4320211"/>
            <a:chOff x="6008714" y="1619731"/>
            <a:chExt cx="6887452" cy="4320211"/>
          </a:xfrm>
        </p:grpSpPr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9C4DEE02-EA79-C966-DED7-16ACA530359E}"/>
                </a:ext>
              </a:extLst>
            </p:cNvPr>
            <p:cNvSpPr/>
            <p:nvPr/>
          </p:nvSpPr>
          <p:spPr>
            <a:xfrm>
              <a:off x="6008714" y="2183239"/>
              <a:ext cx="1908572" cy="103308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val f5"/>
                <a:gd name="f15" fmla="val f6"/>
                <a:gd name="f16" fmla="*/ 0 f7 1"/>
                <a:gd name="f17" fmla="*/ f5 f0 1"/>
                <a:gd name="f18" fmla="*/ f9 f0 1"/>
                <a:gd name="f19" fmla="*/ f11 f0 1"/>
                <a:gd name="f20" fmla="+- f15 0 f14"/>
                <a:gd name="f21" fmla="*/ f16 1 f2"/>
                <a:gd name="f22" fmla="*/ f17 1 f2"/>
                <a:gd name="f23" fmla="*/ f18 1 f2"/>
                <a:gd name="f24" fmla="*/ f19 1 f2"/>
                <a:gd name="f25" fmla="*/ f20 1 21600"/>
                <a:gd name="f26" fmla="+- 0 0 f21"/>
                <a:gd name="f27" fmla="+- f22 0 f1"/>
                <a:gd name="f28" fmla="+- f23 0 f1"/>
                <a:gd name="f29" fmla="+- f24 0 f1"/>
                <a:gd name="f30" fmla="*/ 3163 f25 1"/>
                <a:gd name="f31" fmla="*/ 18437 f25 1"/>
                <a:gd name="f32" fmla="*/ 10800 f25 1"/>
                <a:gd name="f33" fmla="*/ 0 f25 1"/>
                <a:gd name="f34" fmla="*/ 21600 f25 1"/>
                <a:gd name="f35" fmla="*/ f26 f0 1"/>
                <a:gd name="f36" fmla="+- f28 0 f27"/>
                <a:gd name="f37" fmla="*/ f35 1 f7"/>
                <a:gd name="f38" fmla="*/ f32 1 f25"/>
                <a:gd name="f39" fmla="*/ f33 1 f25"/>
                <a:gd name="f40" fmla="*/ f30 1 f25"/>
                <a:gd name="f41" fmla="*/ f31 1 f25"/>
                <a:gd name="f42" fmla="*/ f34 1 f25"/>
                <a:gd name="f43" fmla="+- f37 0 f1"/>
                <a:gd name="f44" fmla="*/ f40 f12 1"/>
                <a:gd name="f45" fmla="*/ f41 f12 1"/>
                <a:gd name="f46" fmla="*/ f41 f13 1"/>
                <a:gd name="f47" fmla="*/ f40 f13 1"/>
                <a:gd name="f48" fmla="*/ f38 f12 1"/>
                <a:gd name="f49" fmla="*/ f39 f13 1"/>
                <a:gd name="f50" fmla="*/ f39 f12 1"/>
                <a:gd name="f51" fmla="*/ f38 f13 1"/>
                <a:gd name="f52" fmla="*/ f42 f13 1"/>
                <a:gd name="f53" fmla="*/ f42 f12 1"/>
                <a:gd name="f54" fmla="+- f43 f1 0"/>
                <a:gd name="f55" fmla="*/ f54 f7 1"/>
                <a:gd name="f56" fmla="*/ f55 1 f0"/>
                <a:gd name="f57" fmla="+- 0 0 f56"/>
                <a:gd name="f58" fmla="+- 0 0 f57"/>
                <a:gd name="f59" fmla="*/ f58 f0 1"/>
                <a:gd name="f60" fmla="*/ f59 1 f7"/>
                <a:gd name="f61" fmla="+- f60 0 f1"/>
                <a:gd name="f62" fmla="cos 1 f61"/>
                <a:gd name="f63" fmla="sin 1 f61"/>
                <a:gd name="f64" fmla="+- 0 0 f62"/>
                <a:gd name="f65" fmla="+- 0 0 f63"/>
                <a:gd name="f66" fmla="+- 0 0 f64"/>
                <a:gd name="f67" fmla="+- 0 0 f65"/>
                <a:gd name="f68" fmla="val f66"/>
                <a:gd name="f69" fmla="val f67"/>
                <a:gd name="f70" fmla="+- 0 0 f68"/>
                <a:gd name="f71" fmla="+- 0 0 f69"/>
                <a:gd name="f72" fmla="*/ 10800 f70 1"/>
                <a:gd name="f73" fmla="*/ 10800 f71 1"/>
                <a:gd name="f74" fmla="*/ f72 f72 1"/>
                <a:gd name="f75" fmla="*/ f73 f73 1"/>
                <a:gd name="f76" fmla="+- f74 f75 0"/>
                <a:gd name="f77" fmla="sqrt f76"/>
                <a:gd name="f78" fmla="*/ f8 1 f77"/>
                <a:gd name="f79" fmla="*/ f70 f78 1"/>
                <a:gd name="f80" fmla="*/ f71 f78 1"/>
                <a:gd name="f81" fmla="+- 10800 0 f79"/>
                <a:gd name="f82" fmla="+- 10800 0 f8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8" y="f49"/>
                </a:cxn>
                <a:cxn ang="f29">
                  <a:pos x="f44" y="f47"/>
                </a:cxn>
                <a:cxn ang="f29">
                  <a:pos x="f50" y="f51"/>
                </a:cxn>
                <a:cxn ang="f29">
                  <a:pos x="f44" y="f46"/>
                </a:cxn>
                <a:cxn ang="f29">
                  <a:pos x="f48" y="f52"/>
                </a:cxn>
                <a:cxn ang="f29">
                  <a:pos x="f45" y="f46"/>
                </a:cxn>
                <a:cxn ang="f29">
                  <a:pos x="f53" y="f51"/>
                </a:cxn>
                <a:cxn ang="f29">
                  <a:pos x="f45" y="f47"/>
                </a:cxn>
              </a:cxnLst>
              <a:rect l="f44" t="f47" r="f45" b="f46"/>
              <a:pathLst>
                <a:path w="21600" h="21600">
                  <a:moveTo>
                    <a:pt x="f81" y="f82"/>
                  </a:moveTo>
                  <a:arcTo wR="f10" hR="f10" stAng="f27" swAng="f36"/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90004" tIns="44997" rIns="90004" bIns="44997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18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855428AA-F7D9-4183-979C-AC7AF0AB314D}"/>
                </a:ext>
              </a:extLst>
            </p:cNvPr>
            <p:cNvSpPr/>
            <p:nvPr/>
          </p:nvSpPr>
          <p:spPr>
            <a:xfrm>
              <a:off x="10987594" y="2089321"/>
              <a:ext cx="1908572" cy="103308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val f5"/>
                <a:gd name="f15" fmla="val f6"/>
                <a:gd name="f16" fmla="*/ 0 f7 1"/>
                <a:gd name="f17" fmla="*/ f5 f0 1"/>
                <a:gd name="f18" fmla="*/ f9 f0 1"/>
                <a:gd name="f19" fmla="*/ f11 f0 1"/>
                <a:gd name="f20" fmla="+- f15 0 f14"/>
                <a:gd name="f21" fmla="*/ f16 1 f2"/>
                <a:gd name="f22" fmla="*/ f17 1 f2"/>
                <a:gd name="f23" fmla="*/ f18 1 f2"/>
                <a:gd name="f24" fmla="*/ f19 1 f2"/>
                <a:gd name="f25" fmla="*/ f20 1 21600"/>
                <a:gd name="f26" fmla="+- 0 0 f21"/>
                <a:gd name="f27" fmla="+- f22 0 f1"/>
                <a:gd name="f28" fmla="+- f23 0 f1"/>
                <a:gd name="f29" fmla="+- f24 0 f1"/>
                <a:gd name="f30" fmla="*/ 3163 f25 1"/>
                <a:gd name="f31" fmla="*/ 18437 f25 1"/>
                <a:gd name="f32" fmla="*/ 10800 f25 1"/>
                <a:gd name="f33" fmla="*/ 0 f25 1"/>
                <a:gd name="f34" fmla="*/ 21600 f25 1"/>
                <a:gd name="f35" fmla="*/ f26 f0 1"/>
                <a:gd name="f36" fmla="+- f28 0 f27"/>
                <a:gd name="f37" fmla="*/ f35 1 f7"/>
                <a:gd name="f38" fmla="*/ f32 1 f25"/>
                <a:gd name="f39" fmla="*/ f33 1 f25"/>
                <a:gd name="f40" fmla="*/ f30 1 f25"/>
                <a:gd name="f41" fmla="*/ f31 1 f25"/>
                <a:gd name="f42" fmla="*/ f34 1 f25"/>
                <a:gd name="f43" fmla="+- f37 0 f1"/>
                <a:gd name="f44" fmla="*/ f40 f12 1"/>
                <a:gd name="f45" fmla="*/ f41 f12 1"/>
                <a:gd name="f46" fmla="*/ f41 f13 1"/>
                <a:gd name="f47" fmla="*/ f40 f13 1"/>
                <a:gd name="f48" fmla="*/ f38 f12 1"/>
                <a:gd name="f49" fmla="*/ f39 f13 1"/>
                <a:gd name="f50" fmla="*/ f39 f12 1"/>
                <a:gd name="f51" fmla="*/ f38 f13 1"/>
                <a:gd name="f52" fmla="*/ f42 f13 1"/>
                <a:gd name="f53" fmla="*/ f42 f12 1"/>
                <a:gd name="f54" fmla="+- f43 f1 0"/>
                <a:gd name="f55" fmla="*/ f54 f7 1"/>
                <a:gd name="f56" fmla="*/ f55 1 f0"/>
                <a:gd name="f57" fmla="+- 0 0 f56"/>
                <a:gd name="f58" fmla="+- 0 0 f57"/>
                <a:gd name="f59" fmla="*/ f58 f0 1"/>
                <a:gd name="f60" fmla="*/ f59 1 f7"/>
                <a:gd name="f61" fmla="+- f60 0 f1"/>
                <a:gd name="f62" fmla="cos 1 f61"/>
                <a:gd name="f63" fmla="sin 1 f61"/>
                <a:gd name="f64" fmla="+- 0 0 f62"/>
                <a:gd name="f65" fmla="+- 0 0 f63"/>
                <a:gd name="f66" fmla="+- 0 0 f64"/>
                <a:gd name="f67" fmla="+- 0 0 f65"/>
                <a:gd name="f68" fmla="val f66"/>
                <a:gd name="f69" fmla="val f67"/>
                <a:gd name="f70" fmla="+- 0 0 f68"/>
                <a:gd name="f71" fmla="+- 0 0 f69"/>
                <a:gd name="f72" fmla="*/ 10800 f70 1"/>
                <a:gd name="f73" fmla="*/ 10800 f71 1"/>
                <a:gd name="f74" fmla="*/ f72 f72 1"/>
                <a:gd name="f75" fmla="*/ f73 f73 1"/>
                <a:gd name="f76" fmla="+- f74 f75 0"/>
                <a:gd name="f77" fmla="sqrt f76"/>
                <a:gd name="f78" fmla="*/ f8 1 f77"/>
                <a:gd name="f79" fmla="*/ f70 f78 1"/>
                <a:gd name="f80" fmla="*/ f71 f78 1"/>
                <a:gd name="f81" fmla="+- 10800 0 f79"/>
                <a:gd name="f82" fmla="+- 10800 0 f8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8" y="f49"/>
                </a:cxn>
                <a:cxn ang="f29">
                  <a:pos x="f44" y="f47"/>
                </a:cxn>
                <a:cxn ang="f29">
                  <a:pos x="f50" y="f51"/>
                </a:cxn>
                <a:cxn ang="f29">
                  <a:pos x="f44" y="f46"/>
                </a:cxn>
                <a:cxn ang="f29">
                  <a:pos x="f48" y="f52"/>
                </a:cxn>
                <a:cxn ang="f29">
                  <a:pos x="f45" y="f46"/>
                </a:cxn>
                <a:cxn ang="f29">
                  <a:pos x="f53" y="f51"/>
                </a:cxn>
                <a:cxn ang="f29">
                  <a:pos x="f45" y="f47"/>
                </a:cxn>
              </a:cxnLst>
              <a:rect l="f44" t="f47" r="f45" b="f46"/>
              <a:pathLst>
                <a:path w="21600" h="21600">
                  <a:moveTo>
                    <a:pt x="f81" y="f82"/>
                  </a:moveTo>
                  <a:arcTo wR="f10" hR="f10" stAng="f27" swAng="f36"/>
                  <a:close/>
                </a:path>
              </a:pathLst>
            </a:custGeom>
            <a:solidFill>
              <a:srgbClr val="729FCF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90004" tIns="44997" rIns="90004" bIns="44997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Сервер</a:t>
              </a:r>
            </a:p>
          </p:txBody>
        </p:sp>
        <p:sp>
          <p:nvSpPr>
            <p:cNvPr id="9" name="Straight Connector 11">
              <a:extLst>
                <a:ext uri="{FF2B5EF4-FFF2-40B4-BE49-F238E27FC236}">
                  <a16:creationId xmlns:a16="http://schemas.microsoft.com/office/drawing/2014/main" id="{AD2DF3BA-7C5F-E570-FF64-28B0D128CBC5}"/>
                </a:ext>
              </a:extLst>
            </p:cNvPr>
            <p:cNvSpPr/>
            <p:nvPr/>
          </p:nvSpPr>
          <p:spPr>
            <a:xfrm>
              <a:off x="8249204" y="3592000"/>
              <a:ext cx="2240499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4997" rIns="90004" bIns="44997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18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292C9C0B-0913-1365-3F70-604EDCBB695B}"/>
                </a:ext>
              </a:extLst>
            </p:cNvPr>
            <p:cNvSpPr txBox="1"/>
            <p:nvPr/>
          </p:nvSpPr>
          <p:spPr>
            <a:xfrm>
              <a:off x="6506596" y="2464993"/>
              <a:ext cx="1049420" cy="46456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клиент</a:t>
              </a:r>
            </a:p>
          </p:txBody>
        </p:sp>
        <p:sp>
          <p:nvSpPr>
            <p:cNvPr id="11" name="TextBox 13">
              <a:extLst>
                <a:ext uri="{FF2B5EF4-FFF2-40B4-BE49-F238E27FC236}">
                  <a16:creationId xmlns:a16="http://schemas.microsoft.com/office/drawing/2014/main" id="{8C4E770D-1396-19C1-6BA3-922199514B4C}"/>
                </a:ext>
              </a:extLst>
            </p:cNvPr>
            <p:cNvSpPr txBox="1"/>
            <p:nvPr/>
          </p:nvSpPr>
          <p:spPr>
            <a:xfrm>
              <a:off x="7917286" y="2934574"/>
              <a:ext cx="3104058" cy="46456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Данные (c 101 по 1000)</a:t>
              </a:r>
            </a:p>
          </p:txBody>
        </p:sp>
        <p:sp>
          <p:nvSpPr>
            <p:cNvPr id="12" name="Straight Connector 14">
              <a:extLst>
                <a:ext uri="{FF2B5EF4-FFF2-40B4-BE49-F238E27FC236}">
                  <a16:creationId xmlns:a16="http://schemas.microsoft.com/office/drawing/2014/main" id="{A828ED89-400F-C1B1-4A48-02BDE7C45961}"/>
                </a:ext>
              </a:extLst>
            </p:cNvPr>
            <p:cNvSpPr/>
            <p:nvPr/>
          </p:nvSpPr>
          <p:spPr>
            <a:xfrm flipH="1">
              <a:off x="8083250" y="4719008"/>
              <a:ext cx="232348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4997" rIns="90004" bIns="44997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18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13" name="TextBox 23">
              <a:extLst>
                <a:ext uri="{FF2B5EF4-FFF2-40B4-BE49-F238E27FC236}">
                  <a16:creationId xmlns:a16="http://schemas.microsoft.com/office/drawing/2014/main" id="{B9217697-0B4E-8F0D-CC10-A6882DE5694D}"/>
                </a:ext>
              </a:extLst>
            </p:cNvPr>
            <p:cNvSpPr txBox="1"/>
            <p:nvPr/>
          </p:nvSpPr>
          <p:spPr>
            <a:xfrm>
              <a:off x="7834304" y="4061591"/>
              <a:ext cx="3067327" cy="46456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ACK (получил до 1000)</a:t>
              </a:r>
            </a:p>
          </p:txBody>
        </p:sp>
        <p:sp>
          <p:nvSpPr>
            <p:cNvPr id="14" name="Straight Connector 24">
              <a:extLst>
                <a:ext uri="{FF2B5EF4-FFF2-40B4-BE49-F238E27FC236}">
                  <a16:creationId xmlns:a16="http://schemas.microsoft.com/office/drawing/2014/main" id="{7E8D0C2D-E30F-A410-75CB-32987B186A2B}"/>
                </a:ext>
              </a:extLst>
            </p:cNvPr>
            <p:cNvSpPr/>
            <p:nvPr/>
          </p:nvSpPr>
          <p:spPr>
            <a:xfrm>
              <a:off x="8166222" y="2277157"/>
              <a:ext cx="2240499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4997" rIns="90004" bIns="44997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18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15" name="TextBox 25">
              <a:extLst>
                <a:ext uri="{FF2B5EF4-FFF2-40B4-BE49-F238E27FC236}">
                  <a16:creationId xmlns:a16="http://schemas.microsoft.com/office/drawing/2014/main" id="{2975BBE5-214E-90A2-9394-7FFBD3EC7940}"/>
                </a:ext>
              </a:extLst>
            </p:cNvPr>
            <p:cNvSpPr txBox="1"/>
            <p:nvPr/>
          </p:nvSpPr>
          <p:spPr>
            <a:xfrm>
              <a:off x="7751323" y="1619731"/>
              <a:ext cx="3298780" cy="46456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Данные (с 5 по 100 байт)</a:t>
              </a:r>
            </a:p>
          </p:txBody>
        </p:sp>
        <p:sp>
          <p:nvSpPr>
            <p:cNvPr id="16" name="Straight Connector 26">
              <a:extLst>
                <a:ext uri="{FF2B5EF4-FFF2-40B4-BE49-F238E27FC236}">
                  <a16:creationId xmlns:a16="http://schemas.microsoft.com/office/drawing/2014/main" id="{EEE6351E-F0A8-A91E-5B69-5AB2F8F5DE71}"/>
                </a:ext>
              </a:extLst>
            </p:cNvPr>
            <p:cNvSpPr/>
            <p:nvPr/>
          </p:nvSpPr>
          <p:spPr>
            <a:xfrm flipH="1">
              <a:off x="8083250" y="5939942"/>
              <a:ext cx="232348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4997" rIns="90004" bIns="44997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18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17" name="TextBox 27">
              <a:extLst>
                <a:ext uri="{FF2B5EF4-FFF2-40B4-BE49-F238E27FC236}">
                  <a16:creationId xmlns:a16="http://schemas.microsoft.com/office/drawing/2014/main" id="{AE0E1B47-F0A8-AAE5-B23C-72E0FC78FD4C}"/>
                </a:ext>
              </a:extLst>
            </p:cNvPr>
            <p:cNvSpPr txBox="1"/>
            <p:nvPr/>
          </p:nvSpPr>
          <p:spPr>
            <a:xfrm>
              <a:off x="7834304" y="5282516"/>
              <a:ext cx="3067327" cy="46456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ACK (получил до 1000)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0C5515-FD8C-B224-244C-30F213195B5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-13999" y="0"/>
            <a:ext cx="5367875" cy="7559673"/>
          </a:xfrm>
          <a:prstGeom prst="rect">
            <a:avLst/>
          </a:prstGeom>
          <a:solidFill>
            <a:srgbClr val="001E47"/>
          </a:solidFill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319EA-3132-AB98-0954-746106F8D84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41992" y="768141"/>
            <a:ext cx="4401071" cy="1200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lvl="0" indent="0" defTabSz="1007943">
              <a:spcBef>
                <a:spcPts val="1100"/>
              </a:spcBef>
              <a:buNone/>
            </a:pPr>
            <a:r>
              <a:rPr lang="ru-RU" sz="4000" b="1">
                <a:solidFill>
                  <a:srgbClr val="FFFFFF"/>
                </a:solidFill>
                <a:latin typeface="Arial"/>
              </a:rPr>
              <a:t>TCP: закрытие соединения</a:t>
            </a:r>
            <a:endParaRPr lang="en-RU" sz="700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7301A8F-3F4F-3B81-D45F-2B23693296D8}"/>
              </a:ext>
            </a:extLst>
          </p:cNvPr>
          <p:cNvSpPr txBox="1"/>
          <p:nvPr/>
        </p:nvSpPr>
        <p:spPr>
          <a:xfrm>
            <a:off x="11868738" y="6932587"/>
            <a:ext cx="1155984" cy="4024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5BC6F9A-734D-1F43-91C0-297D74377143}" type="slidenum">
              <a:t>9</a:t>
            </a:fld>
            <a:endParaRPr lang="ru-RU" sz="1323" b="0" i="0" u="none" strike="noStrike" kern="1200" cap="none" spc="0" baseline="0">
              <a:solidFill>
                <a:srgbClr val="131519"/>
              </a:solidFill>
              <a:uFillTx/>
              <a:latin typeface="Arial"/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A04C07E0-249C-E759-1898-81839630C7C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41992" y="2710610"/>
            <a:ext cx="4128689" cy="37837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lvl="0" indent="0" defTabSz="1007943" hangingPunct="0">
              <a:lnSpc>
                <a:spcPct val="100000"/>
              </a:lnSpc>
              <a:spcBef>
                <a:spcPts val="1100"/>
              </a:spcBef>
              <a:buNone/>
            </a:pPr>
            <a:r>
              <a:rPr lang="ru-RU" sz="2000" b="1">
                <a:solidFill>
                  <a:srgbClr val="FFFFFF"/>
                </a:solidFill>
                <a:latin typeface="Arial" pitchFamily="18"/>
              </a:rPr>
              <a:t>Shutdown: для любого из направлений (можно сразу для обоих), в нашем примере клиент закрыл себе запись (отправку) данных.</a:t>
            </a:r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178AEA1D-A9E4-4D3A-4427-702F3B26929E}"/>
              </a:ext>
            </a:extLst>
          </p:cNvPr>
          <p:cNvGrpSpPr/>
          <p:nvPr/>
        </p:nvGrpSpPr>
        <p:grpSpPr>
          <a:xfrm>
            <a:off x="6083676" y="1968474"/>
            <a:ext cx="6191997" cy="4008327"/>
            <a:chOff x="6083676" y="1968474"/>
            <a:chExt cx="6191997" cy="4008327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C95FB66D-DB97-B30E-5FBF-4DBDC38C18DA}"/>
                </a:ext>
              </a:extLst>
            </p:cNvPr>
            <p:cNvSpPr/>
            <p:nvPr/>
          </p:nvSpPr>
          <p:spPr>
            <a:xfrm>
              <a:off x="6083676" y="2071253"/>
              <a:ext cx="2231995" cy="113055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val f5"/>
                <a:gd name="f15" fmla="val f6"/>
                <a:gd name="f16" fmla="*/ 0 f7 1"/>
                <a:gd name="f17" fmla="*/ f5 f0 1"/>
                <a:gd name="f18" fmla="*/ f9 f0 1"/>
                <a:gd name="f19" fmla="*/ f11 f0 1"/>
                <a:gd name="f20" fmla="+- f15 0 f14"/>
                <a:gd name="f21" fmla="*/ f16 1 f2"/>
                <a:gd name="f22" fmla="*/ f17 1 f2"/>
                <a:gd name="f23" fmla="*/ f18 1 f2"/>
                <a:gd name="f24" fmla="*/ f19 1 f2"/>
                <a:gd name="f25" fmla="*/ f20 1 21600"/>
                <a:gd name="f26" fmla="+- 0 0 f21"/>
                <a:gd name="f27" fmla="+- f22 0 f1"/>
                <a:gd name="f28" fmla="+- f23 0 f1"/>
                <a:gd name="f29" fmla="+- f24 0 f1"/>
                <a:gd name="f30" fmla="*/ 3163 f25 1"/>
                <a:gd name="f31" fmla="*/ 18437 f25 1"/>
                <a:gd name="f32" fmla="*/ 10800 f25 1"/>
                <a:gd name="f33" fmla="*/ 0 f25 1"/>
                <a:gd name="f34" fmla="*/ 21600 f25 1"/>
                <a:gd name="f35" fmla="*/ f26 f0 1"/>
                <a:gd name="f36" fmla="+- f28 0 f27"/>
                <a:gd name="f37" fmla="*/ f35 1 f7"/>
                <a:gd name="f38" fmla="*/ f32 1 f25"/>
                <a:gd name="f39" fmla="*/ f33 1 f25"/>
                <a:gd name="f40" fmla="*/ f30 1 f25"/>
                <a:gd name="f41" fmla="*/ f31 1 f25"/>
                <a:gd name="f42" fmla="*/ f34 1 f25"/>
                <a:gd name="f43" fmla="+- f37 0 f1"/>
                <a:gd name="f44" fmla="*/ f40 f12 1"/>
                <a:gd name="f45" fmla="*/ f41 f12 1"/>
                <a:gd name="f46" fmla="*/ f41 f13 1"/>
                <a:gd name="f47" fmla="*/ f40 f13 1"/>
                <a:gd name="f48" fmla="*/ f38 f12 1"/>
                <a:gd name="f49" fmla="*/ f39 f13 1"/>
                <a:gd name="f50" fmla="*/ f39 f12 1"/>
                <a:gd name="f51" fmla="*/ f38 f13 1"/>
                <a:gd name="f52" fmla="*/ f42 f13 1"/>
                <a:gd name="f53" fmla="*/ f42 f12 1"/>
                <a:gd name="f54" fmla="+- f43 f1 0"/>
                <a:gd name="f55" fmla="*/ f54 f7 1"/>
                <a:gd name="f56" fmla="*/ f55 1 f0"/>
                <a:gd name="f57" fmla="+- 0 0 f56"/>
                <a:gd name="f58" fmla="+- 0 0 f57"/>
                <a:gd name="f59" fmla="*/ f58 f0 1"/>
                <a:gd name="f60" fmla="*/ f59 1 f7"/>
                <a:gd name="f61" fmla="+- f60 0 f1"/>
                <a:gd name="f62" fmla="cos 1 f61"/>
                <a:gd name="f63" fmla="sin 1 f61"/>
                <a:gd name="f64" fmla="+- 0 0 f62"/>
                <a:gd name="f65" fmla="+- 0 0 f63"/>
                <a:gd name="f66" fmla="+- 0 0 f64"/>
                <a:gd name="f67" fmla="+- 0 0 f65"/>
                <a:gd name="f68" fmla="val f66"/>
                <a:gd name="f69" fmla="val f67"/>
                <a:gd name="f70" fmla="+- 0 0 f68"/>
                <a:gd name="f71" fmla="+- 0 0 f69"/>
                <a:gd name="f72" fmla="*/ 10800 f70 1"/>
                <a:gd name="f73" fmla="*/ 10800 f71 1"/>
                <a:gd name="f74" fmla="*/ f72 f72 1"/>
                <a:gd name="f75" fmla="*/ f73 f73 1"/>
                <a:gd name="f76" fmla="+- f74 f75 0"/>
                <a:gd name="f77" fmla="sqrt f76"/>
                <a:gd name="f78" fmla="*/ f8 1 f77"/>
                <a:gd name="f79" fmla="*/ f70 f78 1"/>
                <a:gd name="f80" fmla="*/ f71 f78 1"/>
                <a:gd name="f81" fmla="+- 10800 0 f79"/>
                <a:gd name="f82" fmla="+- 10800 0 f8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8" y="f49"/>
                </a:cxn>
                <a:cxn ang="f29">
                  <a:pos x="f44" y="f47"/>
                </a:cxn>
                <a:cxn ang="f29">
                  <a:pos x="f50" y="f51"/>
                </a:cxn>
                <a:cxn ang="f29">
                  <a:pos x="f44" y="f46"/>
                </a:cxn>
                <a:cxn ang="f29">
                  <a:pos x="f48" y="f52"/>
                </a:cxn>
                <a:cxn ang="f29">
                  <a:pos x="f45" y="f46"/>
                </a:cxn>
                <a:cxn ang="f29">
                  <a:pos x="f53" y="f51"/>
                </a:cxn>
                <a:cxn ang="f29">
                  <a:pos x="f45" y="f47"/>
                </a:cxn>
              </a:cxnLst>
              <a:rect l="f44" t="f47" r="f45" b="f46"/>
              <a:pathLst>
                <a:path w="21600" h="21600">
                  <a:moveTo>
                    <a:pt x="f81" y="f82"/>
                  </a:moveTo>
                  <a:arcTo wR="f10" hR="f10" stAng="f27" swAng="f36"/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90004" tIns="44997" rIns="90004" bIns="44997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18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B077AD3-8E06-8431-2A82-623201F46A66}"/>
                </a:ext>
              </a:extLst>
            </p:cNvPr>
            <p:cNvSpPr/>
            <p:nvPr/>
          </p:nvSpPr>
          <p:spPr>
            <a:xfrm>
              <a:off x="10619677" y="1968474"/>
              <a:ext cx="1655996" cy="113055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val f5"/>
                <a:gd name="f15" fmla="val f6"/>
                <a:gd name="f16" fmla="*/ 0 f7 1"/>
                <a:gd name="f17" fmla="*/ f5 f0 1"/>
                <a:gd name="f18" fmla="*/ f9 f0 1"/>
                <a:gd name="f19" fmla="*/ f11 f0 1"/>
                <a:gd name="f20" fmla="+- f15 0 f14"/>
                <a:gd name="f21" fmla="*/ f16 1 f2"/>
                <a:gd name="f22" fmla="*/ f17 1 f2"/>
                <a:gd name="f23" fmla="*/ f18 1 f2"/>
                <a:gd name="f24" fmla="*/ f19 1 f2"/>
                <a:gd name="f25" fmla="*/ f20 1 21600"/>
                <a:gd name="f26" fmla="+- 0 0 f21"/>
                <a:gd name="f27" fmla="+- f22 0 f1"/>
                <a:gd name="f28" fmla="+- f23 0 f1"/>
                <a:gd name="f29" fmla="+- f24 0 f1"/>
                <a:gd name="f30" fmla="*/ 3163 f25 1"/>
                <a:gd name="f31" fmla="*/ 18437 f25 1"/>
                <a:gd name="f32" fmla="*/ 10800 f25 1"/>
                <a:gd name="f33" fmla="*/ 0 f25 1"/>
                <a:gd name="f34" fmla="*/ 21600 f25 1"/>
                <a:gd name="f35" fmla="*/ f26 f0 1"/>
                <a:gd name="f36" fmla="+- f28 0 f27"/>
                <a:gd name="f37" fmla="*/ f35 1 f7"/>
                <a:gd name="f38" fmla="*/ f32 1 f25"/>
                <a:gd name="f39" fmla="*/ f33 1 f25"/>
                <a:gd name="f40" fmla="*/ f30 1 f25"/>
                <a:gd name="f41" fmla="*/ f31 1 f25"/>
                <a:gd name="f42" fmla="*/ f34 1 f25"/>
                <a:gd name="f43" fmla="+- f37 0 f1"/>
                <a:gd name="f44" fmla="*/ f40 f12 1"/>
                <a:gd name="f45" fmla="*/ f41 f12 1"/>
                <a:gd name="f46" fmla="*/ f41 f13 1"/>
                <a:gd name="f47" fmla="*/ f40 f13 1"/>
                <a:gd name="f48" fmla="*/ f38 f12 1"/>
                <a:gd name="f49" fmla="*/ f39 f13 1"/>
                <a:gd name="f50" fmla="*/ f39 f12 1"/>
                <a:gd name="f51" fmla="*/ f38 f13 1"/>
                <a:gd name="f52" fmla="*/ f42 f13 1"/>
                <a:gd name="f53" fmla="*/ f42 f12 1"/>
                <a:gd name="f54" fmla="+- f43 f1 0"/>
                <a:gd name="f55" fmla="*/ f54 f7 1"/>
                <a:gd name="f56" fmla="*/ f55 1 f0"/>
                <a:gd name="f57" fmla="+- 0 0 f56"/>
                <a:gd name="f58" fmla="+- 0 0 f57"/>
                <a:gd name="f59" fmla="*/ f58 f0 1"/>
                <a:gd name="f60" fmla="*/ f59 1 f7"/>
                <a:gd name="f61" fmla="+- f60 0 f1"/>
                <a:gd name="f62" fmla="cos 1 f61"/>
                <a:gd name="f63" fmla="sin 1 f61"/>
                <a:gd name="f64" fmla="+- 0 0 f62"/>
                <a:gd name="f65" fmla="+- 0 0 f63"/>
                <a:gd name="f66" fmla="+- 0 0 f64"/>
                <a:gd name="f67" fmla="+- 0 0 f65"/>
                <a:gd name="f68" fmla="val f66"/>
                <a:gd name="f69" fmla="val f67"/>
                <a:gd name="f70" fmla="+- 0 0 f68"/>
                <a:gd name="f71" fmla="+- 0 0 f69"/>
                <a:gd name="f72" fmla="*/ 10800 f70 1"/>
                <a:gd name="f73" fmla="*/ 10800 f71 1"/>
                <a:gd name="f74" fmla="*/ f72 f72 1"/>
                <a:gd name="f75" fmla="*/ f73 f73 1"/>
                <a:gd name="f76" fmla="+- f74 f75 0"/>
                <a:gd name="f77" fmla="sqrt f76"/>
                <a:gd name="f78" fmla="*/ f8 1 f77"/>
                <a:gd name="f79" fmla="*/ f70 f78 1"/>
                <a:gd name="f80" fmla="*/ f71 f78 1"/>
                <a:gd name="f81" fmla="+- 10800 0 f79"/>
                <a:gd name="f82" fmla="+- 10800 0 f8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8" y="f49"/>
                </a:cxn>
                <a:cxn ang="f29">
                  <a:pos x="f44" y="f47"/>
                </a:cxn>
                <a:cxn ang="f29">
                  <a:pos x="f50" y="f51"/>
                </a:cxn>
                <a:cxn ang="f29">
                  <a:pos x="f44" y="f46"/>
                </a:cxn>
                <a:cxn ang="f29">
                  <a:pos x="f48" y="f52"/>
                </a:cxn>
                <a:cxn ang="f29">
                  <a:pos x="f45" y="f46"/>
                </a:cxn>
                <a:cxn ang="f29">
                  <a:pos x="f53" y="f51"/>
                </a:cxn>
                <a:cxn ang="f29">
                  <a:pos x="f45" y="f47"/>
                </a:cxn>
              </a:cxnLst>
              <a:rect l="f44" t="f47" r="f45" b="f46"/>
              <a:pathLst>
                <a:path w="21600" h="21600">
                  <a:moveTo>
                    <a:pt x="f81" y="f82"/>
                  </a:moveTo>
                  <a:arcTo wR="f10" hR="f10" stAng="f27" swAng="f36"/>
                  <a:close/>
                </a:path>
              </a:pathLst>
            </a:custGeom>
            <a:solidFill>
              <a:srgbClr val="729FCF"/>
            </a:solidFill>
            <a:ln w="0" cap="flat">
              <a:solidFill>
                <a:srgbClr val="001E47"/>
              </a:solidFill>
              <a:prstDash val="solid"/>
              <a:miter/>
            </a:ln>
          </p:spPr>
          <p:txBody>
            <a:bodyPr vert="horz" wrap="none" lIns="90004" tIns="44997" rIns="90004" bIns="44997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Сервер</a:t>
              </a:r>
            </a:p>
          </p:txBody>
        </p:sp>
        <p:sp>
          <p:nvSpPr>
            <p:cNvPr id="9" name="Straight Connector 15">
              <a:extLst>
                <a:ext uri="{FF2B5EF4-FFF2-40B4-BE49-F238E27FC236}">
                  <a16:creationId xmlns:a16="http://schemas.microsoft.com/office/drawing/2014/main" id="{F194C202-64D8-CD3D-C6A9-D6453C3378B8}"/>
                </a:ext>
              </a:extLst>
            </p:cNvPr>
            <p:cNvSpPr/>
            <p:nvPr/>
          </p:nvSpPr>
          <p:spPr>
            <a:xfrm>
              <a:off x="8459681" y="2790693"/>
              <a:ext cx="1943996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4997" rIns="90004" bIns="44997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18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10" name="TextBox 16">
              <a:extLst>
                <a:ext uri="{FF2B5EF4-FFF2-40B4-BE49-F238E27FC236}">
                  <a16:creationId xmlns:a16="http://schemas.microsoft.com/office/drawing/2014/main" id="{1CB563A9-ECF6-A2EF-BF3E-00895A35212B}"/>
                </a:ext>
              </a:extLst>
            </p:cNvPr>
            <p:cNvSpPr txBox="1"/>
            <p:nvPr/>
          </p:nvSpPr>
          <p:spPr>
            <a:xfrm>
              <a:off x="6127961" y="2379588"/>
              <a:ext cx="2211668" cy="50838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Клиент (shundown)</a:t>
              </a:r>
            </a:p>
          </p:txBody>
        </p:sp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24CA8B26-FFD9-2D88-0C89-563D27CD5FCA}"/>
                </a:ext>
              </a:extLst>
            </p:cNvPr>
            <p:cNvSpPr txBox="1"/>
            <p:nvPr/>
          </p:nvSpPr>
          <p:spPr>
            <a:xfrm>
              <a:off x="8963680" y="2276810"/>
              <a:ext cx="553586" cy="50838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FIN</a:t>
              </a:r>
            </a:p>
          </p:txBody>
        </p:sp>
        <p:sp>
          <p:nvSpPr>
            <p:cNvPr id="12" name="Straight Connector 18">
              <a:extLst>
                <a:ext uri="{FF2B5EF4-FFF2-40B4-BE49-F238E27FC236}">
                  <a16:creationId xmlns:a16="http://schemas.microsoft.com/office/drawing/2014/main" id="{AC4CFEE0-A571-D00B-D1AE-66644C859B78}"/>
                </a:ext>
              </a:extLst>
            </p:cNvPr>
            <p:cNvSpPr/>
            <p:nvPr/>
          </p:nvSpPr>
          <p:spPr>
            <a:xfrm flipH="1">
              <a:off x="8387681" y="4024027"/>
              <a:ext cx="2015995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4997" rIns="90004" bIns="44997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18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945B2850-F67F-E6C3-9EDA-F2D6C8D9FF41}"/>
                </a:ext>
              </a:extLst>
            </p:cNvPr>
            <p:cNvSpPr txBox="1"/>
            <p:nvPr/>
          </p:nvSpPr>
          <p:spPr>
            <a:xfrm>
              <a:off x="8783342" y="3419883"/>
              <a:ext cx="656374" cy="50838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ACK</a:t>
              </a:r>
            </a:p>
          </p:txBody>
        </p:sp>
        <p:sp>
          <p:nvSpPr>
            <p:cNvPr id="14" name="Straight Connector 20">
              <a:extLst>
                <a:ext uri="{FF2B5EF4-FFF2-40B4-BE49-F238E27FC236}">
                  <a16:creationId xmlns:a16="http://schemas.microsoft.com/office/drawing/2014/main" id="{2BDC0EB2-EA74-A438-9D95-329EBF2E3B8B}"/>
                </a:ext>
              </a:extLst>
            </p:cNvPr>
            <p:cNvSpPr/>
            <p:nvPr/>
          </p:nvSpPr>
          <p:spPr>
            <a:xfrm>
              <a:off x="8387681" y="5976801"/>
              <a:ext cx="1943996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4997" rIns="90004" bIns="44997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18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15" name="TextBox 21">
              <a:extLst>
                <a:ext uri="{FF2B5EF4-FFF2-40B4-BE49-F238E27FC236}">
                  <a16:creationId xmlns:a16="http://schemas.microsoft.com/office/drawing/2014/main" id="{FD9AB4C6-01C1-8753-662F-DBF8F5FBE4B8}"/>
                </a:ext>
              </a:extLst>
            </p:cNvPr>
            <p:cNvSpPr txBox="1"/>
            <p:nvPr/>
          </p:nvSpPr>
          <p:spPr>
            <a:xfrm>
              <a:off x="8783342" y="5276883"/>
              <a:ext cx="656374" cy="50838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ACK</a:t>
              </a:r>
            </a:p>
          </p:txBody>
        </p:sp>
        <p:sp>
          <p:nvSpPr>
            <p:cNvPr id="16" name="Straight Connector 22">
              <a:extLst>
                <a:ext uri="{FF2B5EF4-FFF2-40B4-BE49-F238E27FC236}">
                  <a16:creationId xmlns:a16="http://schemas.microsoft.com/office/drawing/2014/main" id="{2EB44C6C-4F1C-5B0D-E0B8-8B6E9C944F7A}"/>
                </a:ext>
              </a:extLst>
            </p:cNvPr>
            <p:cNvSpPr/>
            <p:nvPr/>
          </p:nvSpPr>
          <p:spPr>
            <a:xfrm flipH="1">
              <a:off x="8315681" y="5257361"/>
              <a:ext cx="2016005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4997" rIns="90004" bIns="44997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1800" b="0" i="0" u="none" strike="noStrike" kern="1200" cap="none" spc="0" baseline="0">
                <a:solidFill>
                  <a:srgbClr val="131519"/>
                </a:solidFill>
                <a:uFillTx/>
                <a:latin typeface="Arial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17" name="TextBox 28">
              <a:extLst>
                <a:ext uri="{FF2B5EF4-FFF2-40B4-BE49-F238E27FC236}">
                  <a16:creationId xmlns:a16="http://schemas.microsoft.com/office/drawing/2014/main" id="{35602B80-91CE-E7FD-548A-F005039105F1}"/>
                </a:ext>
              </a:extLst>
            </p:cNvPr>
            <p:cNvSpPr txBox="1"/>
            <p:nvPr/>
          </p:nvSpPr>
          <p:spPr>
            <a:xfrm>
              <a:off x="8603681" y="4557442"/>
              <a:ext cx="1015706" cy="50838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0004" tIns="44997" rIns="90004" bIns="44997" anchor="t" anchorCtr="0" compatLnSpc="0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1800" b="0" i="0" u="none" strike="noStrike" kern="1200" cap="none" spc="0" baseline="0">
                  <a:solidFill>
                    <a:srgbClr val="131519"/>
                  </a:solidFill>
                  <a:uFillTx/>
                  <a:latin typeface="Arial" pitchFamily="18"/>
                  <a:ea typeface="Droid Sans Fallback" pitchFamily="2"/>
                  <a:cs typeface="Lohit Hindi" pitchFamily="2"/>
                </a:rPr>
                <a:t>Данные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НТ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НТР</Template>
  <TotalTime>349</TotalTime>
  <Words>861</Words>
  <Application>Microsoft Macintosh PowerPoint</Application>
  <PresentationFormat>Widescreen</PresentationFormat>
  <Paragraphs>183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StarSymbol</vt:lpstr>
      <vt:lpstr>Times New Roman</vt:lpstr>
      <vt:lpstr>Wingdings</vt:lpstr>
      <vt:lpstr>НТР</vt:lpstr>
      <vt:lpstr>PowerPoint Presentation</vt:lpstr>
      <vt:lpstr>PowerPoint Presentation</vt:lpstr>
      <vt:lpstr>Локальная передача данных (Ethernet)</vt:lpstr>
      <vt:lpstr>Межсетевая передача (IP)</vt:lpstr>
      <vt:lpstr>TCP/UDP/SCTP</vt:lpstr>
      <vt:lpstr>PowerPoint Presentation</vt:lpstr>
      <vt:lpstr>PowerPoint Presentation</vt:lpstr>
      <vt:lpstr>PowerPoint Presentation</vt:lpstr>
      <vt:lpstr>PowerPoint Presentation</vt:lpstr>
      <vt:lpstr>SYN-атака на TCP</vt:lpstr>
      <vt:lpstr>PowerPoint Presentation</vt:lpstr>
      <vt:lpstr>PowerPoint Presentation</vt:lpstr>
      <vt:lpstr>TCP vs SCTP границы сообщений</vt:lpstr>
      <vt:lpstr>TCP vs SCTP многопоточность</vt:lpstr>
      <vt:lpstr>TCP vs SCTP многоинтерфейсность</vt:lpstr>
      <vt:lpstr>TCP vs UDP vs SCTP</vt:lpstr>
      <vt:lpstr>Примеры</vt:lpstr>
      <vt:lpstr>Примеры для TCP</vt:lpstr>
      <vt:lpstr>Примеры для UDP</vt:lpstr>
      <vt:lpstr>Пример для SCTP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</dc:creator>
  <cp:lastModifiedBy>Sofia Lobanova</cp:lastModifiedBy>
  <cp:revision>46</cp:revision>
  <dcterms:created xsi:type="dcterms:W3CDTF">2014-04-02T10:55:22Z</dcterms:created>
  <dcterms:modified xsi:type="dcterms:W3CDTF">2024-04-12T15:03:18Z</dcterms:modified>
</cp:coreProperties>
</file>