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8" r:id="rId4"/>
    <p:sldId id="257" r:id="rId5"/>
    <p:sldId id="269" r:id="rId6"/>
    <p:sldId id="270" r:id="rId7"/>
    <p:sldId id="258" r:id="rId8"/>
    <p:sldId id="259" r:id="rId9"/>
    <p:sldId id="275" r:id="rId10"/>
    <p:sldId id="271" r:id="rId11"/>
    <p:sldId id="272" r:id="rId12"/>
    <p:sldId id="260" r:id="rId13"/>
    <p:sldId id="273" r:id="rId14"/>
    <p:sldId id="261" r:id="rId15"/>
    <p:sldId id="262" r:id="rId16"/>
    <p:sldId id="263" r:id="rId17"/>
    <p:sldId id="264" r:id="rId18"/>
    <p:sldId id="265" r:id="rId19"/>
    <p:sldId id="266" r:id="rId20"/>
    <p:sldId id="267" r:id="rId2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33"/>
    <p:restoredTop sz="93632"/>
  </p:normalViewPr>
  <p:slideViewPr>
    <p:cSldViewPr>
      <p:cViewPr varScale="1">
        <p:scale>
          <a:sx n="68" d="100"/>
          <a:sy n="68" d="100"/>
        </p:scale>
        <p:origin x="200" y="496"/>
      </p:cViewPr>
      <p:guideLst>
        <p:guide orient="horz" pos="1800"/>
        <p:guide pos="2880"/>
      </p:guideLst>
    </p:cSldViewPr>
  </p:slideViewPr>
  <p:notesTextViewPr>
    <p:cViewPr>
      <p:scale>
        <a:sx n="100" d="100"/>
        <a:sy n="100" d="100"/>
      </p:scale>
      <p:origin x="0" y="0"/>
    </p:cViewPr>
  </p:notesTextViewPr>
  <p:notesViewPr>
    <p:cSldViewPr>
      <p:cViewPr varScale="1">
        <p:scale>
          <a:sx n="86" d="100"/>
          <a:sy n="86" d="100"/>
        </p:scale>
        <p:origin x="-38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BEB13-5EDA-41CC-86A0-84A4D3B0A30B}" type="datetimeFigureOut">
              <a:rPr lang="zh-CN" altLang="en-US" smtClean="0"/>
              <a:t>17/8/28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CC420-C2BD-4FD9-8C91-06C8AB1E6684}" type="slidenum">
              <a:rPr lang="zh-CN" altLang="en-US" smtClean="0"/>
              <a:t>‹#›</a:t>
            </a:fld>
            <a:endParaRPr lang="zh-CN" altLang="en-US"/>
          </a:p>
        </p:txBody>
      </p:sp>
    </p:spTree>
    <p:extLst>
      <p:ext uri="{BB962C8B-B14F-4D97-AF65-F5344CB8AC3E}">
        <p14:creationId xmlns:p14="http://schemas.microsoft.com/office/powerpoint/2010/main" val="10436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71979"/>
            <a:ext cx="2057400" cy="365654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71979"/>
            <a:ext cx="6019800" cy="365654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4"/>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1"/>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DC93AB-ACCF-4C7D-B49C-59755D873A60}" type="datetimeFigureOut">
              <a:rPr lang="zh-CN" altLang="en-US" smtClean="0"/>
              <a:t>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4"/>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CDC93AB-ACCF-4C7D-B49C-59755D873A60}" type="datetimeFigureOut">
              <a:rPr lang="zh-CN" altLang="en-US" smtClean="0"/>
              <a:t>17/8/28</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7527B46-5008-4E12-AB92-3C04BBE0082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403648" y="697260"/>
            <a:ext cx="5974432" cy="1179711"/>
          </a:xfrm>
        </p:spPr>
        <p:txBody>
          <a:bodyPr>
            <a:normAutofit/>
          </a:bodyPr>
          <a:lstStyle/>
          <a:p>
            <a:r>
              <a:rPr lang="zh-CN" altLang="en-US" b="1" dirty="0" smtClean="0">
                <a:solidFill>
                  <a:srgbClr val="0070C0"/>
                </a:solidFill>
                <a:latin typeface="微软雅黑" pitchFamily="34" charset="-122"/>
                <a:ea typeface="微软雅黑" pitchFamily="34" charset="-122"/>
              </a:rPr>
              <a:t>移动端基础</a:t>
            </a:r>
            <a:endParaRPr lang="zh-CN" altLang="en-US" b="1" dirty="0">
              <a:solidFill>
                <a:srgbClr val="0070C0"/>
              </a:solidFill>
              <a:latin typeface="微软雅黑" pitchFamily="34" charset="-122"/>
              <a:ea typeface="微软雅黑" pitchFamily="34" charset="-122"/>
            </a:endParaRPr>
          </a:p>
        </p:txBody>
      </p:sp>
      <p:pic>
        <p:nvPicPr>
          <p:cNvPr id="6" name="图片 5" descr="html5标志.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21396"/>
            <a:ext cx="5760640" cy="281666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122912" cy="684420"/>
          </a:xfrm>
        </p:spPr>
        <p:txBody>
          <a:bodyPr>
            <a:normAutofit fontScale="90000"/>
          </a:bodyPr>
          <a:lstStyle/>
          <a:p>
            <a:pPr algn="l"/>
            <a:r>
              <a:rPr kumimoji="1" lang="zh-CN" altLang="en-US" dirty="0"/>
              <a:t>像素</a:t>
            </a:r>
            <a:endParaRPr kumimoji="1" lang="en-US" altLang="zh-CN" dirty="0"/>
          </a:p>
        </p:txBody>
      </p:sp>
      <p:sp>
        <p:nvSpPr>
          <p:cNvPr id="3" name="内容占位符 2"/>
          <p:cNvSpPr>
            <a:spLocks noGrp="1"/>
          </p:cNvSpPr>
          <p:nvPr>
            <p:ph idx="1"/>
          </p:nvPr>
        </p:nvSpPr>
        <p:spPr>
          <a:xfrm>
            <a:off x="395536" y="2209428"/>
            <a:ext cx="8229600" cy="1152128"/>
          </a:xfrm>
        </p:spPr>
        <p:txBody>
          <a:bodyPr>
            <a:normAutofit/>
          </a:bodyPr>
          <a:lstStyle/>
          <a:p>
            <a:pPr marL="0" indent="0" algn="ctr">
              <a:buNone/>
            </a:pPr>
            <a:r>
              <a:rPr kumimoji="1" lang="en-US" altLang="zh-CN" sz="4400" dirty="0" smtClean="0"/>
              <a:t>CSS</a:t>
            </a:r>
            <a:r>
              <a:rPr kumimoji="1" lang="zh-CN" altLang="en-US" sz="4400" dirty="0" smtClean="0"/>
              <a:t>的</a:t>
            </a:r>
            <a:r>
              <a:rPr kumimoji="1" lang="en-US" altLang="en-US" sz="4400" dirty="0" smtClean="0"/>
              <a:t>1px</a:t>
            </a:r>
            <a:r>
              <a:rPr kumimoji="1" lang="zh-CN" altLang="en-US" sz="4400" dirty="0" smtClean="0"/>
              <a:t>是设备的</a:t>
            </a:r>
            <a:r>
              <a:rPr kumimoji="1" lang="zh-CN" altLang="zh-CN" sz="4400" dirty="0" smtClean="0"/>
              <a:t>1</a:t>
            </a:r>
            <a:r>
              <a:rPr kumimoji="1" lang="en-US" altLang="zh-CN" sz="4400" dirty="0" err="1" smtClean="0"/>
              <a:t>px</a:t>
            </a:r>
            <a:r>
              <a:rPr kumimoji="1" lang="zh-CN" altLang="en-US" sz="4400" dirty="0" smtClean="0"/>
              <a:t>吗？</a:t>
            </a:r>
            <a:endParaRPr kumimoji="1" lang="en-US" altLang="zh-CN" sz="4400" dirty="0" smtClean="0"/>
          </a:p>
        </p:txBody>
      </p:sp>
    </p:spTree>
    <p:extLst>
      <p:ext uri="{BB962C8B-B14F-4D97-AF65-F5344CB8AC3E}">
        <p14:creationId xmlns:p14="http://schemas.microsoft.com/office/powerpoint/2010/main" val="223708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122912" cy="684420"/>
          </a:xfrm>
        </p:spPr>
        <p:txBody>
          <a:bodyPr>
            <a:normAutofit fontScale="90000"/>
          </a:bodyPr>
          <a:lstStyle/>
          <a:p>
            <a:pPr algn="l"/>
            <a:r>
              <a:rPr kumimoji="1" lang="zh-CN" altLang="en-US" dirty="0" smtClean="0"/>
              <a:t>像素</a:t>
            </a:r>
            <a:endParaRPr kumimoji="1" lang="en-US" altLang="zh-CN" dirty="0"/>
          </a:p>
        </p:txBody>
      </p:sp>
      <p:sp>
        <p:nvSpPr>
          <p:cNvPr id="3" name="内容占位符 2"/>
          <p:cNvSpPr>
            <a:spLocks noGrp="1"/>
          </p:cNvSpPr>
          <p:nvPr>
            <p:ph idx="1"/>
          </p:nvPr>
        </p:nvSpPr>
        <p:spPr/>
        <p:txBody>
          <a:bodyPr>
            <a:normAutofit/>
          </a:bodyPr>
          <a:lstStyle/>
          <a:p>
            <a:r>
              <a:rPr kumimoji="1" lang="zh-CN" altLang="en-US" sz="3600" dirty="0" smtClean="0"/>
              <a:t>两种像素</a:t>
            </a:r>
            <a:r>
              <a:rPr kumimoji="1" lang="zh-CN" altLang="en-US" sz="2400" dirty="0" smtClean="0">
                <a:solidFill>
                  <a:srgbClr val="FF0000"/>
                </a:solidFill>
              </a:rPr>
              <a:t>：</a:t>
            </a:r>
            <a:endParaRPr kumimoji="1" lang="en-US" altLang="zh-CN" sz="2400" dirty="0">
              <a:solidFill>
                <a:srgbClr val="FF0000"/>
              </a:solidFill>
            </a:endParaRPr>
          </a:p>
          <a:p>
            <a:pPr marL="0" indent="0">
              <a:buNone/>
            </a:pPr>
            <a:r>
              <a:rPr kumimoji="1" lang="zh-CN" altLang="en-US" sz="2400" dirty="0" smtClean="0">
                <a:solidFill>
                  <a:srgbClr val="FF0000"/>
                </a:solidFill>
              </a:rPr>
              <a:t>           </a:t>
            </a:r>
            <a:r>
              <a:rPr kumimoji="1" lang="en-US" altLang="zh-CN" sz="2400" dirty="0" smtClean="0"/>
              <a:t>1.</a:t>
            </a:r>
            <a:r>
              <a:rPr kumimoji="1" lang="zh-CN" altLang="en-US" sz="2400" dirty="0" smtClean="0"/>
              <a:t> 设备像素：设备屏幕的</a:t>
            </a:r>
            <a:r>
              <a:rPr kumimoji="1" lang="zh-CN" altLang="en-US" sz="2400" dirty="0" smtClean="0">
                <a:solidFill>
                  <a:srgbClr val="FF0000"/>
                </a:solidFill>
              </a:rPr>
              <a:t>物理像素</a:t>
            </a:r>
            <a:r>
              <a:rPr kumimoji="1" lang="zh-CN" altLang="en-US" sz="2400" dirty="0" smtClean="0"/>
              <a:t>，任何设备的物理像素的数量都是固定的</a:t>
            </a:r>
            <a:endParaRPr kumimoji="1" lang="en-US" altLang="zh-CN" sz="2400" dirty="0" smtClean="0"/>
          </a:p>
          <a:p>
            <a:pPr marL="0" indent="0">
              <a:buNone/>
            </a:pPr>
            <a:r>
              <a:rPr kumimoji="1" lang="en-US" altLang="zh-CN" sz="2400" dirty="0" smtClean="0"/>
              <a:t>           2.   CSS</a:t>
            </a:r>
            <a:r>
              <a:rPr kumimoji="1" lang="zh-CN" altLang="en-US" sz="2400" dirty="0" smtClean="0"/>
              <a:t>像素：为</a:t>
            </a:r>
            <a:r>
              <a:rPr kumimoji="1" lang="en-US" altLang="zh-CN" sz="2400" dirty="0" smtClean="0"/>
              <a:t>web</a:t>
            </a:r>
            <a:r>
              <a:rPr kumimoji="1" lang="zh-CN" altLang="en-US" sz="2400" dirty="0" smtClean="0"/>
              <a:t>开发者创造的，在</a:t>
            </a:r>
            <a:r>
              <a:rPr kumimoji="1" lang="en-US" altLang="zh-CN" sz="2400" dirty="0" smtClean="0"/>
              <a:t>CSS(JavaScript)</a:t>
            </a:r>
            <a:r>
              <a:rPr kumimoji="1" lang="zh-CN" altLang="en-US" sz="2400" dirty="0" smtClean="0"/>
              <a:t>中使用的一个抽象的层</a:t>
            </a:r>
            <a:endParaRPr kumimoji="1" lang="en-US" altLang="zh-CN" sz="2400" dirty="0" smtClean="0"/>
          </a:p>
        </p:txBody>
      </p:sp>
    </p:spTree>
    <p:extLst>
      <p:ext uri="{BB962C8B-B14F-4D97-AF65-F5344CB8AC3E}">
        <p14:creationId xmlns:p14="http://schemas.microsoft.com/office/powerpoint/2010/main" val="70411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122912" cy="684420"/>
          </a:xfrm>
        </p:spPr>
        <p:txBody>
          <a:bodyPr>
            <a:normAutofit fontScale="90000"/>
          </a:bodyPr>
          <a:lstStyle/>
          <a:p>
            <a:pPr algn="l"/>
            <a:r>
              <a:rPr kumimoji="1" lang="zh-CN" altLang="en-US" dirty="0"/>
              <a:t>像素</a:t>
            </a:r>
            <a:endParaRPr kumimoji="1" lang="en-US" altLang="zh-CN" dirty="0"/>
          </a:p>
        </p:txBody>
      </p:sp>
      <p:sp>
        <p:nvSpPr>
          <p:cNvPr id="3" name="内容占位符 2"/>
          <p:cNvSpPr>
            <a:spLocks noGrp="1"/>
          </p:cNvSpPr>
          <p:nvPr>
            <p:ph idx="1"/>
          </p:nvPr>
        </p:nvSpPr>
        <p:spPr/>
        <p:txBody>
          <a:bodyPr>
            <a:normAutofit/>
          </a:bodyPr>
          <a:lstStyle/>
          <a:p>
            <a:r>
              <a:rPr kumimoji="1" lang="zh-CN" altLang="en-US" dirty="0" smtClean="0"/>
              <a:t>一个像素就是计算机屏幕能显示一种特定颜色的最小区域。</a:t>
            </a:r>
            <a:endParaRPr kumimoji="1" lang="en-US" altLang="zh-CN" dirty="0" smtClean="0"/>
          </a:p>
          <a:p>
            <a:r>
              <a:rPr kumimoji="1" lang="zh-CN" altLang="en-US" dirty="0" smtClean="0"/>
              <a:t>屏幕上的像素越多，同一时间你可以看到的就越多。</a:t>
            </a:r>
            <a:endParaRPr kumimoji="1" lang="en-US" altLang="zh-CN" dirty="0" smtClean="0"/>
          </a:p>
          <a:p>
            <a:r>
              <a:rPr kumimoji="1" lang="zh-CN" altLang="en-US" dirty="0" smtClean="0"/>
              <a:t>或者说，当设备尺寸相同但像素变得更密集时，屏幕能显示的画面的过渡更细致，网站看起来更明快。</a:t>
            </a:r>
            <a:endParaRPr kumimoji="1" lang="en-US" altLang="zh-CN" dirty="0" smtClean="0"/>
          </a:p>
        </p:txBody>
      </p:sp>
    </p:spTree>
    <p:extLst>
      <p:ext uri="{BB962C8B-B14F-4D97-AF65-F5344CB8AC3E}">
        <p14:creationId xmlns:p14="http://schemas.microsoft.com/office/powerpoint/2010/main" val="199578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122912" cy="684420"/>
          </a:xfrm>
        </p:spPr>
        <p:txBody>
          <a:bodyPr>
            <a:normAutofit fontScale="90000"/>
          </a:bodyPr>
          <a:lstStyle/>
          <a:p>
            <a:pPr algn="l"/>
            <a:r>
              <a:rPr kumimoji="1" lang="zh-CN" altLang="en-US" dirty="0" smtClean="0"/>
              <a:t>像素</a:t>
            </a:r>
            <a:r>
              <a:rPr kumimoji="1" lang="en-US" altLang="zh-CN" dirty="0" smtClean="0"/>
              <a:t>-</a:t>
            </a:r>
            <a:r>
              <a:rPr kumimoji="1" lang="en-US" altLang="zh-CN" dirty="0" err="1" smtClean="0"/>
              <a:t>devicePixelRatio</a:t>
            </a:r>
            <a:endParaRPr kumimoji="1" lang="en-US" altLang="zh-CN" dirty="0"/>
          </a:p>
        </p:txBody>
      </p:sp>
      <p:sp>
        <p:nvSpPr>
          <p:cNvPr id="3" name="内容占位符 2"/>
          <p:cNvSpPr>
            <a:spLocks noGrp="1"/>
          </p:cNvSpPr>
          <p:nvPr>
            <p:ph idx="1"/>
          </p:nvPr>
        </p:nvSpPr>
        <p:spPr/>
        <p:txBody>
          <a:bodyPr>
            <a:normAutofit lnSpcReduction="10000"/>
          </a:bodyPr>
          <a:lstStyle/>
          <a:p>
            <a:r>
              <a:rPr kumimoji="1" lang="zh-CN" altLang="en-US" dirty="0" smtClean="0"/>
              <a:t>它是</a:t>
            </a:r>
            <a:r>
              <a:rPr kumimoji="1" lang="en-US" altLang="zh-CN" dirty="0" smtClean="0"/>
              <a:t>window</a:t>
            </a:r>
            <a:r>
              <a:rPr kumimoji="1" lang="zh-CN" altLang="en-US" dirty="0" smtClean="0"/>
              <a:t>下的一个属性</a:t>
            </a:r>
            <a:endParaRPr kumimoji="1" lang="en-US" altLang="zh-CN" dirty="0" smtClean="0"/>
          </a:p>
          <a:p>
            <a:r>
              <a:rPr kumimoji="1" lang="zh-CN" altLang="en-US" dirty="0" smtClean="0"/>
              <a:t>官方定义：设备物理像素和设备独立像素的比例</a:t>
            </a:r>
            <a:endParaRPr kumimoji="1" lang="en-US" altLang="zh-CN" dirty="0" smtClean="0"/>
          </a:p>
          <a:p>
            <a:r>
              <a:rPr kumimoji="1" lang="zh-CN" altLang="en-US" dirty="0" smtClean="0"/>
              <a:t>物理像素</a:t>
            </a:r>
            <a:r>
              <a:rPr kumimoji="1" lang="en-US" altLang="zh-CN" dirty="0" smtClean="0"/>
              <a:t>/</a:t>
            </a:r>
            <a:r>
              <a:rPr kumimoji="1" lang="zh-CN" altLang="en-US" dirty="0" smtClean="0"/>
              <a:t>独立像素</a:t>
            </a:r>
            <a:endParaRPr kumimoji="1" lang="en-US" altLang="zh-CN" dirty="0"/>
          </a:p>
          <a:p>
            <a:r>
              <a:rPr kumimoji="1" lang="en-US" altLang="zh-CN" dirty="0" smtClean="0"/>
              <a:t>CSS</a:t>
            </a:r>
            <a:r>
              <a:rPr kumimoji="1" lang="zh-CN" altLang="en-US" dirty="0" smtClean="0"/>
              <a:t>中的</a:t>
            </a:r>
            <a:r>
              <a:rPr kumimoji="1" lang="en-US" altLang="zh-CN" dirty="0" err="1" smtClean="0"/>
              <a:t>px</a:t>
            </a:r>
            <a:r>
              <a:rPr kumimoji="1" lang="zh-CN" altLang="en-US" dirty="0" smtClean="0"/>
              <a:t>可以看做成独立像素</a:t>
            </a:r>
            <a:endParaRPr kumimoji="1" lang="en-US" altLang="zh-CN" dirty="0" smtClean="0"/>
          </a:p>
          <a:p>
            <a:r>
              <a:rPr kumimoji="1" lang="zh-CN" altLang="en-US" dirty="0" smtClean="0"/>
              <a:t>比如小米</a:t>
            </a:r>
            <a:r>
              <a:rPr kumimoji="1" lang="en-US" altLang="zh-CN" dirty="0" smtClean="0"/>
              <a:t>3</a:t>
            </a:r>
            <a:r>
              <a:rPr kumimoji="1" lang="zh-CN" altLang="en-US" dirty="0" smtClean="0"/>
              <a:t> 的</a:t>
            </a:r>
            <a:r>
              <a:rPr kumimoji="1" lang="en-US" altLang="zh-CN" dirty="0" err="1" smtClean="0"/>
              <a:t>devicePixelRatio</a:t>
            </a:r>
            <a:r>
              <a:rPr kumimoji="1" lang="zh-CN" altLang="en-US" dirty="0" smtClean="0"/>
              <a:t>为</a:t>
            </a:r>
            <a:r>
              <a:rPr kumimoji="1" lang="en-US" altLang="zh-CN" dirty="0" smtClean="0"/>
              <a:t>3</a:t>
            </a:r>
            <a:r>
              <a:rPr kumimoji="1" lang="zh-CN" altLang="en-US" dirty="0" smtClean="0"/>
              <a:t>，也就是说</a:t>
            </a:r>
            <a:r>
              <a:rPr kumimoji="1" lang="en-US" altLang="zh-CN" dirty="0" err="1" smtClean="0"/>
              <a:t>css</a:t>
            </a:r>
            <a:r>
              <a:rPr kumimoji="1" lang="zh-CN" altLang="en-US" dirty="0" smtClean="0"/>
              <a:t> </a:t>
            </a:r>
            <a:r>
              <a:rPr kumimoji="1" lang="en-US" altLang="zh-CN" dirty="0" smtClean="0"/>
              <a:t>1px</a:t>
            </a:r>
            <a:r>
              <a:rPr kumimoji="1" lang="zh-CN" altLang="en-US" dirty="0" smtClean="0"/>
              <a:t> 在设备里面就是</a:t>
            </a:r>
            <a:r>
              <a:rPr kumimoji="1" lang="en-US" altLang="zh-CN" dirty="0" smtClean="0"/>
              <a:t>3px</a:t>
            </a:r>
            <a:r>
              <a:rPr kumimoji="1" lang="zh-CN" altLang="en-US" dirty="0" smtClean="0"/>
              <a:t> </a:t>
            </a:r>
            <a:endParaRPr kumimoji="1" lang="en-US" altLang="zh-CN" dirty="0" smtClean="0"/>
          </a:p>
        </p:txBody>
      </p:sp>
    </p:spTree>
    <p:extLst>
      <p:ext uri="{BB962C8B-B14F-4D97-AF65-F5344CB8AC3E}">
        <p14:creationId xmlns:p14="http://schemas.microsoft.com/office/powerpoint/2010/main" val="326306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3851920" cy="684420"/>
          </a:xfrm>
        </p:spPr>
        <p:txBody>
          <a:bodyPr>
            <a:normAutofit fontScale="90000"/>
          </a:bodyPr>
          <a:lstStyle/>
          <a:p>
            <a:r>
              <a:rPr kumimoji="1" lang="zh-CN" altLang="en-US" dirty="0" smtClean="0"/>
              <a:t>三个视口</a:t>
            </a:r>
            <a:endParaRPr kumimoji="1" lang="zh-CN" altLang="en-US" dirty="0"/>
          </a:p>
        </p:txBody>
      </p:sp>
      <p:sp>
        <p:nvSpPr>
          <p:cNvPr id="3" name="内容占位符 2"/>
          <p:cNvSpPr>
            <a:spLocks noGrp="1"/>
          </p:cNvSpPr>
          <p:nvPr>
            <p:ph idx="1"/>
          </p:nvPr>
        </p:nvSpPr>
        <p:spPr/>
        <p:txBody>
          <a:bodyPr/>
          <a:lstStyle/>
          <a:p>
            <a:r>
              <a:rPr kumimoji="1" lang="zh-CN" altLang="en-US" dirty="0" smtClean="0"/>
              <a:t>布局视口</a:t>
            </a:r>
            <a:endParaRPr kumimoji="1" lang="en-US" altLang="zh-CN" dirty="0" smtClean="0"/>
          </a:p>
          <a:p>
            <a:r>
              <a:rPr kumimoji="1" lang="zh-CN" altLang="en-US" dirty="0" smtClean="0"/>
              <a:t>视觉视口</a:t>
            </a:r>
            <a:endParaRPr kumimoji="1" lang="en-US" altLang="zh-CN" dirty="0" smtClean="0"/>
          </a:p>
          <a:p>
            <a:r>
              <a:rPr kumimoji="1" lang="zh-CN" altLang="en-US" dirty="0" smtClean="0"/>
              <a:t>理想视口</a:t>
            </a:r>
            <a:endParaRPr kumimoji="1" lang="zh-CN" altLang="en-US" dirty="0"/>
          </a:p>
        </p:txBody>
      </p:sp>
    </p:spTree>
    <p:extLst>
      <p:ext uri="{BB962C8B-B14F-4D97-AF65-F5344CB8AC3E}">
        <p14:creationId xmlns:p14="http://schemas.microsoft.com/office/powerpoint/2010/main" val="45279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042792" cy="612412"/>
          </a:xfrm>
        </p:spPr>
        <p:txBody>
          <a:bodyPr>
            <a:normAutofit fontScale="90000"/>
          </a:bodyPr>
          <a:lstStyle/>
          <a:p>
            <a:r>
              <a:rPr kumimoji="1" lang="zh-CN" altLang="en-US"/>
              <a:t>布局视口</a:t>
            </a:r>
            <a:endParaRPr kumimoji="1" lang="en-US" altLang="zh-CN" dirty="0"/>
          </a:p>
        </p:txBody>
      </p:sp>
      <p:sp>
        <p:nvSpPr>
          <p:cNvPr id="3" name="内容占位符 2"/>
          <p:cNvSpPr>
            <a:spLocks noGrp="1"/>
          </p:cNvSpPr>
          <p:nvPr>
            <p:ph idx="1"/>
          </p:nvPr>
        </p:nvSpPr>
        <p:spPr/>
        <p:txBody>
          <a:bodyPr/>
          <a:lstStyle/>
          <a:p>
            <a:r>
              <a:rPr kumimoji="1" lang="zh-CN" altLang="en-US" dirty="0" smtClean="0"/>
              <a:t>在手机上，视口与移动端浏览器屏幕宽度不再相关联，而是完全独立，我们称之为布局视口（</a:t>
            </a:r>
            <a:r>
              <a:rPr kumimoji="1" lang="en-US" altLang="zh-CN" dirty="0" smtClean="0"/>
              <a:t>CSS</a:t>
            </a:r>
            <a:r>
              <a:rPr kumimoji="1" lang="zh-CN" altLang="en-US" dirty="0" smtClean="0"/>
              <a:t>布局会根据它来计算，并被它约束）。</a:t>
            </a:r>
            <a:endParaRPr kumimoji="1" lang="zh-CN" altLang="en-US" dirty="0"/>
          </a:p>
        </p:txBody>
      </p:sp>
    </p:spTree>
    <p:extLst>
      <p:ext uri="{BB962C8B-B14F-4D97-AF65-F5344CB8AC3E}">
        <p14:creationId xmlns:p14="http://schemas.microsoft.com/office/powerpoint/2010/main" val="116743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19" y="0"/>
            <a:ext cx="5194920" cy="612412"/>
          </a:xfrm>
        </p:spPr>
        <p:txBody>
          <a:bodyPr>
            <a:normAutofit fontScale="90000"/>
          </a:bodyPr>
          <a:lstStyle/>
          <a:p>
            <a:r>
              <a:rPr kumimoji="1" lang="zh-CN" altLang="en-US" smtClean="0"/>
              <a:t>视觉视口</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smtClean="0"/>
              <a:t>虽然独立布局视口的创造很大程度上帮助了桌面网站到手机上的迁移，但是我们不能完全无视移动端设备的屏幕尺寸</a:t>
            </a:r>
            <a:endParaRPr kumimoji="1" lang="en-US" altLang="zh-CN" dirty="0" smtClean="0"/>
          </a:p>
          <a:p>
            <a:r>
              <a:rPr kumimoji="1" lang="zh-CN" altLang="en-US" dirty="0" smtClean="0">
                <a:solidFill>
                  <a:srgbClr val="FF0000"/>
                </a:solidFill>
              </a:rPr>
              <a:t>视觉视口</a:t>
            </a:r>
            <a:r>
              <a:rPr kumimoji="1" lang="zh-CN" altLang="en-US" dirty="0" smtClean="0"/>
              <a:t>：指用户正在看到的网站的区域。用户可以通过缩放来操作视觉视口，同时不会影响布局视口，布局视口仍保持原来的宽度。</a:t>
            </a:r>
            <a:endParaRPr kumimoji="1" lang="en-US" altLang="zh-CN" dirty="0" smtClean="0"/>
          </a:p>
          <a:p>
            <a:r>
              <a:rPr kumimoji="1" lang="zh-CN" altLang="en-US" dirty="0" smtClean="0"/>
              <a:t>视觉视口与设备屏幕一样宽，并且他的</a:t>
            </a:r>
            <a:r>
              <a:rPr kumimoji="1" lang="en-US" altLang="zh-CN" dirty="0" smtClean="0"/>
              <a:t>CSS</a:t>
            </a:r>
            <a:r>
              <a:rPr kumimoji="1" lang="zh-CN" altLang="en-US" dirty="0" smtClean="0"/>
              <a:t>像素的数量会随着用户缩放而改变。</a:t>
            </a:r>
            <a:endParaRPr kumimoji="1" lang="zh-CN" altLang="en-US" dirty="0"/>
          </a:p>
        </p:txBody>
      </p:sp>
    </p:spTree>
    <p:extLst>
      <p:ext uri="{BB962C8B-B14F-4D97-AF65-F5344CB8AC3E}">
        <p14:creationId xmlns:p14="http://schemas.microsoft.com/office/powerpoint/2010/main" val="213250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5007"/>
            <a:ext cx="4258816" cy="756428"/>
          </a:xfrm>
        </p:spPr>
        <p:txBody>
          <a:bodyPr>
            <a:normAutofit fontScale="90000"/>
          </a:bodyPr>
          <a:lstStyle/>
          <a:p>
            <a:r>
              <a:rPr kumimoji="1" lang="zh-CN" altLang="en-US" smtClean="0"/>
              <a:t>理想视口</a:t>
            </a:r>
            <a:endParaRPr kumimoji="1" lang="zh-CN" altLang="en-US"/>
          </a:p>
        </p:txBody>
      </p:sp>
      <p:sp>
        <p:nvSpPr>
          <p:cNvPr id="3" name="内容占位符 2"/>
          <p:cNvSpPr>
            <a:spLocks noGrp="1"/>
          </p:cNvSpPr>
          <p:nvPr>
            <p:ph idx="1"/>
          </p:nvPr>
        </p:nvSpPr>
        <p:spPr>
          <a:xfrm>
            <a:off x="457200" y="741420"/>
            <a:ext cx="8229600" cy="4973579"/>
          </a:xfrm>
        </p:spPr>
        <p:txBody>
          <a:bodyPr>
            <a:normAutofit fontScale="55000" lnSpcReduction="20000"/>
          </a:bodyPr>
          <a:lstStyle/>
          <a:p>
            <a:r>
              <a:rPr kumimoji="1" lang="zh-CN" altLang="en-US" dirty="0" smtClean="0"/>
              <a:t>默认情况下，一个手机或者平板浏览器的布局宽度是</a:t>
            </a:r>
            <a:r>
              <a:rPr kumimoji="1" lang="en-US" altLang="zh-CN" dirty="0" smtClean="0"/>
              <a:t>768-1024</a:t>
            </a:r>
            <a:r>
              <a:rPr kumimoji="1" lang="zh-CN" altLang="en-US" dirty="0" smtClean="0"/>
              <a:t>像素。虽然这能让桌面网站不被压扁，但这并不理想，尤其对于手机用户，因为在狭窄的屏幕上更适合一个狭窄的网站。</a:t>
            </a:r>
            <a:endParaRPr kumimoji="1" lang="en-US" altLang="zh-CN" dirty="0" smtClean="0"/>
          </a:p>
          <a:p>
            <a:r>
              <a:rPr kumimoji="1" lang="zh-CN" altLang="en-US" dirty="0" smtClean="0"/>
              <a:t>换句话说，布局视口的默认宽度并不是一个理想宽度。这就是为什么苹果和其他效仿苹果的浏览器厂商，会引进理想视口，它是对设备来说最理想的布局视口尺寸。显示在理想视口中的网站拥有最理想的浏览和阅读的宽度，用户刚进入页面时也不再需要缩放。</a:t>
            </a:r>
            <a:endParaRPr kumimoji="1" lang="en-US" altLang="zh-CN" dirty="0" smtClean="0"/>
          </a:p>
          <a:p>
            <a:r>
              <a:rPr kumimoji="1" lang="zh-CN" altLang="en-US" dirty="0" smtClean="0"/>
              <a:t>只有当网站是为手机准备的时候才应该使用理想视口。这就是为什么只有当你主动地往页面里添加</a:t>
            </a:r>
            <a:r>
              <a:rPr kumimoji="1" lang="en-US" altLang="zh-CN" dirty="0" smtClean="0"/>
              <a:t>meta</a:t>
            </a:r>
            <a:r>
              <a:rPr kumimoji="1" lang="zh-CN" altLang="en-US" dirty="0" smtClean="0"/>
              <a:t>视口标签时理想视口才会生效。如果没有</a:t>
            </a:r>
            <a:r>
              <a:rPr kumimoji="1" lang="en-US" altLang="zh-CN" dirty="0" smtClean="0"/>
              <a:t>meta</a:t>
            </a:r>
            <a:r>
              <a:rPr kumimoji="1" lang="zh-CN" altLang="en-US" dirty="0" smtClean="0"/>
              <a:t>视口标签声明，那么布局视口将会维持它的默认宽度。理想视口只有当你显示的使用它的时候才会产生影响。</a:t>
            </a:r>
            <a:endParaRPr kumimoji="1" lang="en-US" altLang="zh-CN" dirty="0" smtClean="0"/>
          </a:p>
          <a:p>
            <a:pPr marL="0" indent="0">
              <a:buNone/>
            </a:pPr>
            <a:r>
              <a:rPr kumimoji="1" lang="zh-CN" altLang="en-US" dirty="0" smtClean="0"/>
              <a:t>          </a:t>
            </a:r>
            <a:r>
              <a:rPr kumimoji="1" lang="en-US" altLang="zh-CN" dirty="0" smtClean="0">
                <a:solidFill>
                  <a:srgbClr val="FF0000"/>
                </a:solidFill>
              </a:rPr>
              <a:t>&lt;meta</a:t>
            </a:r>
            <a:r>
              <a:rPr kumimoji="1" lang="zh-CN" altLang="en-US" dirty="0" smtClean="0">
                <a:solidFill>
                  <a:srgbClr val="FF0000"/>
                </a:solidFill>
              </a:rPr>
              <a:t> </a:t>
            </a:r>
            <a:r>
              <a:rPr kumimoji="1" lang="en-US" altLang="zh-CN" dirty="0" smtClean="0">
                <a:solidFill>
                  <a:srgbClr val="FF0000"/>
                </a:solidFill>
              </a:rPr>
              <a:t>name</a:t>
            </a:r>
            <a:r>
              <a:rPr kumimoji="1" lang="zh-CN" altLang="en-US" dirty="0" smtClean="0">
                <a:solidFill>
                  <a:srgbClr val="FF0000"/>
                </a:solidFill>
              </a:rPr>
              <a:t> </a:t>
            </a:r>
            <a:r>
              <a:rPr kumimoji="1" lang="en-US" altLang="zh-CN" dirty="0" smtClean="0">
                <a:solidFill>
                  <a:srgbClr val="FF0000"/>
                </a:solidFill>
              </a:rPr>
              <a:t>=</a:t>
            </a:r>
            <a:r>
              <a:rPr kumimoji="1" lang="zh-CN" altLang="en-US" dirty="0" smtClean="0">
                <a:solidFill>
                  <a:srgbClr val="FF0000"/>
                </a:solidFill>
              </a:rPr>
              <a:t> </a:t>
            </a:r>
            <a:r>
              <a:rPr kumimoji="1" lang="en-US" altLang="zh-CN" dirty="0" smtClean="0">
                <a:solidFill>
                  <a:srgbClr val="FF0000"/>
                </a:solidFill>
              </a:rPr>
              <a:t>“viewport”</a:t>
            </a:r>
            <a:r>
              <a:rPr kumimoji="1" lang="zh-CN" altLang="en-US" dirty="0" smtClean="0">
                <a:solidFill>
                  <a:srgbClr val="FF0000"/>
                </a:solidFill>
              </a:rPr>
              <a:t> </a:t>
            </a:r>
            <a:r>
              <a:rPr kumimoji="1" lang="en-US" altLang="zh-CN" dirty="0" smtClean="0">
                <a:solidFill>
                  <a:srgbClr val="FF0000"/>
                </a:solidFill>
              </a:rPr>
              <a:t>content</a:t>
            </a:r>
            <a:r>
              <a:rPr kumimoji="1" lang="zh-CN" altLang="en-US" dirty="0" smtClean="0">
                <a:solidFill>
                  <a:srgbClr val="FF0000"/>
                </a:solidFill>
              </a:rPr>
              <a:t> </a:t>
            </a:r>
            <a:r>
              <a:rPr kumimoji="1" lang="en-US" altLang="zh-CN" dirty="0" smtClean="0">
                <a:solidFill>
                  <a:srgbClr val="FF0000"/>
                </a:solidFill>
              </a:rPr>
              <a:t>=</a:t>
            </a:r>
            <a:r>
              <a:rPr kumimoji="1" lang="zh-CN" altLang="en-US" dirty="0" smtClean="0">
                <a:solidFill>
                  <a:srgbClr val="FF0000"/>
                </a:solidFill>
              </a:rPr>
              <a:t> </a:t>
            </a:r>
            <a:r>
              <a:rPr kumimoji="1" lang="en-US" altLang="zh-CN" dirty="0" smtClean="0">
                <a:solidFill>
                  <a:srgbClr val="FF0000"/>
                </a:solidFill>
              </a:rPr>
              <a:t>“width</a:t>
            </a:r>
            <a:r>
              <a:rPr kumimoji="1" lang="zh-CN" altLang="en-US" dirty="0" smtClean="0">
                <a:solidFill>
                  <a:srgbClr val="FF0000"/>
                </a:solidFill>
              </a:rPr>
              <a:t> </a:t>
            </a:r>
            <a:r>
              <a:rPr kumimoji="1" lang="en-US" altLang="zh-CN" dirty="0" smtClean="0">
                <a:solidFill>
                  <a:srgbClr val="FF0000"/>
                </a:solidFill>
              </a:rPr>
              <a:t>=</a:t>
            </a:r>
            <a:r>
              <a:rPr kumimoji="1" lang="zh-CN" altLang="en-US" dirty="0" smtClean="0">
                <a:solidFill>
                  <a:srgbClr val="FF0000"/>
                </a:solidFill>
              </a:rPr>
              <a:t> </a:t>
            </a:r>
            <a:r>
              <a:rPr kumimoji="1" lang="en-US" altLang="zh-CN" dirty="0" smtClean="0">
                <a:solidFill>
                  <a:srgbClr val="FF0000"/>
                </a:solidFill>
              </a:rPr>
              <a:t>device-width”&gt;</a:t>
            </a:r>
          </a:p>
          <a:p>
            <a:pPr marL="0" indent="0">
              <a:buNone/>
            </a:pPr>
            <a:r>
              <a:rPr kumimoji="1" lang="zh-CN" altLang="en-US" dirty="0" smtClean="0"/>
              <a:t>          这一行代码告诉浏览器，布局视口的宽度应该与理想视口的宽度一致。</a:t>
            </a:r>
            <a:endParaRPr kumimoji="1" lang="en-US" altLang="zh-CN" dirty="0" smtClean="0"/>
          </a:p>
          <a:p>
            <a:pPr>
              <a:buSzPct val="50000"/>
              <a:buFont typeface="Wingdings" charset="2"/>
              <a:buChar char="l"/>
            </a:pPr>
            <a:r>
              <a:rPr kumimoji="1" lang="zh-CN" altLang="en-US" dirty="0" smtClean="0"/>
              <a:t>定义理想视口是浏览器的工作，而不是设备或者操作系统的工作。因此，同一设备上的不同浏览器拥有不同的理想视口。但是也跟设备有关。</a:t>
            </a:r>
            <a:endParaRPr kumimoji="1" lang="en-US" altLang="zh-CN" dirty="0" smtClean="0"/>
          </a:p>
          <a:p>
            <a:pPr>
              <a:buSzPct val="50000"/>
              <a:buFont typeface="Wingdings" charset="2"/>
              <a:buChar char="l"/>
            </a:pPr>
            <a:r>
              <a:rPr kumimoji="1" lang="zh-CN" altLang="en-US" dirty="0" smtClean="0"/>
              <a:t>理想视口会跟随设备的转向改变：</a:t>
            </a:r>
            <a:r>
              <a:rPr kumimoji="1" lang="en-US" altLang="zh-CN" dirty="0" smtClean="0"/>
              <a:t>chrome/Nexus</a:t>
            </a:r>
            <a:r>
              <a:rPr kumimoji="1" lang="zh-CN" altLang="en-US" dirty="0" smtClean="0"/>
              <a:t> </a:t>
            </a:r>
            <a:r>
              <a:rPr kumimoji="1" lang="en-US" altLang="zh-CN" dirty="0" smtClean="0"/>
              <a:t>7</a:t>
            </a:r>
            <a:r>
              <a:rPr kumimoji="1" lang="zh-CN" altLang="en-US" dirty="0" smtClean="0"/>
              <a:t>的理想视口在竖屏模式的宽度为</a:t>
            </a:r>
            <a:r>
              <a:rPr kumimoji="1" lang="en-US" altLang="zh-CN" dirty="0" smtClean="0"/>
              <a:t>601px</a:t>
            </a:r>
            <a:r>
              <a:rPr kumimoji="1" lang="zh-CN" altLang="en-US" dirty="0" smtClean="0"/>
              <a:t>，在横屏模式时的宽度为</a:t>
            </a:r>
            <a:r>
              <a:rPr kumimoji="1" lang="en-US" altLang="zh-CN" dirty="0" smtClean="0"/>
              <a:t>962px</a:t>
            </a:r>
            <a:r>
              <a:rPr kumimoji="1" lang="zh-CN" altLang="en-US" dirty="0" smtClean="0"/>
              <a:t>。</a:t>
            </a:r>
            <a:endParaRPr kumimoji="1" lang="en-US" altLang="zh-CN" dirty="0" smtClean="0"/>
          </a:p>
          <a:p>
            <a:pPr>
              <a:buSzPct val="50000"/>
              <a:buFont typeface="Wingdings" charset="2"/>
              <a:buChar char="l"/>
            </a:pPr>
            <a:endParaRPr kumimoji="1" lang="zh-CN" altLang="en-US" dirty="0"/>
          </a:p>
        </p:txBody>
      </p:sp>
    </p:spTree>
    <p:extLst>
      <p:ext uri="{BB962C8B-B14F-4D97-AF65-F5344CB8AC3E}">
        <p14:creationId xmlns:p14="http://schemas.microsoft.com/office/powerpoint/2010/main" val="182691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 y="0"/>
            <a:ext cx="4546848" cy="684420"/>
          </a:xfrm>
        </p:spPr>
        <p:txBody>
          <a:bodyPr>
            <a:normAutofit fontScale="90000"/>
          </a:bodyPr>
          <a:lstStyle/>
          <a:p>
            <a:r>
              <a:rPr kumimoji="1" lang="zh-CN" altLang="en-US" dirty="0" smtClean="0"/>
              <a:t>选择视口</a:t>
            </a:r>
            <a:endParaRPr kumimoji="1" lang="zh-CN" altLang="en-US" dirty="0"/>
          </a:p>
        </p:txBody>
      </p:sp>
      <p:sp>
        <p:nvSpPr>
          <p:cNvPr id="3" name="内容占位符 2"/>
          <p:cNvSpPr>
            <a:spLocks noGrp="1"/>
          </p:cNvSpPr>
          <p:nvPr>
            <p:ph idx="1"/>
          </p:nvPr>
        </p:nvSpPr>
        <p:spPr>
          <a:xfrm>
            <a:off x="457200" y="913284"/>
            <a:ext cx="8229600" cy="4680520"/>
          </a:xfrm>
        </p:spPr>
        <p:txBody>
          <a:bodyPr>
            <a:normAutofit fontScale="70000" lnSpcReduction="20000"/>
          </a:bodyPr>
          <a:lstStyle/>
          <a:p>
            <a:pPr marL="514350" indent="-514350">
              <a:buFont typeface="+mj-lt"/>
              <a:buAutoNum type="arabicPeriod"/>
            </a:pPr>
            <a:r>
              <a:rPr kumimoji="1" lang="zh-CN" altLang="en-US" dirty="0" smtClean="0"/>
              <a:t>在桌面浏览器中，浏览器窗口就是约束你的</a:t>
            </a:r>
            <a:r>
              <a:rPr kumimoji="1" lang="en-US" altLang="zh-CN" dirty="0" err="1" smtClean="0"/>
              <a:t>css</a:t>
            </a:r>
            <a:r>
              <a:rPr kumimoji="1" lang="zh-CN" altLang="en-US" dirty="0" smtClean="0"/>
              <a:t>布局的视口（又称为初始包含块），他决定了用户可以看到什么。</a:t>
            </a:r>
            <a:endParaRPr kumimoji="1" lang="en-US" altLang="zh-CN" dirty="0" smtClean="0"/>
          </a:p>
          <a:p>
            <a:pPr marL="514350" indent="-514350">
              <a:buFont typeface="+mj-lt"/>
              <a:buAutoNum type="arabicPeriod"/>
            </a:pPr>
            <a:r>
              <a:rPr kumimoji="1" lang="zh-CN" altLang="en-US" dirty="0" smtClean="0"/>
              <a:t>在手机上，桌面视口被拆分成了两个：布局视口会限制你的</a:t>
            </a:r>
            <a:r>
              <a:rPr kumimoji="1" lang="en-US" altLang="zh-CN" dirty="0" err="1" smtClean="0"/>
              <a:t>css</a:t>
            </a:r>
            <a:r>
              <a:rPr kumimoji="1" lang="zh-CN" altLang="en-US" dirty="0" smtClean="0"/>
              <a:t>布局；视觉视口会决定用户能看到什么</a:t>
            </a:r>
            <a:endParaRPr kumimoji="1" lang="en-US" altLang="zh-CN" dirty="0" smtClean="0"/>
          </a:p>
          <a:p>
            <a:pPr marL="514350" indent="-514350">
              <a:buFont typeface="+mj-lt"/>
              <a:buAutoNum type="arabicPeriod"/>
            </a:pPr>
            <a:r>
              <a:rPr kumimoji="1" lang="zh-CN" altLang="en-US" dirty="0" smtClean="0"/>
              <a:t>移动端浏览器还有一个理想视口，他是对于特定设备上的特定浏览器的布局视口的一个理想尺寸。</a:t>
            </a:r>
            <a:endParaRPr kumimoji="1" lang="en-US" altLang="zh-CN" dirty="0" smtClean="0"/>
          </a:p>
          <a:p>
            <a:pPr marL="514350" indent="-514350">
              <a:buFont typeface="+mj-lt"/>
              <a:buAutoNum type="arabicPeriod"/>
            </a:pPr>
            <a:r>
              <a:rPr kumimoji="1" lang="zh-CN" altLang="en-US" dirty="0" smtClean="0"/>
              <a:t>可以把布局视口的尺寸设置为理想视口。实际上，这就是响应式设计的基础。</a:t>
            </a:r>
            <a:endParaRPr kumimoji="1" lang="en-US" altLang="zh-CN" dirty="0" smtClean="0"/>
          </a:p>
          <a:p>
            <a:pPr marL="514350" indent="-514350">
              <a:buFont typeface="+mj-lt"/>
              <a:buAutoNum type="arabicPeriod"/>
            </a:pPr>
            <a:r>
              <a:rPr kumimoji="1" lang="zh-CN" altLang="en-US" dirty="0" smtClean="0">
                <a:solidFill>
                  <a:srgbClr val="FF0000"/>
                </a:solidFill>
              </a:rPr>
              <a:t>思考：以下视口指的是哪个视口？</a:t>
            </a:r>
            <a:endParaRPr kumimoji="1" lang="en-US" altLang="zh-CN" dirty="0" smtClean="0">
              <a:solidFill>
                <a:srgbClr val="FF0000"/>
              </a:solidFill>
            </a:endParaRPr>
          </a:p>
          <a:p>
            <a:pPr marL="0" indent="0">
              <a:buNone/>
            </a:pPr>
            <a:r>
              <a:rPr kumimoji="1" lang="zh-CN" altLang="en-US" dirty="0" smtClean="0"/>
              <a:t>        </a:t>
            </a:r>
            <a:r>
              <a:rPr kumimoji="1" lang="en-US" altLang="zh-CN" dirty="0" smtClean="0"/>
              <a:t>Position</a:t>
            </a:r>
            <a:r>
              <a:rPr kumimoji="1" lang="zh-CN" altLang="en-US" dirty="0" smtClean="0"/>
              <a:t>：</a:t>
            </a:r>
            <a:r>
              <a:rPr kumimoji="1" lang="en-US" altLang="zh-CN" dirty="0" smtClean="0"/>
              <a:t>fixed</a:t>
            </a:r>
            <a:r>
              <a:rPr kumimoji="1" lang="zh-CN" altLang="en-US" dirty="0" smtClean="0"/>
              <a:t>。标准上说：盒子相对于视口的位置是固定的，不会随着滚动而变化。</a:t>
            </a:r>
            <a:endParaRPr kumimoji="1" lang="en-US" altLang="zh-CN" dirty="0" smtClean="0"/>
          </a:p>
          <a:p>
            <a:pPr marL="0" indent="0">
              <a:buNone/>
            </a:pPr>
            <a:r>
              <a:rPr kumimoji="1" lang="zh-CN" altLang="en-US" dirty="0" smtClean="0"/>
              <a:t>        </a:t>
            </a:r>
            <a:r>
              <a:rPr kumimoji="1" lang="en-US" altLang="zh-CN" dirty="0" err="1" smtClean="0"/>
              <a:t>vw</a:t>
            </a:r>
            <a:r>
              <a:rPr kumimoji="1" lang="zh-CN" altLang="en-US" dirty="0" smtClean="0"/>
              <a:t>和</a:t>
            </a:r>
            <a:r>
              <a:rPr kumimoji="1" lang="en-US" altLang="zh-CN" dirty="0" err="1" smtClean="0"/>
              <a:t>vh</a:t>
            </a:r>
            <a:r>
              <a:rPr kumimoji="1" lang="zh-CN" altLang="en-US" dirty="0" smtClean="0"/>
              <a:t>单位是相对视口的百分比；</a:t>
            </a:r>
            <a:r>
              <a:rPr kumimoji="1" lang="en-US" altLang="zh-CN" dirty="0" smtClean="0"/>
              <a:t>width</a:t>
            </a:r>
            <a:r>
              <a:rPr kumimoji="1" lang="zh-CN" altLang="en-US" dirty="0" smtClean="0"/>
              <a:t>：</a:t>
            </a:r>
            <a:r>
              <a:rPr kumimoji="1" lang="en-US" altLang="zh-CN" dirty="0" smtClean="0"/>
              <a:t>25vw</a:t>
            </a:r>
            <a:r>
              <a:rPr kumimoji="1" lang="zh-CN" altLang="en-US" dirty="0" smtClean="0"/>
              <a:t>意味着元素的宽度是视口宽度的</a:t>
            </a:r>
            <a:r>
              <a:rPr kumimoji="1" lang="en-US" altLang="zh-CN" dirty="0" smtClean="0"/>
              <a:t>25%</a:t>
            </a:r>
            <a:r>
              <a:rPr kumimoji="1" lang="zh-CN" altLang="en-US" dirty="0" smtClean="0"/>
              <a:t>。</a:t>
            </a:r>
            <a:endParaRPr kumimoji="1" lang="en-US" altLang="zh-CN" dirty="0" smtClean="0"/>
          </a:p>
          <a:p>
            <a:pPr marL="514350" indent="-514350">
              <a:buFont typeface="+mj-lt"/>
              <a:buAutoNum type="arabicPeriod"/>
            </a:pPr>
            <a:endParaRPr kumimoji="1" lang="en-US" altLang="zh-CN" dirty="0"/>
          </a:p>
          <a:p>
            <a:pPr marL="514350" indent="-514350">
              <a:buFont typeface="+mj-lt"/>
              <a:buAutoNum type="arabicPeriod"/>
            </a:pPr>
            <a:endParaRPr kumimoji="1" lang="en-US" altLang="zh-CN" dirty="0" smtClean="0"/>
          </a:p>
        </p:txBody>
      </p:sp>
    </p:spTree>
    <p:extLst>
      <p:ext uri="{BB962C8B-B14F-4D97-AF65-F5344CB8AC3E}">
        <p14:creationId xmlns:p14="http://schemas.microsoft.com/office/powerpoint/2010/main" val="108033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9238"/>
            <a:ext cx="2962672" cy="540404"/>
          </a:xfrm>
        </p:spPr>
        <p:txBody>
          <a:bodyPr>
            <a:normAutofit fontScale="90000"/>
          </a:bodyPr>
          <a:lstStyle/>
          <a:p>
            <a:r>
              <a:rPr kumimoji="1" lang="zh-CN" altLang="en-US" smtClean="0"/>
              <a:t>缩放</a:t>
            </a:r>
            <a:endParaRPr kumimoji="1" lang="zh-CN" altLang="en-US"/>
          </a:p>
        </p:txBody>
      </p:sp>
      <p:sp>
        <p:nvSpPr>
          <p:cNvPr id="3" name="内容占位符 2"/>
          <p:cNvSpPr>
            <a:spLocks noGrp="1"/>
          </p:cNvSpPr>
          <p:nvPr>
            <p:ph idx="1"/>
          </p:nvPr>
        </p:nvSpPr>
        <p:spPr/>
        <p:txBody>
          <a:bodyPr/>
          <a:lstStyle/>
          <a:p>
            <a:r>
              <a:rPr kumimoji="1" lang="en-US" altLang="zh-CN" dirty="0" smtClean="0"/>
              <a:t>&lt;meta</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“viewport”</a:t>
            </a:r>
            <a:r>
              <a:rPr kumimoji="1" lang="zh-CN" altLang="en-US" dirty="0" smtClean="0"/>
              <a:t> </a:t>
            </a:r>
            <a:r>
              <a:rPr kumimoji="1" lang="en-US" altLang="zh-CN" dirty="0" smtClean="0"/>
              <a:t>content</a:t>
            </a:r>
            <a:r>
              <a:rPr kumimoji="1" lang="zh-CN" altLang="en-US" dirty="0" smtClean="0"/>
              <a:t> </a:t>
            </a:r>
            <a:r>
              <a:rPr kumimoji="1" lang="en-US" altLang="zh-CN" dirty="0" smtClean="0"/>
              <a:t>=</a:t>
            </a:r>
            <a:r>
              <a:rPr kumimoji="1" lang="zh-CN" altLang="en-US" dirty="0" smtClean="0"/>
              <a:t> </a:t>
            </a:r>
            <a:r>
              <a:rPr kumimoji="1" lang="en-US" altLang="zh-CN" dirty="0" smtClean="0"/>
              <a:t>“user-scalable</a:t>
            </a:r>
            <a:r>
              <a:rPr kumimoji="1" lang="zh-CN" altLang="en-US" dirty="0" smtClean="0"/>
              <a:t> </a:t>
            </a:r>
            <a:r>
              <a:rPr kumimoji="1" lang="en-US" altLang="zh-CN" dirty="0" smtClean="0"/>
              <a:t>=</a:t>
            </a:r>
            <a:r>
              <a:rPr kumimoji="1" lang="zh-CN" altLang="en-US" dirty="0" smtClean="0"/>
              <a:t> </a:t>
            </a:r>
            <a:r>
              <a:rPr kumimoji="1" lang="en-US" altLang="zh-CN" dirty="0" smtClean="0"/>
              <a:t>no”&gt;</a:t>
            </a:r>
            <a:endParaRPr kumimoji="1" lang="zh-CN" altLang="en-US" dirty="0"/>
          </a:p>
        </p:txBody>
      </p:sp>
    </p:spTree>
    <p:extLst>
      <p:ext uri="{BB962C8B-B14F-4D97-AF65-F5344CB8AC3E}">
        <p14:creationId xmlns:p14="http://schemas.microsoft.com/office/powerpoint/2010/main" val="49417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625252"/>
          </a:xfrm>
        </p:spPr>
        <p:txBody>
          <a:bodyPr>
            <a:normAutofit fontScale="90000"/>
          </a:bodyPr>
          <a:lstStyle/>
          <a:p>
            <a:pPr algn="l"/>
            <a:r>
              <a:rPr kumimoji="1" lang="zh-CN" altLang="en-US" dirty="0" smtClean="0"/>
              <a:t>大纲</a:t>
            </a:r>
            <a:endParaRPr kumimoji="1" lang="zh-CN" altLang="en-US" dirty="0"/>
          </a:p>
        </p:txBody>
      </p:sp>
      <p:sp>
        <p:nvSpPr>
          <p:cNvPr id="3" name="内容占位符 2"/>
          <p:cNvSpPr>
            <a:spLocks noGrp="1"/>
          </p:cNvSpPr>
          <p:nvPr>
            <p:ph idx="1"/>
          </p:nvPr>
        </p:nvSpPr>
        <p:spPr/>
        <p:txBody>
          <a:bodyPr/>
          <a:lstStyle/>
          <a:p>
            <a:r>
              <a:rPr kumimoji="1" lang="zh-CN" altLang="en-US" dirty="0" smtClean="0"/>
              <a:t>视口</a:t>
            </a:r>
            <a:endParaRPr kumimoji="1" lang="en-US" altLang="zh-CN" dirty="0" smtClean="0"/>
          </a:p>
          <a:p>
            <a:r>
              <a:rPr kumimoji="1" lang="en-US" altLang="zh-CN" dirty="0" smtClean="0"/>
              <a:t>rem</a:t>
            </a:r>
            <a:r>
              <a:rPr kumimoji="1" lang="zh-CN" altLang="en-US" dirty="0" smtClean="0"/>
              <a:t>布局</a:t>
            </a:r>
            <a:endParaRPr kumimoji="1" lang="en-US" altLang="zh-CN" dirty="0" smtClean="0"/>
          </a:p>
          <a:p>
            <a:r>
              <a:rPr kumimoji="1" lang="zh-CN" altLang="en-US" smtClean="0"/>
              <a:t>媒体查询</a:t>
            </a:r>
            <a:endParaRPr kumimoji="1" lang="en-US" altLang="zh-CN" dirty="0" smtClean="0"/>
          </a:p>
        </p:txBody>
      </p:sp>
    </p:spTree>
    <p:extLst>
      <p:ext uri="{BB962C8B-B14F-4D97-AF65-F5344CB8AC3E}">
        <p14:creationId xmlns:p14="http://schemas.microsoft.com/office/powerpoint/2010/main" val="2898093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06" y="0"/>
            <a:ext cx="6351393" cy="612412"/>
          </a:xfrm>
        </p:spPr>
        <p:txBody>
          <a:bodyPr>
            <a:noAutofit/>
          </a:bodyPr>
          <a:lstStyle/>
          <a:p>
            <a:pPr algn="l"/>
            <a:r>
              <a:rPr kumimoji="1" lang="en-US" altLang="zh-CN" dirty="0" err="1" smtClean="0"/>
              <a:t>Viewport</a:t>
            </a:r>
            <a:r>
              <a:rPr kumimoji="1" lang="en-US" altLang="en-US" dirty="0" err="1" smtClean="0"/>
              <a:t>详解</a:t>
            </a:r>
            <a:endParaRPr kumimoji="1" lang="zh-CN" altLang="en-US" dirty="0"/>
          </a:p>
        </p:txBody>
      </p:sp>
      <p:sp>
        <p:nvSpPr>
          <p:cNvPr id="3" name="内容占位符 2"/>
          <p:cNvSpPr>
            <a:spLocks noGrp="1"/>
          </p:cNvSpPr>
          <p:nvPr>
            <p:ph idx="1"/>
          </p:nvPr>
        </p:nvSpPr>
        <p:spPr>
          <a:xfrm>
            <a:off x="457200" y="769268"/>
            <a:ext cx="8229600" cy="4335869"/>
          </a:xfrm>
        </p:spPr>
        <p:txBody>
          <a:bodyPr>
            <a:noAutofit/>
          </a:bodyPr>
          <a:lstStyle/>
          <a:p>
            <a:r>
              <a:rPr kumimoji="1" lang="en-US" altLang="zh-CN" sz="2000" dirty="0" smtClean="0"/>
              <a:t>&lt;meta</a:t>
            </a:r>
            <a:r>
              <a:rPr kumimoji="1" lang="zh-CN" altLang="en-US" sz="2000" dirty="0" smtClean="0"/>
              <a:t> </a:t>
            </a:r>
            <a:r>
              <a:rPr kumimoji="1" lang="en-US" altLang="zh-CN" sz="2000" dirty="0" smtClean="0"/>
              <a:t>name</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“viewport”</a:t>
            </a:r>
            <a:r>
              <a:rPr kumimoji="1" lang="zh-CN" altLang="en-US" sz="2000" dirty="0" smtClean="0"/>
              <a:t> </a:t>
            </a:r>
            <a:r>
              <a:rPr kumimoji="1" lang="en-US" altLang="zh-CN" sz="2000" dirty="0" smtClean="0"/>
              <a:t>content</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“name</a:t>
            </a:r>
            <a:r>
              <a:rPr kumimoji="1" lang="zh-CN" altLang="en-US" sz="2000" dirty="0" smtClean="0"/>
              <a:t> </a:t>
            </a:r>
            <a:r>
              <a:rPr kumimoji="1" lang="en-US" altLang="zh-CN" sz="2000" dirty="0" smtClean="0"/>
              <a:t>=</a:t>
            </a:r>
            <a:r>
              <a:rPr kumimoji="1" lang="zh-CN" altLang="en-US" sz="2000" dirty="0" smtClean="0"/>
              <a:t> </a:t>
            </a:r>
            <a:r>
              <a:rPr kumimoji="1" lang="en-US" altLang="zh-CN" sz="2000" dirty="0" err="1" smtClean="0"/>
              <a:t>value,name</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value”&gt;</a:t>
            </a:r>
          </a:p>
          <a:p>
            <a:r>
              <a:rPr kumimoji="1" lang="zh-CN" altLang="en-US" sz="2000" dirty="0" smtClean="0"/>
              <a:t>每一个名</a:t>
            </a:r>
            <a:r>
              <a:rPr kumimoji="1" lang="en-US" altLang="zh-CN" sz="2000" dirty="0" smtClean="0"/>
              <a:t>/</a:t>
            </a:r>
            <a:r>
              <a:rPr kumimoji="1" lang="zh-CN" altLang="en-US" sz="2000" dirty="0" smtClean="0"/>
              <a:t>值对都是一个给浏览器发布命令的指令。它们被逗号分隔，共有</a:t>
            </a:r>
            <a:r>
              <a:rPr kumimoji="1" lang="en-US" altLang="zh-CN" sz="2000" dirty="0" smtClean="0"/>
              <a:t>5</a:t>
            </a:r>
            <a:r>
              <a:rPr kumimoji="1" lang="zh-CN" altLang="en-US" sz="2000" dirty="0" smtClean="0"/>
              <a:t>个。</a:t>
            </a:r>
            <a:endParaRPr kumimoji="1" lang="en-US" altLang="zh-CN" sz="2000" dirty="0" smtClean="0"/>
          </a:p>
          <a:p>
            <a:pPr marL="0" indent="0">
              <a:buNone/>
            </a:pPr>
            <a:r>
              <a:rPr kumimoji="1" lang="zh-CN" altLang="en-US" sz="2000" dirty="0" smtClean="0"/>
              <a:t>     </a:t>
            </a:r>
            <a:r>
              <a:rPr kumimoji="1" lang="en-US" altLang="zh-CN" sz="2000" dirty="0" smtClean="0"/>
              <a:t>1.width</a:t>
            </a:r>
            <a:r>
              <a:rPr kumimoji="1" lang="zh-CN" altLang="en-US" sz="2000" dirty="0" smtClean="0"/>
              <a:t>：设置布局视口的宽度为特定的值。</a:t>
            </a:r>
            <a:endParaRPr kumimoji="1" lang="en-US" altLang="zh-CN" sz="2000" dirty="0" smtClean="0"/>
          </a:p>
          <a:p>
            <a:pPr marL="0" indent="0">
              <a:buNone/>
            </a:pPr>
            <a:r>
              <a:rPr kumimoji="1" lang="zh-CN" altLang="en-US" sz="2000" dirty="0" smtClean="0"/>
              <a:t>     </a:t>
            </a:r>
            <a:r>
              <a:rPr kumimoji="1" lang="en-US" altLang="zh-CN" sz="2000" dirty="0" smtClean="0"/>
              <a:t>2.init-scale</a:t>
            </a:r>
            <a:r>
              <a:rPr kumimoji="1" lang="zh-CN" altLang="en-US" sz="2000" dirty="0" smtClean="0"/>
              <a:t>：设置页面的初始缩放程度和布局视口的宽度</a:t>
            </a:r>
            <a:endParaRPr kumimoji="1" lang="en-US" altLang="zh-CN" sz="2000" dirty="0" smtClean="0"/>
          </a:p>
          <a:p>
            <a:pPr marL="0" indent="0">
              <a:buNone/>
            </a:pPr>
            <a:r>
              <a:rPr kumimoji="1" lang="en-US" altLang="zh-CN" sz="2000" dirty="0" smtClean="0"/>
              <a:t>     3.minimum-scale</a:t>
            </a:r>
            <a:r>
              <a:rPr kumimoji="1" lang="zh-CN" altLang="en-US" sz="2000" dirty="0" smtClean="0"/>
              <a:t>：设置了最小缩放程度（用户可缩小的程度）</a:t>
            </a:r>
            <a:endParaRPr kumimoji="1" lang="en-US" altLang="zh-CN" sz="2000" dirty="0" smtClean="0"/>
          </a:p>
          <a:p>
            <a:pPr marL="0" indent="0">
              <a:buNone/>
            </a:pPr>
            <a:r>
              <a:rPr kumimoji="1" lang="en-US" altLang="zh-CN" sz="2000" dirty="0" smtClean="0"/>
              <a:t>     4.maxmum-scale</a:t>
            </a:r>
            <a:r>
              <a:rPr kumimoji="1" lang="zh-CN" altLang="en-US" sz="2000" dirty="0" smtClean="0"/>
              <a:t>：设置了最大缩放程度（用户可放大的程度）</a:t>
            </a:r>
            <a:endParaRPr kumimoji="1" lang="en-US" altLang="zh-CN" sz="2000" dirty="0" smtClean="0"/>
          </a:p>
          <a:p>
            <a:pPr marL="0" indent="0">
              <a:buNone/>
            </a:pPr>
            <a:r>
              <a:rPr kumimoji="1" lang="en-US" altLang="zh-CN" sz="2000" dirty="0" smtClean="0"/>
              <a:t>     5.user-scalable</a:t>
            </a:r>
            <a:r>
              <a:rPr kumimoji="1" lang="zh-CN" altLang="en-US" sz="2000" dirty="0" smtClean="0"/>
              <a:t>：是否阻止用户进行缩放。</a:t>
            </a:r>
            <a:endParaRPr kumimoji="1" lang="zh-CN" altLang="en-US" sz="2000" dirty="0"/>
          </a:p>
        </p:txBody>
      </p:sp>
    </p:spTree>
    <p:extLst>
      <p:ext uri="{BB962C8B-B14F-4D97-AF65-F5344CB8AC3E}">
        <p14:creationId xmlns:p14="http://schemas.microsoft.com/office/powerpoint/2010/main" val="22339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560" y="121196"/>
            <a:ext cx="7285743" cy="360040"/>
          </a:xfrm>
        </p:spPr>
        <p:txBody>
          <a:bodyPr>
            <a:normAutofit fontScale="90000"/>
          </a:bodyPr>
          <a:lstStyle/>
          <a:p>
            <a:r>
              <a:rPr lang="zh-CN" altLang="en-US" dirty="0"/>
              <a:t>手机浏览器的内核是什么？</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a:t>产业概况：全球仅有四大浏览器内核</a:t>
            </a:r>
            <a:endParaRPr lang="zh-CN" altLang="en-US" dirty="0"/>
          </a:p>
          <a:p>
            <a:r>
              <a:rPr lang="zh-CN" altLang="en-US" dirty="0"/>
              <a:t>目前全球仅有四个独立的浏览器内核，分别为微软</a:t>
            </a:r>
            <a:r>
              <a:rPr lang="en-US" altLang="zh-CN" dirty="0"/>
              <a:t>IE</a:t>
            </a:r>
            <a:r>
              <a:rPr lang="zh-CN" altLang="en-US" dirty="0"/>
              <a:t>的</a:t>
            </a:r>
            <a:r>
              <a:rPr lang="en-US" altLang="zh-CN" dirty="0"/>
              <a:t>Trident</a:t>
            </a:r>
            <a:r>
              <a:rPr lang="zh-CN" altLang="en-US" dirty="0"/>
              <a:t>、网景最初研发后卖给</a:t>
            </a:r>
            <a:r>
              <a:rPr lang="en-US" altLang="zh-CN" dirty="0"/>
              <a:t>Mozilla</a:t>
            </a:r>
            <a:r>
              <a:rPr lang="zh-CN" altLang="en-US" dirty="0"/>
              <a:t>基金会并演化成火狐的</a:t>
            </a:r>
            <a:r>
              <a:rPr lang="en-US" altLang="zh-CN" dirty="0"/>
              <a:t>Gecko</a:t>
            </a:r>
            <a:r>
              <a:rPr lang="zh-CN" altLang="en-US" dirty="0"/>
              <a:t>、</a:t>
            </a:r>
            <a:r>
              <a:rPr lang="en-US" altLang="zh-CN" dirty="0"/>
              <a:t>KDE</a:t>
            </a:r>
            <a:r>
              <a:rPr lang="zh-CN" altLang="en-US" dirty="0"/>
              <a:t>的开源内核</a:t>
            </a:r>
            <a:r>
              <a:rPr lang="en-US" altLang="zh-CN" dirty="0" err="1"/>
              <a:t>Webkit</a:t>
            </a:r>
            <a:r>
              <a:rPr lang="zh-CN" altLang="en-US" dirty="0"/>
              <a:t>以及</a:t>
            </a:r>
            <a:r>
              <a:rPr lang="en-US" altLang="zh-CN" dirty="0"/>
              <a:t>Opera(</a:t>
            </a:r>
            <a:r>
              <a:rPr lang="zh-CN" altLang="en-US" dirty="0"/>
              <a:t>欧朋</a:t>
            </a:r>
            <a:r>
              <a:rPr lang="en-US" altLang="zh-CN" dirty="0"/>
              <a:t>)</a:t>
            </a:r>
            <a:r>
              <a:rPr lang="zh-CN" altLang="en-US" dirty="0"/>
              <a:t>的</a:t>
            </a:r>
            <a:r>
              <a:rPr lang="en-US" altLang="zh-CN" dirty="0"/>
              <a:t>Presto</a:t>
            </a:r>
            <a:r>
              <a:rPr lang="zh-CN" altLang="en-US" dirty="0"/>
              <a:t>。其中，</a:t>
            </a:r>
            <a:r>
              <a:rPr lang="en-US" altLang="zh-CN" dirty="0"/>
              <a:t>Presto</a:t>
            </a:r>
            <a:r>
              <a:rPr lang="zh-CN" altLang="en-US" dirty="0"/>
              <a:t>是历史最悠久的内核。</a:t>
            </a:r>
          </a:p>
          <a:p>
            <a:r>
              <a:rPr lang="zh-CN" altLang="en-US" dirty="0"/>
              <a:t>目前微软的</a:t>
            </a:r>
            <a:r>
              <a:rPr lang="en-US" altLang="zh-CN" dirty="0"/>
              <a:t>Trident</a:t>
            </a:r>
            <a:r>
              <a:rPr lang="zh-CN" altLang="en-US" dirty="0"/>
              <a:t>在移动终端上主要为</a:t>
            </a:r>
            <a:r>
              <a:rPr lang="en-US" altLang="zh-CN" dirty="0"/>
              <a:t>WP7</a:t>
            </a:r>
            <a:r>
              <a:rPr lang="zh-CN" altLang="en-US" dirty="0"/>
              <a:t>系统内置浏览器，</a:t>
            </a:r>
            <a:r>
              <a:rPr lang="en-US" altLang="zh-CN" dirty="0"/>
              <a:t>Opera</a:t>
            </a:r>
            <a:r>
              <a:rPr lang="zh-CN" altLang="en-US" dirty="0"/>
              <a:t>的</a:t>
            </a:r>
            <a:r>
              <a:rPr lang="en-US" altLang="zh-CN" dirty="0"/>
              <a:t>Presto</a:t>
            </a:r>
            <a:r>
              <a:rPr lang="zh-CN" altLang="en-US" dirty="0"/>
              <a:t>内核在所有联网设备上都使用，移动终端上主要为 </a:t>
            </a:r>
            <a:r>
              <a:rPr lang="en-US" altLang="zh-CN" dirty="0"/>
              <a:t>Opera Mobile</a:t>
            </a:r>
            <a:r>
              <a:rPr lang="zh-CN" altLang="en-US" dirty="0"/>
              <a:t>、</a:t>
            </a:r>
            <a:r>
              <a:rPr lang="en-US" altLang="zh-CN" dirty="0" err="1"/>
              <a:t>OperaMini</a:t>
            </a:r>
            <a:r>
              <a:rPr lang="zh-CN" altLang="en-US" dirty="0"/>
              <a:t>、欧朋浏览器以及欧朋</a:t>
            </a:r>
            <a:r>
              <a:rPr lang="en-US" altLang="zh-CN" dirty="0"/>
              <a:t>HD Beta</a:t>
            </a:r>
            <a:r>
              <a:rPr lang="zh-CN" altLang="en-US" dirty="0"/>
              <a:t>版，</a:t>
            </a:r>
            <a:r>
              <a:rPr lang="en-US" altLang="zh-CN" dirty="0" err="1"/>
              <a:t>Webkit</a:t>
            </a:r>
            <a:r>
              <a:rPr lang="zh-CN" altLang="en-US" dirty="0"/>
              <a:t>内核的适用范围则较为广泛，</a:t>
            </a:r>
            <a:r>
              <a:rPr lang="en-US" altLang="zh-CN" dirty="0"/>
              <a:t>Android</a:t>
            </a:r>
            <a:r>
              <a:rPr lang="zh-CN" altLang="en-US" dirty="0"/>
              <a:t>原生浏览器、苹果的</a:t>
            </a:r>
            <a:r>
              <a:rPr lang="en-US" altLang="zh-CN" dirty="0"/>
              <a:t>Safari</a:t>
            </a:r>
            <a:r>
              <a:rPr lang="zh-CN" altLang="en-US" dirty="0"/>
              <a:t>、谷歌的</a:t>
            </a:r>
            <a:r>
              <a:rPr lang="en-US" altLang="zh-CN" dirty="0"/>
              <a:t>Chrome(Android4.0</a:t>
            </a:r>
            <a:r>
              <a:rPr lang="zh-CN" altLang="en-US" dirty="0"/>
              <a:t>使用</a:t>
            </a:r>
            <a:r>
              <a:rPr lang="en-US" altLang="zh-CN" dirty="0"/>
              <a:t>)</a:t>
            </a:r>
            <a:r>
              <a:rPr lang="zh-CN" altLang="en-US" dirty="0"/>
              <a:t>都是基于</a:t>
            </a:r>
            <a:r>
              <a:rPr lang="en-US" altLang="zh-CN" dirty="0" err="1"/>
              <a:t>Webkit</a:t>
            </a:r>
            <a:r>
              <a:rPr lang="zh-CN" altLang="en-US" dirty="0"/>
              <a:t>开源内核开发的。</a:t>
            </a:r>
            <a:endParaRPr kumimoji="1" lang="zh-CN" altLang="en-US" dirty="0"/>
          </a:p>
        </p:txBody>
      </p:sp>
    </p:spTree>
    <p:extLst>
      <p:ext uri="{BB962C8B-B14F-4D97-AF65-F5344CB8AC3E}">
        <p14:creationId xmlns:p14="http://schemas.microsoft.com/office/powerpoint/2010/main" val="108206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7224"/>
            <a:ext cx="3416320" cy="646331"/>
          </a:xfrm>
          <a:prstGeom prst="rect">
            <a:avLst/>
          </a:prstGeom>
          <a:noFill/>
        </p:spPr>
        <p:txBody>
          <a:bodyPr wrap="none" rtlCol="0">
            <a:spAutoFit/>
          </a:bodyPr>
          <a:lstStyle/>
          <a:p>
            <a:r>
              <a:rPr kumimoji="1" lang="zh-CN" altLang="en-US" sz="3600" dirty="0" smtClean="0"/>
              <a:t>手机浏览器特点</a:t>
            </a:r>
            <a:endParaRPr kumimoji="1" lang="zh-CN" altLang="en-US" sz="3600" dirty="0"/>
          </a:p>
        </p:txBody>
      </p:sp>
      <p:sp>
        <p:nvSpPr>
          <p:cNvPr id="3" name="矩形 2"/>
          <p:cNvSpPr/>
          <p:nvPr/>
        </p:nvSpPr>
        <p:spPr>
          <a:xfrm>
            <a:off x="13871" y="658181"/>
            <a:ext cx="9130129" cy="4955203"/>
          </a:xfrm>
          <a:prstGeom prst="rect">
            <a:avLst/>
          </a:prstGeom>
        </p:spPr>
        <p:txBody>
          <a:bodyPr wrap="square">
            <a:spAutoFit/>
          </a:bodyPr>
          <a:lstStyle/>
          <a:p>
            <a:r>
              <a:rPr lang="zh-CN" altLang="en-US" sz="2000" dirty="0" smtClean="0">
                <a:solidFill>
                  <a:srgbClr val="353535"/>
                </a:solidFill>
                <a:latin typeface="ArialMT" charset="0"/>
              </a:rPr>
              <a:t>      </a:t>
            </a:r>
            <a:r>
              <a:rPr lang="en-US" altLang="zh-CN" sz="2000" dirty="0" smtClean="0">
                <a:solidFill>
                  <a:srgbClr val="353535"/>
                </a:solidFill>
                <a:latin typeface="ArialMT" charset="0"/>
              </a:rPr>
              <a:t>Trident</a:t>
            </a:r>
            <a:r>
              <a:rPr lang="zh-CN" altLang="en-US" sz="2000" dirty="0">
                <a:solidFill>
                  <a:srgbClr val="353535"/>
                </a:solidFill>
                <a:latin typeface="ArialMT" charset="0"/>
              </a:rPr>
              <a:t>，主要有</a:t>
            </a:r>
            <a:r>
              <a:rPr lang="en-US" altLang="zh-CN" sz="2000" dirty="0">
                <a:solidFill>
                  <a:srgbClr val="353535"/>
                </a:solidFill>
                <a:latin typeface="ArialMT" charset="0"/>
              </a:rPr>
              <a:t>IE</a:t>
            </a:r>
            <a:r>
              <a:rPr lang="zh-CN" altLang="en-US" sz="2000" dirty="0">
                <a:solidFill>
                  <a:srgbClr val="353535"/>
                </a:solidFill>
                <a:latin typeface="ArialMT" charset="0"/>
              </a:rPr>
              <a:t>浏览器以及多核</a:t>
            </a:r>
            <a:r>
              <a:rPr lang="zh-CN" altLang="en-US" sz="2000" dirty="0" smtClean="0">
                <a:solidFill>
                  <a:srgbClr val="353535"/>
                </a:solidFill>
                <a:latin typeface="ArialMT" charset="0"/>
              </a:rPr>
              <a:t>浏览器</a:t>
            </a:r>
            <a:endParaRPr lang="en-US" altLang="zh-CN" sz="2000" dirty="0" smtClean="0">
              <a:solidFill>
                <a:srgbClr val="353535"/>
              </a:solidFill>
              <a:latin typeface="ArialMT" charset="0"/>
            </a:endParaRPr>
          </a:p>
          <a:p>
            <a:r>
              <a:rPr lang="zh-CN" altLang="en-US" sz="2000" dirty="0">
                <a:solidFill>
                  <a:srgbClr val="353535"/>
                </a:solidFill>
                <a:latin typeface="ArialMT" charset="0"/>
              </a:rPr>
              <a:t> </a:t>
            </a:r>
            <a:r>
              <a:rPr lang="zh-CN" altLang="en-US" sz="2000" dirty="0" smtClean="0">
                <a:solidFill>
                  <a:srgbClr val="353535"/>
                </a:solidFill>
                <a:latin typeface="ArialMT" charset="0"/>
              </a:rPr>
              <a:t>     </a:t>
            </a:r>
            <a:r>
              <a:rPr lang="en-US" altLang="zh-CN" sz="2000" dirty="0" smtClean="0">
                <a:solidFill>
                  <a:srgbClr val="353535"/>
                </a:solidFill>
                <a:latin typeface="ArialMT" charset="0"/>
              </a:rPr>
              <a:t>Gecko</a:t>
            </a:r>
            <a:r>
              <a:rPr lang="zh-CN" altLang="en-US" sz="2000" dirty="0">
                <a:solidFill>
                  <a:srgbClr val="353535"/>
                </a:solidFill>
                <a:latin typeface="ArialMT" charset="0"/>
              </a:rPr>
              <a:t>，主要有</a:t>
            </a:r>
            <a:r>
              <a:rPr lang="en-US" altLang="zh-CN" sz="2000" dirty="0">
                <a:solidFill>
                  <a:srgbClr val="353535"/>
                </a:solidFill>
                <a:latin typeface="ArialMT" charset="0"/>
              </a:rPr>
              <a:t>Firefox</a:t>
            </a:r>
            <a:r>
              <a:rPr lang="zh-CN" altLang="en-US" sz="2000" dirty="0">
                <a:solidFill>
                  <a:srgbClr val="353535"/>
                </a:solidFill>
                <a:latin typeface="ArialMT" charset="0"/>
              </a:rPr>
              <a:t>以及</a:t>
            </a:r>
            <a:r>
              <a:rPr lang="en-US" altLang="zh-CN" sz="2000" dirty="0">
                <a:solidFill>
                  <a:srgbClr val="353535"/>
                </a:solidFill>
                <a:latin typeface="ArialMT" charset="0"/>
              </a:rPr>
              <a:t>Firefox</a:t>
            </a:r>
            <a:r>
              <a:rPr lang="zh-CN" altLang="en-US" sz="2000" dirty="0">
                <a:solidFill>
                  <a:srgbClr val="353535"/>
                </a:solidFill>
                <a:latin typeface="ArialMT" charset="0"/>
              </a:rPr>
              <a:t>的衍生浏览器</a:t>
            </a:r>
          </a:p>
          <a:p>
            <a:r>
              <a:rPr lang="zh-CN" altLang="en-US" sz="2000" dirty="0" smtClean="0">
                <a:solidFill>
                  <a:srgbClr val="353535"/>
                </a:solidFill>
                <a:latin typeface="ArialMT" charset="0"/>
              </a:rPr>
              <a:t>      </a:t>
            </a:r>
            <a:r>
              <a:rPr lang="en-US" altLang="zh-CN" sz="2000" dirty="0" err="1" smtClean="0">
                <a:solidFill>
                  <a:srgbClr val="353535"/>
                </a:solidFill>
                <a:latin typeface="ArialMT" charset="0"/>
              </a:rPr>
              <a:t>WebKit</a:t>
            </a:r>
            <a:r>
              <a:rPr lang="zh-CN" altLang="en-US" sz="2000" dirty="0">
                <a:solidFill>
                  <a:srgbClr val="353535"/>
                </a:solidFill>
                <a:latin typeface="ArialMT" charset="0"/>
              </a:rPr>
              <a:t>，主要有</a:t>
            </a:r>
            <a:r>
              <a:rPr lang="en-US" altLang="zh-CN" sz="2000" dirty="0">
                <a:solidFill>
                  <a:srgbClr val="353535"/>
                </a:solidFill>
                <a:latin typeface="ArialMT" charset="0"/>
              </a:rPr>
              <a:t>Chrome</a:t>
            </a:r>
            <a:r>
              <a:rPr lang="zh-CN" altLang="en-US" sz="2000" dirty="0">
                <a:solidFill>
                  <a:srgbClr val="353535"/>
                </a:solidFill>
                <a:latin typeface="ArialMT" charset="0"/>
              </a:rPr>
              <a:t>与</a:t>
            </a:r>
            <a:r>
              <a:rPr lang="en-US" altLang="zh-CN" sz="2000" dirty="0">
                <a:solidFill>
                  <a:srgbClr val="353535"/>
                </a:solidFill>
                <a:latin typeface="ArialMT" charset="0"/>
              </a:rPr>
              <a:t>Chrome</a:t>
            </a:r>
            <a:r>
              <a:rPr lang="zh-CN" altLang="en-US" sz="2000" dirty="0">
                <a:solidFill>
                  <a:srgbClr val="353535"/>
                </a:solidFill>
                <a:latin typeface="ArialMT" charset="0"/>
              </a:rPr>
              <a:t>的衍生浏览器、</a:t>
            </a:r>
            <a:r>
              <a:rPr lang="en-US" altLang="zh-CN" sz="2000" dirty="0">
                <a:solidFill>
                  <a:srgbClr val="353535"/>
                </a:solidFill>
                <a:latin typeface="ArialMT" charset="0"/>
              </a:rPr>
              <a:t>Safari</a:t>
            </a:r>
            <a:r>
              <a:rPr lang="zh-CN" altLang="en-US" sz="2000" dirty="0">
                <a:solidFill>
                  <a:srgbClr val="353535"/>
                </a:solidFill>
                <a:latin typeface="ArialMT" charset="0"/>
              </a:rPr>
              <a:t>以及多核浏览器</a:t>
            </a:r>
          </a:p>
          <a:p>
            <a:r>
              <a:rPr lang="zh-CN" altLang="en-US" sz="2000" dirty="0" smtClean="0">
                <a:solidFill>
                  <a:srgbClr val="353535"/>
                </a:solidFill>
                <a:latin typeface="ArialMT" charset="0"/>
              </a:rPr>
              <a:t>      </a:t>
            </a:r>
            <a:r>
              <a:rPr lang="en-US" altLang="zh-CN" sz="2000" dirty="0" smtClean="0">
                <a:solidFill>
                  <a:srgbClr val="353535"/>
                </a:solidFill>
                <a:latin typeface="ArialMT" charset="0"/>
              </a:rPr>
              <a:t>Presto</a:t>
            </a:r>
            <a:r>
              <a:rPr lang="zh-CN" altLang="en-US" sz="2000" dirty="0">
                <a:solidFill>
                  <a:srgbClr val="353535"/>
                </a:solidFill>
                <a:latin typeface="ArialMT" charset="0"/>
              </a:rPr>
              <a:t>，之前主要应用于</a:t>
            </a:r>
            <a:r>
              <a:rPr lang="en-US" altLang="zh-CN" sz="2000" dirty="0">
                <a:solidFill>
                  <a:srgbClr val="353535"/>
                </a:solidFill>
                <a:latin typeface="ArialMT" charset="0"/>
              </a:rPr>
              <a:t>Opera</a:t>
            </a:r>
            <a:r>
              <a:rPr lang="zh-CN" altLang="en-US" sz="2000" dirty="0">
                <a:solidFill>
                  <a:srgbClr val="353535"/>
                </a:solidFill>
                <a:latin typeface="ArialMT" charset="0"/>
              </a:rPr>
              <a:t>，不过现在的</a:t>
            </a:r>
            <a:r>
              <a:rPr lang="en-US" altLang="zh-CN" sz="2000" dirty="0">
                <a:solidFill>
                  <a:srgbClr val="353535"/>
                </a:solidFill>
                <a:latin typeface="ArialMT" charset="0"/>
              </a:rPr>
              <a:t>Opera</a:t>
            </a:r>
            <a:r>
              <a:rPr lang="zh-CN" altLang="en-US" sz="2000" dirty="0">
                <a:solidFill>
                  <a:srgbClr val="353535"/>
                </a:solidFill>
                <a:latin typeface="ArialMT" charset="0"/>
              </a:rPr>
              <a:t>使用</a:t>
            </a:r>
            <a:r>
              <a:rPr lang="en-US" altLang="zh-CN" sz="2000" dirty="0" err="1">
                <a:solidFill>
                  <a:srgbClr val="353535"/>
                </a:solidFill>
                <a:latin typeface="ArialMT" charset="0"/>
              </a:rPr>
              <a:t>WebKit</a:t>
            </a:r>
            <a:r>
              <a:rPr lang="zh-CN" altLang="en-US" sz="2000" dirty="0" smtClean="0">
                <a:solidFill>
                  <a:srgbClr val="353535"/>
                </a:solidFill>
                <a:latin typeface="ArialMT" charset="0"/>
              </a:rPr>
              <a:t>内核</a:t>
            </a:r>
            <a:endParaRPr lang="en-US" altLang="zh-CN" sz="2000" dirty="0" smtClean="0">
              <a:solidFill>
                <a:srgbClr val="353535"/>
              </a:solidFill>
              <a:latin typeface="ArialMT" charset="0"/>
            </a:endParaRPr>
          </a:p>
          <a:p>
            <a:endParaRPr lang="en-US" altLang="zh-CN" sz="2000" dirty="0" smtClean="0">
              <a:solidFill>
                <a:srgbClr val="353535"/>
              </a:solidFill>
              <a:latin typeface="ArialMT" charset="0"/>
            </a:endParaRPr>
          </a:p>
          <a:p>
            <a:r>
              <a:rPr lang="zh-CN" altLang="en-US" sz="2000" dirty="0" smtClean="0">
                <a:solidFill>
                  <a:srgbClr val="FF0000"/>
                </a:solidFill>
              </a:rPr>
              <a:t>       </a:t>
            </a:r>
            <a:r>
              <a:rPr lang="zh-CN" altLang="en-US" sz="2400" dirty="0" smtClean="0">
                <a:solidFill>
                  <a:srgbClr val="FF0000"/>
                </a:solidFill>
              </a:rPr>
              <a:t>内核</a:t>
            </a:r>
            <a:r>
              <a:rPr lang="zh-CN" altLang="en-US" sz="2400" dirty="0">
                <a:solidFill>
                  <a:srgbClr val="FF0000"/>
                </a:solidFill>
              </a:rPr>
              <a:t>并无手机与</a:t>
            </a:r>
            <a:r>
              <a:rPr lang="en-US" altLang="zh-CN" sz="2400" dirty="0">
                <a:solidFill>
                  <a:srgbClr val="FF0000"/>
                </a:solidFill>
              </a:rPr>
              <a:t>PC</a:t>
            </a:r>
            <a:r>
              <a:rPr lang="zh-CN" altLang="en-US" sz="2400" dirty="0">
                <a:solidFill>
                  <a:srgbClr val="FF0000"/>
                </a:solidFill>
              </a:rPr>
              <a:t>的区分，手机浏览器的内核与</a:t>
            </a:r>
            <a:r>
              <a:rPr lang="en-US" altLang="zh-CN" sz="2400" dirty="0">
                <a:solidFill>
                  <a:srgbClr val="FF0000"/>
                </a:solidFill>
              </a:rPr>
              <a:t>PC</a:t>
            </a:r>
            <a:r>
              <a:rPr lang="zh-CN" altLang="en-US" sz="2400" dirty="0">
                <a:solidFill>
                  <a:srgbClr val="FF0000"/>
                </a:solidFill>
              </a:rPr>
              <a:t>浏览器类似，</a:t>
            </a:r>
            <a:r>
              <a:rPr lang="zh-CN" altLang="en-US" sz="2400" dirty="0" smtClean="0">
                <a:solidFill>
                  <a:srgbClr val="FF0000"/>
                </a:solidFill>
              </a:rPr>
              <a:t>例如：</a:t>
            </a:r>
            <a:r>
              <a:rPr lang="en-US" altLang="zh-CN" sz="2400" dirty="0" smtClean="0"/>
              <a:t>Chrome</a:t>
            </a:r>
            <a:r>
              <a:rPr lang="zh-CN" altLang="en-US" sz="2400" dirty="0"/>
              <a:t>、</a:t>
            </a:r>
            <a:r>
              <a:rPr lang="en-US" altLang="zh-CN" sz="2400" dirty="0"/>
              <a:t>Safari</a:t>
            </a:r>
            <a:r>
              <a:rPr lang="zh-CN" altLang="en-US" sz="2400" dirty="0"/>
              <a:t>手机版和</a:t>
            </a:r>
            <a:r>
              <a:rPr lang="en-US" altLang="zh-CN" sz="2400" dirty="0"/>
              <a:t>PC</a:t>
            </a:r>
            <a:r>
              <a:rPr lang="zh-CN" altLang="en-US" sz="2400" dirty="0"/>
              <a:t>版都是</a:t>
            </a:r>
            <a:r>
              <a:rPr lang="en-US" altLang="zh-CN" sz="2400" dirty="0" err="1"/>
              <a:t>Webkit</a:t>
            </a:r>
            <a:r>
              <a:rPr lang="zh-CN" altLang="en-US" sz="2400" dirty="0"/>
              <a:t>内核的。</a:t>
            </a:r>
            <a:endParaRPr lang="en-US" altLang="zh-CN" sz="2400" dirty="0" smtClean="0">
              <a:solidFill>
                <a:srgbClr val="FF0000"/>
              </a:solidFill>
            </a:endParaRPr>
          </a:p>
          <a:p>
            <a:r>
              <a:rPr lang="zh-CN" altLang="en-US" sz="2400" dirty="0">
                <a:solidFill>
                  <a:srgbClr val="FF0000"/>
                </a:solidFill>
              </a:rPr>
              <a:t> </a:t>
            </a:r>
            <a:r>
              <a:rPr lang="zh-CN" altLang="en-US" sz="2400" dirty="0" smtClean="0">
                <a:solidFill>
                  <a:srgbClr val="FF0000"/>
                </a:solidFill>
              </a:rPr>
              <a:t>             </a:t>
            </a:r>
            <a:r>
              <a:rPr lang="en-US" altLang="zh-CN" sz="2400" dirty="0" smtClean="0"/>
              <a:t>IE</a:t>
            </a:r>
            <a:r>
              <a:rPr lang="zh-CN" altLang="en-US" sz="2400" dirty="0"/>
              <a:t>手机版和</a:t>
            </a:r>
            <a:r>
              <a:rPr lang="en-US" altLang="zh-CN" sz="2400" dirty="0"/>
              <a:t>PC</a:t>
            </a:r>
            <a:r>
              <a:rPr lang="zh-CN" altLang="en-US" sz="2400" dirty="0"/>
              <a:t>版都是</a:t>
            </a:r>
            <a:r>
              <a:rPr lang="en-US" altLang="zh-CN" sz="2400" dirty="0"/>
              <a:t>Trident</a:t>
            </a:r>
            <a:r>
              <a:rPr lang="zh-CN" altLang="en-US" sz="2400" dirty="0"/>
              <a:t>内核的；</a:t>
            </a:r>
            <a:endParaRPr lang="en-US" altLang="zh-CN" sz="2400" dirty="0"/>
          </a:p>
          <a:p>
            <a:r>
              <a:rPr lang="zh-CN" altLang="en-US" sz="2400" dirty="0"/>
              <a:t>              </a:t>
            </a:r>
            <a:r>
              <a:rPr lang="en-US" altLang="zh-CN" sz="2400" dirty="0" smtClean="0"/>
              <a:t>Firefox</a:t>
            </a:r>
            <a:r>
              <a:rPr lang="zh-CN" altLang="en-US" sz="2400" dirty="0"/>
              <a:t>手机版和</a:t>
            </a:r>
            <a:r>
              <a:rPr lang="en-US" altLang="zh-CN" sz="2400" dirty="0"/>
              <a:t>PC</a:t>
            </a:r>
            <a:r>
              <a:rPr lang="zh-CN" altLang="en-US" sz="2400" dirty="0"/>
              <a:t>版都是</a:t>
            </a:r>
            <a:r>
              <a:rPr lang="en-US" altLang="zh-CN" sz="2400" dirty="0"/>
              <a:t>Gecko</a:t>
            </a:r>
            <a:r>
              <a:rPr lang="zh-CN" altLang="en-US" sz="2400" dirty="0"/>
              <a:t>内核的；</a:t>
            </a:r>
          </a:p>
          <a:p>
            <a:r>
              <a:rPr lang="zh-CN" altLang="en-US" sz="2400" dirty="0"/>
              <a:t>              </a:t>
            </a:r>
            <a:r>
              <a:rPr lang="en-US" altLang="zh-CN" sz="2400" dirty="0" smtClean="0"/>
              <a:t>Opera</a:t>
            </a:r>
            <a:r>
              <a:rPr lang="zh-CN" altLang="en-US" sz="2400" dirty="0"/>
              <a:t>手机版和</a:t>
            </a:r>
            <a:r>
              <a:rPr lang="en-US" altLang="zh-CN" sz="2400" dirty="0"/>
              <a:t>PC</a:t>
            </a:r>
            <a:r>
              <a:rPr lang="zh-CN" altLang="en-US" sz="2400" dirty="0"/>
              <a:t>版都是</a:t>
            </a:r>
            <a:r>
              <a:rPr lang="en-US" altLang="zh-CN" sz="2400" dirty="0"/>
              <a:t>Presto</a:t>
            </a:r>
            <a:r>
              <a:rPr lang="zh-CN" altLang="en-US" sz="2400" dirty="0"/>
              <a:t>内核的</a:t>
            </a:r>
            <a:endParaRPr lang="en-US" altLang="zh-CN" sz="2400" dirty="0"/>
          </a:p>
          <a:p>
            <a:r>
              <a:rPr lang="zh-CN" altLang="en-US" sz="2400" dirty="0"/>
              <a:t>              </a:t>
            </a:r>
            <a:r>
              <a:rPr lang="zh-CN" altLang="en-US" sz="2400" dirty="0" smtClean="0"/>
              <a:t>自从</a:t>
            </a:r>
            <a:r>
              <a:rPr lang="en-US" altLang="zh-CN" sz="2400" dirty="0"/>
              <a:t>2013</a:t>
            </a:r>
            <a:r>
              <a:rPr lang="zh-CN" altLang="en-US" sz="2400" dirty="0"/>
              <a:t>年</a:t>
            </a:r>
            <a:r>
              <a:rPr lang="en-US" altLang="zh-CN" sz="2400" dirty="0"/>
              <a:t>2</a:t>
            </a:r>
            <a:r>
              <a:rPr lang="zh-CN" altLang="en-US" sz="2400" dirty="0"/>
              <a:t>月</a:t>
            </a:r>
            <a:r>
              <a:rPr lang="en-US" altLang="zh-CN" sz="2400" dirty="0"/>
              <a:t>13</a:t>
            </a:r>
            <a:r>
              <a:rPr lang="zh-CN" altLang="en-US" sz="2400" dirty="0"/>
              <a:t>日</a:t>
            </a:r>
            <a:r>
              <a:rPr lang="en-US" altLang="zh-CN" sz="2400" dirty="0"/>
              <a:t>Opera</a:t>
            </a:r>
            <a:r>
              <a:rPr lang="zh-CN" altLang="en-US" sz="2400" dirty="0"/>
              <a:t>宣布放弃</a:t>
            </a:r>
            <a:r>
              <a:rPr lang="en-US" altLang="zh-CN" sz="2400" dirty="0"/>
              <a:t>Presto</a:t>
            </a:r>
            <a:r>
              <a:rPr lang="zh-CN" altLang="en-US" sz="2400" dirty="0"/>
              <a:t>内核转向</a:t>
            </a:r>
            <a:r>
              <a:rPr lang="en-US" altLang="zh-CN" sz="2400" dirty="0" err="1"/>
              <a:t>Webkit</a:t>
            </a:r>
            <a:r>
              <a:rPr lang="zh-CN" altLang="en-US" sz="2400" dirty="0"/>
              <a:t>内核后，已出现部分</a:t>
            </a:r>
            <a:r>
              <a:rPr lang="en-US" altLang="zh-CN" sz="2400" dirty="0" err="1"/>
              <a:t>Webkit</a:t>
            </a:r>
            <a:r>
              <a:rPr lang="zh-CN" altLang="en-US" sz="2400" dirty="0"/>
              <a:t>内核的</a:t>
            </a:r>
            <a:r>
              <a:rPr lang="en-US" altLang="zh-CN" sz="2400" dirty="0"/>
              <a:t>Opera</a:t>
            </a:r>
            <a:r>
              <a:rPr lang="zh-CN" altLang="en-US" sz="2400" dirty="0"/>
              <a:t>手机浏览器测试版；</a:t>
            </a:r>
            <a:endParaRPr lang="en-US" altLang="zh-CN" sz="2400" dirty="0"/>
          </a:p>
          <a:p>
            <a:r>
              <a:rPr lang="zh-CN" altLang="en-US" sz="2400" dirty="0"/>
              <a:t>              </a:t>
            </a:r>
            <a:r>
              <a:rPr lang="en-US" altLang="zh-CN" sz="2400" dirty="0" smtClean="0"/>
              <a:t>2013</a:t>
            </a:r>
            <a:r>
              <a:rPr lang="zh-CN" altLang="en-US" sz="2400" dirty="0"/>
              <a:t>年</a:t>
            </a:r>
            <a:r>
              <a:rPr lang="en-US" altLang="zh-CN" sz="2400" dirty="0"/>
              <a:t>4</a:t>
            </a:r>
            <a:r>
              <a:rPr lang="zh-CN" altLang="en-US" sz="2400" dirty="0"/>
              <a:t>月，谷歌宣布采用</a:t>
            </a:r>
            <a:r>
              <a:rPr lang="en-US" altLang="zh-CN" sz="2400" dirty="0"/>
              <a:t>Blink</a:t>
            </a:r>
            <a:r>
              <a:rPr lang="zh-CN" altLang="en-US" sz="2400" dirty="0"/>
              <a:t>引擎替换</a:t>
            </a:r>
            <a:r>
              <a:rPr lang="en-US" altLang="zh-CN" sz="2400" dirty="0"/>
              <a:t>Chrome</a:t>
            </a:r>
            <a:r>
              <a:rPr lang="zh-CN" altLang="en-US" sz="2400" dirty="0"/>
              <a:t>的</a:t>
            </a:r>
            <a:r>
              <a:rPr lang="en-US" altLang="zh-CN" sz="2400" dirty="0" err="1"/>
              <a:t>Webkit</a:t>
            </a:r>
            <a:r>
              <a:rPr lang="zh-CN" altLang="en-US" sz="2400" dirty="0"/>
              <a:t>渲染引擎，同时</a:t>
            </a:r>
            <a:r>
              <a:rPr lang="en-US" altLang="zh-CN" sz="2400" dirty="0"/>
              <a:t>Opera</a:t>
            </a:r>
            <a:r>
              <a:rPr lang="zh-CN" altLang="en-US" sz="2400" dirty="0"/>
              <a:t>也宣布跟随谷歌采用</a:t>
            </a:r>
            <a:r>
              <a:rPr lang="en-US" altLang="zh-CN" sz="2400" dirty="0"/>
              <a:t>Blink</a:t>
            </a:r>
            <a:r>
              <a:rPr lang="zh-CN" altLang="en-US" sz="2400" dirty="0"/>
              <a:t>为渲染引擎</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7" y="29238"/>
            <a:ext cx="5915000" cy="468396"/>
          </a:xfrm>
        </p:spPr>
        <p:txBody>
          <a:bodyPr>
            <a:normAutofit fontScale="90000"/>
          </a:bodyPr>
          <a:lstStyle/>
          <a:p>
            <a:r>
              <a:rPr lang="zh-CN" altLang="en-US" b="1" dirty="0"/>
              <a:t>四大浏览器内核优缺点</a:t>
            </a:r>
            <a:endParaRPr kumimoji="1" lang="zh-CN" altLang="en-US" dirty="0"/>
          </a:p>
        </p:txBody>
      </p:sp>
      <p:sp>
        <p:nvSpPr>
          <p:cNvPr id="3" name="内容占位符 2"/>
          <p:cNvSpPr>
            <a:spLocks noGrp="1"/>
          </p:cNvSpPr>
          <p:nvPr>
            <p:ph idx="1"/>
          </p:nvPr>
        </p:nvSpPr>
        <p:spPr>
          <a:xfrm>
            <a:off x="457200" y="769268"/>
            <a:ext cx="8229600" cy="4824536"/>
          </a:xfrm>
        </p:spPr>
        <p:txBody>
          <a:bodyPr>
            <a:normAutofit fontScale="85000" lnSpcReduction="20000"/>
          </a:bodyPr>
          <a:lstStyle/>
          <a:p>
            <a:r>
              <a:rPr lang="en-US" altLang="zh-CN" dirty="0"/>
              <a:t>1.Trident:</a:t>
            </a:r>
            <a:r>
              <a:rPr lang="zh-CN" altLang="en-US" dirty="0"/>
              <a:t>因为在早期</a:t>
            </a:r>
            <a:r>
              <a:rPr lang="en-US" altLang="zh-CN" dirty="0"/>
              <a:t>IE</a:t>
            </a:r>
            <a:r>
              <a:rPr lang="zh-CN" altLang="en-US" dirty="0"/>
              <a:t>占有大量的市场份额，所以以前有很多网页是根据这个</a:t>
            </a:r>
            <a:r>
              <a:rPr lang="en-US" altLang="zh-CN" dirty="0"/>
              <a:t>Trident</a:t>
            </a:r>
            <a:r>
              <a:rPr lang="zh-CN" altLang="en-US" dirty="0"/>
              <a:t>的标准来编写的，但是实际上这个内核对真正的网页标准支持不是很好，同时存在许多安全</a:t>
            </a:r>
            <a:r>
              <a:rPr lang="en-US" altLang="zh-CN" dirty="0"/>
              <a:t>Bug</a:t>
            </a:r>
            <a:r>
              <a:rPr lang="zh-CN" altLang="en-US" dirty="0"/>
              <a:t>。</a:t>
            </a:r>
          </a:p>
          <a:p>
            <a:r>
              <a:rPr lang="en-US" altLang="zh-CN" dirty="0"/>
              <a:t>2.Gecko:</a:t>
            </a:r>
            <a:r>
              <a:rPr lang="zh-CN" altLang="en-US" dirty="0"/>
              <a:t>优点就是功能强大、丰富，可以支持很多复杂网页效果和浏览器扩展接口，缺点是消耗很多的资源，比如内存。</a:t>
            </a:r>
          </a:p>
          <a:p>
            <a:r>
              <a:rPr lang="en-US" altLang="zh-CN" dirty="0"/>
              <a:t>3.Webkit:</a:t>
            </a:r>
            <a:r>
              <a:rPr lang="zh-CN" altLang="en-US" dirty="0"/>
              <a:t>优点就是</a:t>
            </a:r>
            <a:r>
              <a:rPr lang="en-US" altLang="zh-CN" dirty="0" err="1"/>
              <a:t>Webkit</a:t>
            </a:r>
            <a:r>
              <a:rPr lang="zh-CN" altLang="en-US" dirty="0"/>
              <a:t>拥有清晰的源码结构、极快的渲染速度，缺点是对网页代码的兼容性较低，会使一些编写不标准的网页无法正确显示。</a:t>
            </a:r>
          </a:p>
          <a:p>
            <a:r>
              <a:rPr lang="en-US" altLang="zh-CN" dirty="0"/>
              <a:t>4.Presto</a:t>
            </a:r>
            <a:r>
              <a:rPr lang="zh-CN" altLang="en-US" dirty="0"/>
              <a:t>：</a:t>
            </a:r>
            <a:r>
              <a:rPr lang="en-US" altLang="zh-CN" dirty="0"/>
              <a:t>Presto</a:t>
            </a:r>
            <a:r>
              <a:rPr lang="zh-CN" altLang="en-US" dirty="0"/>
              <a:t>内核被称为公认的浏览网页速度最快的内核，同时也是处理</a:t>
            </a:r>
            <a:r>
              <a:rPr lang="en-US" altLang="zh-CN" dirty="0"/>
              <a:t>JS</a:t>
            </a:r>
            <a:r>
              <a:rPr lang="zh-CN" altLang="en-US" dirty="0"/>
              <a:t>脚本最兼容的内核，能在</a:t>
            </a:r>
            <a:r>
              <a:rPr lang="en-US" altLang="zh-CN" dirty="0"/>
              <a:t>Windows</a:t>
            </a:r>
            <a:r>
              <a:rPr lang="zh-CN" altLang="en-US" dirty="0"/>
              <a:t>、</a:t>
            </a:r>
            <a:r>
              <a:rPr lang="en-US" altLang="zh-CN" dirty="0"/>
              <a:t>Mac</a:t>
            </a:r>
            <a:r>
              <a:rPr lang="zh-CN" altLang="en-US" dirty="0"/>
              <a:t>及</a:t>
            </a:r>
            <a:r>
              <a:rPr lang="en-US" altLang="zh-CN" dirty="0"/>
              <a:t>Linux</a:t>
            </a:r>
            <a:r>
              <a:rPr lang="zh-CN" altLang="en-US" dirty="0"/>
              <a:t>操作系统下完美运行。</a:t>
            </a:r>
            <a:endParaRPr kumimoji="1" lang="zh-CN" altLang="en-US" dirty="0"/>
          </a:p>
        </p:txBody>
      </p:sp>
    </p:spTree>
    <p:extLst>
      <p:ext uri="{BB962C8B-B14F-4D97-AF65-F5344CB8AC3E}">
        <p14:creationId xmlns:p14="http://schemas.microsoft.com/office/powerpoint/2010/main" val="148823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7" y="0"/>
            <a:ext cx="7368135" cy="697260"/>
          </a:xfrm>
        </p:spPr>
        <p:txBody>
          <a:bodyPr>
            <a:normAutofit fontScale="90000"/>
          </a:bodyPr>
          <a:lstStyle/>
          <a:p>
            <a:r>
              <a:rPr lang="zh-CN" altLang="en-US" sz="4000" b="1" dirty="0"/>
              <a:t>国内现状多数都基于</a:t>
            </a:r>
            <a:r>
              <a:rPr lang="en-US" altLang="zh-CN" sz="4000" b="1" dirty="0" err="1"/>
              <a:t>Webkit</a:t>
            </a:r>
            <a:r>
              <a:rPr lang="zh-CN" altLang="en-US" sz="4000" b="1" dirty="0"/>
              <a:t>开发</a:t>
            </a:r>
            <a:endParaRPr kumimoji="1" lang="zh-CN" altLang="en-US" sz="4000" dirty="0"/>
          </a:p>
        </p:txBody>
      </p:sp>
      <p:sp>
        <p:nvSpPr>
          <p:cNvPr id="3" name="内容占位符 2"/>
          <p:cNvSpPr>
            <a:spLocks noGrp="1"/>
          </p:cNvSpPr>
          <p:nvPr>
            <p:ph idx="1"/>
          </p:nvPr>
        </p:nvSpPr>
        <p:spPr>
          <a:xfrm>
            <a:off x="457200" y="697260"/>
            <a:ext cx="8229600" cy="5017740"/>
          </a:xfrm>
        </p:spPr>
        <p:txBody>
          <a:bodyPr>
            <a:normAutofit fontScale="55000" lnSpcReduction="20000"/>
          </a:bodyPr>
          <a:lstStyle/>
          <a:p>
            <a:pPr>
              <a:lnSpc>
                <a:spcPct val="170000"/>
              </a:lnSpc>
            </a:pPr>
            <a:r>
              <a:rPr lang="zh-CN" altLang="en-US" dirty="0"/>
              <a:t>目前国内手机浏览器厂商宣称的“自主内核”如</a:t>
            </a:r>
            <a:r>
              <a:rPr lang="en-US" altLang="zh-CN" dirty="0"/>
              <a:t>UC</a:t>
            </a:r>
            <a:r>
              <a:rPr lang="zh-CN" altLang="en-US" dirty="0"/>
              <a:t>的</a:t>
            </a:r>
            <a:r>
              <a:rPr lang="en-US" altLang="zh-CN" dirty="0"/>
              <a:t>U3</a:t>
            </a:r>
            <a:r>
              <a:rPr lang="zh-CN" altLang="en-US" dirty="0"/>
              <a:t>内核、手机</a:t>
            </a:r>
            <a:r>
              <a:rPr lang="en-US" altLang="zh-CN" dirty="0"/>
              <a:t>QQ</a:t>
            </a:r>
            <a:r>
              <a:rPr lang="zh-CN" altLang="en-US" dirty="0"/>
              <a:t>浏览器的</a:t>
            </a:r>
            <a:r>
              <a:rPr lang="en-US" altLang="zh-CN" dirty="0"/>
              <a:t>X5</a:t>
            </a:r>
            <a:r>
              <a:rPr lang="zh-CN" altLang="en-US" dirty="0"/>
              <a:t>内核以及华为天天的</a:t>
            </a:r>
            <a:r>
              <a:rPr lang="en-US" altLang="zh-CN" dirty="0"/>
              <a:t>T9</a:t>
            </a:r>
            <a:r>
              <a:rPr lang="zh-CN" altLang="en-US" dirty="0"/>
              <a:t>内核</a:t>
            </a:r>
            <a:r>
              <a:rPr lang="en-US" altLang="zh-CN" dirty="0"/>
              <a:t>(</a:t>
            </a:r>
            <a:r>
              <a:rPr lang="zh-CN" altLang="en-US" dirty="0"/>
              <a:t>以上均为</a:t>
            </a:r>
            <a:r>
              <a:rPr lang="en-US" altLang="zh-CN" dirty="0"/>
              <a:t>Android</a:t>
            </a:r>
            <a:r>
              <a:rPr lang="zh-CN" altLang="en-US" dirty="0"/>
              <a:t>平台</a:t>
            </a:r>
            <a:r>
              <a:rPr lang="en-US" altLang="zh-CN" dirty="0"/>
              <a:t>)</a:t>
            </a:r>
            <a:r>
              <a:rPr lang="zh-CN" altLang="en-US" dirty="0"/>
              <a:t>均基于开源内核</a:t>
            </a:r>
            <a:r>
              <a:rPr lang="en-US" altLang="zh-CN" dirty="0" err="1"/>
              <a:t>Webkit</a:t>
            </a:r>
            <a:r>
              <a:rPr lang="zh-CN" altLang="en-US" dirty="0"/>
              <a:t>开发，在</a:t>
            </a:r>
            <a:r>
              <a:rPr lang="en-US" altLang="zh-CN" dirty="0" err="1"/>
              <a:t>Webkit</a:t>
            </a:r>
            <a:r>
              <a:rPr lang="zh-CN" altLang="en-US" dirty="0"/>
              <a:t>的基础上进行二次优化，并不能算是完全的自主内核。</a:t>
            </a:r>
          </a:p>
          <a:p>
            <a:pPr>
              <a:lnSpc>
                <a:spcPct val="170000"/>
              </a:lnSpc>
            </a:pPr>
            <a:r>
              <a:rPr lang="zh-CN" altLang="en-US" dirty="0"/>
              <a:t>而在</a:t>
            </a:r>
            <a:r>
              <a:rPr lang="en-US" altLang="zh-CN" dirty="0"/>
              <a:t>iOS</a:t>
            </a:r>
            <a:r>
              <a:rPr lang="zh-CN" altLang="en-US" dirty="0"/>
              <a:t>以及</a:t>
            </a:r>
            <a:r>
              <a:rPr lang="en-US" altLang="zh-CN" dirty="0"/>
              <a:t>WP7</a:t>
            </a:r>
            <a:r>
              <a:rPr lang="zh-CN" altLang="en-US" dirty="0"/>
              <a:t>平台上，由于系统封闭，不允许除系统自带浏览器内核以外的浏览器内核进入，因此各家浏览器的开发均为在</a:t>
            </a:r>
            <a:r>
              <a:rPr lang="en-US" altLang="zh-CN" dirty="0"/>
              <a:t>Safari</a:t>
            </a:r>
            <a:r>
              <a:rPr lang="zh-CN" altLang="en-US" dirty="0"/>
              <a:t>或者</a:t>
            </a:r>
            <a:r>
              <a:rPr lang="en-US" altLang="zh-CN" dirty="0"/>
              <a:t>IE</a:t>
            </a:r>
            <a:r>
              <a:rPr lang="zh-CN" altLang="en-US" dirty="0"/>
              <a:t>内核的基础上进行二次开发，优化功能和自制</a:t>
            </a:r>
            <a:r>
              <a:rPr lang="en-US" altLang="zh-CN" dirty="0"/>
              <a:t>UI</a:t>
            </a:r>
            <a:r>
              <a:rPr lang="zh-CN" altLang="en-US" dirty="0"/>
              <a:t>。而海豚、遨游等浏览器则直接采用系统自带浏览器的内核，这点从这几款浏览器的</a:t>
            </a:r>
            <a:r>
              <a:rPr lang="en-US" altLang="zh-CN" dirty="0"/>
              <a:t>HTML5</a:t>
            </a:r>
            <a:r>
              <a:rPr lang="zh-CN" altLang="en-US" dirty="0"/>
              <a:t>评分与系统自带浏览器评分结果完全一致可见一斑。之前海豚浏览器的负责人针对</a:t>
            </a:r>
            <a:r>
              <a:rPr lang="en-US" altLang="zh-CN" dirty="0"/>
              <a:t>UC</a:t>
            </a:r>
            <a:r>
              <a:rPr lang="zh-CN" altLang="en-US" dirty="0"/>
              <a:t>提出内核打架时明确表示真假内核之争毫无意义，大家都是基于</a:t>
            </a:r>
            <a:r>
              <a:rPr lang="en-US" altLang="zh-CN" dirty="0" err="1"/>
              <a:t>Webkit</a:t>
            </a:r>
            <a:r>
              <a:rPr lang="zh-CN" altLang="en-US" dirty="0"/>
              <a:t>开发的，没有必要睁着眼睛说瞎话。</a:t>
            </a:r>
            <a:endParaRPr kumimoji="1" lang="zh-CN" altLang="en-US" dirty="0"/>
          </a:p>
        </p:txBody>
      </p:sp>
    </p:spTree>
    <p:extLst>
      <p:ext uri="{BB962C8B-B14F-4D97-AF65-F5344CB8AC3E}">
        <p14:creationId xmlns:p14="http://schemas.microsoft.com/office/powerpoint/2010/main" val="1674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72" y="0"/>
            <a:ext cx="4368848" cy="684420"/>
          </a:xfrm>
        </p:spPr>
        <p:txBody>
          <a:bodyPr>
            <a:noAutofit/>
          </a:bodyPr>
          <a:lstStyle/>
          <a:p>
            <a:r>
              <a:rPr kumimoji="1" lang="zh-CN" altLang="en-US" sz="4000" dirty="0" smtClean="0"/>
              <a:t>视口</a:t>
            </a:r>
            <a:r>
              <a:rPr kumimoji="1" lang="en-US" altLang="zh-CN" sz="4000" dirty="0" smtClean="0"/>
              <a:t>viewport</a:t>
            </a:r>
            <a:endParaRPr kumimoji="1" lang="zh-CN" altLang="en-US" sz="4000" dirty="0"/>
          </a:p>
        </p:txBody>
      </p:sp>
      <p:sp>
        <p:nvSpPr>
          <p:cNvPr id="4" name="内容占位符 3"/>
          <p:cNvSpPr>
            <a:spLocks noGrp="1"/>
          </p:cNvSpPr>
          <p:nvPr>
            <p:ph idx="1"/>
          </p:nvPr>
        </p:nvSpPr>
        <p:spPr>
          <a:xfrm>
            <a:off x="457200" y="841276"/>
            <a:ext cx="8229600" cy="4752528"/>
          </a:xfrm>
        </p:spPr>
        <p:txBody>
          <a:bodyPr>
            <a:normAutofit/>
          </a:bodyPr>
          <a:lstStyle/>
          <a:p>
            <a:r>
              <a:rPr kumimoji="1" lang="zh-CN" altLang="en-US" sz="2400" dirty="0" smtClean="0"/>
              <a:t>移动端屏幕比</a:t>
            </a:r>
            <a:r>
              <a:rPr kumimoji="1" lang="en-US" altLang="zh-CN" sz="2400" dirty="0" smtClean="0"/>
              <a:t>pc</a:t>
            </a:r>
            <a:r>
              <a:rPr kumimoji="1" lang="zh-CN" altLang="en-US" sz="2400" dirty="0" smtClean="0"/>
              <a:t>端屏幕小很多，因此一个针对桌面设计的界面不一定（或完全不）能很好的使用到移动端。所以，</a:t>
            </a:r>
            <a:r>
              <a:rPr kumimoji="1" lang="zh-CN" altLang="en-US" sz="2400" dirty="0" smtClean="0">
                <a:solidFill>
                  <a:srgbClr val="FF0000"/>
                </a:solidFill>
              </a:rPr>
              <a:t>响应式来了！！！</a:t>
            </a:r>
            <a:endParaRPr kumimoji="1" lang="en-US" altLang="zh-CN" sz="2400" dirty="0" smtClean="0">
              <a:solidFill>
                <a:srgbClr val="FF0000"/>
              </a:solidFill>
            </a:endParaRPr>
          </a:p>
          <a:p>
            <a:r>
              <a:rPr lang="en-US" altLang="zh-CN" sz="2400" dirty="0"/>
              <a:t> &lt;meta name="viewport" content="initial-scale=1.0, maximum-scale=1.0, </a:t>
            </a:r>
            <a:r>
              <a:rPr lang="en-US" altLang="zh-CN" sz="2400" dirty="0" smtClean="0"/>
              <a:t>minimum-scale=1.0,user</a:t>
            </a:r>
            <a:r>
              <a:rPr lang="en-US" altLang="zh-CN" sz="2400" dirty="0"/>
              <a:t>-scalable=no" /&gt;</a:t>
            </a:r>
          </a:p>
          <a:p>
            <a:r>
              <a:rPr lang="en-US" altLang="zh-CN" sz="2400" dirty="0"/>
              <a:t>    &lt;style type="text/</a:t>
            </a:r>
            <a:r>
              <a:rPr lang="en-US" altLang="zh-CN" sz="2400" dirty="0" err="1"/>
              <a:t>css</a:t>
            </a:r>
            <a:r>
              <a:rPr lang="en-US" altLang="zh-CN" sz="2400" dirty="0"/>
              <a:t>"&gt;</a:t>
            </a:r>
          </a:p>
          <a:p>
            <a:r>
              <a:rPr lang="en-US" altLang="zh-CN" sz="2400" dirty="0"/>
              <a:t>    	@media only screen and (min-width: 100px) and (max-width: 640px) </a:t>
            </a:r>
            <a:r>
              <a:rPr lang="en-US" altLang="zh-CN" sz="2400" dirty="0" smtClean="0"/>
              <a:t>{</a:t>
            </a:r>
          </a:p>
          <a:p>
            <a:r>
              <a:rPr lang="zh-CN" altLang="en-US" sz="2400" dirty="0"/>
              <a:t> </a:t>
            </a:r>
            <a:r>
              <a:rPr lang="de-DE" altLang="zh-CN" sz="2400" dirty="0" smtClean="0"/>
              <a:t>}</a:t>
            </a:r>
          </a:p>
          <a:p>
            <a:r>
              <a:rPr lang="en-US" altLang="zh-CN" sz="2400" dirty="0" smtClean="0"/>
              <a:t>    </a:t>
            </a:r>
            <a:r>
              <a:rPr lang="en-US" altLang="zh-CN" sz="2400" dirty="0"/>
              <a:t>&lt;/style&gt;</a:t>
            </a:r>
            <a:endParaRPr kumimoji="1" lang="en-US" altLang="zh-CN" sz="2400" dirty="0" smtClean="0">
              <a:solidFill>
                <a:srgbClr val="FF0000"/>
              </a:solidFill>
            </a:endParaRPr>
          </a:p>
        </p:txBody>
      </p:sp>
    </p:spTree>
    <p:extLst>
      <p:ext uri="{BB962C8B-B14F-4D97-AF65-F5344CB8AC3E}">
        <p14:creationId xmlns:p14="http://schemas.microsoft.com/office/powerpoint/2010/main" val="137265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239"/>
            <a:ext cx="6059016" cy="684420"/>
          </a:xfrm>
        </p:spPr>
        <p:txBody>
          <a:bodyPr>
            <a:normAutofit fontScale="90000"/>
          </a:bodyPr>
          <a:lstStyle/>
          <a:p>
            <a:r>
              <a:rPr kumimoji="1" lang="zh-CN" altLang="en-US" dirty="0" smtClean="0"/>
              <a:t>本讲主要内容：</a:t>
            </a:r>
            <a:endParaRPr kumimoji="1" lang="zh-CN" altLang="en-US" dirty="0"/>
          </a:p>
        </p:txBody>
      </p:sp>
      <p:sp>
        <p:nvSpPr>
          <p:cNvPr id="3" name="内容占位符 2"/>
          <p:cNvSpPr>
            <a:spLocks noGrp="1"/>
          </p:cNvSpPr>
          <p:nvPr>
            <p:ph idx="1"/>
          </p:nvPr>
        </p:nvSpPr>
        <p:spPr/>
        <p:txBody>
          <a:bodyPr/>
          <a:lstStyle/>
          <a:p>
            <a:r>
              <a:rPr kumimoji="1" lang="zh-CN" altLang="en-US" dirty="0" smtClean="0"/>
              <a:t>像素</a:t>
            </a:r>
            <a:endParaRPr kumimoji="1" lang="en-US" altLang="zh-CN" dirty="0" smtClean="0"/>
          </a:p>
          <a:p>
            <a:r>
              <a:rPr kumimoji="1" lang="zh-CN" altLang="en-US" dirty="0"/>
              <a:t>分辨率</a:t>
            </a:r>
            <a:endParaRPr kumimoji="1" lang="en-US" altLang="zh-CN" dirty="0" smtClean="0"/>
          </a:p>
          <a:p>
            <a:r>
              <a:rPr kumimoji="1" lang="zh-CN" altLang="en-US" dirty="0" smtClean="0"/>
              <a:t>三个窗口</a:t>
            </a:r>
            <a:endParaRPr kumimoji="1" lang="en-US" altLang="zh-CN" dirty="0" smtClean="0"/>
          </a:p>
          <a:p>
            <a:r>
              <a:rPr kumimoji="1" lang="en-US" altLang="zh-CN" dirty="0" smtClean="0"/>
              <a:t>Viewport</a:t>
            </a:r>
            <a:r>
              <a:rPr kumimoji="1" lang="zh-CN" altLang="en-US" dirty="0" smtClean="0"/>
              <a:t>详解</a:t>
            </a:r>
            <a:endParaRPr kumimoji="1" lang="en-US" altLang="zh-CN" dirty="0" smtClean="0"/>
          </a:p>
          <a:p>
            <a:r>
              <a:rPr kumimoji="1" lang="zh-CN" altLang="en-US" dirty="0" smtClean="0"/>
              <a:t>其他的一些</a:t>
            </a:r>
            <a:r>
              <a:rPr kumimoji="1" lang="en-US" altLang="zh-CN" dirty="0" smtClean="0"/>
              <a:t>meta</a:t>
            </a:r>
          </a:p>
          <a:p>
            <a:r>
              <a:rPr kumimoji="1" lang="zh-CN" altLang="en-US" smtClean="0"/>
              <a:t>案例</a:t>
            </a:r>
            <a:endParaRPr kumimoji="1" lang="en-US" altLang="zh-CN" dirty="0" smtClean="0"/>
          </a:p>
        </p:txBody>
      </p:sp>
    </p:spTree>
    <p:extLst>
      <p:ext uri="{BB962C8B-B14F-4D97-AF65-F5344CB8AC3E}">
        <p14:creationId xmlns:p14="http://schemas.microsoft.com/office/powerpoint/2010/main" val="5165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25252"/>
          </a:xfrm>
        </p:spPr>
        <p:txBody>
          <a:bodyPr>
            <a:normAutofit fontScale="90000"/>
          </a:bodyPr>
          <a:lstStyle/>
          <a:p>
            <a:pPr algn="l"/>
            <a:r>
              <a:rPr kumimoji="1" lang="zh-CN" altLang="en-US" dirty="0" smtClean="0"/>
              <a:t>学习方法</a:t>
            </a:r>
            <a:endParaRPr kumimoji="1" lang="zh-CN" altLang="en-US" dirty="0"/>
          </a:p>
        </p:txBody>
      </p:sp>
      <p:sp>
        <p:nvSpPr>
          <p:cNvPr id="3" name="内容占位符 2"/>
          <p:cNvSpPr>
            <a:spLocks noGrp="1"/>
          </p:cNvSpPr>
          <p:nvPr>
            <p:ph idx="1"/>
          </p:nvPr>
        </p:nvSpPr>
        <p:spPr/>
        <p:txBody>
          <a:bodyPr/>
          <a:lstStyle/>
          <a:p>
            <a:r>
              <a:rPr kumimoji="1" lang="zh-CN" altLang="en-US" dirty="0" smtClean="0"/>
              <a:t>本阶段的特点：各种知识综合应用</a:t>
            </a:r>
            <a:endParaRPr kumimoji="1" lang="en-US" altLang="zh-CN" dirty="0" smtClean="0"/>
          </a:p>
          <a:p>
            <a:r>
              <a:rPr kumimoji="1" lang="zh-CN" altLang="en-US" dirty="0" smtClean="0"/>
              <a:t>多加练习，加强自信心</a:t>
            </a:r>
            <a:endParaRPr kumimoji="1" lang="en-US" altLang="zh-CN" dirty="0" smtClean="0"/>
          </a:p>
          <a:p>
            <a:r>
              <a:rPr kumimoji="1" lang="zh-CN" altLang="en-US" dirty="0" smtClean="0"/>
              <a:t>和已有的知识点对比</a:t>
            </a:r>
            <a:endParaRPr kumimoji="1" lang="en-US" altLang="zh-CN" dirty="0" smtClean="0"/>
          </a:p>
          <a:p>
            <a:r>
              <a:rPr kumimoji="1" lang="zh-CN" altLang="en-US" dirty="0" smtClean="0"/>
              <a:t>在理解的基础上记忆</a:t>
            </a:r>
            <a:endParaRPr kumimoji="1" lang="en-US" altLang="zh-CN" dirty="0" smtClean="0"/>
          </a:p>
          <a:p>
            <a:r>
              <a:rPr kumimoji="1" lang="zh-CN" altLang="en-US" dirty="0" smtClean="0"/>
              <a:t>要有总结的习惯</a:t>
            </a:r>
            <a:endParaRPr kumimoji="1" lang="zh-CN" altLang="en-US" dirty="0"/>
          </a:p>
        </p:txBody>
      </p:sp>
    </p:spTree>
    <p:extLst>
      <p:ext uri="{BB962C8B-B14F-4D97-AF65-F5344CB8AC3E}">
        <p14:creationId xmlns:p14="http://schemas.microsoft.com/office/powerpoint/2010/main" val="4222778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1745</Words>
  <Application>Microsoft Macintosh PowerPoint</Application>
  <PresentationFormat>全屏显示(16:10)</PresentationFormat>
  <Paragraphs>101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ArialMT</vt:lpstr>
      <vt:lpstr>Calibri</vt:lpstr>
      <vt:lpstr>Wingdings</vt:lpstr>
      <vt:lpstr>宋体</vt:lpstr>
      <vt:lpstr>微软雅黑</vt:lpstr>
      <vt:lpstr>Arial</vt:lpstr>
      <vt:lpstr>Office 主题</vt:lpstr>
      <vt:lpstr>移动端基础</vt:lpstr>
      <vt:lpstr>大纲</vt:lpstr>
      <vt:lpstr>手机浏览器的内核是什么？</vt:lpstr>
      <vt:lpstr>PowerPoint 演示文稿</vt:lpstr>
      <vt:lpstr>四大浏览器内核优缺点</vt:lpstr>
      <vt:lpstr>国内现状多数都基于Webkit开发</vt:lpstr>
      <vt:lpstr>视口viewport</vt:lpstr>
      <vt:lpstr>本讲主要内容：</vt:lpstr>
      <vt:lpstr>学习方法</vt:lpstr>
      <vt:lpstr>像素</vt:lpstr>
      <vt:lpstr>像素</vt:lpstr>
      <vt:lpstr>像素</vt:lpstr>
      <vt:lpstr>像素-devicePixelRatio</vt:lpstr>
      <vt:lpstr>三个视口</vt:lpstr>
      <vt:lpstr>布局视口</vt:lpstr>
      <vt:lpstr>视觉视口</vt:lpstr>
      <vt:lpstr>理想视口</vt:lpstr>
      <vt:lpstr>选择视口</vt:lpstr>
      <vt:lpstr>缩放</vt:lpstr>
      <vt:lpstr>Viewport详解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Microsoft Office 用户</cp:lastModifiedBy>
  <cp:revision>112</cp:revision>
  <dcterms:created xsi:type="dcterms:W3CDTF">2016-02-23T08:51:13Z</dcterms:created>
  <dcterms:modified xsi:type="dcterms:W3CDTF">2017-08-28T05:24:35Z</dcterms:modified>
</cp:coreProperties>
</file>