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37" r:id="rId3"/>
    <p:sldId id="258" r:id="rId4"/>
    <p:sldId id="284" r:id="rId5"/>
    <p:sldId id="285" r:id="rId6"/>
    <p:sldId id="286" r:id="rId7"/>
    <p:sldId id="303" r:id="rId8"/>
    <p:sldId id="269" r:id="rId9"/>
    <p:sldId id="304" r:id="rId10"/>
    <p:sldId id="301" r:id="rId11"/>
    <p:sldId id="307" r:id="rId12"/>
    <p:sldId id="308" r:id="rId13"/>
    <p:sldId id="309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/>
    <p:restoredTop sz="93042"/>
  </p:normalViewPr>
  <p:slideViewPr>
    <p:cSldViewPr>
      <p:cViewPr varScale="1">
        <p:scale>
          <a:sx n="68" d="100"/>
          <a:sy n="68" d="100"/>
        </p:scale>
        <p:origin x="200" y="4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EB13-5EDA-41CC-86A0-84A4D3B0A30B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CC420-C2BD-4FD9-8C91-06C8AB1E6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7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93AB-ACCF-4C7D-B49C-59755D873A60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iy/c.asp?f=css_background-size&amp;p=5" TargetMode="External"/><Relationship Id="rId4" Type="http://schemas.openxmlformats.org/officeDocument/2006/relationships/hyperlink" Target="http://www.w3school.com.cn/tiy/c.asp?f=css_background-size&amp;p=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.com.cn/tiy/c.asp?f=css_background-siz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iy/c.asp?f=css_background-origin&amp;p=2" TargetMode="External"/><Relationship Id="rId4" Type="http://schemas.openxmlformats.org/officeDocument/2006/relationships/hyperlink" Target="http://www.w3school.com.cn/tiy/c.asp?f=css_background-origin&amp;p=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.com.cn/tiy/c.asp?f=css_background-origi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.com.cn/tiy/c.asp?f=css_background-clip&amp;p=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11560" y="985292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精彩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绝伦的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html5标志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49388"/>
            <a:ext cx="5820647" cy="2846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盒相关样式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750" y="841375"/>
            <a:ext cx="713613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 dirty="0">
                <a:latin typeface="宋体" charset="0"/>
                <a:ea typeface="宋体" charset="0"/>
                <a:cs typeface="宋体" charset="0"/>
                <a:sym typeface="+mn-ea"/>
              </a:rPr>
              <a:t>一、盒阴影</a:t>
            </a:r>
            <a:r>
              <a:rPr lang="en-US" altLang="zh-CN" sz="2000" b="1" dirty="0" smtClean="0">
                <a:sym typeface="+mn-ea"/>
              </a:rPr>
              <a:t>——box-shadow</a:t>
            </a:r>
            <a:endParaRPr kumimoji="1" lang="zh-CN" altLang="en-US" sz="2000" b="1" dirty="0"/>
          </a:p>
          <a:p>
            <a:pPr algn="l"/>
            <a:r>
              <a:rPr lang="en-US" altLang="zh-CN" sz="2000" dirty="0"/>
              <a:t>      (FF</a:t>
            </a:r>
            <a:r>
              <a:rPr lang="zh-CN" altLang="en-US" sz="2000" dirty="0"/>
              <a:t>、</a:t>
            </a:r>
            <a:r>
              <a:rPr lang="en-US" altLang="zh-CN" sz="2000" dirty="0"/>
              <a:t>chrome</a:t>
            </a:r>
            <a:r>
              <a:rPr lang="zh-CN" altLang="en-US" sz="2000" dirty="0"/>
              <a:t>、</a:t>
            </a:r>
            <a:r>
              <a:rPr lang="en-US" altLang="zh-CN" sz="2000" dirty="0"/>
              <a:t>Opera</a:t>
            </a:r>
            <a:r>
              <a:rPr lang="zh-CN" altLang="en-US" sz="2000" dirty="0"/>
              <a:t>、</a:t>
            </a:r>
            <a:r>
              <a:rPr lang="en-US" altLang="zh-CN" sz="2000" dirty="0"/>
              <a:t>Safari</a:t>
            </a:r>
            <a:r>
              <a:rPr lang="zh-CN" altLang="en-US" sz="2000" dirty="0"/>
              <a:t>支持</a:t>
            </a:r>
            <a:r>
              <a:rPr lang="en-US" altLang="zh-CN" sz="2000" dirty="0"/>
              <a:t>)</a:t>
            </a:r>
          </a:p>
          <a:p>
            <a:pPr algn="l"/>
            <a:r>
              <a:rPr lang="en-US" altLang="zh-CN" sz="2000" dirty="0"/>
              <a:t>        </a:t>
            </a:r>
            <a:r>
              <a:rPr lang="zh-CN" altLang="en-US" sz="2000" dirty="0"/>
              <a:t>语法：</a:t>
            </a:r>
            <a:r>
              <a:rPr lang="en-US" altLang="zh-CN" sz="2000" dirty="0"/>
              <a:t>box-shadow:length1  length2  length3  color;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        </a:t>
            </a:r>
            <a:r>
              <a:rPr lang="zh-CN" altLang="en-US" sz="2000" b="1" dirty="0"/>
              <a:t>四个参数的使用类似</a:t>
            </a:r>
            <a:r>
              <a:rPr lang="en-US" altLang="zh-CN" sz="2000" b="1" dirty="0"/>
              <a:t>text-shadow</a:t>
            </a:r>
            <a:r>
              <a:rPr lang="zh-CN" altLang="en-US" sz="2000" b="1" dirty="0"/>
              <a:t>中参数，这里不再介绍</a:t>
            </a:r>
          </a:p>
          <a:p>
            <a:pPr algn="l"/>
            <a:endParaRPr lang="zh-CN" altLang="en-US" sz="2000" b="1" dirty="0"/>
          </a:p>
          <a:p>
            <a:pPr algn="l"/>
            <a:r>
              <a:rPr lang="en-US" altLang="zh-CN" sz="2000" b="1" dirty="0"/>
              <a:t>        </a:t>
            </a:r>
            <a:r>
              <a:rPr lang="zh-CN" altLang="en-US" sz="2000" b="1" dirty="0"/>
              <a:t>创建盒内阴影：</a:t>
            </a:r>
          </a:p>
          <a:p>
            <a:pPr algn="l"/>
            <a:r>
              <a:rPr lang="en-US" altLang="zh-CN" sz="2000" b="1" dirty="0"/>
              <a:t>	</a:t>
            </a:r>
            <a:r>
              <a:rPr lang="zh-CN" altLang="en-US" sz="2000" dirty="0"/>
              <a:t>语法：</a:t>
            </a:r>
            <a:r>
              <a:rPr lang="en-US" altLang="zh-CN" sz="2000" dirty="0"/>
              <a:t>box-shadow</a:t>
            </a:r>
            <a:r>
              <a:rPr lang="zh-CN" altLang="en-US" sz="2000" dirty="0"/>
              <a:t>：</a:t>
            </a:r>
            <a:r>
              <a:rPr lang="en-US" altLang="zh-CN" sz="2000" dirty="0"/>
              <a:t>inset  length1  length2  length3  length4  color;</a:t>
            </a:r>
          </a:p>
          <a:p>
            <a:pPr algn="l"/>
            <a:r>
              <a:rPr lang="en-US" altLang="zh-CN" sz="2000" dirty="0"/>
              <a:t>	length1:</a:t>
            </a:r>
            <a:r>
              <a:rPr lang="zh-CN" altLang="en-US" sz="2000" dirty="0"/>
              <a:t>水平方向的偏移量</a:t>
            </a:r>
          </a:p>
          <a:p>
            <a:pPr algn="l"/>
            <a:r>
              <a:rPr lang="en-US" altLang="zh-CN" sz="2000" dirty="0"/>
              <a:t>	length2:</a:t>
            </a:r>
            <a:r>
              <a:rPr lang="zh-CN" altLang="en-US" sz="2000" dirty="0"/>
              <a:t>垂直方向的偏移量</a:t>
            </a:r>
          </a:p>
          <a:p>
            <a:pPr algn="l"/>
            <a:r>
              <a:rPr lang="en-US" altLang="zh-CN" sz="2000" dirty="0"/>
              <a:t>	length3:</a:t>
            </a:r>
            <a:r>
              <a:rPr lang="zh-CN" altLang="en-US" sz="2000" dirty="0"/>
              <a:t>模糊半径</a:t>
            </a:r>
          </a:p>
          <a:p>
            <a:pPr algn="l"/>
            <a:r>
              <a:rPr lang="en-US" altLang="zh-CN" sz="2000" dirty="0"/>
              <a:t>	length4:</a:t>
            </a:r>
            <a:r>
              <a:rPr lang="zh-CN" altLang="en-US" sz="2000" dirty="0"/>
              <a:t>展开半径</a:t>
            </a:r>
          </a:p>
          <a:p>
            <a:pPr algn="l"/>
            <a:r>
              <a:rPr lang="en-US" altLang="zh-CN" sz="2000" dirty="0"/>
              <a:t>	color:</a:t>
            </a:r>
            <a:r>
              <a:rPr lang="zh-CN" altLang="en-US" sz="2000" dirty="0"/>
              <a:t>阴影颜色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盒相关样式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750" y="841375"/>
            <a:ext cx="7136130" cy="855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latin typeface="宋体" charset="0"/>
                <a:ea typeface="宋体" charset="0"/>
                <a:cs typeface="宋体" charset="0"/>
                <a:sym typeface="+mn-ea"/>
              </a:rPr>
              <a:t>二、圆角</a:t>
            </a:r>
            <a:r>
              <a:rPr lang="en-US" altLang="zh-CN" b="1" dirty="0" smtClean="0">
                <a:sym typeface="+mn-ea"/>
              </a:rPr>
              <a:t>——border-radius</a:t>
            </a:r>
            <a:endParaRPr kumimoji="1" lang="zh-CN" altLang="en-US" b="1" dirty="0"/>
          </a:p>
          <a:p>
            <a:pPr algn="l"/>
            <a:r>
              <a:rPr lang="en-US" altLang="zh-CN" dirty="0"/>
              <a:t>      border-radius</a:t>
            </a:r>
            <a:r>
              <a:rPr lang="zh-CN" altLang="en-US" dirty="0"/>
              <a:t>属性</a:t>
            </a:r>
          </a:p>
          <a:p>
            <a:pPr algn="l"/>
            <a:r>
              <a:rPr lang="en-US" altLang="zh-CN" sz="1400" dirty="0"/>
              <a:t>	</a:t>
            </a:r>
            <a:r>
              <a:rPr lang="zh-CN" altLang="en-US" sz="1400" dirty="0"/>
              <a:t>一个值、两个值、三个值、四个值对应的情况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盒相关样式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750" y="841375"/>
            <a:ext cx="859155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latin typeface="宋体" charset="0"/>
                <a:ea typeface="宋体" charset="0"/>
                <a:cs typeface="宋体" charset="0"/>
                <a:sym typeface="+mn-ea"/>
              </a:rPr>
              <a:t>三、使用图像边框</a:t>
            </a:r>
            <a:r>
              <a:rPr lang="en-US" altLang="zh-CN" sz="2400" b="1" dirty="0" smtClean="0">
                <a:sym typeface="+mn-ea"/>
              </a:rPr>
              <a:t>——border-image</a:t>
            </a:r>
            <a:endParaRPr kumimoji="1" lang="zh-CN" altLang="en-US" sz="2400" b="1" dirty="0"/>
          </a:p>
          <a:p>
            <a:r>
              <a:rPr lang="en-US" altLang="zh-CN" sz="2400" dirty="0"/>
              <a:t>     </a:t>
            </a:r>
            <a:r>
              <a:rPr lang="zh-CN" altLang="en-US" sz="2400" b="1" dirty="0">
                <a:sym typeface="+mn-ea"/>
              </a:rPr>
              <a:t>值	</a:t>
            </a:r>
            <a:r>
              <a:rPr lang="en-US" altLang="zh-CN" sz="2400" b="1" dirty="0" smtClean="0">
                <a:sym typeface="+mn-ea"/>
              </a:rPr>
              <a:t>			</a:t>
            </a:r>
            <a:r>
              <a:rPr lang="zh-CN" altLang="en-US" sz="2400" b="1" dirty="0" smtClean="0">
                <a:sym typeface="+mn-ea"/>
              </a:rPr>
              <a:t>描述</a:t>
            </a:r>
            <a:r>
              <a:rPr lang="zh-CN" altLang="en-US" sz="2400" b="1" dirty="0">
                <a:sym typeface="+mn-ea"/>
              </a:rPr>
              <a:t>	</a:t>
            </a:r>
            <a:endParaRPr lang="zh-CN" altLang="en-US" sz="2400" b="1" dirty="0"/>
          </a:p>
          <a:p>
            <a:pPr algn="l"/>
            <a:r>
              <a:rPr lang="en-US" altLang="zh-CN" sz="2400" i="1" dirty="0">
                <a:sym typeface="+mn-ea"/>
              </a:rPr>
              <a:t>border-image-source</a:t>
            </a: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 smtClean="0">
                <a:sym typeface="+mn-ea"/>
              </a:rPr>
              <a:t>        </a:t>
            </a:r>
            <a:r>
              <a:rPr lang="zh-CN" altLang="en-US" sz="2400" dirty="0" smtClean="0">
                <a:sym typeface="+mn-ea"/>
              </a:rPr>
              <a:t>用</a:t>
            </a:r>
            <a:r>
              <a:rPr lang="zh-CN" altLang="en-US" sz="2400" dirty="0">
                <a:sym typeface="+mn-ea"/>
              </a:rPr>
              <a:t>在边框的图片的路径。		</a:t>
            </a:r>
            <a:endParaRPr lang="zh-CN" altLang="en-US" sz="2400" dirty="0"/>
          </a:p>
          <a:p>
            <a:pPr algn="l"/>
            <a:r>
              <a:rPr lang="en-US" altLang="zh-CN" sz="2400" i="1" dirty="0">
                <a:sym typeface="+mn-ea"/>
              </a:rPr>
              <a:t>border-image-slice</a:t>
            </a: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 smtClean="0">
                <a:sym typeface="+mn-ea"/>
              </a:rPr>
              <a:t>        </a:t>
            </a:r>
            <a:r>
              <a:rPr lang="zh-CN" altLang="en-US" sz="2400" dirty="0" smtClean="0">
                <a:sym typeface="+mn-ea"/>
              </a:rPr>
              <a:t>图片</a:t>
            </a:r>
            <a:r>
              <a:rPr lang="zh-CN" altLang="en-US" sz="2400" dirty="0">
                <a:sym typeface="+mn-ea"/>
              </a:rPr>
              <a:t>边框向内</a:t>
            </a:r>
            <a:r>
              <a:rPr lang="zh-CN" altLang="en-US" sz="2400" dirty="0" smtClean="0">
                <a:sym typeface="+mn-ea"/>
              </a:rPr>
              <a:t>偏移，用</a:t>
            </a:r>
            <a:r>
              <a:rPr lang="zh-CN" altLang="en-US" sz="2400" dirty="0">
                <a:sym typeface="+mn-ea"/>
              </a:rPr>
              <a:t>来分解引入的图片，将之拆解</a:t>
            </a:r>
            <a:r>
              <a:rPr lang="en-US" altLang="zh-CN" sz="2400" dirty="0">
                <a:sym typeface="+mn-ea"/>
              </a:rPr>
              <a:t>		       		        </a:t>
            </a:r>
            <a:r>
              <a:rPr lang="zh-CN" altLang="en-US" sz="2400" dirty="0">
                <a:sym typeface="+mn-ea"/>
              </a:rPr>
              <a:t>成</a:t>
            </a:r>
            <a:r>
              <a:rPr lang="en-US" altLang="zh-CN" sz="2400" dirty="0">
                <a:sym typeface="+mn-ea"/>
              </a:rPr>
              <a:t>9</a:t>
            </a:r>
            <a:r>
              <a:rPr lang="zh-CN" altLang="en-US" sz="2400" dirty="0">
                <a:sym typeface="+mn-ea"/>
              </a:rPr>
              <a:t>份，形成一个九宫格造型</a:t>
            </a:r>
            <a:r>
              <a:rPr lang="zh-CN" altLang="en-US" sz="2400" dirty="0" smtClean="0">
                <a:sym typeface="+mn-ea"/>
              </a:rPr>
              <a:t>。</a:t>
            </a:r>
            <a:r>
              <a:rPr lang="en-US" altLang="zh-CN" sz="2400" dirty="0">
                <a:sym typeface="+mn-ea"/>
              </a:rPr>
              <a:t> border-image-slice:10 10 10 10 </a:t>
            </a:r>
            <a:r>
              <a:rPr lang="zh-CN" altLang="en-US" sz="2400" dirty="0">
                <a:sym typeface="+mn-ea"/>
              </a:rPr>
              <a:t>		</a:t>
            </a:r>
            <a:endParaRPr lang="zh-CN" altLang="en-US" sz="2400" dirty="0"/>
          </a:p>
          <a:p>
            <a:pPr algn="l"/>
            <a:r>
              <a:rPr lang="en-US" altLang="zh-CN" sz="2400" i="1" dirty="0">
                <a:sym typeface="+mn-ea"/>
              </a:rPr>
              <a:t>border-image-width</a:t>
            </a: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 smtClean="0">
                <a:sym typeface="+mn-ea"/>
              </a:rPr>
              <a:t>        </a:t>
            </a:r>
            <a:r>
              <a:rPr lang="zh-CN" altLang="en-US" sz="2400" dirty="0" smtClean="0">
                <a:sym typeface="+mn-ea"/>
              </a:rPr>
              <a:t>图片</a:t>
            </a:r>
            <a:r>
              <a:rPr lang="zh-CN" altLang="en-US" sz="2400" dirty="0">
                <a:sym typeface="+mn-ea"/>
              </a:rPr>
              <a:t>边框的宽度</a:t>
            </a:r>
            <a:r>
              <a:rPr lang="zh-CN" altLang="en-US" sz="2400" dirty="0" smtClean="0">
                <a:sym typeface="+mn-ea"/>
              </a:rPr>
              <a:t>。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/>
          </a:p>
          <a:p>
            <a:pPr algn="l"/>
            <a:r>
              <a:rPr lang="en-US" altLang="zh-CN" sz="2400" i="1" dirty="0">
                <a:sym typeface="+mn-ea"/>
              </a:rPr>
              <a:t>border-image-outset</a:t>
            </a: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 smtClean="0">
                <a:sym typeface="+mn-ea"/>
              </a:rPr>
              <a:t>        </a:t>
            </a:r>
            <a:r>
              <a:rPr lang="zh-CN" altLang="en-US" sz="2400" dirty="0" smtClean="0">
                <a:sym typeface="+mn-ea"/>
              </a:rPr>
              <a:t>边框</a:t>
            </a:r>
            <a:r>
              <a:rPr lang="zh-CN" altLang="en-US" sz="2400" dirty="0">
                <a:sym typeface="+mn-ea"/>
              </a:rPr>
              <a:t>图像区域超出边框的量。		</a:t>
            </a:r>
            <a:endParaRPr lang="zh-CN" altLang="en-US" sz="2400" dirty="0"/>
          </a:p>
          <a:p>
            <a:pPr algn="l"/>
            <a:r>
              <a:rPr lang="en-US" altLang="zh-CN" sz="2400" i="1" dirty="0">
                <a:sym typeface="+mn-ea"/>
              </a:rPr>
              <a:t>border-image-repeat</a:t>
            </a: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 smtClean="0">
                <a:sym typeface="+mn-ea"/>
              </a:rPr>
              <a:t>        </a:t>
            </a:r>
            <a:r>
              <a:rPr lang="zh-CN" altLang="en-US" sz="2400" dirty="0" smtClean="0">
                <a:sym typeface="+mn-ea"/>
              </a:rPr>
              <a:t>图像</a:t>
            </a:r>
            <a:r>
              <a:rPr lang="zh-CN" altLang="en-US" sz="2400" dirty="0">
                <a:sym typeface="+mn-ea"/>
              </a:rPr>
              <a:t>边框是否应平铺</a:t>
            </a:r>
            <a:r>
              <a:rPr lang="en-US" altLang="zh-CN" sz="2400" dirty="0">
                <a:sym typeface="+mn-ea"/>
              </a:rPr>
              <a:t>(repeated)</a:t>
            </a:r>
            <a:r>
              <a:rPr lang="zh-CN" altLang="en-US" sz="2400" dirty="0">
                <a:sym typeface="+mn-ea"/>
              </a:rPr>
              <a:t>、铺满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 smtClean="0">
                <a:sym typeface="+mn-ea"/>
              </a:rPr>
              <a:t>round)</a:t>
            </a:r>
            <a:r>
              <a:rPr lang="zh-CN" altLang="en-US" sz="2400" dirty="0">
                <a:sym typeface="+mn-ea"/>
              </a:rPr>
              <a:t>或拉伸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 smtClean="0">
                <a:sym typeface="+mn-ea"/>
              </a:rPr>
              <a:t>stretch)</a:t>
            </a:r>
            <a:r>
              <a:rPr lang="zh-CN" altLang="en-US" sz="2400" dirty="0">
                <a:sym typeface="+mn-ea"/>
              </a:rPr>
              <a:t>。	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盒相关样式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750" y="841375"/>
            <a:ext cx="7136130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 dirty="0">
                <a:latin typeface="宋体" charset="0"/>
                <a:ea typeface="宋体" charset="0"/>
                <a:cs typeface="宋体" charset="0"/>
                <a:sym typeface="+mn-ea"/>
              </a:rPr>
              <a:t>三、使用图像边框</a:t>
            </a:r>
            <a:r>
              <a:rPr lang="en-US" altLang="zh-CN" sz="2000" b="1" dirty="0" smtClean="0">
                <a:sym typeface="+mn-ea"/>
              </a:rPr>
              <a:t>——border-image</a:t>
            </a:r>
            <a:endParaRPr kumimoji="1" lang="zh-CN" altLang="en-US" sz="2000" b="1" dirty="0"/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>
                <a:sym typeface="+mn-ea"/>
              </a:rPr>
              <a:t>border-image:url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 err="1">
                <a:sym typeface="+mn-ea"/>
              </a:rPr>
              <a:t>xx.png</a:t>
            </a:r>
            <a:r>
              <a:rPr lang="en-US" altLang="zh-CN" sz="2000" dirty="0">
                <a:sym typeface="+mn-ea"/>
              </a:rPr>
              <a:t>) 5 8 5 10/5px 8px 5px 10px repeat stretch</a:t>
            </a:r>
            <a:r>
              <a:rPr lang="en-US" altLang="zh-CN" sz="2000" dirty="0" smtClean="0">
                <a:sym typeface="+mn-ea"/>
              </a:rPr>
              <a:t>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这张草图，实际上会先被分解成如下图般的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C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D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E 9</a:t>
            </a:r>
            <a:r>
              <a:rPr lang="zh-CN" altLang="en-US" sz="2000" dirty="0">
                <a:sym typeface="+mn-ea"/>
              </a:rPr>
              <a:t>个部分</a:t>
            </a:r>
            <a:r>
              <a:rPr lang="zh-CN" altLang="en-US" sz="2000" dirty="0" smtClean="0">
                <a:sym typeface="+mn-ea"/>
              </a:rPr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不参与</a:t>
            </a:r>
            <a:r>
              <a:rPr lang="en-US" altLang="zh-CN" sz="2000" dirty="0">
                <a:sym typeface="+mn-ea"/>
              </a:rPr>
              <a:t>border-image-repeat(</a:t>
            </a:r>
            <a:r>
              <a:rPr lang="zh-CN" altLang="en-US" sz="2000" dirty="0">
                <a:sym typeface="+mn-ea"/>
              </a:rPr>
              <a:t>排列方式</a:t>
            </a:r>
            <a:r>
              <a:rPr lang="en-US" altLang="zh-CN" sz="2000" dirty="0">
                <a:sym typeface="+mn-ea"/>
              </a:rPr>
              <a:t>)</a:t>
            </a:r>
            <a:r>
              <a:rPr lang="zh-CN" altLang="en-US" sz="2000" dirty="0" smtClean="0">
                <a:sym typeface="+mn-ea"/>
              </a:rPr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C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D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 smtClean="0">
                <a:sym typeface="+mn-ea"/>
              </a:rPr>
              <a:t>E   </a:t>
            </a:r>
            <a:r>
              <a:rPr lang="zh-CN" altLang="en-US" sz="2000" dirty="0" smtClean="0">
                <a:sym typeface="+mn-ea"/>
              </a:rPr>
              <a:t>这</a:t>
            </a:r>
            <a:r>
              <a:rPr lang="en-US" altLang="zh-CN" sz="2000" dirty="0" smtClean="0">
                <a:sym typeface="+mn-ea"/>
              </a:rPr>
              <a:t>5</a:t>
            </a:r>
            <a:r>
              <a:rPr lang="zh-CN" altLang="en-US" sz="2000" dirty="0" smtClean="0">
                <a:sym typeface="+mn-ea"/>
              </a:rPr>
              <a:t>个部分</a:t>
            </a:r>
            <a:r>
              <a:rPr lang="zh-CN" altLang="en-US" sz="2000" dirty="0">
                <a:sym typeface="+mn-ea"/>
              </a:rPr>
              <a:t>，其中</a:t>
            </a:r>
            <a:r>
              <a:rPr lang="en-US" altLang="zh-CN" sz="2000" dirty="0">
                <a:sym typeface="+mn-ea"/>
              </a:rPr>
              <a:t>AC</a:t>
            </a:r>
            <a:r>
              <a:rPr lang="zh-CN" altLang="en-US" sz="2000" dirty="0">
                <a:sym typeface="+mn-ea"/>
              </a:rPr>
              <a:t>为参与水平方向的 </a:t>
            </a:r>
            <a:r>
              <a:rPr lang="en-US" altLang="zh-CN" sz="2000" dirty="0">
                <a:sym typeface="+mn-ea"/>
              </a:rPr>
              <a:t>border-image-repeat</a:t>
            </a:r>
            <a:r>
              <a:rPr lang="zh-CN" altLang="en-US" sz="2000" dirty="0">
                <a:sym typeface="+mn-ea"/>
              </a:rPr>
              <a:t>（即代码里的</a:t>
            </a:r>
            <a:r>
              <a:rPr lang="en-US" altLang="zh-CN" sz="2000" dirty="0">
                <a:sym typeface="+mn-ea"/>
              </a:rPr>
              <a:t>repeat</a:t>
            </a:r>
            <a:r>
              <a:rPr lang="zh-CN" altLang="en-US" sz="2000" dirty="0">
                <a:sym typeface="+mn-ea"/>
              </a:rPr>
              <a:t>），</a:t>
            </a:r>
            <a:r>
              <a:rPr lang="en-US" altLang="zh-CN" sz="2000" dirty="0">
                <a:sym typeface="+mn-ea"/>
              </a:rPr>
              <a:t>BD</a:t>
            </a:r>
            <a:r>
              <a:rPr lang="zh-CN" altLang="en-US" sz="2000" dirty="0">
                <a:sym typeface="+mn-ea"/>
              </a:rPr>
              <a:t>参与垂直方向的</a:t>
            </a:r>
            <a:r>
              <a:rPr lang="en-US" altLang="zh-CN" sz="2000" dirty="0">
                <a:sym typeface="+mn-ea"/>
              </a:rPr>
              <a:t>border-image-repeat</a:t>
            </a:r>
            <a:r>
              <a:rPr lang="zh-CN" altLang="en-US" sz="2000" dirty="0">
                <a:sym typeface="+mn-ea"/>
              </a:rPr>
              <a:t>（即代码里的 </a:t>
            </a:r>
            <a:r>
              <a:rPr lang="en-US" altLang="zh-CN" sz="2000" dirty="0">
                <a:sym typeface="+mn-ea"/>
              </a:rPr>
              <a:t>stretch</a:t>
            </a:r>
            <a:r>
              <a:rPr lang="zh-CN" altLang="en-US" sz="2000" dirty="0">
                <a:sym typeface="+mn-ea"/>
              </a:rPr>
              <a:t>），</a:t>
            </a:r>
            <a:r>
              <a:rPr lang="en-US" altLang="zh-CN" sz="2000" dirty="0">
                <a:sym typeface="+mn-ea"/>
              </a:rPr>
              <a:t>E</a:t>
            </a:r>
            <a:r>
              <a:rPr lang="zh-CN" altLang="en-US" sz="2000" dirty="0">
                <a:sym typeface="+mn-ea"/>
              </a:rPr>
              <a:t>同时参与水平和垂直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种排列方式（即水平方向</a:t>
            </a:r>
            <a:r>
              <a:rPr lang="en-US" altLang="zh-CN" sz="2000" dirty="0">
                <a:sym typeface="+mn-ea"/>
              </a:rPr>
              <a:t>repeat</a:t>
            </a:r>
            <a:r>
              <a:rPr lang="zh-CN" altLang="en-US" sz="2000" dirty="0">
                <a:sym typeface="+mn-ea"/>
              </a:rPr>
              <a:t>，垂直方向</a:t>
            </a:r>
            <a:r>
              <a:rPr lang="en-US" altLang="zh-CN" sz="2000" dirty="0">
                <a:sym typeface="+mn-ea"/>
              </a:rPr>
              <a:t>stretch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dirty="0" smtClean="0">
                <a:sym typeface="+mn-ea"/>
              </a:rPr>
              <a:t>。</a:t>
            </a:r>
            <a:endParaRPr lang="en-US" altLang="zh-CN" sz="2000" dirty="0" smtClean="0"/>
          </a:p>
          <a:p>
            <a:pPr algn="l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48582"/>
            <a:ext cx="7845552" cy="62172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微软雅黑" charset="0"/>
                <a:ea typeface="微软雅黑" charset="0"/>
                <a:cs typeface="STSong" charset="-122"/>
              </a:rPr>
              <a:t>背景和边框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altLang="zh-CN" sz="2800" dirty="0"/>
              <a:t>background-size </a:t>
            </a:r>
            <a:r>
              <a:rPr lang="zh-CN" altLang="en-US" sz="2800" dirty="0"/>
              <a:t>属性规定背景图片的尺寸。</a:t>
            </a:r>
          </a:p>
          <a:p>
            <a:pPr>
              <a:buFont typeface="Wingdings" charset="2"/>
              <a:buChar char="ü"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在 </a:t>
            </a:r>
            <a:r>
              <a:rPr lang="en-US" altLang="zh-CN" sz="2800" dirty="0"/>
              <a:t>CSS3 </a:t>
            </a:r>
            <a:r>
              <a:rPr lang="zh-CN" altLang="en-US" sz="2800" dirty="0"/>
              <a:t>之前，背景图片的尺寸是由图片的实际尺寸决定的。在 </a:t>
            </a:r>
            <a:r>
              <a:rPr lang="en-US" altLang="zh-CN" sz="2800" dirty="0"/>
              <a:t>CSS3 </a:t>
            </a:r>
            <a:r>
              <a:rPr lang="zh-CN" altLang="en-US" sz="2800" dirty="0"/>
              <a:t>中，可以规定背景图片的尺寸，这就允许我们在不同的环境中重复使用背景图片。</a:t>
            </a:r>
          </a:p>
          <a:p>
            <a:pPr>
              <a:buFont typeface="Wingdings" charset="2"/>
              <a:buChar char="ü"/>
            </a:pPr>
            <a:r>
              <a:rPr lang="zh-CN" altLang="en-US" sz="2800" dirty="0" smtClean="0"/>
              <a:t>    可用以</a:t>
            </a:r>
            <a:r>
              <a:rPr lang="zh-CN" altLang="en-US" sz="2800" dirty="0"/>
              <a:t>像素或百分比规定尺寸。如果以百分比规定尺寸，那么尺寸相对于父元素的宽度和高度。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841375"/>
            <a:ext cx="332359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en-US" altLang="zh-CN" b="1" dirty="0">
                <a:latin typeface="微软雅黑" charset="0"/>
                <a:ea typeface="微软雅黑" charset="0"/>
                <a:sym typeface="+mn-ea"/>
              </a:rPr>
              <a:t>CSS3 background-size </a:t>
            </a:r>
            <a:r>
              <a:rPr lang="zh-CN" altLang="en-US" b="1" dirty="0">
                <a:latin typeface="微软雅黑" charset="0"/>
                <a:ea typeface="微软雅黑" charset="0"/>
                <a:sym typeface="+mn-ea"/>
              </a:rPr>
              <a:t>属性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073691"/>
            <a:ext cx="7543800" cy="4085617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background-size: </a:t>
            </a:r>
            <a:r>
              <a:rPr lang="en-US" altLang="zh-CN" sz="1800" i="1" dirty="0" err="1"/>
              <a:t>length</a:t>
            </a:r>
            <a:r>
              <a:rPr lang="en-US" altLang="zh-CN" sz="1800" dirty="0" err="1"/>
              <a:t>|</a:t>
            </a:r>
            <a:r>
              <a:rPr lang="en-US" altLang="zh-CN" sz="1800" i="1" dirty="0" err="1"/>
              <a:t>percentage</a:t>
            </a:r>
            <a:r>
              <a:rPr lang="en-US" altLang="zh-CN" sz="1800" dirty="0" err="1"/>
              <a:t>|cover|contain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r>
              <a:rPr lang="zh-CN" altLang="en-US" sz="1800" b="1" dirty="0"/>
              <a:t>	</a:t>
            </a:r>
          </a:p>
          <a:p>
            <a:r>
              <a:rPr lang="en-US" altLang="zh-CN" sz="1800" i="1" dirty="0"/>
              <a:t>length</a:t>
            </a:r>
            <a:r>
              <a:rPr lang="zh-CN" altLang="en-US" sz="1800" dirty="0"/>
              <a:t>	</a:t>
            </a:r>
            <a:r>
              <a:rPr lang="en-US" altLang="zh-CN" sz="1800" dirty="0" smtClean="0"/>
              <a:t>                            </a:t>
            </a:r>
            <a:r>
              <a:rPr lang="zh-CN" altLang="en-US" sz="1800" dirty="0" smtClean="0"/>
              <a:t>设置</a:t>
            </a:r>
            <a:r>
              <a:rPr lang="zh-CN" altLang="en-US" sz="1800" dirty="0"/>
              <a:t>背景图像的高度和宽度</a:t>
            </a:r>
            <a:r>
              <a:rPr lang="zh-CN" altLang="en-US" sz="1800" dirty="0" smtClean="0"/>
              <a:t>。第一</a:t>
            </a:r>
            <a:r>
              <a:rPr lang="zh-CN" altLang="en-US" sz="1800" dirty="0"/>
              <a:t>个值设置宽度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                </a:t>
            </a:r>
            <a:r>
              <a:rPr lang="zh-CN" altLang="en-US" sz="1800" dirty="0" smtClean="0"/>
              <a:t>第二</a:t>
            </a:r>
            <a:r>
              <a:rPr lang="zh-CN" altLang="en-US" sz="1800" dirty="0"/>
              <a:t>个值设置高度</a:t>
            </a:r>
            <a:r>
              <a:rPr lang="zh-CN" altLang="en-US" sz="1800" dirty="0" smtClean="0"/>
              <a:t>。如果</a:t>
            </a:r>
            <a:r>
              <a:rPr lang="zh-CN" altLang="en-US" sz="1800" dirty="0"/>
              <a:t>只设置一个值，则第二个值会被设置为 </a:t>
            </a:r>
            <a:r>
              <a:rPr lang="en-US" altLang="zh-CN" sz="1800" dirty="0" smtClean="0">
                <a:hlinkClick r:id="rId2"/>
              </a:rPr>
              <a:t>“</a:t>
            </a:r>
            <a:r>
              <a:rPr lang="en-US" altLang="zh-CN" sz="1800" dirty="0" smtClean="0"/>
              <a:t>auto</a:t>
            </a:r>
            <a:r>
              <a:rPr lang="en-US" altLang="zh-CN" sz="1800" dirty="0" smtClean="0">
                <a:hlinkClick r:id="rId2"/>
              </a:rPr>
              <a:t>”</a:t>
            </a:r>
            <a:r>
              <a:rPr lang="zh-CN" altLang="en-US" sz="1800" dirty="0" smtClean="0"/>
              <a:t>。	</a:t>
            </a:r>
            <a:endParaRPr lang="zh-CN" altLang="en-US" sz="1800" u="sng" dirty="0">
              <a:hlinkClick r:id="rId2"/>
            </a:endParaRPr>
          </a:p>
          <a:p>
            <a:r>
              <a:rPr lang="en-US" altLang="zh-CN" sz="1800" i="1" dirty="0"/>
              <a:t>percentage</a:t>
            </a:r>
            <a:r>
              <a:rPr lang="zh-CN" altLang="en-US" sz="1800" dirty="0"/>
              <a:t>	</a:t>
            </a:r>
            <a:r>
              <a:rPr lang="en-US" altLang="zh-CN" sz="1800" dirty="0" smtClean="0"/>
              <a:t>                </a:t>
            </a:r>
            <a:r>
              <a:rPr lang="zh-CN" altLang="en-US" sz="1800" dirty="0" smtClean="0"/>
              <a:t>以</a:t>
            </a:r>
            <a:r>
              <a:rPr lang="zh-CN" altLang="en-US" sz="1800" dirty="0"/>
              <a:t>父元素的百分比来设置背景图像的宽度和高度。</a:t>
            </a:r>
          </a:p>
          <a:p>
            <a:r>
              <a:rPr lang="zh-CN" altLang="en-US" sz="1800" dirty="0"/>
              <a:t>第一个值设置宽度，第二个值设置高度</a:t>
            </a:r>
            <a:r>
              <a:rPr lang="zh-CN" altLang="en-US" sz="1800" dirty="0" smtClean="0"/>
              <a:t>。如果</a:t>
            </a:r>
            <a:r>
              <a:rPr lang="zh-CN" altLang="en-US" sz="1800" dirty="0"/>
              <a:t>只设置一个值，则第二个值会被设置为 </a:t>
            </a:r>
            <a:r>
              <a:rPr lang="en-US" altLang="zh-CN" sz="1800" dirty="0" smtClean="0">
                <a:hlinkClick r:id="rId3"/>
              </a:rPr>
              <a:t>“</a:t>
            </a:r>
            <a:r>
              <a:rPr lang="en-US" altLang="zh-CN" sz="1800" dirty="0" smtClean="0"/>
              <a:t>auto</a:t>
            </a:r>
            <a:r>
              <a:rPr lang="en-US" altLang="zh-CN" sz="1800" dirty="0" smtClean="0">
                <a:hlinkClick r:id="rId3"/>
              </a:rPr>
              <a:t>”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	</a:t>
            </a:r>
            <a:endParaRPr lang="zh-CN" altLang="en-US" sz="1800" u="sng" dirty="0">
              <a:hlinkClick r:id="rId3"/>
            </a:endParaRPr>
          </a:p>
          <a:p>
            <a:r>
              <a:rPr lang="en-US" altLang="zh-CN" sz="1800" dirty="0"/>
              <a:t>cover	</a:t>
            </a:r>
            <a:r>
              <a:rPr lang="en-US" altLang="zh-CN" sz="1800" dirty="0" smtClean="0"/>
              <a:t>                              </a:t>
            </a:r>
            <a:r>
              <a:rPr lang="zh-CN" altLang="en-US" sz="1800" dirty="0" smtClean="0"/>
              <a:t>把</a:t>
            </a:r>
            <a:r>
              <a:rPr lang="zh-CN" altLang="en-US" sz="1800" dirty="0"/>
              <a:t>背景图像扩展至足够大，以使背景图像完全覆盖背景区域</a:t>
            </a:r>
            <a:r>
              <a:rPr lang="zh-CN" altLang="en-US" sz="1800" dirty="0" smtClean="0"/>
              <a:t>。背景</a:t>
            </a:r>
            <a:r>
              <a:rPr lang="zh-CN" altLang="en-US" sz="1800" dirty="0"/>
              <a:t>图像的某些部分也许无法显示在背景定位区域</a:t>
            </a:r>
            <a:r>
              <a:rPr lang="zh-CN" altLang="en-US" sz="1800" dirty="0" smtClean="0"/>
              <a:t>中。</a:t>
            </a:r>
            <a:endParaRPr lang="zh-CN" altLang="en-US" sz="1800" u="sng" dirty="0">
              <a:hlinkClick r:id="rId4"/>
            </a:endParaRPr>
          </a:p>
          <a:p>
            <a:r>
              <a:rPr lang="en-US" altLang="zh-CN" sz="1800" dirty="0"/>
              <a:t>contain	</a:t>
            </a:r>
            <a:r>
              <a:rPr lang="en-US" altLang="zh-CN" sz="1800" dirty="0" smtClean="0"/>
              <a:t>                  </a:t>
            </a:r>
            <a:r>
              <a:rPr lang="zh-CN" altLang="en-US" sz="1800" dirty="0" smtClean="0"/>
              <a:t>把</a:t>
            </a:r>
            <a:r>
              <a:rPr lang="zh-CN" altLang="en-US" sz="1800" dirty="0"/>
              <a:t>图像图像扩展至最大尺寸，以使其宽度和高度完全适应内容区域。</a:t>
            </a:r>
            <a:r>
              <a:rPr lang="zh-CN" altLang="en-US" dirty="0"/>
              <a:t>		</a:t>
            </a:r>
          </a:p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560" y="48582"/>
            <a:ext cx="7845552" cy="62172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微软雅黑" charset="0"/>
                <a:ea typeface="微软雅黑" charset="0"/>
                <a:cs typeface="STSong" charset="-122"/>
              </a:rPr>
              <a:t>背景和边框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841376"/>
            <a:ext cx="8229600" cy="3771636"/>
          </a:xfrm>
        </p:spPr>
        <p:txBody>
          <a:bodyPr/>
          <a:lstStyle/>
          <a:p>
            <a:r>
              <a:rPr lang="en-US" altLang="zh-CN" sz="1600" dirty="0"/>
              <a:t>background-origin </a:t>
            </a:r>
            <a:r>
              <a:rPr lang="zh-CN" altLang="en-US" sz="1600" dirty="0"/>
              <a:t>属性规定背景图片的定位区域。</a:t>
            </a:r>
          </a:p>
          <a:p>
            <a:r>
              <a:rPr lang="zh-CN" altLang="en-US" sz="1600" dirty="0"/>
              <a:t>背景图片可以放置于 </a:t>
            </a:r>
            <a:r>
              <a:rPr lang="en-US" altLang="zh-CN" sz="1600" dirty="0"/>
              <a:t>content-box</a:t>
            </a:r>
            <a:r>
              <a:rPr lang="zh-CN" altLang="en-US" sz="1600" dirty="0"/>
              <a:t>、</a:t>
            </a:r>
            <a:r>
              <a:rPr lang="en-US" altLang="zh-CN" sz="1600" dirty="0"/>
              <a:t>padding-box </a:t>
            </a:r>
            <a:r>
              <a:rPr lang="zh-CN" altLang="en-US" sz="1600" dirty="0"/>
              <a:t>或 </a:t>
            </a:r>
            <a:r>
              <a:rPr lang="en-US" altLang="zh-CN" sz="1600" dirty="0"/>
              <a:t>border-box </a:t>
            </a:r>
            <a:r>
              <a:rPr lang="zh-CN" altLang="en-US" sz="1600" dirty="0"/>
              <a:t>区域。</a:t>
            </a:r>
            <a:endParaRPr kumimoji="1"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02" y="1848803"/>
            <a:ext cx="4275011" cy="2524413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560" y="48582"/>
            <a:ext cx="7845552" cy="62172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微软雅黑" charset="0"/>
                <a:ea typeface="微软雅黑" charset="0"/>
                <a:cs typeface="STSong" charset="-122"/>
              </a:rPr>
              <a:t>背景和边框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913131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background-origin: </a:t>
            </a:r>
            <a:r>
              <a:rPr lang="en-US" altLang="zh-CN" sz="2800" dirty="0" err="1"/>
              <a:t>padding-box|border-box|content-box</a:t>
            </a:r>
            <a:r>
              <a:rPr lang="en-US" altLang="zh-CN" sz="2800" dirty="0"/>
              <a:t>;</a:t>
            </a:r>
          </a:p>
          <a:p>
            <a:r>
              <a:rPr lang="zh-CN" altLang="en-US" sz="2800" b="1" dirty="0"/>
              <a:t>值	</a:t>
            </a:r>
            <a:r>
              <a:rPr lang="en-US" altLang="zh-CN" sz="2800" b="1" dirty="0" smtClean="0"/>
              <a:t>                </a:t>
            </a:r>
            <a:r>
              <a:rPr lang="zh-CN" altLang="en-US" sz="2800" b="1" dirty="0" smtClean="0"/>
              <a:t>描述</a:t>
            </a:r>
            <a:endParaRPr lang="zh-CN" altLang="en-US" sz="2800" b="1" dirty="0"/>
          </a:p>
          <a:p>
            <a:r>
              <a:rPr lang="en-US" altLang="zh-CN" sz="2800" dirty="0"/>
              <a:t>padding-box	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背景</a:t>
            </a:r>
            <a:r>
              <a:rPr lang="zh-CN" altLang="en-US" sz="2800" dirty="0"/>
              <a:t>图像相对于内边距框来定位。	</a:t>
            </a:r>
            <a:endParaRPr lang="zh-CN" altLang="en-US" sz="2800" u="sng" dirty="0">
              <a:hlinkClick r:id="rId2"/>
            </a:endParaRPr>
          </a:p>
          <a:p>
            <a:r>
              <a:rPr lang="en-US" altLang="zh-CN" sz="2800" dirty="0"/>
              <a:t>border-box	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背景图像相对于边框盒</a:t>
            </a:r>
            <a:r>
              <a:rPr lang="zh-CN" altLang="en-US" sz="2800" dirty="0"/>
              <a:t>来定位</a:t>
            </a:r>
            <a:r>
              <a:rPr lang="zh-CN" altLang="en-US" sz="2800" dirty="0" smtClean="0"/>
              <a:t>。</a:t>
            </a:r>
            <a:endParaRPr lang="zh-CN" altLang="en-US" sz="2800" u="sng" dirty="0">
              <a:hlinkClick r:id="rId3"/>
            </a:endParaRPr>
          </a:p>
          <a:p>
            <a:r>
              <a:rPr lang="en-US" altLang="zh-CN" sz="2800" dirty="0"/>
              <a:t>content-box	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背景图像相对于</a:t>
            </a:r>
            <a:r>
              <a:rPr lang="zh-CN" altLang="en-US" sz="2800" dirty="0"/>
              <a:t>内容框来定位。</a:t>
            </a:r>
            <a:r>
              <a:rPr lang="zh-CN" altLang="en-US" sz="2100" dirty="0"/>
              <a:t>	</a:t>
            </a:r>
            <a:endParaRPr lang="zh-CN" altLang="en-US" sz="2100" u="sng" dirty="0">
              <a:hlinkClick r:id="rId4"/>
            </a:endParaRPr>
          </a:p>
          <a:p>
            <a:endParaRPr kumimoji="1" lang="zh-CN" altLang="en-US" sz="21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560" y="48582"/>
            <a:ext cx="7845552" cy="62172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微软雅黑" charset="0"/>
                <a:ea typeface="微软雅黑" charset="0"/>
                <a:cs typeface="STSong" charset="-122"/>
              </a:rPr>
              <a:t>背景和边框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984886"/>
            <a:ext cx="8229600" cy="3771636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ü"/>
            </a:pPr>
            <a:r>
              <a:rPr lang="en-US" altLang="zh-CN" sz="2800" dirty="0"/>
              <a:t>b</a:t>
            </a:r>
            <a:r>
              <a:rPr lang="en-US" altLang="zh-CN" sz="2800" dirty="0" smtClean="0"/>
              <a:t>ackground-clip </a:t>
            </a:r>
            <a:r>
              <a:rPr lang="zh-CN" altLang="en-US" sz="2800" dirty="0"/>
              <a:t>属性规定背景的绘制区域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Font typeface="Wingdings" charset="2"/>
              <a:buChar char="ü"/>
            </a:pPr>
            <a:r>
              <a:rPr lang="en-US" altLang="zh-CN" sz="2800" dirty="0"/>
              <a:t>background-clip: </a:t>
            </a:r>
            <a:r>
              <a:rPr lang="en-US" altLang="zh-CN" sz="2800" dirty="0" err="1"/>
              <a:t>border-box|padding-box|content-box</a:t>
            </a:r>
            <a:r>
              <a:rPr lang="en-US" altLang="zh-CN" sz="2800" dirty="0"/>
              <a:t>;</a:t>
            </a:r>
          </a:p>
          <a:p>
            <a:pPr>
              <a:buFont typeface="Wingdings" charset="2"/>
              <a:buChar char="ü"/>
            </a:pPr>
            <a:r>
              <a:rPr lang="zh-CN" altLang="en-US" sz="2800" b="1" dirty="0"/>
              <a:t>值	</a:t>
            </a:r>
            <a:r>
              <a:rPr lang="en-US" altLang="zh-CN" sz="2800" b="1" dirty="0" smtClean="0"/>
              <a:t>               </a:t>
            </a:r>
            <a:r>
              <a:rPr lang="zh-CN" altLang="en-US" sz="2800" b="1" dirty="0" smtClean="0"/>
              <a:t>描述</a:t>
            </a:r>
            <a:r>
              <a:rPr lang="zh-CN" altLang="en-US" sz="2800" b="1" dirty="0"/>
              <a:t>		</a:t>
            </a:r>
          </a:p>
          <a:p>
            <a:pPr>
              <a:buFont typeface="Wingdings" charset="2"/>
              <a:buChar char="ü"/>
            </a:pPr>
            <a:r>
              <a:rPr lang="en-US" altLang="zh-CN" sz="2800" dirty="0"/>
              <a:t>border-box	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背景被裁剪到边框盒</a:t>
            </a:r>
            <a:r>
              <a:rPr lang="zh-CN" altLang="en-US" sz="2800" dirty="0"/>
              <a:t>。	</a:t>
            </a:r>
            <a:endParaRPr lang="en-US" altLang="zh-CN" sz="2800" dirty="0" smtClean="0"/>
          </a:p>
          <a:p>
            <a:pPr>
              <a:buFont typeface="Wingdings" charset="2"/>
              <a:buChar char="ü"/>
            </a:pPr>
            <a:r>
              <a:rPr lang="en-US" altLang="zh-CN" sz="2800" dirty="0" smtClean="0"/>
              <a:t>padding-box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背景</a:t>
            </a:r>
            <a:r>
              <a:rPr lang="zh-CN" altLang="en-US" sz="2800" dirty="0"/>
              <a:t>被裁剪到内边距框。	</a:t>
            </a:r>
            <a:endParaRPr lang="zh-CN" altLang="en-US" sz="2800" u="sng" dirty="0">
              <a:hlinkClick r:id="rId2"/>
            </a:endParaRPr>
          </a:p>
          <a:p>
            <a:pPr>
              <a:buFont typeface="Wingdings" charset="2"/>
              <a:buChar char="ü"/>
            </a:pPr>
            <a:r>
              <a:rPr lang="en-US" altLang="zh-CN" sz="2800" dirty="0"/>
              <a:t>content-box	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背景被裁剪</a:t>
            </a:r>
            <a:r>
              <a:rPr lang="zh-CN" altLang="en-US" sz="2800" dirty="0"/>
              <a:t>到内容框</a:t>
            </a:r>
            <a:r>
              <a:rPr lang="zh-CN" altLang="en-US" sz="2800" dirty="0" smtClean="0"/>
              <a:t>。</a:t>
            </a:r>
            <a:endParaRPr kumimoji="1" lang="zh-CN" altLang="en-US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560" y="48582"/>
            <a:ext cx="7845552" cy="62172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微软雅黑" charset="0"/>
                <a:ea typeface="微软雅黑" charset="0"/>
                <a:cs typeface="STSong" charset="-122"/>
              </a:rPr>
              <a:t>背景和边框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360" y="913131"/>
            <a:ext cx="8229600" cy="377163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600" dirty="0" smtClean="0"/>
              <a:t>Css3</a:t>
            </a:r>
            <a:r>
              <a:rPr kumimoji="1" lang="zh-CN" altLang="en-US" sz="3600" dirty="0" smtClean="0"/>
              <a:t>提供了创建颜色渐变的方式，在两个或更多的颜色之间进行平滑的过渡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3600" dirty="0" smtClean="0"/>
              <a:t>浏览器支持两种颜色的渐变：</a:t>
            </a:r>
          </a:p>
          <a:p>
            <a:pPr marL="0" indent="0">
              <a:buNone/>
            </a:pPr>
            <a:r>
              <a:rPr kumimoji="1" lang="en-US" altLang="zh-CN" sz="3600" dirty="0"/>
              <a:t>	</a:t>
            </a:r>
            <a:r>
              <a:rPr kumimoji="1" lang="en-US" altLang="zh-CN" sz="3600" dirty="0" smtClean="0"/>
              <a:t>1. </a:t>
            </a:r>
            <a:r>
              <a:rPr kumimoji="1" lang="zh-CN" altLang="en-US" sz="3600" dirty="0" smtClean="0"/>
              <a:t>线性渐变</a:t>
            </a:r>
          </a:p>
          <a:p>
            <a:pPr marL="0" indent="0">
              <a:buNone/>
            </a:pPr>
            <a:r>
              <a:rPr kumimoji="1" lang="en-US" altLang="zh-CN" sz="3600" dirty="0"/>
              <a:t>	</a:t>
            </a:r>
            <a:r>
              <a:rPr kumimoji="1" lang="en-US" altLang="zh-CN" sz="3600" dirty="0" smtClean="0"/>
              <a:t>2. </a:t>
            </a:r>
            <a:r>
              <a:rPr kumimoji="1" lang="zh-CN" altLang="en-US" sz="3600" dirty="0" smtClean="0"/>
              <a:t>径向渐变</a:t>
            </a:r>
            <a:endParaRPr kumimoji="1" lang="zh-CN" altLang="en-US" sz="3600" dirty="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5560" y="48582"/>
            <a:ext cx="7845552" cy="6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dirty="0">
                <a:latin typeface="微软雅黑" charset="0"/>
                <a:ea typeface="微软雅黑" charset="0"/>
              </a:rPr>
              <a:t>颜色渐变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2525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新的特性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综合应用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案例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48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132" y="984885"/>
            <a:ext cx="7069974" cy="3447704"/>
          </a:xfrm>
        </p:spPr>
        <p:txBody>
          <a:bodyPr>
            <a:noAutofit/>
          </a:bodyPr>
          <a:lstStyle/>
          <a:p>
            <a:r>
              <a:rPr lang="en-US" altLang="zh-CN" sz="2100" dirty="0">
                <a:solidFill>
                  <a:srgbClr val="CB2D01"/>
                </a:solidFill>
                <a:highlight>
                  <a:srgbClr val="FFFAE8"/>
                </a:highlight>
                <a:latin typeface="Consolas"/>
              </a:rPr>
              <a:t>#wrapper</a:t>
            </a:r>
            <a:r>
              <a:rPr lang="en-US" altLang="zh-CN" sz="2100" dirty="0">
                <a:solidFill>
                  <a:srgbClr val="808040"/>
                </a:solidFill>
                <a:highlight>
                  <a:srgbClr val="FFFAE8"/>
                </a:highlight>
                <a:latin typeface="Consolas"/>
              </a:rPr>
              <a:t>{</a:t>
            </a:r>
          </a:p>
          <a:p>
            <a:r>
              <a:rPr lang="de-DE" altLang="zh-CN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   </a:t>
            </a:r>
            <a:r>
              <a:rPr lang="de-DE" altLang="zh-CN" sz="2100" dirty="0" err="1" smtClean="0">
                <a:highlight>
                  <a:srgbClr val="FFFAE8"/>
                </a:highlight>
                <a:latin typeface="Consolas"/>
              </a:rPr>
              <a:t>width</a:t>
            </a:r>
            <a:r>
              <a:rPr lang="de-DE" altLang="zh-CN" sz="2100" dirty="0">
                <a:solidFill>
                  <a:srgbClr val="38444B"/>
                </a:solidFill>
                <a:highlight>
                  <a:srgbClr val="FFFAE8"/>
                </a:highlight>
                <a:latin typeface="Consolas"/>
              </a:rPr>
              <a:t>:</a:t>
            </a:r>
            <a:r>
              <a:rPr lang="de-DE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 </a:t>
            </a:r>
            <a:r>
              <a:rPr lang="de-DE" altLang="zh-CN" sz="2100" dirty="0">
                <a:solidFill>
                  <a:srgbClr val="9B1CEB"/>
                </a:solidFill>
                <a:highlight>
                  <a:srgbClr val="FFFAE8"/>
                </a:highlight>
                <a:latin typeface="Consolas"/>
              </a:rPr>
              <a:t>300</a:t>
            </a:r>
            <a:r>
              <a:rPr lang="de-DE" altLang="zh-CN" sz="2100" dirty="0">
                <a:solidFill>
                  <a:srgbClr val="577909"/>
                </a:solidFill>
                <a:highlight>
                  <a:srgbClr val="FFFAE8"/>
                </a:highlight>
                <a:latin typeface="Consolas"/>
              </a:rPr>
              <a:t>px</a:t>
            </a:r>
            <a:r>
              <a:rPr lang="de-DE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;</a:t>
            </a:r>
          </a:p>
          <a:p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	</a:t>
            </a:r>
            <a:r>
              <a:rPr lang="en-US" altLang="zh-CN" sz="2100" dirty="0" smtClean="0">
                <a:solidFill>
                  <a:srgbClr val="3C7A03"/>
                </a:solidFill>
                <a:highlight>
                  <a:srgbClr val="FFFAE8"/>
                </a:highlight>
                <a:latin typeface="Consolas"/>
              </a:rPr>
              <a:t>height</a:t>
            </a:r>
            <a:r>
              <a:rPr lang="en-US" altLang="zh-CN" sz="2100" dirty="0">
                <a:solidFill>
                  <a:srgbClr val="38444B"/>
                </a:solidFill>
                <a:highlight>
                  <a:srgbClr val="FFFAE8"/>
                </a:highlight>
                <a:latin typeface="Consolas"/>
              </a:rPr>
              <a:t>: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 </a:t>
            </a:r>
            <a:r>
              <a:rPr lang="en-US" altLang="zh-CN" sz="2100" dirty="0">
                <a:solidFill>
                  <a:srgbClr val="9B1CEB"/>
                </a:solidFill>
                <a:highlight>
                  <a:srgbClr val="FFFAE8"/>
                </a:highlight>
                <a:latin typeface="Consolas"/>
              </a:rPr>
              <a:t>400</a:t>
            </a:r>
            <a:r>
              <a:rPr lang="en-US" altLang="zh-CN" sz="2100" dirty="0">
                <a:solidFill>
                  <a:srgbClr val="577909"/>
                </a:solidFill>
                <a:highlight>
                  <a:srgbClr val="FFFAE8"/>
                </a:highlight>
                <a:latin typeface="Consolas"/>
              </a:rPr>
              <a:t>px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;</a:t>
            </a:r>
          </a:p>
          <a:p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	</a:t>
            </a:r>
            <a:r>
              <a:rPr lang="en-US" altLang="zh-CN" sz="2100" dirty="0" smtClean="0">
                <a:solidFill>
                  <a:srgbClr val="3C7A03"/>
                </a:solidFill>
                <a:highlight>
                  <a:srgbClr val="FFFAE8"/>
                </a:highlight>
                <a:latin typeface="Consolas"/>
              </a:rPr>
              <a:t>background</a:t>
            </a:r>
            <a:r>
              <a:rPr lang="en-US" altLang="zh-CN" sz="2100" dirty="0">
                <a:solidFill>
                  <a:srgbClr val="38444B"/>
                </a:solidFill>
                <a:highlight>
                  <a:srgbClr val="FFFAE8"/>
                </a:highlight>
                <a:latin typeface="Consolas"/>
              </a:rPr>
              <a:t>: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 </a:t>
            </a:r>
            <a:r>
              <a:rPr lang="en-US" altLang="zh-CN" sz="2100" dirty="0">
                <a:solidFill>
                  <a:srgbClr val="CA004B"/>
                </a:solidFill>
                <a:highlight>
                  <a:srgbClr val="FFFAE8"/>
                </a:highlight>
                <a:latin typeface="Consolas"/>
              </a:rPr>
              <a:t>linear-gradient</a:t>
            </a:r>
            <a:r>
              <a:rPr lang="en-US" altLang="zh-CN" sz="2100" dirty="0" smtClean="0">
                <a:solidFill>
                  <a:srgbClr val="808040"/>
                </a:solidFill>
                <a:highlight>
                  <a:srgbClr val="FFFAE8"/>
                </a:highlight>
                <a:latin typeface="Consolas"/>
              </a:rPr>
              <a:t>(</a:t>
            </a:r>
          </a:p>
          <a:p>
            <a:r>
              <a:rPr lang="en-US" altLang="zh-CN" sz="2100" dirty="0">
                <a:solidFill>
                  <a:srgbClr val="808040"/>
                </a:solidFill>
                <a:highlight>
                  <a:srgbClr val="FFFAE8"/>
                </a:highlight>
                <a:latin typeface="Consolas"/>
              </a:rPr>
              <a:t> </a:t>
            </a:r>
            <a:r>
              <a:rPr lang="en-US" altLang="zh-CN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to </a:t>
            </a:r>
            <a:r>
              <a:rPr lang="en-US" altLang="zh-CN" sz="2100" dirty="0" err="1" smtClean="0">
                <a:solidFill>
                  <a:srgbClr val="3C7A03"/>
                </a:solidFill>
                <a:highlight>
                  <a:srgbClr val="FFFAE8"/>
                </a:highlight>
                <a:latin typeface="Consolas"/>
              </a:rPr>
              <a:t>bottom</a:t>
            </a:r>
            <a:r>
              <a:rPr lang="en-US" altLang="zh-CN" sz="2100" dirty="0" err="1">
                <a:solidFill>
                  <a:srgbClr val="38444B"/>
                </a:solidFill>
                <a:highlight>
                  <a:srgbClr val="FFFAE8"/>
                </a:highlight>
                <a:latin typeface="Consolas"/>
              </a:rPr>
              <a:t>,</a:t>
            </a:r>
            <a:r>
              <a:rPr lang="en-US" altLang="zh-CN" sz="2100" dirty="0" err="1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red</a:t>
            </a:r>
            <a:r>
              <a:rPr lang="en-US" altLang="zh-CN" sz="2100" dirty="0" err="1">
                <a:solidFill>
                  <a:srgbClr val="38444B"/>
                </a:solidFill>
                <a:highlight>
                  <a:srgbClr val="FFFAE8"/>
                </a:highlight>
                <a:latin typeface="Consolas"/>
              </a:rPr>
              <a:t>,</a:t>
            </a:r>
            <a:r>
              <a:rPr lang="en-US" altLang="zh-CN" sz="2100" dirty="0" err="1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yellow</a:t>
            </a:r>
            <a:r>
              <a:rPr lang="en-US" altLang="zh-CN" sz="2100" dirty="0">
                <a:solidFill>
                  <a:srgbClr val="808040"/>
                </a:solidFill>
                <a:highlight>
                  <a:srgbClr val="FFFAE8"/>
                </a:highlight>
                <a:latin typeface="Consolas"/>
              </a:rPr>
              <a:t>)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;</a:t>
            </a:r>
          </a:p>
          <a:p>
            <a:r>
              <a:rPr lang="en-US" altLang="zh-CN" sz="2100" dirty="0" smtClean="0">
                <a:solidFill>
                  <a:srgbClr val="808040"/>
                </a:solidFill>
                <a:highlight>
                  <a:srgbClr val="E8DFC4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kumimoji="1" lang="zh-CN" altLang="en-US" sz="2100" dirty="0" smtClean="0">
                <a:solidFill>
                  <a:srgbClr val="808040"/>
                </a:solidFill>
                <a:highlight>
                  <a:srgbClr val="E8DFC4"/>
                </a:highlight>
                <a:latin typeface="Consolas"/>
              </a:rPr>
              <a:t>三个属性分别设置：渐变方向，第一种颜色，第二种颜色</a:t>
            </a:r>
            <a:endParaRPr kumimoji="1" lang="zh-CN" altLang="en-US" sz="21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560" y="48582"/>
            <a:ext cx="7845552" cy="62172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b="1" dirty="0">
                <a:latin typeface="微软雅黑" charset="0"/>
                <a:ea typeface="微软雅黑" charset="0"/>
                <a:sym typeface="+mn-ea"/>
              </a:rPr>
              <a:t>颜色渐变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65955" r="-65955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23215" y="121285"/>
            <a:ext cx="1402080" cy="48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400" b="1" dirty="0">
                <a:latin typeface="微软雅黑" charset="0"/>
                <a:ea typeface="微软雅黑" charset="0"/>
                <a:sym typeface="+mn-ea"/>
              </a:rPr>
              <a:t>颜色渐变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42" y="48881"/>
            <a:ext cx="7456517" cy="65462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线性渐变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1233" b="-1"/>
          <a:stretch>
            <a:fillRect/>
          </a:stretch>
        </p:blipFill>
        <p:spPr>
          <a:xfrm>
            <a:off x="611506" y="1129305"/>
            <a:ext cx="7846238" cy="435703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229" y="841548"/>
            <a:ext cx="8653550" cy="1192238"/>
          </a:xfrm>
        </p:spPr>
        <p:txBody>
          <a:bodyPr>
            <a:normAutofit fontScale="90000"/>
          </a:bodyPr>
          <a:lstStyle/>
          <a:p>
            <a:r>
              <a:rPr lang="en-US" altLang="zh-CN" sz="1500" dirty="0">
                <a:solidFill>
                  <a:srgbClr val="3C7A03"/>
                </a:solidFill>
                <a:highlight>
                  <a:srgbClr val="FFFAE8"/>
                </a:highlight>
                <a:latin typeface="Consolas"/>
              </a:rPr>
              <a:t>   </a:t>
            </a:r>
            <a:r>
              <a:rPr lang="en-US" altLang="zh-CN" sz="2100" dirty="0">
                <a:solidFill>
                  <a:srgbClr val="3C7A03"/>
                </a:solidFill>
                <a:highlight>
                  <a:srgbClr val="FFFAE8"/>
                </a:highlight>
                <a:latin typeface="Consolas"/>
              </a:rPr>
              <a:t> background</a:t>
            </a:r>
            <a:r>
              <a:rPr lang="en-US" altLang="zh-CN" sz="2100" dirty="0">
                <a:solidFill>
                  <a:srgbClr val="38444B"/>
                </a:solidFill>
                <a:highlight>
                  <a:srgbClr val="FFFAE8"/>
                </a:highlight>
                <a:latin typeface="Consolas"/>
              </a:rPr>
              <a:t>: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 </a:t>
            </a:r>
            <a:r>
              <a:rPr lang="en-US" altLang="zh-CN" sz="2100" dirty="0">
                <a:solidFill>
                  <a:srgbClr val="CA004B"/>
                </a:solidFill>
                <a:highlight>
                  <a:srgbClr val="FFFAE8"/>
                </a:highlight>
                <a:latin typeface="Consolas"/>
              </a:rPr>
              <a:t>linear-gradient</a:t>
            </a:r>
            <a:r>
              <a:rPr lang="en-US" altLang="zh-CN" sz="2100" dirty="0">
                <a:solidFill>
                  <a:srgbClr val="808040"/>
                </a:solidFill>
                <a:highlight>
                  <a:srgbClr val="FFFAE8"/>
                </a:highlight>
                <a:latin typeface="Consolas"/>
              </a:rPr>
              <a:t>(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to </a:t>
            </a:r>
            <a:r>
              <a:rPr lang="en-US" altLang="zh-CN" sz="2100" dirty="0">
                <a:solidFill>
                  <a:srgbClr val="3C7A03"/>
                </a:solidFill>
                <a:highlight>
                  <a:srgbClr val="FFFAE8"/>
                </a:highlight>
                <a:latin typeface="Consolas"/>
              </a:rPr>
              <a:t>right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 </a:t>
            </a:r>
            <a:r>
              <a:rPr lang="en-US" altLang="zh-CN" sz="2100" dirty="0" err="1">
                <a:solidFill>
                  <a:srgbClr val="3C7A03"/>
                </a:solidFill>
                <a:highlight>
                  <a:srgbClr val="FFFAE8"/>
                </a:highlight>
                <a:latin typeface="Consolas"/>
              </a:rPr>
              <a:t>bottom</a:t>
            </a:r>
            <a:r>
              <a:rPr lang="en-US" altLang="zh-CN" sz="2100" dirty="0" err="1">
                <a:solidFill>
                  <a:srgbClr val="38444B"/>
                </a:solidFill>
                <a:highlight>
                  <a:srgbClr val="FFFAE8"/>
                </a:highlight>
                <a:latin typeface="Consolas"/>
              </a:rPr>
              <a:t>,</a:t>
            </a:r>
            <a:r>
              <a:rPr lang="en-US" altLang="zh-CN" sz="2100" dirty="0" err="1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red</a:t>
            </a:r>
            <a:r>
              <a:rPr lang="en-US" altLang="zh-CN" sz="2100" dirty="0" err="1">
                <a:solidFill>
                  <a:srgbClr val="38444B"/>
                </a:solidFill>
                <a:highlight>
                  <a:srgbClr val="FFFAE8"/>
                </a:highlight>
                <a:latin typeface="Consolas"/>
              </a:rPr>
              <a:t>,</a:t>
            </a:r>
            <a:r>
              <a:rPr lang="en-US" altLang="zh-CN" sz="2100" dirty="0" err="1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yellow</a:t>
            </a:r>
            <a:r>
              <a:rPr lang="en-US" altLang="zh-CN" sz="2100" dirty="0">
                <a:solidFill>
                  <a:srgbClr val="808040"/>
                </a:solidFill>
                <a:highlight>
                  <a:srgbClr val="FFFAE8"/>
                </a:highlight>
                <a:latin typeface="Consolas"/>
              </a:rPr>
              <a:t>)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;</a:t>
            </a:r>
            <a:b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</a:b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/>
            </a:r>
            <a:b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</a:br>
            <a:r>
              <a:rPr lang="zh-CN" altLang="en-US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   </a:t>
            </a:r>
            <a:r>
              <a:rPr lang="en-US" altLang="zh-CN" sz="2100" dirty="0" smtClean="0">
                <a:solidFill>
                  <a:srgbClr val="3C7A03"/>
                </a:solidFill>
                <a:highlight>
                  <a:srgbClr val="E8DFC4"/>
                </a:highlight>
                <a:latin typeface="Consolas"/>
              </a:rPr>
              <a:t>background</a:t>
            </a:r>
            <a:r>
              <a:rPr lang="en-US" altLang="zh-CN" sz="2100" dirty="0">
                <a:solidFill>
                  <a:srgbClr val="38444B"/>
                </a:solidFill>
                <a:highlight>
                  <a:srgbClr val="E8DFC4"/>
                </a:highlight>
                <a:latin typeface="Consolas"/>
              </a:rPr>
              <a:t>: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E8DFC4"/>
                </a:highlight>
                <a:latin typeface="Consolas"/>
              </a:rPr>
              <a:t> </a:t>
            </a:r>
            <a:r>
              <a:rPr lang="en-US" altLang="zh-CN" sz="2100" dirty="0">
                <a:solidFill>
                  <a:srgbClr val="CA004B"/>
                </a:solidFill>
                <a:highlight>
                  <a:srgbClr val="E8DFC4"/>
                </a:highlight>
                <a:latin typeface="Consolas"/>
              </a:rPr>
              <a:t>linear-gradient</a:t>
            </a:r>
            <a:r>
              <a:rPr lang="en-US" altLang="zh-CN" sz="2100" dirty="0">
                <a:solidFill>
                  <a:srgbClr val="808040"/>
                </a:solidFill>
                <a:highlight>
                  <a:srgbClr val="E8DFC4"/>
                </a:highlight>
                <a:latin typeface="Consolas"/>
              </a:rPr>
              <a:t>(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E8DFC4"/>
                </a:highlight>
                <a:latin typeface="Consolas"/>
              </a:rPr>
              <a:t>to </a:t>
            </a:r>
            <a:r>
              <a:rPr lang="en-US" altLang="zh-CN" sz="2100" dirty="0">
                <a:solidFill>
                  <a:srgbClr val="3C7A03"/>
                </a:solidFill>
                <a:highlight>
                  <a:srgbClr val="E8DFC4"/>
                </a:highlight>
                <a:latin typeface="Consolas"/>
              </a:rPr>
              <a:t>left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E8DFC4"/>
                </a:highlight>
                <a:latin typeface="Consolas"/>
              </a:rPr>
              <a:t> </a:t>
            </a:r>
            <a:r>
              <a:rPr lang="en-US" altLang="zh-CN" sz="2100" dirty="0" err="1">
                <a:solidFill>
                  <a:srgbClr val="3C7A03"/>
                </a:solidFill>
                <a:highlight>
                  <a:srgbClr val="E8DFC4"/>
                </a:highlight>
                <a:latin typeface="Consolas"/>
              </a:rPr>
              <a:t>top</a:t>
            </a:r>
            <a:r>
              <a:rPr lang="en-US" altLang="zh-CN" sz="2100" dirty="0" err="1">
                <a:solidFill>
                  <a:srgbClr val="38444B"/>
                </a:solidFill>
                <a:highlight>
                  <a:srgbClr val="E8DFC4"/>
                </a:highlight>
                <a:latin typeface="Consolas"/>
              </a:rPr>
              <a:t>,</a:t>
            </a:r>
            <a:r>
              <a:rPr lang="en-US" altLang="zh-CN" sz="2100" dirty="0" err="1">
                <a:solidFill>
                  <a:srgbClr val="080808"/>
                </a:solidFill>
                <a:highlight>
                  <a:srgbClr val="E8DFC4"/>
                </a:highlight>
                <a:latin typeface="Consolas"/>
              </a:rPr>
              <a:t>red</a:t>
            </a:r>
            <a:r>
              <a:rPr lang="en-US" altLang="zh-CN" sz="2100" dirty="0" err="1">
                <a:solidFill>
                  <a:srgbClr val="38444B"/>
                </a:solidFill>
                <a:highlight>
                  <a:srgbClr val="E8DFC4"/>
                </a:highlight>
                <a:latin typeface="Consolas"/>
              </a:rPr>
              <a:t>,</a:t>
            </a:r>
            <a:r>
              <a:rPr lang="en-US" altLang="zh-CN" sz="2100" dirty="0" err="1">
                <a:solidFill>
                  <a:srgbClr val="080808"/>
                </a:solidFill>
                <a:highlight>
                  <a:srgbClr val="E8DFC4"/>
                </a:highlight>
                <a:latin typeface="Consolas"/>
              </a:rPr>
              <a:t>yellow</a:t>
            </a:r>
            <a:r>
              <a:rPr lang="en-US" altLang="zh-CN" sz="2100" dirty="0">
                <a:solidFill>
                  <a:srgbClr val="808040"/>
                </a:solidFill>
                <a:highlight>
                  <a:srgbClr val="E8DFC4"/>
                </a:highlight>
                <a:latin typeface="Consolas"/>
              </a:rPr>
              <a:t>)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E8DFC4"/>
                </a:highlight>
                <a:latin typeface="Consolas"/>
              </a:rPr>
              <a:t>;</a:t>
            </a:r>
            <a:endParaRPr kumimoji="1" lang="zh-CN" altLang="en-US" sz="2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65585" r="-65585"/>
          <a:stretch>
            <a:fillRect/>
          </a:stretch>
        </p:blipFill>
        <p:spPr>
          <a:xfrm>
            <a:off x="4075430" y="2355214"/>
            <a:ext cx="3658805" cy="200002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85" y="2355214"/>
            <a:ext cx="158115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9710" b="-39710"/>
          <a:stretch>
            <a:fillRect/>
          </a:stretch>
        </p:blipFill>
        <p:spPr>
          <a:xfrm>
            <a:off x="1259840" y="193040"/>
            <a:ext cx="6858000" cy="4969510"/>
          </a:xfrm>
        </p:spPr>
      </p:pic>
      <p:sp>
        <p:nvSpPr>
          <p:cNvPr id="6" name="文本框 5"/>
          <p:cNvSpPr txBox="1"/>
          <p:nvPr/>
        </p:nvSpPr>
        <p:spPr>
          <a:xfrm>
            <a:off x="251460" y="121285"/>
            <a:ext cx="1402080" cy="48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400" b="1" dirty="0">
                <a:latin typeface="微软雅黑" charset="0"/>
                <a:ea typeface="微软雅黑" charset="0"/>
                <a:sym typeface="+mn-ea"/>
              </a:rPr>
              <a:t>颜色渐变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-94351"/>
            <a:ext cx="8229600" cy="952500"/>
          </a:xfrm>
        </p:spPr>
        <p:txBody>
          <a:bodyPr/>
          <a:lstStyle/>
          <a:p>
            <a:pPr algn="l"/>
            <a:r>
              <a:rPr kumimoji="1" lang="zh-CN" altLang="en-US" sz="2400" b="1" dirty="0" smtClean="0"/>
              <a:t>线性渐变</a:t>
            </a:r>
            <a:endParaRPr kumimoji="1" lang="zh-CN" altLang="en-US" sz="2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516" b="-13516"/>
          <a:stretch>
            <a:fillRect/>
          </a:stretch>
        </p:blipFill>
        <p:spPr>
          <a:xfrm>
            <a:off x="1143000" y="1587104"/>
            <a:ext cx="6858000" cy="384214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-94351"/>
            <a:ext cx="8229600" cy="952500"/>
          </a:xfrm>
        </p:spPr>
        <p:txBody>
          <a:bodyPr/>
          <a:lstStyle/>
          <a:p>
            <a:pPr algn="l"/>
            <a:r>
              <a:rPr kumimoji="1" lang="zh-CN" altLang="en-US" sz="2400" b="1" dirty="0" smtClean="0"/>
              <a:t>线性渐变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913131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2100" dirty="0">
                <a:solidFill>
                  <a:srgbClr val="3C7A03"/>
                </a:solidFill>
                <a:highlight>
                  <a:srgbClr val="FFFAE8"/>
                </a:highlight>
                <a:latin typeface="Consolas"/>
              </a:rPr>
              <a:t>background</a:t>
            </a:r>
            <a:r>
              <a:rPr lang="en-US" altLang="zh-CN" sz="2100" dirty="0">
                <a:solidFill>
                  <a:srgbClr val="38444B"/>
                </a:solidFill>
                <a:highlight>
                  <a:srgbClr val="FFFAE8"/>
                </a:highlight>
                <a:latin typeface="Consolas"/>
              </a:rPr>
              <a:t>: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 </a:t>
            </a:r>
            <a:r>
              <a:rPr lang="en-US" altLang="zh-CN" sz="2100" dirty="0">
                <a:solidFill>
                  <a:srgbClr val="CA004B"/>
                </a:solidFill>
                <a:highlight>
                  <a:srgbClr val="FFFAE8"/>
                </a:highlight>
                <a:latin typeface="Consolas"/>
              </a:rPr>
              <a:t>linear-gradient</a:t>
            </a:r>
            <a:r>
              <a:rPr lang="en-US" altLang="zh-CN" sz="2100" dirty="0" smtClean="0">
                <a:solidFill>
                  <a:srgbClr val="808040"/>
                </a:solidFill>
                <a:highlight>
                  <a:srgbClr val="FFFAE8"/>
                </a:highlight>
                <a:latin typeface="Consolas"/>
              </a:rPr>
              <a:t>(</a:t>
            </a:r>
            <a:r>
              <a:rPr lang="zh-CN" altLang="en-US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方向或角度，颜色</a:t>
            </a:r>
            <a:r>
              <a:rPr lang="en-US" altLang="zh-CN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1</a:t>
            </a:r>
            <a:r>
              <a:rPr lang="zh-CN" altLang="en-US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，颜色</a:t>
            </a:r>
            <a:r>
              <a:rPr lang="en-US" altLang="zh-CN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2</a:t>
            </a:r>
            <a:r>
              <a:rPr lang="zh-CN" altLang="en-US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，</a:t>
            </a:r>
            <a:r>
              <a:rPr lang="is-IS" altLang="zh-CN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……</a:t>
            </a:r>
            <a:r>
              <a:rPr lang="en-US" altLang="zh-CN" sz="2100" dirty="0" smtClean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.</a:t>
            </a:r>
            <a:r>
              <a:rPr lang="en-US" altLang="zh-CN" sz="2100" dirty="0" smtClean="0">
                <a:solidFill>
                  <a:srgbClr val="808040"/>
                </a:solidFill>
                <a:highlight>
                  <a:srgbClr val="FFFAE8"/>
                </a:highlight>
                <a:latin typeface="Consolas"/>
              </a:rPr>
              <a:t>)</a:t>
            </a:r>
            <a: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  <a:t>;</a:t>
            </a:r>
            <a:br>
              <a:rPr lang="en-US" altLang="zh-CN" sz="2100" dirty="0">
                <a:solidFill>
                  <a:srgbClr val="080808"/>
                </a:solidFill>
                <a:highlight>
                  <a:srgbClr val="FFFAE8"/>
                </a:highlight>
                <a:latin typeface="Consolas"/>
              </a:rPr>
            </a:br>
            <a:endParaRPr lang="en-US" altLang="zh-CN" sz="2100" dirty="0" smtClean="0">
              <a:solidFill>
                <a:srgbClr val="080808"/>
              </a:solidFill>
              <a:highlight>
                <a:srgbClr val="FFFAE8"/>
              </a:highlight>
              <a:latin typeface="Consolas"/>
            </a:endParaRPr>
          </a:p>
          <a:p>
            <a:r>
              <a:rPr kumimoji="1" lang="zh-CN" altLang="en-US" sz="2100" dirty="0" smtClean="0"/>
              <a:t>颜色列表：</a:t>
            </a:r>
          </a:p>
          <a:p>
            <a:r>
              <a:rPr kumimoji="1" lang="zh-CN" altLang="en-US" sz="2100" dirty="0" smtClean="0"/>
              <a:t>1</a:t>
            </a:r>
            <a:r>
              <a:rPr kumimoji="1" lang="en-US" altLang="zh-CN" sz="2100" dirty="0" smtClean="0"/>
              <a:t>. </a:t>
            </a:r>
            <a:r>
              <a:rPr kumimoji="1" lang="zh-CN" altLang="en-US" sz="2100" dirty="0" smtClean="0"/>
              <a:t>两个或更多的组合，用逗号分开</a:t>
            </a:r>
          </a:p>
          <a:p>
            <a:r>
              <a:rPr kumimoji="1" lang="zh-CN" altLang="en-US" sz="2100" dirty="0" smtClean="0"/>
              <a:t>2</a:t>
            </a:r>
            <a:r>
              <a:rPr kumimoji="1" lang="en-US" altLang="zh-CN" sz="2100" dirty="0" smtClean="0"/>
              <a:t>. </a:t>
            </a:r>
            <a:r>
              <a:rPr kumimoji="1" lang="zh-CN" altLang="en-US" sz="2100" dirty="0" smtClean="0"/>
              <a:t>颜色表示法：关键字，十六进制，</a:t>
            </a:r>
            <a:r>
              <a:rPr kumimoji="1" lang="en-US" altLang="zh-CN" sz="2100" dirty="0" err="1" smtClean="0"/>
              <a:t>rgb</a:t>
            </a:r>
            <a:r>
              <a:rPr kumimoji="1" lang="zh-CN" altLang="en-US" sz="2100" dirty="0" smtClean="0"/>
              <a:t>，</a:t>
            </a:r>
            <a:r>
              <a:rPr kumimoji="1" lang="en-US" altLang="zh-CN" sz="2100" dirty="0" err="1" smtClean="0"/>
              <a:t>rgba</a:t>
            </a:r>
            <a:r>
              <a:rPr kumimoji="1" lang="zh-CN" altLang="en-US" sz="2100" dirty="0" smtClean="0"/>
              <a:t>，</a:t>
            </a:r>
            <a:r>
              <a:rPr kumimoji="1" lang="en-US" altLang="zh-CN" sz="2100" dirty="0" err="1" smtClean="0"/>
              <a:t>hsl</a:t>
            </a:r>
            <a:r>
              <a:rPr kumimoji="1" lang="zh-CN" altLang="en-US" sz="2100" dirty="0" smtClean="0"/>
              <a:t>，</a:t>
            </a:r>
            <a:r>
              <a:rPr kumimoji="1" lang="en-US" altLang="zh-CN" sz="2100" dirty="0" err="1" smtClean="0"/>
              <a:t>hlsa</a:t>
            </a:r>
            <a:endParaRPr kumimoji="1" lang="zh-CN" altLang="en-US" sz="2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48895"/>
            <a:ext cx="8229600" cy="666750"/>
          </a:xfrm>
        </p:spPr>
        <p:txBody>
          <a:bodyPr/>
          <a:lstStyle/>
          <a:p>
            <a:pPr algn="l"/>
            <a:r>
              <a:rPr kumimoji="1" lang="zh-CN" altLang="en-US" sz="2400" dirty="0">
                <a:latin typeface="微软雅黑" charset="0"/>
                <a:ea typeface="微软雅黑" charset="0"/>
              </a:rPr>
              <a:t>线性渐变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67812" r="-67812"/>
          <a:stretch>
            <a:fillRect/>
          </a:stretch>
        </p:blipFill>
        <p:spPr>
          <a:xfrm>
            <a:off x="1993258" y="2075064"/>
            <a:ext cx="3550506" cy="2468880"/>
          </a:xfrm>
        </p:spPr>
      </p:pic>
      <p:sp>
        <p:nvSpPr>
          <p:cNvPr id="5" name="矩形 4"/>
          <p:cNvSpPr/>
          <p:nvPr/>
        </p:nvSpPr>
        <p:spPr>
          <a:xfrm>
            <a:off x="1187565" y="1129333"/>
            <a:ext cx="5891102" cy="41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/>
              <a:t>background: linear</a:t>
            </a:r>
            <a:r>
              <a:rPr lang="zh-CN" altLang="en-US" sz="2100" dirty="0"/>
              <a:t>－</a:t>
            </a:r>
            <a:r>
              <a:rPr lang="en-US" altLang="zh-CN" sz="2100" dirty="0"/>
              <a:t>gradient(0deg,red,yellow,blue) ;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121285"/>
            <a:ext cx="8229600" cy="546100"/>
          </a:xfrm>
        </p:spPr>
        <p:txBody>
          <a:bodyPr/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径向渐变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1401" b="-11401"/>
          <a:stretch>
            <a:fillRect/>
          </a:stretch>
        </p:blipFill>
        <p:spPr>
          <a:xfrm>
            <a:off x="1475551" y="768985"/>
            <a:ext cx="6303470" cy="41148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48895"/>
            <a:ext cx="8229600" cy="659765"/>
          </a:xfrm>
        </p:spPr>
        <p:txBody>
          <a:bodyPr/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径向渐变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185" b="-1185"/>
          <a:stretch>
            <a:fillRect/>
          </a:stretch>
        </p:blipFill>
        <p:spPr>
          <a:xfrm>
            <a:off x="1429790" y="1588770"/>
            <a:ext cx="6026727" cy="351773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sz="2400" b="1" u="none">
                <a:latin typeface="微软雅黑" charset="0"/>
                <a:ea typeface="微软雅黑" charset="0"/>
                <a:cs typeface="宋体" charset="0"/>
              </a:rPr>
              <a:t>CSS3</a:t>
            </a:r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选择器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841375"/>
            <a:ext cx="82073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一、属性选择器</a:t>
            </a:r>
          </a:p>
          <a:p>
            <a:r>
              <a:rPr lang="zh-CN" altLang="en-US" sz="2000" b="1" dirty="0"/>
              <a:t>     [attr*=val]</a:t>
            </a:r>
          </a:p>
          <a:p>
            <a:pPr algn="l"/>
            <a:r>
              <a:rPr lang="zh-CN" altLang="en-US" sz="2000" dirty="0"/>
              <a:t>         如果元素用attr表示的属性的属性值中包含用val指定的字符，则选中该元素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     [attr^=val]</a:t>
            </a:r>
          </a:p>
          <a:p>
            <a:pPr algn="l"/>
            <a:r>
              <a:rPr lang="zh-CN" altLang="en-US" sz="2000" dirty="0"/>
              <a:t>         如果元素用attr表示的属性的属性值由val字符开头，则选中该元素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     [attr$=val]</a:t>
            </a:r>
          </a:p>
          <a:p>
            <a:pPr algn="l"/>
            <a:r>
              <a:rPr lang="zh-CN" altLang="en-US" sz="2000" dirty="0"/>
              <a:t>         如果元素用attr表示的属性的属性值以val结尾，则选中该元素</a:t>
            </a:r>
          </a:p>
          <a:p>
            <a:endParaRPr lang="zh-CN" altLang="en-US" sz="2000" dirty="0"/>
          </a:p>
        </p:txBody>
      </p:sp>
      <p:sp>
        <p:nvSpPr>
          <p:cNvPr id="6" name="五角星 5"/>
          <p:cNvSpPr/>
          <p:nvPr/>
        </p:nvSpPr>
        <p:spPr>
          <a:xfrm>
            <a:off x="467360" y="1273175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467360" y="2065655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467360" y="2929255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48895"/>
            <a:ext cx="8229600" cy="659765"/>
          </a:xfrm>
        </p:spPr>
        <p:txBody>
          <a:bodyPr/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径向渐变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229" b="-3229"/>
          <a:stretch>
            <a:fillRect/>
          </a:stretch>
        </p:blipFill>
        <p:spPr>
          <a:xfrm>
            <a:off x="1280161" y="1588770"/>
            <a:ext cx="6400799" cy="3586003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48895"/>
            <a:ext cx="7344410" cy="60515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径向渐变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148" b="-4148"/>
          <a:stretch>
            <a:fillRect/>
          </a:stretch>
        </p:blipFill>
        <p:spPr>
          <a:xfrm>
            <a:off x="1143000" y="977786"/>
            <a:ext cx="6587837" cy="4121261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287" y="0"/>
            <a:ext cx="7456517" cy="629689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dirty="0" smtClean="0">
                <a:latin typeface="微软雅黑" charset="0"/>
                <a:ea typeface="微软雅黑" charset="0"/>
              </a:rPr>
              <a:t>径向渐变</a:t>
            </a:r>
            <a:endParaRPr kumimoji="1" lang="zh-CN" altLang="en-US" sz="2400" dirty="0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8368" b="-8368"/>
          <a:stretch>
            <a:fillRect/>
          </a:stretch>
        </p:blipFill>
        <p:spPr>
          <a:xfrm>
            <a:off x="1143000" y="1146116"/>
            <a:ext cx="6858000" cy="3771901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73" y="0"/>
            <a:ext cx="7381702" cy="66709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径向渐变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006" b="-1006"/>
          <a:stretch>
            <a:fillRect/>
          </a:stretch>
        </p:blipFill>
        <p:spPr>
          <a:xfrm>
            <a:off x="1180407" y="1127315"/>
            <a:ext cx="6858000" cy="3952802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331" y="48895"/>
            <a:ext cx="7456517" cy="66709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径向渐变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4340" b="-14340"/>
          <a:stretch>
            <a:fillRect/>
          </a:stretch>
        </p:blipFill>
        <p:spPr>
          <a:xfrm>
            <a:off x="1187162" y="841202"/>
            <a:ext cx="6858000" cy="41148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62" y="48895"/>
            <a:ext cx="7481455" cy="70450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径向渐变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7374" b="-17374"/>
          <a:stretch>
            <a:fillRect/>
          </a:stretch>
        </p:blipFill>
        <p:spPr>
          <a:xfrm>
            <a:off x="1142999" y="1177290"/>
            <a:ext cx="6858000" cy="41148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48895"/>
            <a:ext cx="8229600" cy="594995"/>
          </a:xfrm>
        </p:spPr>
        <p:txBody>
          <a:bodyPr/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重复渐变（</a:t>
            </a:r>
            <a:r>
              <a:rPr kumimoji="1" lang="en-US" altLang="zh-CN" sz="2400" b="1" dirty="0" smtClean="0">
                <a:latin typeface="微软雅黑" charset="0"/>
                <a:ea typeface="微软雅黑" charset="0"/>
              </a:rPr>
              <a:t>repeating gradient</a:t>
            </a:r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）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057276"/>
            <a:ext cx="8229600" cy="3771636"/>
          </a:xfrm>
        </p:spPr>
        <p:txBody>
          <a:bodyPr/>
          <a:lstStyle/>
          <a:p>
            <a:r>
              <a:rPr kumimoji="1" lang="zh-CN" altLang="en-US" sz="2100" dirty="0" smtClean="0"/>
              <a:t>重复一个渐变，可以使用：</a:t>
            </a:r>
          </a:p>
          <a:p>
            <a:r>
              <a:rPr kumimoji="1" lang="zh-CN" altLang="en-US" sz="2100" dirty="0" smtClean="0"/>
              <a:t>    </a:t>
            </a:r>
            <a:r>
              <a:rPr kumimoji="1" lang="en-US" altLang="zh-CN" sz="2100" dirty="0" smtClean="0"/>
              <a:t>-</a:t>
            </a:r>
            <a:r>
              <a:rPr kumimoji="1" lang="en-US" altLang="zh-CN" sz="2100" dirty="0" err="1" smtClean="0"/>
              <a:t>moz</a:t>
            </a:r>
            <a:r>
              <a:rPr kumimoji="1" lang="en-US" altLang="zh-CN" sz="2100" dirty="0" smtClean="0"/>
              <a:t>-repeating-linear-gradient</a:t>
            </a:r>
          </a:p>
          <a:p>
            <a:r>
              <a:rPr kumimoji="1" lang="zh-CN" altLang="en-US" sz="2100" dirty="0" smtClean="0"/>
              <a:t>    </a:t>
            </a:r>
            <a:r>
              <a:rPr kumimoji="1" lang="en-US" altLang="zh-CN" sz="2100" dirty="0" smtClean="0"/>
              <a:t>-</a:t>
            </a:r>
            <a:r>
              <a:rPr kumimoji="1" lang="en-US" altLang="zh-CN" sz="2100" dirty="0" err="1" smtClean="0"/>
              <a:t>moz</a:t>
            </a:r>
            <a:r>
              <a:rPr kumimoji="1" lang="en-US" altLang="zh-CN" sz="2100" dirty="0" smtClean="0"/>
              <a:t>-repeating-radial-gradient</a:t>
            </a:r>
          </a:p>
          <a:p>
            <a:r>
              <a:rPr kumimoji="1" lang="zh-CN" altLang="en-US" sz="2100" dirty="0" smtClean="0"/>
              <a:t>    </a:t>
            </a:r>
            <a:r>
              <a:rPr kumimoji="1" lang="en-US" altLang="zh-CN" sz="2100" dirty="0" smtClean="0"/>
              <a:t>-</a:t>
            </a:r>
            <a:r>
              <a:rPr kumimoji="1" lang="en-US" altLang="zh-CN" sz="2100" dirty="0" err="1" smtClean="0"/>
              <a:t>webkit</a:t>
            </a:r>
            <a:r>
              <a:rPr kumimoji="1" lang="en-US" altLang="zh-CN" sz="2100" dirty="0" smtClean="0"/>
              <a:t>-</a:t>
            </a:r>
            <a:r>
              <a:rPr kumimoji="1" lang="en-US" altLang="zh-CN" sz="2100" dirty="0"/>
              <a:t>repeating-linear-gradient</a:t>
            </a:r>
          </a:p>
          <a:p>
            <a:r>
              <a:rPr kumimoji="1" lang="zh-CN" altLang="en-US" sz="2100" dirty="0" smtClean="0"/>
              <a:t>    </a:t>
            </a:r>
            <a:r>
              <a:rPr kumimoji="1" lang="en-US" altLang="zh-CN" sz="2100" dirty="0" smtClean="0"/>
              <a:t>-</a:t>
            </a:r>
            <a:r>
              <a:rPr kumimoji="1" lang="en-US" altLang="zh-CN" sz="2100" dirty="0" err="1" smtClean="0"/>
              <a:t>webkit</a:t>
            </a:r>
            <a:r>
              <a:rPr kumimoji="1" lang="en-US" altLang="zh-CN" sz="2100" dirty="0" smtClean="0"/>
              <a:t>-</a:t>
            </a:r>
            <a:r>
              <a:rPr kumimoji="1" lang="en-US" altLang="zh-CN" sz="2100" dirty="0"/>
              <a:t>repeating-radial-gradient</a:t>
            </a:r>
            <a:endParaRPr kumimoji="1" lang="zh-CN" altLang="en-US" sz="21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48895"/>
            <a:ext cx="7506335" cy="591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b="1" dirty="0" smtClean="0">
                <a:latin typeface="微软雅黑" charset="0"/>
                <a:ea typeface="微软雅黑" charset="0"/>
              </a:rPr>
              <a:t>重复渐变</a:t>
            </a:r>
            <a:endParaRPr kumimoji="1" lang="zh-CN" altLang="en-US" sz="2400" b="1" dirty="0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66870" r="-66870"/>
          <a:stretch>
            <a:fillRect/>
          </a:stretch>
        </p:blipFill>
        <p:spPr>
          <a:xfrm>
            <a:off x="1679171" y="1676465"/>
            <a:ext cx="5485210" cy="3042047"/>
          </a:xfrm>
        </p:spPr>
      </p:pic>
      <p:sp>
        <p:nvSpPr>
          <p:cNvPr id="5" name="矩形 4"/>
          <p:cNvSpPr/>
          <p:nvPr/>
        </p:nvSpPr>
        <p:spPr>
          <a:xfrm>
            <a:off x="1142405" y="927908"/>
            <a:ext cx="6858000" cy="41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/>
              <a:t>background: repeating-radial-gradient(aqua 10%,blue 20%);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sz="2400" b="1" u="none">
                <a:latin typeface="微软雅黑" charset="0"/>
                <a:ea typeface="微软雅黑" charset="0"/>
                <a:cs typeface="宋体" charset="0"/>
              </a:rPr>
              <a:t>CSS3</a:t>
            </a:r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选择器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841375"/>
            <a:ext cx="82073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二、结构性伪类选择器</a:t>
            </a:r>
          </a:p>
          <a:p>
            <a:r>
              <a:rPr lang="en-US" altLang="zh-CN" sz="2000" dirty="0"/>
              <a:t>         </a:t>
            </a:r>
            <a:r>
              <a:rPr lang="zh-CN" altLang="en-US" sz="2000" b="1" dirty="0"/>
              <a:t>回顾：用于锚点的伪类选择器</a:t>
            </a:r>
          </a:p>
          <a:p>
            <a:r>
              <a:rPr lang="en-US" altLang="zh-CN" sz="2000" b="1" dirty="0"/>
              <a:t>	</a:t>
            </a:r>
            <a:r>
              <a:rPr lang="en-US" altLang="zh-CN" sz="2000" dirty="0" err="1"/>
              <a:t>a:link</a:t>
            </a:r>
            <a:r>
              <a:rPr lang="en-US" altLang="zh-CN" sz="2000" dirty="0"/>
              <a:t>	</a:t>
            </a:r>
            <a:r>
              <a:rPr lang="en-US" altLang="zh-CN" sz="2000" dirty="0" err="1"/>
              <a:t>a:visited</a:t>
            </a:r>
            <a:r>
              <a:rPr lang="en-US" altLang="zh-CN" sz="2000" dirty="0"/>
              <a:t>	</a:t>
            </a:r>
            <a:r>
              <a:rPr lang="en-US" altLang="zh-CN" sz="2000" dirty="0" err="1"/>
              <a:t>a:hover</a:t>
            </a:r>
            <a:r>
              <a:rPr lang="en-US" altLang="zh-CN" sz="2000" dirty="0"/>
              <a:t>	</a:t>
            </a:r>
            <a:r>
              <a:rPr lang="en-US" altLang="zh-CN" sz="2000" dirty="0" err="1"/>
              <a:t>a:active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</a:p>
          <a:p>
            <a:r>
              <a:rPr lang="en-US" altLang="zh-CN" sz="2000" dirty="0"/>
              <a:t>          在学习结构性伪类选择器之前，先来了解一下伪元素选择器</a:t>
            </a:r>
          </a:p>
          <a:p>
            <a:r>
              <a:rPr lang="en-US" altLang="zh-CN" sz="2000" dirty="0"/>
              <a:t>               first-</a:t>
            </a:r>
            <a:r>
              <a:rPr lang="en-US" altLang="zh-CN" sz="2000" dirty="0" err="1"/>
              <a:t>line伪元素选择器</a:t>
            </a:r>
            <a:endParaRPr lang="en-US" altLang="zh-CN" sz="2000" dirty="0"/>
          </a:p>
          <a:p>
            <a:r>
              <a:rPr lang="en-US" altLang="zh-CN" sz="2000" dirty="0"/>
              <a:t>	选中某个元素中的第一行文字</a:t>
            </a:r>
          </a:p>
          <a:p>
            <a:r>
              <a:rPr lang="en-US" altLang="zh-CN" sz="2000" dirty="0"/>
              <a:t>               first-</a:t>
            </a:r>
            <a:r>
              <a:rPr lang="en-US" altLang="zh-CN" sz="2000" dirty="0" err="1"/>
              <a:t>letter伪元素选择器</a:t>
            </a:r>
            <a:endParaRPr lang="en-US" altLang="zh-CN" sz="2000" dirty="0"/>
          </a:p>
          <a:p>
            <a:r>
              <a:rPr lang="en-US" altLang="zh-CN" sz="2000" dirty="0"/>
              <a:t>	选中某个元素中的文字首字母（英文）或者第一个字（中文或者日文等汉字）</a:t>
            </a:r>
          </a:p>
          <a:p>
            <a:r>
              <a:rPr lang="en-US" altLang="zh-CN" sz="2000" dirty="0"/>
              <a:t>               </a:t>
            </a:r>
            <a:r>
              <a:rPr lang="en-US" altLang="zh-CN" sz="2000" dirty="0" err="1"/>
              <a:t>before伪元素选择器</a:t>
            </a:r>
            <a:endParaRPr lang="en-US" altLang="zh-CN" sz="2000" dirty="0"/>
          </a:p>
          <a:p>
            <a:r>
              <a:rPr lang="en-US" altLang="zh-CN" sz="2000" dirty="0"/>
              <a:t>	用于在某个元素之前插入一些内容</a:t>
            </a:r>
          </a:p>
          <a:p>
            <a:r>
              <a:rPr lang="en-US" altLang="zh-CN" sz="2000" dirty="0"/>
              <a:t>               </a:t>
            </a:r>
            <a:r>
              <a:rPr lang="en-US" altLang="zh-CN" sz="2000" dirty="0" err="1"/>
              <a:t>after伪元素选择器</a:t>
            </a:r>
            <a:endParaRPr lang="en-US" altLang="zh-CN" sz="2000" dirty="0"/>
          </a:p>
          <a:p>
            <a:r>
              <a:rPr lang="en-US" altLang="zh-CN" sz="2000" dirty="0"/>
              <a:t>	用于在某个元素之后插入一些内容</a:t>
            </a:r>
          </a:p>
        </p:txBody>
      </p:sp>
      <p:sp>
        <p:nvSpPr>
          <p:cNvPr id="6" name="五角星 5"/>
          <p:cNvSpPr/>
          <p:nvPr/>
        </p:nvSpPr>
        <p:spPr>
          <a:xfrm>
            <a:off x="899160" y="3217545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899160" y="2260600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899160" y="2757805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角星 2"/>
          <p:cNvSpPr/>
          <p:nvPr/>
        </p:nvSpPr>
        <p:spPr>
          <a:xfrm>
            <a:off x="899160" y="3721735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sz="2400" b="1" u="none">
                <a:latin typeface="微软雅黑" charset="0"/>
                <a:ea typeface="微软雅黑" charset="0"/>
                <a:cs typeface="宋体" charset="0"/>
              </a:rPr>
              <a:t>CSS3</a:t>
            </a:r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选择器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841375"/>
            <a:ext cx="8207375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二、结构性伪类选择器</a:t>
            </a:r>
          </a:p>
          <a:p>
            <a:r>
              <a:rPr lang="en-US" altLang="zh-CN" dirty="0"/>
              <a:t>       </a:t>
            </a:r>
            <a:r>
              <a:rPr lang="en-US" altLang="zh-CN" sz="1600" dirty="0"/>
              <a:t> </a:t>
            </a:r>
            <a:r>
              <a:rPr lang="en-US" altLang="zh-CN" sz="1600" dirty="0" err="1"/>
              <a:t>选择器root、not、empty和target</a:t>
            </a:r>
            <a:endParaRPr lang="en-US" altLang="zh-CN" sz="1600" dirty="0"/>
          </a:p>
          <a:p>
            <a:r>
              <a:rPr lang="en-US" altLang="zh-CN" dirty="0"/>
              <a:t>	</a:t>
            </a:r>
            <a:r>
              <a:rPr lang="en-US" altLang="zh-CN" sz="1400" dirty="0" err="1"/>
              <a:t>root:选中页面的根元素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not:排除某结构元素下的某个子元素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empty:指定内容为空白的元素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target:使用target选择器来对页面中某个target元素（该元素的id被当做</a:t>
            </a:r>
            <a:r>
              <a:rPr lang="en-US" altLang="zh-CN" sz="1400" dirty="0"/>
              <a:t>	页面中的超链接来使	用）指定样式,，该样式只在用户点击了页面中的	</a:t>
            </a:r>
            <a:r>
              <a:rPr lang="en-US" altLang="zh-CN" sz="1400" dirty="0" err="1"/>
              <a:t>超链接，并且跳转到target元素</a:t>
            </a:r>
            <a:r>
              <a:rPr lang="en-US" altLang="zh-CN" sz="1400" dirty="0"/>
              <a:t>	后起作用</a:t>
            </a:r>
          </a:p>
          <a:p>
            <a:r>
              <a:rPr lang="en-US" altLang="zh-CN" sz="1400" dirty="0"/>
              <a:t>          </a:t>
            </a:r>
            <a:r>
              <a:rPr lang="en-US" altLang="zh-CN" sz="1600" dirty="0" err="1"/>
              <a:t>选择器first-child、last-child、nth-child、nth-last-child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 	</a:t>
            </a:r>
            <a:r>
              <a:rPr lang="en-US" altLang="zh-CN" sz="1400" dirty="0" err="1"/>
              <a:t>first-child:选择某元素的第一个子元素</a:t>
            </a:r>
            <a:endParaRPr lang="en-US" altLang="zh-CN" sz="1400" dirty="0"/>
          </a:p>
          <a:p>
            <a:pPr algn="l"/>
            <a:r>
              <a:rPr lang="en-US" altLang="zh-CN" sz="1400" dirty="0"/>
              <a:t>	</a:t>
            </a:r>
            <a:r>
              <a:rPr lang="en-US" altLang="zh-CN" sz="1400" dirty="0" err="1"/>
              <a:t>last-child:选择某元素的最后一个子元素</a:t>
            </a:r>
            <a:endParaRPr lang="en-US" altLang="zh-CN" sz="1400" dirty="0"/>
          </a:p>
          <a:p>
            <a:pPr algn="l"/>
            <a:r>
              <a:rPr lang="en-US" altLang="zh-CN" sz="1400" dirty="0"/>
              <a:t>	nth-child(n):</a:t>
            </a:r>
            <a:r>
              <a:rPr lang="en-US" altLang="zh-CN" sz="1400" dirty="0" err="1"/>
              <a:t>选择第n个子元素</a:t>
            </a:r>
            <a:endParaRPr lang="en-US" altLang="zh-CN" sz="1400" dirty="0"/>
          </a:p>
          <a:p>
            <a:pPr algn="l"/>
            <a:r>
              <a:rPr lang="en-US" altLang="zh-CN" sz="1400" dirty="0"/>
              <a:t>	nth-last-child(n):</a:t>
            </a:r>
            <a:r>
              <a:rPr lang="en-US" altLang="zh-CN" sz="1400" dirty="0" err="1"/>
              <a:t>选择倒数第n个子元素</a:t>
            </a:r>
            <a:endParaRPr lang="en-US" altLang="zh-CN" sz="1400" dirty="0"/>
          </a:p>
          <a:p>
            <a:pPr algn="l"/>
            <a:r>
              <a:rPr lang="en-US" altLang="zh-CN" sz="1400" dirty="0"/>
              <a:t>	nth-child(odd):选择第奇数个</a:t>
            </a:r>
          </a:p>
          <a:p>
            <a:pPr algn="l"/>
            <a:r>
              <a:rPr lang="en-US" altLang="zh-CN" sz="1400" dirty="0"/>
              <a:t>	nth-child(even):选择第偶数个</a:t>
            </a:r>
          </a:p>
          <a:p>
            <a:pPr algn="l"/>
            <a:r>
              <a:rPr lang="en-US" altLang="zh-CN" sz="1400" dirty="0"/>
              <a:t>           </a:t>
            </a:r>
            <a:r>
              <a:rPr lang="en-US" altLang="zh-CN" sz="1400" dirty="0" err="1"/>
              <a:t>选择器nth</a:t>
            </a:r>
            <a:r>
              <a:rPr lang="en-US" altLang="zh-CN" sz="1400" dirty="0"/>
              <a:t>-of-</a:t>
            </a:r>
            <a:r>
              <a:rPr lang="en-US" altLang="zh-CN" sz="1400" dirty="0" err="1"/>
              <a:t>type和nth</a:t>
            </a:r>
            <a:r>
              <a:rPr lang="en-US" altLang="zh-CN" sz="1400" dirty="0"/>
              <a:t>-last-of-type</a:t>
            </a:r>
          </a:p>
          <a:p>
            <a:pPr algn="l"/>
            <a:r>
              <a:rPr lang="en-US" altLang="zh-CN" sz="1400" dirty="0"/>
              <a:t>           </a:t>
            </a:r>
            <a:r>
              <a:rPr lang="zh-CN" altLang="en-US" sz="1400" dirty="0"/>
              <a:t>选择器only-child</a:t>
            </a:r>
          </a:p>
        </p:txBody>
      </p:sp>
      <p:sp>
        <p:nvSpPr>
          <p:cNvPr id="6" name="五角星 5"/>
          <p:cNvSpPr/>
          <p:nvPr/>
        </p:nvSpPr>
        <p:spPr>
          <a:xfrm>
            <a:off x="683260" y="4390390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683260" y="1273175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683260" y="2857500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五角星 2"/>
          <p:cNvSpPr/>
          <p:nvPr/>
        </p:nvSpPr>
        <p:spPr>
          <a:xfrm>
            <a:off x="683260" y="4629785"/>
            <a:ext cx="75565" cy="7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sz="2400" b="1" u="none">
                <a:latin typeface="微软雅黑" charset="0"/>
                <a:ea typeface="微软雅黑" charset="0"/>
                <a:cs typeface="宋体" charset="0"/>
              </a:rPr>
              <a:t>CSS3</a:t>
            </a:r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选择器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841375"/>
            <a:ext cx="820737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三、UI元素状态伪类选择</a:t>
            </a:r>
            <a:r>
              <a:rPr lang="en-US" altLang="zh-CN" sz="1600" dirty="0"/>
              <a:t> </a:t>
            </a:r>
            <a:endParaRPr lang="en-US" altLang="zh-CN" sz="16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en-US" sz="1600" dirty="0">
                <a:latin typeface="宋体" charset="0"/>
                <a:ea typeface="宋体" charset="0"/>
                <a:cs typeface="宋体" charset="0"/>
                <a:sym typeface="+mn-ea"/>
              </a:rPr>
              <a:t>	</a:t>
            </a:r>
            <a:r>
              <a:rPr lang="en-US" altLang="zh-CN" sz="1400" dirty="0" err="1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E:hover</a:t>
            </a:r>
            <a:endParaRPr lang="en-US" altLang="zh-CN" sz="1400" dirty="0">
              <a:solidFill>
                <a:srgbClr val="FF0000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	</a:t>
            </a:r>
            <a:r>
              <a:rPr lang="en-US" altLang="zh-CN" sz="1400" dirty="0" err="1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E:active</a:t>
            </a:r>
            <a:endParaRPr lang="en-US" altLang="zh-CN" sz="1400" dirty="0">
              <a:solidFill>
                <a:srgbClr val="FF0000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	</a:t>
            </a:r>
            <a:r>
              <a:rPr lang="en-US" altLang="zh-CN" sz="1400" dirty="0" err="1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E:focus</a:t>
            </a:r>
            <a:endParaRPr lang="en-US" altLang="zh-CN" sz="1400" dirty="0">
              <a:solidFill>
                <a:srgbClr val="FF0000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en-US" altLang="zh-CN" sz="1400" dirty="0">
                <a:latin typeface="宋体" charset="0"/>
                <a:ea typeface="宋体" charset="0"/>
                <a:cs typeface="宋体" charset="0"/>
                <a:sym typeface="+mn-ea"/>
              </a:rPr>
              <a:t>	</a:t>
            </a:r>
            <a:r>
              <a:rPr lang="en-US" altLang="zh-CN" sz="1400" dirty="0" err="1">
                <a:solidFill>
                  <a:srgbClr val="00B0F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E:enabled</a:t>
            </a:r>
            <a:endParaRPr lang="en-US" altLang="zh-CN" sz="1400" dirty="0">
              <a:solidFill>
                <a:srgbClr val="00B0F0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	</a:t>
            </a:r>
            <a:r>
              <a:rPr lang="en-US" altLang="zh-CN" sz="1400" dirty="0" err="1">
                <a:solidFill>
                  <a:srgbClr val="00B0F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E:disabled</a:t>
            </a:r>
            <a:endParaRPr lang="en-US" altLang="zh-CN" sz="1400" dirty="0">
              <a:solidFill>
                <a:srgbClr val="00B0F0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en-US" altLang="zh-CN" sz="1400" dirty="0">
                <a:latin typeface="宋体" charset="0"/>
                <a:ea typeface="宋体" charset="0"/>
                <a:cs typeface="宋体" charset="0"/>
                <a:sym typeface="+mn-ea"/>
              </a:rPr>
              <a:t>	</a:t>
            </a:r>
            <a:r>
              <a:rPr lang="en-US" altLang="zh-CN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E:read-only</a:t>
            </a:r>
            <a:endParaRPr lang="en-US" altLang="zh-CN" sz="1400" dirty="0">
              <a:solidFill>
                <a:schemeClr val="accent2">
                  <a:lumMod val="60000"/>
                  <a:lumOff val="40000"/>
                </a:schemeClr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	</a:t>
            </a:r>
            <a:r>
              <a:rPr lang="en-US" altLang="zh-CN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E:read-write</a:t>
            </a:r>
            <a:endParaRPr lang="en-US" altLang="zh-CN" sz="1400" dirty="0">
              <a:solidFill>
                <a:schemeClr val="accent2">
                  <a:lumMod val="60000"/>
                  <a:lumOff val="40000"/>
                </a:schemeClr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en-US" altLang="zh-CN" sz="1400" dirty="0">
                <a:latin typeface="宋体" charset="0"/>
                <a:ea typeface="宋体" charset="0"/>
                <a:cs typeface="宋体" charset="0"/>
                <a:sym typeface="+mn-ea"/>
              </a:rPr>
              <a:t>	</a:t>
            </a:r>
            <a:r>
              <a:rPr lang="en-US" altLang="zh-CN" sz="1400" dirty="0" err="1">
                <a:latin typeface="宋体" charset="0"/>
                <a:ea typeface="宋体" charset="0"/>
                <a:cs typeface="宋体" charset="0"/>
                <a:sym typeface="+mn-ea"/>
              </a:rPr>
              <a:t>E:checked</a:t>
            </a:r>
            <a:endParaRPr lang="en-US" altLang="zh-CN" sz="14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en-US" altLang="zh-CN" sz="1400" dirty="0">
                <a:latin typeface="宋体" charset="0"/>
                <a:ea typeface="宋体" charset="0"/>
                <a:cs typeface="宋体" charset="0"/>
                <a:sym typeface="+mn-ea"/>
              </a:rPr>
              <a:t>	</a:t>
            </a:r>
            <a:r>
              <a:rPr lang="en-US" altLang="zh-CN" sz="1400" dirty="0" err="1">
                <a:latin typeface="宋体" charset="0"/>
                <a:ea typeface="宋体" charset="0"/>
                <a:cs typeface="宋体" charset="0"/>
                <a:sym typeface="+mn-ea"/>
              </a:rPr>
              <a:t>E:indeterminate</a:t>
            </a:r>
            <a:endParaRPr lang="en-US" altLang="zh-CN" sz="14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通用兄弟元素选择器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文字与字体相关样式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5605" y="841375"/>
            <a:ext cx="8079105" cy="44319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1600" b="1" u="none" dirty="0">
                <a:latin typeface="宋体" charset="0"/>
                <a:ea typeface="宋体" charset="0"/>
                <a:cs typeface="宋体" charset="0"/>
              </a:rPr>
              <a:t>一、给文字添加阴影</a:t>
            </a:r>
            <a:r>
              <a:rPr lang="en-US" altLang="zh-CN" sz="1600" b="1" u="none" dirty="0">
                <a:latin typeface="宋体" charset="0"/>
                <a:ea typeface="宋体" charset="0"/>
                <a:cs typeface="宋体" charset="0"/>
              </a:rPr>
              <a:t>——</a:t>
            </a:r>
            <a:r>
              <a:rPr lang="en-US" altLang="zh-CN" sz="1600" b="1" u="none" dirty="0">
                <a:latin typeface="Times New Roman" charset="0"/>
                <a:ea typeface="Times New Roman" charset="0"/>
                <a:cs typeface="Times New Roman" charset="0"/>
              </a:rPr>
              <a:t>text-shadow</a:t>
            </a:r>
          </a:p>
          <a:p>
            <a:pPr marL="0" indent="0" algn="l"/>
            <a:r>
              <a:rPr lang="en-US" altLang="zh-CN" sz="1600" b="1" u="none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u="none" dirty="0">
                <a:latin typeface="Times New Roman" charset="0"/>
                <a:ea typeface="Times New Roman" charset="0"/>
                <a:cs typeface="Times New Roman" charset="0"/>
              </a:rPr>
              <a:t>（</a:t>
            </a:r>
            <a:r>
              <a:rPr lang="en-US" altLang="zh-CN" u="none" dirty="0" err="1">
                <a:latin typeface="Times New Roman" charset="0"/>
                <a:ea typeface="Times New Roman" charset="0"/>
                <a:cs typeface="Times New Roman" charset="0"/>
              </a:rPr>
              <a:t>chrome、Safari、FF、Opera支持</a:t>
            </a:r>
            <a:r>
              <a:rPr lang="en-US" altLang="zh-CN" u="none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</a:p>
          <a:p>
            <a:pPr marL="0" indent="0" algn="l"/>
            <a:r>
              <a:rPr lang="en-US" altLang="zh-CN" u="none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语法：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text-shadow:length1 length2 length3 color</a:t>
            </a:r>
            <a:endParaRPr lang="zh-CN" altLang="zh-CN" u="none" dirty="0">
              <a:latin typeface="Times New Roman" charset="0"/>
              <a:ea typeface="宋体" charset="0"/>
              <a:cs typeface="Times New Roman" charset="0"/>
            </a:endParaRPr>
          </a:p>
          <a:p>
            <a:pPr marL="0" indent="0" algn="l"/>
            <a:r>
              <a:rPr lang="zh-CN" altLang="zh-CN" u="none" dirty="0">
                <a:latin typeface="Times New Roman" charset="0"/>
                <a:ea typeface="宋体" charset="0"/>
                <a:cs typeface="Times New Roman" charset="0"/>
              </a:rPr>
              <a:t>     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length1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：必选参数，指阴影离开文字的横方向位移，正数为向右</a:t>
            </a:r>
          </a:p>
          <a:p>
            <a:pPr marL="0" indent="0" algn="l"/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     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length2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：必选参数，指阴影离开文字的纵方向位移，正数为向下</a:t>
            </a:r>
          </a:p>
          <a:p>
            <a:pPr marL="0" indent="0" algn="l"/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     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length3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：可选参数，指阴影的模糊半径，值越大，模糊的范围越大。省略参数则默认值为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0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，代表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	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阴影不向外模糊</a:t>
            </a:r>
          </a:p>
          <a:p>
            <a:pPr marL="0" indent="0" algn="l"/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     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color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：可选参数，可以位于前三个参数之前，也可在之后，省略该参数时，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CSS2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指定颜色默认为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	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文字颜色</a:t>
            </a:r>
            <a:r>
              <a:rPr lang="en-US" altLang="zh-CN" u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，</a:t>
            </a:r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CSS3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中用浏览器指定的默认色</a:t>
            </a:r>
          </a:p>
          <a:p>
            <a:pPr marL="0" indent="0" algn="l"/>
            <a:endParaRPr lang="zh-CN" altLang="en-US" u="none" dirty="0">
              <a:latin typeface="Times New Roman" charset="0"/>
              <a:ea typeface="宋体" charset="0"/>
              <a:cs typeface="Times New Roman" charset="0"/>
            </a:endParaRPr>
          </a:p>
          <a:p>
            <a:pPr marL="0" indent="0" algn="l"/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	</a:t>
            </a:r>
            <a:r>
              <a:rPr lang="zh-CN" altLang="en-US" u="none" dirty="0">
                <a:latin typeface="Times New Roman" charset="0"/>
                <a:ea typeface="宋体" charset="0"/>
                <a:cs typeface="Times New Roman" charset="0"/>
              </a:rPr>
              <a:t>指定多个阴影语法：</a:t>
            </a:r>
          </a:p>
          <a:p>
            <a:pPr marL="0" indent="0" algn="l"/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</a:rPr>
              <a:t>		</a:t>
            </a:r>
            <a:r>
              <a:rPr lang="en-US" altLang="zh-CN" dirty="0">
                <a:latin typeface="Times New Roman" charset="0"/>
                <a:ea typeface="宋体" charset="0"/>
                <a:cs typeface="Times New Roman" charset="0"/>
                <a:sym typeface="+mn-ea"/>
              </a:rPr>
              <a:t>text-shadow:length1 length2 length3 color1,</a:t>
            </a:r>
          </a:p>
          <a:p>
            <a:pPr marL="0" indent="0" algn="l"/>
            <a:r>
              <a:rPr lang="en-US" altLang="zh-CN" u="none" dirty="0">
                <a:latin typeface="Times New Roman" charset="0"/>
                <a:ea typeface="宋体" charset="0"/>
                <a:cs typeface="Times New Roman" charset="0"/>
                <a:sym typeface="+mn-ea"/>
              </a:rPr>
              <a:t>			</a:t>
            </a:r>
            <a:r>
              <a:rPr lang="en-US" altLang="zh-CN" dirty="0">
                <a:latin typeface="Times New Roman" charset="0"/>
                <a:ea typeface="宋体" charset="0"/>
                <a:cs typeface="Times New Roman" charset="0"/>
                <a:sym typeface="+mn-ea"/>
              </a:rPr>
              <a:t>length4 length5 length6 color2,</a:t>
            </a:r>
          </a:p>
          <a:p>
            <a:pPr marL="0" indent="0" algn="l"/>
            <a:r>
              <a:rPr lang="en-US" altLang="zh-CN" dirty="0">
                <a:latin typeface="Times New Roman" charset="0"/>
                <a:ea typeface="宋体" charset="0"/>
                <a:cs typeface="Times New Roman" charset="0"/>
                <a:sym typeface="+mn-ea"/>
              </a:rPr>
              <a:t>			length7 length8 length9 color3;</a:t>
            </a:r>
          </a:p>
          <a:p>
            <a:pPr marL="0" indent="0" algn="l"/>
            <a:endParaRPr lang="en-US" altLang="zh-CN" sz="1600" dirty="0">
              <a:latin typeface="Times New Roman" charset="0"/>
              <a:ea typeface="宋体" charset="0"/>
              <a:cs typeface="Times New Roman" charset="0"/>
              <a:sym typeface="+mn-ea"/>
            </a:endParaRPr>
          </a:p>
          <a:p>
            <a:pPr marL="0" indent="0" algn="l"/>
            <a:endParaRPr lang="en-US" altLang="zh-CN" sz="1600" u="none" dirty="0">
              <a:latin typeface="Times New Roman" charset="0"/>
              <a:ea typeface="宋体" charset="0"/>
              <a:cs typeface="Times New Roman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文字与字体相关样式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913284"/>
            <a:ext cx="36372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latin typeface="宋体" charset="0"/>
                <a:ea typeface="宋体" charset="0"/>
                <a:cs typeface="宋体" charset="0"/>
                <a:sym typeface="+mn-ea"/>
              </a:rPr>
              <a:t>二、文字自动换行</a:t>
            </a:r>
            <a:r>
              <a:rPr lang="en-US" altLang="zh-CN" b="1" dirty="0">
                <a:latin typeface="宋体" charset="0"/>
                <a:ea typeface="宋体" charset="0"/>
                <a:cs typeface="宋体" charset="0"/>
                <a:sym typeface="+mn-ea"/>
              </a:rPr>
              <a:t>——word-break</a:t>
            </a:r>
          </a:p>
          <a:p>
            <a:r>
              <a:rPr lang="en-US" altLang="zh-CN" dirty="0"/>
              <a:t>        </a:t>
            </a:r>
            <a:r>
              <a:rPr lang="en-US" altLang="zh-CN" sz="1400" dirty="0"/>
              <a:t> (</a:t>
            </a:r>
            <a:r>
              <a:rPr lang="zh-CN" altLang="en-US" sz="1400" dirty="0"/>
              <a:t>让浏览器实现任意位置的换行</a:t>
            </a:r>
            <a:r>
              <a:rPr lang="en-US" altLang="zh-CN" sz="1400" dirty="0"/>
              <a:t>)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633220"/>
            <a:ext cx="7058025" cy="1104900"/>
          </a:xfrm>
          <a:prstGeom prst="rect">
            <a:avLst/>
          </a:prstGeom>
          <a:noFill/>
          <a:ln w="9525">
            <a:noFill/>
          </a:ln>
          <a:effectLst>
            <a:softEdge rad="63500"/>
          </a:effectLst>
        </p:spPr>
      </p:pic>
      <p:sp>
        <p:nvSpPr>
          <p:cNvPr id="3" name="文本框 2"/>
          <p:cNvSpPr txBox="1"/>
          <p:nvPr/>
        </p:nvSpPr>
        <p:spPr>
          <a:xfrm>
            <a:off x="899795" y="2785110"/>
            <a:ext cx="3837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需要注意的是，</a:t>
            </a:r>
            <a:r>
              <a:rPr lang="en-US" altLang="zh-CN" sz="1400"/>
              <a:t>Safari</a:t>
            </a:r>
            <a:r>
              <a:rPr lang="zh-CN" altLang="en-US" sz="1400"/>
              <a:t>和</a:t>
            </a:r>
            <a:r>
              <a:rPr lang="en-US" altLang="zh-CN" sz="1400"/>
              <a:t>chrome</a:t>
            </a:r>
            <a:r>
              <a:rPr lang="zh-CN" altLang="en-US" sz="1400"/>
              <a:t>对</a:t>
            </a:r>
            <a:r>
              <a:rPr lang="en-US" altLang="zh-CN" sz="1400"/>
              <a:t>keep-all</a:t>
            </a:r>
            <a:r>
              <a:rPr lang="zh-CN" altLang="en-US" sz="1400"/>
              <a:t>不支持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070" y="193040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latin typeface="微软雅黑" charset="0"/>
                <a:ea typeface="微软雅黑" charset="0"/>
                <a:cs typeface="宋体" charset="0"/>
              </a:rPr>
              <a:t>文字与字体相关样式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750" y="841375"/>
            <a:ext cx="3261995" cy="6426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latin typeface="宋体" charset="0"/>
                <a:ea typeface="宋体" charset="0"/>
                <a:cs typeface="宋体" charset="0"/>
                <a:sym typeface="+mn-ea"/>
              </a:rPr>
              <a:t>三、</a:t>
            </a:r>
            <a:r>
              <a:rPr lang="zh-CN" altLang="en-US" b="1" dirty="0" smtClean="0">
                <a:sym typeface="+mn-ea"/>
              </a:rPr>
              <a:t>文本效果</a:t>
            </a:r>
            <a:r>
              <a:rPr lang="en-US" altLang="zh-CN" b="1" dirty="0" smtClean="0">
                <a:sym typeface="+mn-ea"/>
              </a:rPr>
              <a:t>——text-overflow</a:t>
            </a:r>
            <a:endParaRPr kumimoji="1" lang="zh-CN" altLang="en-US" b="1" dirty="0"/>
          </a:p>
          <a:p>
            <a:pPr algn="l"/>
            <a:r>
              <a:rPr lang="en-US" altLang="zh-CN"/>
              <a:t>        </a:t>
            </a:r>
            <a:r>
              <a:rPr lang="en-US" altLang="zh-CN" sz="1400"/>
              <a:t> (</a:t>
            </a:r>
            <a:r>
              <a:rPr lang="zh-CN" altLang="en-US" sz="1400"/>
              <a:t>文本溢出处理</a:t>
            </a:r>
            <a:r>
              <a:rPr lang="en-US" altLang="zh-CN" sz="1400"/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3608" y="1561356"/>
            <a:ext cx="75810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div{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overflow:hidden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width:50px;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white-space:nowrap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text-overflow:ellipsis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r>
              <a:rPr lang="zh-CN" altLang="en-US" sz="2000" dirty="0"/>
              <a:t>即可实现溢出的文字，用</a:t>
            </a:r>
            <a:r>
              <a:rPr lang="en-US" altLang="zh-CN" sz="2000" dirty="0"/>
              <a:t>“...”</a:t>
            </a:r>
            <a:r>
              <a:rPr lang="zh-CN" altLang="en-US" sz="2000" dirty="0"/>
              <a:t>表示，</a:t>
            </a:r>
            <a:r>
              <a:rPr lang="en-US" altLang="zh-CN" sz="2000" dirty="0"/>
              <a:t>text-overflow</a:t>
            </a:r>
            <a:r>
              <a:rPr lang="zh-CN" altLang="en-US" sz="2000" dirty="0"/>
              <a:t>是被</a:t>
            </a:r>
            <a:r>
              <a:rPr lang="en-US" altLang="zh-CN" sz="2000" dirty="0"/>
              <a:t>IE</a:t>
            </a:r>
            <a:r>
              <a:rPr lang="zh-CN" altLang="en-US" sz="2000" dirty="0"/>
              <a:t>扩展出来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 smtClean="0"/>
              <a:t>并被</a:t>
            </a:r>
            <a:r>
              <a:rPr lang="en-US" altLang="zh-CN" sz="2000" dirty="0"/>
              <a:t>CSS3</a:t>
            </a:r>
            <a:r>
              <a:rPr lang="zh-CN" altLang="en-US" sz="2000" dirty="0"/>
              <a:t>采纳的一个属性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</TotalTime>
  <Words>808</Words>
  <Application>Microsoft Macintosh PowerPoint</Application>
  <PresentationFormat>全屏显示(16:10)</PresentationFormat>
  <Paragraphs>190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Calibri</vt:lpstr>
      <vt:lpstr>Consolas</vt:lpstr>
      <vt:lpstr>STSong</vt:lpstr>
      <vt:lpstr>Times New Roman</vt:lpstr>
      <vt:lpstr>Wingdings</vt:lpstr>
      <vt:lpstr>宋体</vt:lpstr>
      <vt:lpstr>微软雅黑</vt:lpstr>
      <vt:lpstr>Office 主题</vt:lpstr>
      <vt:lpstr>精彩绝伦的CSS3 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背景和边框</vt:lpstr>
      <vt:lpstr>背景和边框</vt:lpstr>
      <vt:lpstr>背景和边框</vt:lpstr>
      <vt:lpstr>背景和边框</vt:lpstr>
      <vt:lpstr>背景和边框</vt:lpstr>
      <vt:lpstr>PowerPoint 演示文稿</vt:lpstr>
      <vt:lpstr>颜色渐变</vt:lpstr>
      <vt:lpstr>PowerPoint 演示文稿</vt:lpstr>
      <vt:lpstr>线性渐变</vt:lpstr>
      <vt:lpstr>    background: linear-gradient(to right bottom,red,yellow);     background: linear-gradient(to left top,red,yellow);</vt:lpstr>
      <vt:lpstr>PowerPoint 演示文稿</vt:lpstr>
      <vt:lpstr>线性渐变</vt:lpstr>
      <vt:lpstr>线性渐变</vt:lpstr>
      <vt:lpstr>线性渐变</vt:lpstr>
      <vt:lpstr>径向渐变</vt:lpstr>
      <vt:lpstr>径向渐变</vt:lpstr>
      <vt:lpstr>径向渐变</vt:lpstr>
      <vt:lpstr>径向渐变</vt:lpstr>
      <vt:lpstr>径向渐变</vt:lpstr>
      <vt:lpstr>径向渐变</vt:lpstr>
      <vt:lpstr>径向渐变</vt:lpstr>
      <vt:lpstr>径向渐变</vt:lpstr>
      <vt:lpstr>重复渐变（repeating gradient）</vt:lpstr>
      <vt:lpstr>重复渐变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用户</cp:lastModifiedBy>
  <cp:revision>153</cp:revision>
  <dcterms:created xsi:type="dcterms:W3CDTF">2016-02-23T08:51:00Z</dcterms:created>
  <dcterms:modified xsi:type="dcterms:W3CDTF">2017-08-30T00:26:55Z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