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54" r:id="rId3"/>
    <p:sldId id="338" r:id="rId4"/>
    <p:sldId id="339" r:id="rId5"/>
    <p:sldId id="340" r:id="rId6"/>
    <p:sldId id="342" r:id="rId7"/>
    <p:sldId id="341" r:id="rId8"/>
    <p:sldId id="343" r:id="rId9"/>
    <p:sldId id="345" r:id="rId10"/>
    <p:sldId id="346" r:id="rId11"/>
    <p:sldId id="347" r:id="rId12"/>
    <p:sldId id="348" r:id="rId13"/>
    <p:sldId id="349" r:id="rId14"/>
    <p:sldId id="350" r:id="rId15"/>
    <p:sldId id="355" r:id="rId16"/>
    <p:sldId id="351" r:id="rId17"/>
    <p:sldId id="352" r:id="rId18"/>
    <p:sldId id="353" r:id="rId19"/>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96">
          <p15:clr>
            <a:srgbClr val="A4A3A4"/>
          </p15:clr>
        </p15:guide>
        <p15:guide id="2" pos="2880">
          <p15:clr>
            <a:srgbClr val="A4A3A4"/>
          </p15:clr>
        </p15:guide>
      </p15:sldGuideLst>
    </p:ext>
    <p:ext uri="{2D200454-40CA-4A62-9FC3-DE9A4176ACB9}">
      <p15:notesGuideLst xmlns:p15="http://schemas.microsoft.com/office/powerpoint/2012/main">
        <p15:guide id="1" orient="horz" pos="287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255"/>
    <p:restoredTop sz="89185"/>
  </p:normalViewPr>
  <p:slideViewPr>
    <p:cSldViewPr>
      <p:cViewPr varScale="1">
        <p:scale>
          <a:sx n="126" d="100"/>
          <a:sy n="126" d="100"/>
        </p:scale>
        <p:origin x="208" y="304"/>
      </p:cViewPr>
      <p:guideLst>
        <p:guide orient="horz" pos="1796"/>
        <p:guide pos="2880"/>
      </p:guideLst>
    </p:cSldViewPr>
  </p:slideViewPr>
  <p:notesTextViewPr>
    <p:cViewPr>
      <p:scale>
        <a:sx n="100" d="100"/>
        <a:sy n="100" d="100"/>
      </p:scale>
      <p:origin x="0" y="0"/>
    </p:cViewPr>
  </p:notesTextViewPr>
  <p:notesViewPr>
    <p:cSldViewPr>
      <p:cViewPr varScale="1">
        <p:scale>
          <a:sx n="86" d="100"/>
          <a:sy n="86" d="100"/>
        </p:scale>
        <p:origin x="-3894" y="-78"/>
      </p:cViewPr>
      <p:guideLst>
        <p:guide orient="horz" pos="2873"/>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2BEB13-5EDA-41CC-86A0-84A4D3B0A30B}" type="datetimeFigureOut">
              <a:rPr lang="zh-CN" altLang="en-US" smtClean="0"/>
              <a:t>17/8/29</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FCC420-C2BD-4FD9-8C91-06C8AB1E6684}" type="slidenum">
              <a:rPr lang="zh-CN" altLang="en-US" smtClean="0"/>
              <a:t>‹#›</a:t>
            </a:fld>
            <a:endParaRPr lang="zh-CN" altLang="en-US"/>
          </a:p>
        </p:txBody>
      </p:sp>
    </p:spTree>
    <p:extLst>
      <p:ext uri="{BB962C8B-B14F-4D97-AF65-F5344CB8AC3E}">
        <p14:creationId xmlns:p14="http://schemas.microsoft.com/office/powerpoint/2010/main" val="3260525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CDC93AB-ACCF-4C7D-B49C-59755D873A60}" type="datetimeFigureOut">
              <a:rPr lang="zh-CN" altLang="en-US" smtClean="0"/>
              <a:t>17/8/29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527B46-5008-4E12-AB92-3C04BBE0082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DC93AB-ACCF-4C7D-B49C-59755D873A60}" type="datetimeFigureOut">
              <a:rPr lang="zh-CN" altLang="en-US" smtClean="0"/>
              <a:t>17/8/29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527B46-5008-4E12-AB92-3C04BBE0082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71979"/>
            <a:ext cx="2057400" cy="365654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71979"/>
            <a:ext cx="6019800" cy="365654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DC93AB-ACCF-4C7D-B49C-59755D873A60}" type="datetimeFigureOut">
              <a:rPr lang="zh-CN" altLang="en-US" smtClean="0"/>
              <a:t>17/8/29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527B46-5008-4E12-AB92-3C04BBE0082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DC93AB-ACCF-4C7D-B49C-59755D873A60}" type="datetimeFigureOut">
              <a:rPr lang="zh-CN" altLang="en-US" smtClean="0"/>
              <a:t>17/8/29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527B46-5008-4E12-AB92-3C04BBE0082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CDC93AB-ACCF-4C7D-B49C-59755D873A60}" type="datetimeFigureOut">
              <a:rPr lang="zh-CN" altLang="en-US" smtClean="0"/>
              <a:t>17/8/29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527B46-5008-4E12-AB92-3C04BBE0082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00125"/>
            <a:ext cx="4038600" cy="28283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00125"/>
            <a:ext cx="4038600" cy="28283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CDC93AB-ACCF-4C7D-B49C-59755D873A60}" type="datetimeFigureOut">
              <a:rPr lang="zh-CN" altLang="en-US" smtClean="0"/>
              <a:t>17/8/29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527B46-5008-4E12-AB92-3C04BBE0082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4"/>
            <a:ext cx="8229600" cy="9525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CDC93AB-ACCF-4C7D-B49C-59755D873A60}" type="datetimeFigureOut">
              <a:rPr lang="zh-CN" altLang="en-US" smtClean="0"/>
              <a:t>17/8/29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7527B46-5008-4E12-AB92-3C04BBE0082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CDC93AB-ACCF-4C7D-B49C-59755D873A60}" type="datetimeFigureOut">
              <a:rPr lang="zh-CN" altLang="en-US" smtClean="0"/>
              <a:t>17/8/29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7527B46-5008-4E12-AB92-3C04BBE0082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DC93AB-ACCF-4C7D-B49C-59755D873A60}" type="datetimeFigureOut">
              <a:rPr lang="zh-CN" altLang="en-US" smtClean="0"/>
              <a:t>17/8/29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7527B46-5008-4E12-AB92-3C04BBE0082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27541"/>
            <a:ext cx="3008313" cy="968376"/>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CDC93AB-ACCF-4C7D-B49C-59755D873A60}" type="datetimeFigureOut">
              <a:rPr lang="zh-CN" altLang="en-US" smtClean="0"/>
              <a:t>17/8/29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527B46-5008-4E12-AB92-3C04BBE0082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CDC93AB-ACCF-4C7D-B49C-59755D873A60}" type="datetimeFigureOut">
              <a:rPr lang="zh-CN" altLang="en-US" smtClean="0"/>
              <a:t>17/8/29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527B46-5008-4E12-AB92-3C04BBE0082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4"/>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0CDC93AB-ACCF-4C7D-B49C-59755D873A60}" type="datetimeFigureOut">
              <a:rPr lang="zh-CN" altLang="en-US" smtClean="0"/>
              <a:t>17/8/29</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C7527B46-5008-4E12-AB92-3C04BBE0082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755576" y="265212"/>
            <a:ext cx="7772400" cy="1470025"/>
          </a:xfrm>
        </p:spPr>
        <p:txBody>
          <a:bodyPr>
            <a:normAutofit/>
          </a:bodyPr>
          <a:lstStyle/>
          <a:p>
            <a:r>
              <a:rPr lang="en-US" altLang="zh-CN" sz="4000" b="1" smtClean="0">
                <a:solidFill>
                  <a:srgbClr val="0070C0"/>
                </a:solidFill>
                <a:latin typeface="微软雅黑" pitchFamily="34" charset="-122"/>
                <a:ea typeface="微软雅黑" pitchFamily="34" charset="-122"/>
              </a:rPr>
              <a:t>CSS3</a:t>
            </a:r>
            <a:r>
              <a:rPr lang="zh-CN" altLang="en-US" sz="4000" b="1" dirty="0" smtClean="0">
                <a:solidFill>
                  <a:srgbClr val="0070C0"/>
                </a:solidFill>
                <a:latin typeface="微软雅黑" pitchFamily="34" charset="-122"/>
                <a:ea typeface="微软雅黑" pitchFamily="34" charset="-122"/>
              </a:rPr>
              <a:t>动画</a:t>
            </a:r>
          </a:p>
        </p:txBody>
      </p:sp>
      <p:pic>
        <p:nvPicPr>
          <p:cNvPr id="3" name="图片 2" descr="html5标志.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489348"/>
            <a:ext cx="6628565" cy="3241038"/>
          </a:xfrm>
          <a:prstGeom prst="rect">
            <a:avLst/>
          </a:prstGeom>
        </p:spPr>
      </p:pic>
    </p:spTree>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9705" y="193040"/>
            <a:ext cx="5080000" cy="483235"/>
          </a:xfrm>
          <a:prstGeom prst="rect">
            <a:avLst/>
          </a:prstGeom>
          <a:noFill/>
          <a:ln w="9525">
            <a:noFill/>
          </a:ln>
        </p:spPr>
        <p:txBody>
          <a:bodyPr>
            <a:spAutoFit/>
          </a:bodyPr>
          <a:lstStyle/>
          <a:p>
            <a:pPr marL="0" indent="0" algn="l"/>
            <a:r>
              <a:rPr lang="en-US" altLang="zh-CN" sz="2400" b="1" u="none">
                <a:latin typeface="微软雅黑" charset="0"/>
                <a:ea typeface="微软雅黑" charset="0"/>
                <a:cs typeface="宋体" charset="0"/>
              </a:rPr>
              <a:t>transform</a:t>
            </a:r>
            <a:r>
              <a:rPr lang="zh-CN" altLang="en-US" sz="2400" b="1" u="none">
                <a:latin typeface="微软雅黑" charset="0"/>
                <a:ea typeface="微软雅黑" charset="0"/>
                <a:cs typeface="宋体" charset="0"/>
              </a:rPr>
              <a:t>功能的分类</a:t>
            </a:r>
          </a:p>
        </p:txBody>
      </p:sp>
      <p:sp>
        <p:nvSpPr>
          <p:cNvPr id="3" name="文本框 2"/>
          <p:cNvSpPr txBox="1"/>
          <p:nvPr/>
        </p:nvSpPr>
        <p:spPr>
          <a:xfrm>
            <a:off x="683260" y="913130"/>
            <a:ext cx="7995285" cy="2487930"/>
          </a:xfrm>
          <a:prstGeom prst="rect">
            <a:avLst/>
          </a:prstGeom>
          <a:noFill/>
        </p:spPr>
        <p:txBody>
          <a:bodyPr wrap="square" rtlCol="0" anchor="t">
            <a:spAutoFit/>
          </a:bodyPr>
          <a:lstStyle/>
          <a:p>
            <a:pPr algn="l"/>
            <a:r>
              <a:rPr lang="en-US" b="1">
                <a:latin typeface="微软雅黑" charset="0"/>
                <a:ea typeface="微软雅黑" charset="0"/>
                <a:cs typeface="宋体" charset="0"/>
                <a:sym typeface="+mn-ea"/>
              </a:rPr>
              <a:t>3D</a:t>
            </a:r>
            <a:r>
              <a:rPr lang="zh-CN" altLang="en-US" b="1">
                <a:latin typeface="微软雅黑" charset="0"/>
                <a:ea typeface="微软雅黑" charset="0"/>
                <a:cs typeface="宋体" charset="0"/>
                <a:sym typeface="+mn-ea"/>
              </a:rPr>
              <a:t>变形可以实现元素在</a:t>
            </a:r>
            <a:r>
              <a:rPr lang="en-US" altLang="zh-CN" b="1">
                <a:latin typeface="微软雅黑" charset="0"/>
                <a:ea typeface="微软雅黑" charset="0"/>
                <a:cs typeface="宋体" charset="0"/>
                <a:sym typeface="+mn-ea"/>
              </a:rPr>
              <a:t>X</a:t>
            </a:r>
            <a:r>
              <a:rPr lang="zh-CN" altLang="en-US" b="1">
                <a:latin typeface="微软雅黑" charset="0"/>
                <a:ea typeface="微软雅黑" charset="0"/>
                <a:cs typeface="宋体" charset="0"/>
                <a:sym typeface="+mn-ea"/>
              </a:rPr>
              <a:t>轴、</a:t>
            </a:r>
            <a:r>
              <a:rPr lang="en-US" altLang="zh-CN" b="1">
                <a:latin typeface="微软雅黑" charset="0"/>
                <a:ea typeface="微软雅黑" charset="0"/>
                <a:cs typeface="宋体" charset="0"/>
                <a:sym typeface="+mn-ea"/>
              </a:rPr>
              <a:t>Y</a:t>
            </a:r>
            <a:r>
              <a:rPr lang="zh-CN" altLang="en-US" b="1">
                <a:latin typeface="微软雅黑" charset="0"/>
                <a:ea typeface="微软雅黑" charset="0"/>
                <a:cs typeface="宋体" charset="0"/>
                <a:sym typeface="+mn-ea"/>
              </a:rPr>
              <a:t>轴、</a:t>
            </a:r>
            <a:r>
              <a:rPr lang="en-US" altLang="zh-CN" b="1">
                <a:latin typeface="微软雅黑" charset="0"/>
                <a:ea typeface="微软雅黑" charset="0"/>
                <a:cs typeface="宋体" charset="0"/>
                <a:sym typeface="+mn-ea"/>
              </a:rPr>
              <a:t>Z</a:t>
            </a:r>
            <a:r>
              <a:rPr lang="zh-CN" altLang="en-US" b="1">
                <a:latin typeface="微软雅黑" charset="0"/>
                <a:ea typeface="微软雅黑" charset="0"/>
                <a:cs typeface="宋体" charset="0"/>
                <a:sym typeface="+mn-ea"/>
              </a:rPr>
              <a:t>轴方向上的旋转、缩放、倾斜以及移动变形处理</a:t>
            </a:r>
          </a:p>
          <a:p>
            <a:pPr algn="l"/>
            <a:endParaRPr lang="zh-CN" altLang="en-US" b="1">
              <a:latin typeface="微软雅黑" charset="0"/>
              <a:ea typeface="微软雅黑" charset="0"/>
              <a:cs typeface="宋体" charset="0"/>
              <a:sym typeface="+mn-ea"/>
            </a:endParaRPr>
          </a:p>
          <a:p>
            <a:pPr algn="l"/>
            <a:r>
              <a:rPr lang="zh-CN" altLang="en-US" b="1">
                <a:latin typeface="微软雅黑" charset="0"/>
                <a:ea typeface="微软雅黑" charset="0"/>
                <a:cs typeface="宋体" charset="0"/>
                <a:sym typeface="+mn-ea"/>
              </a:rPr>
              <a:t>三、倾斜</a:t>
            </a:r>
          </a:p>
          <a:p>
            <a:pPr algn="l"/>
            <a:r>
              <a:rPr lang="zh-CN" altLang="en-US" b="1">
                <a:latin typeface="微软雅黑" charset="0"/>
                <a:ea typeface="微软雅黑" charset="0"/>
                <a:cs typeface="宋体" charset="0"/>
                <a:sym typeface="+mn-ea"/>
              </a:rPr>
              <a:t>       语法：</a:t>
            </a:r>
          </a:p>
          <a:p>
            <a:pPr algn="l"/>
            <a:r>
              <a:rPr lang="zh-CN" altLang="en-US" b="1">
                <a:latin typeface="微软雅黑" charset="0"/>
                <a:ea typeface="微软雅黑" charset="0"/>
                <a:cs typeface="宋体" charset="0"/>
                <a:sym typeface="+mn-ea"/>
              </a:rPr>
              <a:t>      </a:t>
            </a:r>
            <a:r>
              <a:rPr lang="zh-CN" altLang="en-US">
                <a:latin typeface="微软雅黑" charset="0"/>
                <a:ea typeface="微软雅黑" charset="0"/>
                <a:cs typeface="宋体" charset="0"/>
                <a:sym typeface="+mn-ea"/>
              </a:rPr>
              <a:t> </a:t>
            </a:r>
            <a:r>
              <a:rPr lang="en-US" altLang="zh-CN" sz="1600">
                <a:latin typeface="微软雅黑" charset="0"/>
                <a:ea typeface="微软雅黑" charset="0"/>
                <a:cs typeface="宋体" charset="0"/>
                <a:sym typeface="+mn-ea"/>
              </a:rPr>
              <a:t>transform</a:t>
            </a:r>
            <a:r>
              <a:rPr lang="zh-CN" altLang="en-US" sz="1600">
                <a:latin typeface="微软雅黑" charset="0"/>
                <a:ea typeface="微软雅黑" charset="0"/>
                <a:cs typeface="宋体" charset="0"/>
                <a:sym typeface="+mn-ea"/>
              </a:rPr>
              <a:t>：</a:t>
            </a:r>
            <a:r>
              <a:rPr lang="en-US" altLang="zh-CN" sz="1600">
                <a:latin typeface="微软雅黑" charset="0"/>
                <a:ea typeface="微软雅黑" charset="0"/>
                <a:cs typeface="宋体" charset="0"/>
                <a:sym typeface="+mn-ea"/>
              </a:rPr>
              <a:t>skewX(45deg);</a:t>
            </a:r>
          </a:p>
          <a:p>
            <a:pPr algn="l"/>
            <a:r>
              <a:rPr lang="zh-CN" altLang="en-US" sz="1600">
                <a:latin typeface="微软雅黑" charset="0"/>
                <a:ea typeface="微软雅黑" charset="0"/>
                <a:cs typeface="宋体" charset="0"/>
                <a:sym typeface="+mn-ea"/>
              </a:rPr>
              <a:t>        </a:t>
            </a:r>
            <a:r>
              <a:rPr lang="en-US" altLang="zh-CN" sz="1600">
                <a:latin typeface="微软雅黑" charset="0"/>
                <a:ea typeface="微软雅黑" charset="0"/>
                <a:cs typeface="宋体" charset="0"/>
                <a:sym typeface="+mn-ea"/>
              </a:rPr>
              <a:t>transform</a:t>
            </a:r>
            <a:r>
              <a:rPr lang="zh-CN" altLang="en-US" sz="1600">
                <a:latin typeface="微软雅黑" charset="0"/>
                <a:ea typeface="微软雅黑" charset="0"/>
                <a:cs typeface="宋体" charset="0"/>
                <a:sym typeface="+mn-ea"/>
              </a:rPr>
              <a:t>：</a:t>
            </a:r>
            <a:r>
              <a:rPr lang="en-US" altLang="zh-CN" sz="1600">
                <a:latin typeface="微软雅黑" charset="0"/>
                <a:ea typeface="微软雅黑" charset="0"/>
                <a:cs typeface="宋体" charset="0"/>
                <a:sym typeface="+mn-ea"/>
              </a:rPr>
              <a:t>skewY(45deg);</a:t>
            </a:r>
            <a:r>
              <a:rPr lang="zh-CN" altLang="en-US" sz="1600">
                <a:latin typeface="微软雅黑" charset="0"/>
                <a:ea typeface="微软雅黑" charset="0"/>
                <a:cs typeface="宋体" charset="0"/>
                <a:sym typeface="+mn-ea"/>
              </a:rPr>
              <a:t>        </a:t>
            </a:r>
          </a:p>
          <a:p>
            <a:pPr algn="l"/>
            <a:r>
              <a:rPr lang="en-US" altLang="zh-CN" sz="1600">
                <a:latin typeface="微软雅黑" charset="0"/>
                <a:ea typeface="微软雅黑" charset="0"/>
                <a:cs typeface="宋体" charset="0"/>
                <a:sym typeface="+mn-ea"/>
              </a:rPr>
              <a:t>	</a:t>
            </a:r>
            <a:r>
              <a:rPr lang="zh-CN" altLang="en-US" sz="1600">
                <a:latin typeface="微软雅黑" charset="0"/>
                <a:ea typeface="微软雅黑" charset="0"/>
                <a:cs typeface="宋体" charset="0"/>
                <a:sym typeface="+mn-ea"/>
              </a:rPr>
              <a:t>和</a:t>
            </a:r>
            <a:r>
              <a:rPr lang="en-US" altLang="zh-CN" sz="1600">
                <a:latin typeface="微软雅黑" charset="0"/>
                <a:ea typeface="微软雅黑" charset="0"/>
                <a:cs typeface="宋体" charset="0"/>
                <a:sym typeface="+mn-ea"/>
              </a:rPr>
              <a:t>2D</a:t>
            </a:r>
            <a:r>
              <a:rPr lang="zh-CN" altLang="en-US" sz="1600">
                <a:latin typeface="微软雅黑" charset="0"/>
                <a:ea typeface="微软雅黑" charset="0"/>
                <a:cs typeface="宋体" charset="0"/>
                <a:sym typeface="+mn-ea"/>
              </a:rPr>
              <a:t>效果类似</a:t>
            </a:r>
            <a:endParaRPr lang="zh-CN" altLang="en-US" sz="1600">
              <a:solidFill>
                <a:schemeClr val="tx1"/>
              </a:solidFill>
              <a:latin typeface="微软雅黑" charset="0"/>
              <a:ea typeface="微软雅黑" charset="0"/>
              <a:cs typeface="宋体" charset="0"/>
              <a:sym typeface="+mn-ea"/>
            </a:endParaRPr>
          </a:p>
          <a:p>
            <a:pPr algn="l"/>
            <a:endParaRPr lang="zh-CN" altLang="en-US" sz="1600" b="1">
              <a:solidFill>
                <a:srgbClr val="FF0000"/>
              </a:solidFill>
              <a:latin typeface="微软雅黑" charset="0"/>
              <a:ea typeface="微软雅黑" charset="0"/>
              <a:cs typeface="宋体" charset="0"/>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9705" y="193040"/>
            <a:ext cx="5080000" cy="483235"/>
          </a:xfrm>
          <a:prstGeom prst="rect">
            <a:avLst/>
          </a:prstGeom>
          <a:noFill/>
          <a:ln w="9525">
            <a:noFill/>
          </a:ln>
        </p:spPr>
        <p:txBody>
          <a:bodyPr>
            <a:spAutoFit/>
          </a:bodyPr>
          <a:lstStyle/>
          <a:p>
            <a:pPr marL="0" indent="0" algn="l"/>
            <a:r>
              <a:rPr lang="en-US" altLang="zh-CN" sz="2400" b="1" u="none">
                <a:latin typeface="微软雅黑" charset="0"/>
                <a:ea typeface="微软雅黑" charset="0"/>
                <a:cs typeface="宋体" charset="0"/>
              </a:rPr>
              <a:t>transform</a:t>
            </a:r>
            <a:r>
              <a:rPr lang="zh-CN" altLang="en-US" sz="2400" b="1" u="none">
                <a:latin typeface="微软雅黑" charset="0"/>
                <a:ea typeface="微软雅黑" charset="0"/>
                <a:cs typeface="宋体" charset="0"/>
              </a:rPr>
              <a:t>功能的分类</a:t>
            </a:r>
          </a:p>
        </p:txBody>
      </p:sp>
      <p:sp>
        <p:nvSpPr>
          <p:cNvPr id="3" name="文本框 2"/>
          <p:cNvSpPr txBox="1"/>
          <p:nvPr/>
        </p:nvSpPr>
        <p:spPr>
          <a:xfrm>
            <a:off x="683260" y="913130"/>
            <a:ext cx="7995285" cy="2731770"/>
          </a:xfrm>
          <a:prstGeom prst="rect">
            <a:avLst/>
          </a:prstGeom>
          <a:noFill/>
        </p:spPr>
        <p:txBody>
          <a:bodyPr wrap="square" rtlCol="0" anchor="t">
            <a:spAutoFit/>
          </a:bodyPr>
          <a:lstStyle/>
          <a:p>
            <a:pPr algn="l"/>
            <a:r>
              <a:rPr lang="en-US" b="1">
                <a:latin typeface="微软雅黑" charset="0"/>
                <a:ea typeface="微软雅黑" charset="0"/>
                <a:cs typeface="宋体" charset="0"/>
                <a:sym typeface="+mn-ea"/>
              </a:rPr>
              <a:t>3D</a:t>
            </a:r>
            <a:r>
              <a:rPr lang="zh-CN" altLang="en-US" b="1">
                <a:latin typeface="微软雅黑" charset="0"/>
                <a:ea typeface="微软雅黑" charset="0"/>
                <a:cs typeface="宋体" charset="0"/>
                <a:sym typeface="+mn-ea"/>
              </a:rPr>
              <a:t>变形可以实现元素在</a:t>
            </a:r>
            <a:r>
              <a:rPr lang="en-US" altLang="zh-CN" b="1">
                <a:latin typeface="微软雅黑" charset="0"/>
                <a:ea typeface="微软雅黑" charset="0"/>
                <a:cs typeface="宋体" charset="0"/>
                <a:sym typeface="+mn-ea"/>
              </a:rPr>
              <a:t>X</a:t>
            </a:r>
            <a:r>
              <a:rPr lang="zh-CN" altLang="en-US" b="1">
                <a:latin typeface="微软雅黑" charset="0"/>
                <a:ea typeface="微软雅黑" charset="0"/>
                <a:cs typeface="宋体" charset="0"/>
                <a:sym typeface="+mn-ea"/>
              </a:rPr>
              <a:t>轴、</a:t>
            </a:r>
            <a:r>
              <a:rPr lang="en-US" altLang="zh-CN" b="1">
                <a:latin typeface="微软雅黑" charset="0"/>
                <a:ea typeface="微软雅黑" charset="0"/>
                <a:cs typeface="宋体" charset="0"/>
                <a:sym typeface="+mn-ea"/>
              </a:rPr>
              <a:t>Y</a:t>
            </a:r>
            <a:r>
              <a:rPr lang="zh-CN" altLang="en-US" b="1">
                <a:latin typeface="微软雅黑" charset="0"/>
                <a:ea typeface="微软雅黑" charset="0"/>
                <a:cs typeface="宋体" charset="0"/>
                <a:sym typeface="+mn-ea"/>
              </a:rPr>
              <a:t>轴、</a:t>
            </a:r>
            <a:r>
              <a:rPr lang="en-US" altLang="zh-CN" b="1">
                <a:latin typeface="微软雅黑" charset="0"/>
                <a:ea typeface="微软雅黑" charset="0"/>
                <a:cs typeface="宋体" charset="0"/>
                <a:sym typeface="+mn-ea"/>
              </a:rPr>
              <a:t>Z</a:t>
            </a:r>
            <a:r>
              <a:rPr lang="zh-CN" altLang="en-US" b="1">
                <a:latin typeface="微软雅黑" charset="0"/>
                <a:ea typeface="微软雅黑" charset="0"/>
                <a:cs typeface="宋体" charset="0"/>
                <a:sym typeface="+mn-ea"/>
              </a:rPr>
              <a:t>轴方向上的旋转、缩放、倾斜以及移动变形处理</a:t>
            </a:r>
          </a:p>
          <a:p>
            <a:pPr algn="l"/>
            <a:endParaRPr lang="zh-CN" altLang="en-US" b="1">
              <a:latin typeface="微软雅黑" charset="0"/>
              <a:ea typeface="微软雅黑" charset="0"/>
              <a:cs typeface="宋体" charset="0"/>
              <a:sym typeface="+mn-ea"/>
            </a:endParaRPr>
          </a:p>
          <a:p>
            <a:pPr algn="l"/>
            <a:r>
              <a:rPr lang="zh-CN" altLang="en-US" b="1">
                <a:latin typeface="微软雅黑" charset="0"/>
                <a:ea typeface="微软雅黑" charset="0"/>
                <a:cs typeface="宋体" charset="0"/>
                <a:sym typeface="+mn-ea"/>
              </a:rPr>
              <a:t>四、移动</a:t>
            </a:r>
          </a:p>
          <a:p>
            <a:pPr algn="l"/>
            <a:r>
              <a:rPr lang="zh-CN" altLang="en-US" b="1">
                <a:latin typeface="微软雅黑" charset="0"/>
                <a:ea typeface="微软雅黑" charset="0"/>
                <a:cs typeface="宋体" charset="0"/>
                <a:sym typeface="+mn-ea"/>
              </a:rPr>
              <a:t>       语法：</a:t>
            </a:r>
          </a:p>
          <a:p>
            <a:pPr algn="l"/>
            <a:r>
              <a:rPr lang="zh-CN" altLang="en-US" b="1">
                <a:latin typeface="微软雅黑" charset="0"/>
                <a:ea typeface="微软雅黑" charset="0"/>
                <a:cs typeface="宋体" charset="0"/>
                <a:sym typeface="+mn-ea"/>
              </a:rPr>
              <a:t>      </a:t>
            </a:r>
            <a:r>
              <a:rPr lang="zh-CN" altLang="en-US">
                <a:latin typeface="微软雅黑" charset="0"/>
                <a:ea typeface="微软雅黑" charset="0"/>
                <a:cs typeface="宋体" charset="0"/>
                <a:sym typeface="+mn-ea"/>
              </a:rPr>
              <a:t> </a:t>
            </a:r>
            <a:r>
              <a:rPr lang="en-US" altLang="zh-CN" sz="1600">
                <a:latin typeface="微软雅黑" charset="0"/>
                <a:ea typeface="微软雅黑" charset="0"/>
                <a:cs typeface="宋体" charset="0"/>
                <a:sym typeface="+mn-ea"/>
              </a:rPr>
              <a:t>transform</a:t>
            </a:r>
            <a:r>
              <a:rPr lang="zh-CN" altLang="en-US" sz="1600">
                <a:latin typeface="微软雅黑" charset="0"/>
                <a:ea typeface="微软雅黑" charset="0"/>
                <a:cs typeface="宋体" charset="0"/>
                <a:sym typeface="+mn-ea"/>
              </a:rPr>
              <a:t>：</a:t>
            </a:r>
            <a:r>
              <a:rPr lang="en-US" altLang="zh-CN" sz="1600">
                <a:latin typeface="微软雅黑" charset="0"/>
                <a:ea typeface="微软雅黑" charset="0"/>
                <a:cs typeface="宋体" charset="0"/>
                <a:sym typeface="+mn-ea"/>
              </a:rPr>
              <a:t>translateX(50px);</a:t>
            </a:r>
          </a:p>
          <a:p>
            <a:pPr algn="l"/>
            <a:r>
              <a:rPr lang="zh-CN" altLang="en-US" sz="1600">
                <a:latin typeface="微软雅黑" charset="0"/>
                <a:ea typeface="微软雅黑" charset="0"/>
                <a:cs typeface="宋体" charset="0"/>
                <a:sym typeface="+mn-ea"/>
              </a:rPr>
              <a:t>        </a:t>
            </a:r>
            <a:r>
              <a:rPr lang="en-US" altLang="zh-CN" sz="1600">
                <a:latin typeface="微软雅黑" charset="0"/>
                <a:ea typeface="微软雅黑" charset="0"/>
                <a:cs typeface="宋体" charset="0"/>
                <a:sym typeface="+mn-ea"/>
              </a:rPr>
              <a:t>transform</a:t>
            </a:r>
            <a:r>
              <a:rPr lang="zh-CN" altLang="en-US" sz="1600">
                <a:latin typeface="微软雅黑" charset="0"/>
                <a:ea typeface="微软雅黑" charset="0"/>
                <a:cs typeface="宋体" charset="0"/>
                <a:sym typeface="+mn-ea"/>
              </a:rPr>
              <a:t>：</a:t>
            </a:r>
            <a:r>
              <a:rPr lang="en-US" altLang="zh-CN" sz="1600">
                <a:latin typeface="微软雅黑" charset="0"/>
                <a:ea typeface="微软雅黑" charset="0"/>
                <a:cs typeface="宋体" charset="0"/>
                <a:sym typeface="+mn-ea"/>
              </a:rPr>
              <a:t>translateY(100px);</a:t>
            </a:r>
          </a:p>
          <a:p>
            <a:pPr algn="l"/>
            <a:r>
              <a:rPr lang="zh-CN" altLang="en-US" sz="1600">
                <a:latin typeface="微软雅黑" charset="0"/>
                <a:ea typeface="微软雅黑" charset="0"/>
                <a:cs typeface="宋体" charset="0"/>
                <a:sym typeface="+mn-ea"/>
              </a:rPr>
              <a:t>        </a:t>
            </a:r>
            <a:r>
              <a:rPr lang="en-US" altLang="zh-CN" sz="1600">
                <a:latin typeface="微软雅黑" charset="0"/>
                <a:ea typeface="微软雅黑" charset="0"/>
                <a:cs typeface="宋体" charset="0"/>
                <a:sym typeface="+mn-ea"/>
              </a:rPr>
              <a:t>transform</a:t>
            </a:r>
            <a:r>
              <a:rPr lang="zh-CN" altLang="en-US" sz="1600">
                <a:latin typeface="微软雅黑" charset="0"/>
                <a:ea typeface="微软雅黑" charset="0"/>
                <a:cs typeface="宋体" charset="0"/>
                <a:sym typeface="+mn-ea"/>
              </a:rPr>
              <a:t>：</a:t>
            </a:r>
            <a:r>
              <a:rPr lang="en-US" altLang="zh-CN" sz="1600">
                <a:latin typeface="微软雅黑" charset="0"/>
                <a:ea typeface="微软雅黑" charset="0"/>
                <a:cs typeface="宋体" charset="0"/>
                <a:sym typeface="+mn-ea"/>
              </a:rPr>
              <a:t>translateZ(20px);</a:t>
            </a:r>
          </a:p>
          <a:p>
            <a:pPr algn="l"/>
            <a:endParaRPr lang="zh-CN" altLang="en-US" sz="1600">
              <a:solidFill>
                <a:schemeClr val="tx1"/>
              </a:solidFill>
              <a:latin typeface="微软雅黑" charset="0"/>
              <a:ea typeface="微软雅黑" charset="0"/>
              <a:cs typeface="宋体" charset="0"/>
              <a:sym typeface="+mn-ea"/>
            </a:endParaRPr>
          </a:p>
          <a:p>
            <a:pPr algn="l"/>
            <a:endParaRPr lang="zh-CN" altLang="en-US" sz="1600" b="1">
              <a:solidFill>
                <a:srgbClr val="FF0000"/>
              </a:solidFill>
              <a:latin typeface="微软雅黑" charset="0"/>
              <a:ea typeface="微软雅黑" charset="0"/>
              <a:cs typeface="宋体" charset="0"/>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9705" y="193040"/>
            <a:ext cx="5080000" cy="483235"/>
          </a:xfrm>
          <a:prstGeom prst="rect">
            <a:avLst/>
          </a:prstGeom>
          <a:noFill/>
          <a:ln w="9525">
            <a:noFill/>
          </a:ln>
        </p:spPr>
        <p:txBody>
          <a:bodyPr>
            <a:spAutoFit/>
          </a:bodyPr>
          <a:lstStyle/>
          <a:p>
            <a:pPr marL="0" indent="0" algn="l"/>
            <a:r>
              <a:rPr lang="en-US" altLang="zh-CN" sz="2400" b="1" u="none">
                <a:latin typeface="微软雅黑" charset="0"/>
                <a:ea typeface="微软雅黑" charset="0"/>
                <a:cs typeface="宋体" charset="0"/>
              </a:rPr>
              <a:t>CSS3</a:t>
            </a:r>
            <a:r>
              <a:rPr lang="zh-CN" altLang="en-US" sz="2400" b="1" u="none">
                <a:latin typeface="微软雅黑" charset="0"/>
                <a:ea typeface="微软雅黑" charset="0"/>
                <a:cs typeface="宋体" charset="0"/>
              </a:rPr>
              <a:t>中的动画功能</a:t>
            </a:r>
          </a:p>
        </p:txBody>
      </p:sp>
      <p:sp>
        <p:nvSpPr>
          <p:cNvPr id="3" name="文本框 2"/>
          <p:cNvSpPr txBox="1"/>
          <p:nvPr/>
        </p:nvSpPr>
        <p:spPr>
          <a:xfrm>
            <a:off x="683260" y="913130"/>
            <a:ext cx="7995285" cy="3477875"/>
          </a:xfrm>
          <a:prstGeom prst="rect">
            <a:avLst/>
          </a:prstGeom>
          <a:noFill/>
        </p:spPr>
        <p:txBody>
          <a:bodyPr wrap="square" rtlCol="0" anchor="t">
            <a:spAutoFit/>
          </a:bodyPr>
          <a:lstStyle/>
          <a:p>
            <a:r>
              <a:rPr lang="en-US" altLang="zh-CN" sz="2000" dirty="0">
                <a:latin typeface="微软雅黑" charset="0"/>
                <a:ea typeface="微软雅黑" charset="0"/>
                <a:cs typeface="宋体" charset="0"/>
                <a:sym typeface="+mn-ea"/>
              </a:rPr>
              <a:t>CSS3</a:t>
            </a:r>
            <a:r>
              <a:rPr lang="zh-CN" altLang="en-US" sz="2000" dirty="0" smtClean="0">
                <a:latin typeface="微软雅黑" charset="0"/>
                <a:ea typeface="微软雅黑" charset="0"/>
                <a:cs typeface="宋体" charset="0"/>
                <a:sym typeface="+mn-ea"/>
              </a:rPr>
              <a:t>中的动画分为</a:t>
            </a:r>
            <a:r>
              <a:rPr lang="en-US" altLang="zh-CN" sz="2000" dirty="0" smtClean="0">
                <a:latin typeface="微软雅黑" charset="0"/>
                <a:ea typeface="微软雅黑" charset="0"/>
                <a:cs typeface="宋体" charset="0"/>
                <a:sym typeface="+mn-ea"/>
              </a:rPr>
              <a:t>Animations</a:t>
            </a:r>
            <a:r>
              <a:rPr lang="zh-CN" altLang="en-US" sz="2000" dirty="0">
                <a:latin typeface="微软雅黑" charset="0"/>
                <a:ea typeface="微软雅黑" charset="0"/>
                <a:cs typeface="宋体" charset="0"/>
                <a:sym typeface="+mn-ea"/>
              </a:rPr>
              <a:t>功</a:t>
            </a:r>
            <a:r>
              <a:rPr lang="zh-CN" altLang="en-US" sz="2000" dirty="0" smtClean="0">
                <a:latin typeface="微软雅黑" charset="0"/>
                <a:ea typeface="微软雅黑" charset="0"/>
                <a:cs typeface="宋体" charset="0"/>
                <a:sym typeface="+mn-ea"/>
              </a:rPr>
              <a:t>能与</a:t>
            </a:r>
            <a:r>
              <a:rPr lang="en-US" altLang="zh-CN" sz="2000" dirty="0">
                <a:latin typeface="微软雅黑" charset="0"/>
                <a:ea typeface="微软雅黑" charset="0"/>
                <a:cs typeface="宋体" charset="0"/>
                <a:sym typeface="+mn-ea"/>
              </a:rPr>
              <a:t>Transitions</a:t>
            </a:r>
            <a:r>
              <a:rPr lang="zh-CN" altLang="en-US" sz="2000" dirty="0">
                <a:latin typeface="微软雅黑" charset="0"/>
                <a:ea typeface="微软雅黑" charset="0"/>
                <a:cs typeface="宋体" charset="0"/>
                <a:sym typeface="+mn-ea"/>
              </a:rPr>
              <a:t>功</a:t>
            </a:r>
            <a:r>
              <a:rPr lang="zh-CN" altLang="en-US" sz="2000" dirty="0" smtClean="0">
                <a:latin typeface="微软雅黑" charset="0"/>
                <a:ea typeface="微软雅黑" charset="0"/>
                <a:cs typeface="宋体" charset="0"/>
                <a:sym typeface="+mn-ea"/>
              </a:rPr>
              <a:t>能，</a:t>
            </a:r>
            <a:r>
              <a:rPr lang="zh-CN" altLang="en-US" sz="2000" dirty="0">
                <a:latin typeface="微软雅黑" charset="0"/>
                <a:ea typeface="微软雅黑" charset="0"/>
                <a:cs typeface="宋体" charset="0"/>
                <a:sym typeface="+mn-ea"/>
              </a:rPr>
              <a:t>这两种功能都可以通过改变</a:t>
            </a:r>
            <a:r>
              <a:rPr lang="en-US" altLang="zh-CN" sz="2000" dirty="0">
                <a:latin typeface="微软雅黑" charset="0"/>
                <a:ea typeface="微软雅黑" charset="0"/>
                <a:cs typeface="宋体" charset="0"/>
                <a:sym typeface="+mn-ea"/>
              </a:rPr>
              <a:t>CSS</a:t>
            </a:r>
            <a:r>
              <a:rPr lang="zh-CN" altLang="en-US" sz="2000" dirty="0">
                <a:latin typeface="微软雅黑" charset="0"/>
                <a:ea typeface="微软雅黑" charset="0"/>
                <a:cs typeface="宋体" charset="0"/>
                <a:sym typeface="+mn-ea"/>
              </a:rPr>
              <a:t>中的属性值来产生动画效果</a:t>
            </a:r>
          </a:p>
          <a:p>
            <a:pPr algn="l"/>
            <a:endParaRPr lang="zh-CN" altLang="en-US" sz="2000" dirty="0">
              <a:latin typeface="微软雅黑" charset="0"/>
              <a:ea typeface="微软雅黑" charset="0"/>
              <a:cs typeface="宋体" charset="0"/>
              <a:sym typeface="+mn-ea"/>
            </a:endParaRPr>
          </a:p>
          <a:p>
            <a:pPr algn="l"/>
            <a:endParaRPr lang="zh-CN" altLang="en-US" sz="2000" dirty="0">
              <a:latin typeface="微软雅黑" charset="0"/>
              <a:ea typeface="微软雅黑" charset="0"/>
              <a:cs typeface="宋体" charset="0"/>
              <a:sym typeface="+mn-ea"/>
            </a:endParaRPr>
          </a:p>
          <a:p>
            <a:pPr algn="l"/>
            <a:r>
              <a:rPr lang="zh-CN" altLang="zh-CN" sz="2000" dirty="0">
                <a:latin typeface="微软雅黑" charset="0"/>
                <a:ea typeface="微软雅黑" charset="0"/>
                <a:cs typeface="宋体" charset="0"/>
                <a:sym typeface="+mn-ea"/>
              </a:rPr>
              <a:t>1</a:t>
            </a:r>
            <a:r>
              <a:rPr lang="zh-CN" altLang="en-US" sz="2000" dirty="0" smtClean="0">
                <a:latin typeface="微软雅黑" charset="0"/>
                <a:ea typeface="微软雅黑" charset="0"/>
                <a:cs typeface="宋体" charset="0"/>
                <a:sym typeface="+mn-ea"/>
              </a:rPr>
              <a:t>、</a:t>
            </a:r>
            <a:r>
              <a:rPr lang="en-US" altLang="zh-CN" sz="2000" dirty="0">
                <a:latin typeface="微软雅黑" charset="0"/>
                <a:ea typeface="微软雅黑" charset="0"/>
                <a:cs typeface="宋体" charset="0"/>
                <a:sym typeface="+mn-ea"/>
              </a:rPr>
              <a:t>Animations</a:t>
            </a:r>
            <a:r>
              <a:rPr lang="zh-CN" altLang="en-US" sz="2000" dirty="0">
                <a:latin typeface="微软雅黑" charset="0"/>
                <a:ea typeface="微软雅黑" charset="0"/>
                <a:cs typeface="宋体" charset="0"/>
                <a:sym typeface="+mn-ea"/>
              </a:rPr>
              <a:t>功能支持通过关键帧的指定来再页面上产生更复杂</a:t>
            </a:r>
            <a:r>
              <a:rPr lang="zh-CN" altLang="en-US" sz="2000" dirty="0" smtClean="0">
                <a:latin typeface="微软雅黑" charset="0"/>
                <a:ea typeface="微软雅黑" charset="0"/>
                <a:cs typeface="宋体" charset="0"/>
                <a:sym typeface="+mn-ea"/>
              </a:rPr>
              <a:t>的动画效果</a:t>
            </a:r>
            <a:endParaRPr lang="en-US" altLang="zh-CN" sz="2000" dirty="0" smtClean="0">
              <a:latin typeface="微软雅黑" charset="0"/>
              <a:ea typeface="微软雅黑" charset="0"/>
              <a:cs typeface="宋体" charset="0"/>
              <a:sym typeface="+mn-ea"/>
            </a:endParaRPr>
          </a:p>
          <a:p>
            <a:pPr algn="l"/>
            <a:endParaRPr lang="en-US" altLang="zh-CN" sz="2000" dirty="0">
              <a:latin typeface="微软雅黑" charset="0"/>
              <a:ea typeface="微软雅黑" charset="0"/>
              <a:cs typeface="宋体" charset="0"/>
              <a:sym typeface="+mn-ea"/>
            </a:endParaRPr>
          </a:p>
          <a:p>
            <a:r>
              <a:rPr lang="zh-CN" altLang="zh-CN" sz="2000" dirty="0" smtClean="0">
                <a:latin typeface="微软雅黑" charset="0"/>
                <a:ea typeface="微软雅黑" charset="0"/>
                <a:cs typeface="宋体" charset="0"/>
                <a:sym typeface="+mn-ea"/>
              </a:rPr>
              <a:t>2</a:t>
            </a:r>
            <a:r>
              <a:rPr lang="zh-CN" altLang="en-US" sz="2000" dirty="0" smtClean="0">
                <a:latin typeface="微软雅黑" charset="0"/>
                <a:ea typeface="微软雅黑" charset="0"/>
                <a:cs typeface="宋体" charset="0"/>
                <a:sym typeface="+mn-ea"/>
              </a:rPr>
              <a:t>、</a:t>
            </a:r>
            <a:r>
              <a:rPr lang="en-US" altLang="zh-CN" sz="2000" dirty="0">
                <a:latin typeface="微软雅黑" charset="0"/>
                <a:ea typeface="微软雅黑" charset="0"/>
                <a:cs typeface="宋体" charset="0"/>
                <a:sym typeface="+mn-ea"/>
              </a:rPr>
              <a:t>Transitions</a:t>
            </a:r>
            <a:r>
              <a:rPr lang="zh-CN" altLang="en-US" sz="2000" dirty="0">
                <a:latin typeface="微软雅黑" charset="0"/>
                <a:ea typeface="微软雅黑" charset="0"/>
                <a:cs typeface="宋体" charset="0"/>
                <a:sym typeface="+mn-ea"/>
              </a:rPr>
              <a:t>功能支持从一个属性值平滑过渡到另一个属性值</a:t>
            </a:r>
          </a:p>
          <a:p>
            <a:pPr algn="l"/>
            <a:endParaRPr lang="zh-CN" altLang="en-US" sz="2000" dirty="0">
              <a:latin typeface="微软雅黑" charset="0"/>
              <a:ea typeface="微软雅黑" charset="0"/>
              <a:cs typeface="宋体" charset="0"/>
              <a:sym typeface="+mn-ea"/>
            </a:endParaRPr>
          </a:p>
          <a:p>
            <a:pPr algn="l"/>
            <a:endParaRPr lang="zh-CN" altLang="en-US" sz="2000" dirty="0">
              <a:solidFill>
                <a:schemeClr val="tx1"/>
              </a:solidFill>
              <a:latin typeface="微软雅黑" charset="0"/>
              <a:ea typeface="微软雅黑" charset="0"/>
              <a:cs typeface="宋体" charset="0"/>
              <a:sym typeface="+mn-ea"/>
            </a:endParaRPr>
          </a:p>
          <a:p>
            <a:pPr algn="l"/>
            <a:endParaRPr lang="zh-CN" altLang="en-US" sz="2000" b="1" dirty="0">
              <a:solidFill>
                <a:srgbClr val="FF0000"/>
              </a:solidFill>
              <a:latin typeface="微软雅黑" charset="0"/>
              <a:ea typeface="微软雅黑" charset="0"/>
              <a:cs typeface="宋体" charset="0"/>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9705" y="193040"/>
            <a:ext cx="5080000" cy="483235"/>
          </a:xfrm>
          <a:prstGeom prst="rect">
            <a:avLst/>
          </a:prstGeom>
          <a:noFill/>
          <a:ln w="9525">
            <a:noFill/>
          </a:ln>
        </p:spPr>
        <p:txBody>
          <a:bodyPr>
            <a:spAutoFit/>
          </a:bodyPr>
          <a:lstStyle/>
          <a:p>
            <a:pPr marL="0" indent="0" algn="l"/>
            <a:r>
              <a:rPr lang="en-US" altLang="zh-CN" sz="2400" b="1" u="none">
                <a:latin typeface="微软雅黑" charset="0"/>
                <a:ea typeface="微软雅黑" charset="0"/>
                <a:cs typeface="宋体" charset="0"/>
              </a:rPr>
              <a:t>Transitions</a:t>
            </a:r>
            <a:r>
              <a:rPr lang="zh-CN" altLang="en-US" sz="2400" b="1" u="none">
                <a:latin typeface="微软雅黑" charset="0"/>
                <a:ea typeface="微软雅黑" charset="0"/>
                <a:cs typeface="宋体" charset="0"/>
              </a:rPr>
              <a:t>功能</a:t>
            </a:r>
          </a:p>
        </p:txBody>
      </p:sp>
      <p:sp>
        <p:nvSpPr>
          <p:cNvPr id="3" name="文本框 2"/>
          <p:cNvSpPr txBox="1"/>
          <p:nvPr/>
        </p:nvSpPr>
        <p:spPr>
          <a:xfrm>
            <a:off x="683260" y="913130"/>
            <a:ext cx="7995285" cy="596265"/>
          </a:xfrm>
          <a:prstGeom prst="rect">
            <a:avLst/>
          </a:prstGeom>
          <a:noFill/>
        </p:spPr>
        <p:txBody>
          <a:bodyPr wrap="square" rtlCol="0" anchor="t">
            <a:spAutoFit/>
          </a:bodyPr>
          <a:lstStyle/>
          <a:p>
            <a:pPr algn="l"/>
            <a:r>
              <a:rPr lang="zh-CN" altLang="en-US" sz="1600" b="1">
                <a:solidFill>
                  <a:srgbClr val="FF0000"/>
                </a:solidFill>
                <a:latin typeface="微软雅黑" charset="0"/>
                <a:ea typeface="微软雅黑" charset="0"/>
                <a:cs typeface="宋体" charset="0"/>
                <a:sym typeface="+mn-ea"/>
              </a:rPr>
              <a:t>浏览器支持：</a:t>
            </a:r>
            <a:r>
              <a:rPr lang="en-US" altLang="zh-CN" sz="1600" b="1">
                <a:solidFill>
                  <a:srgbClr val="FF0000"/>
                </a:solidFill>
                <a:latin typeface="微软雅黑" charset="0"/>
                <a:ea typeface="微软雅黑" charset="0"/>
                <a:cs typeface="宋体" charset="0"/>
                <a:sym typeface="+mn-ea"/>
              </a:rPr>
              <a:t>FF4</a:t>
            </a:r>
            <a:r>
              <a:rPr lang="zh-CN" altLang="en-US" sz="1600" b="1">
                <a:solidFill>
                  <a:srgbClr val="FF0000"/>
                </a:solidFill>
                <a:latin typeface="微软雅黑" charset="0"/>
                <a:ea typeface="微软雅黑" charset="0"/>
                <a:cs typeface="宋体" charset="0"/>
                <a:sym typeface="+mn-ea"/>
              </a:rPr>
              <a:t>以上、</a:t>
            </a:r>
            <a:r>
              <a:rPr lang="en-US" altLang="zh-CN" sz="1600" b="1">
                <a:solidFill>
                  <a:srgbClr val="FF0000"/>
                </a:solidFill>
                <a:latin typeface="微软雅黑" charset="0"/>
                <a:ea typeface="微软雅黑" charset="0"/>
                <a:cs typeface="宋体" charset="0"/>
                <a:sym typeface="+mn-ea"/>
              </a:rPr>
              <a:t>Opera10</a:t>
            </a:r>
            <a:r>
              <a:rPr lang="zh-CN" altLang="en-US" sz="1600" b="1">
                <a:solidFill>
                  <a:srgbClr val="FF0000"/>
                </a:solidFill>
                <a:latin typeface="微软雅黑" charset="0"/>
                <a:ea typeface="微软雅黑" charset="0"/>
                <a:cs typeface="宋体" charset="0"/>
                <a:sym typeface="+mn-ea"/>
              </a:rPr>
              <a:t>以上、</a:t>
            </a:r>
            <a:r>
              <a:rPr lang="en-US" altLang="zh-CN" sz="1600" b="1">
                <a:solidFill>
                  <a:srgbClr val="FF0000"/>
                </a:solidFill>
                <a:latin typeface="微软雅黑" charset="0"/>
                <a:ea typeface="微软雅黑" charset="0"/>
                <a:cs typeface="宋体" charset="0"/>
                <a:sym typeface="+mn-ea"/>
              </a:rPr>
              <a:t>Safari3.1</a:t>
            </a:r>
            <a:r>
              <a:rPr lang="zh-CN" altLang="en-US" sz="1600" b="1">
                <a:solidFill>
                  <a:srgbClr val="FF0000"/>
                </a:solidFill>
                <a:latin typeface="微软雅黑" charset="0"/>
                <a:ea typeface="微软雅黑" charset="0"/>
                <a:cs typeface="宋体" charset="0"/>
                <a:sym typeface="+mn-ea"/>
              </a:rPr>
              <a:t>以上、</a:t>
            </a:r>
            <a:r>
              <a:rPr lang="en-US" altLang="zh-CN" sz="1600" b="1">
                <a:solidFill>
                  <a:srgbClr val="FF0000"/>
                </a:solidFill>
                <a:latin typeface="微软雅黑" charset="0"/>
                <a:ea typeface="微软雅黑" charset="0"/>
                <a:cs typeface="宋体" charset="0"/>
                <a:sym typeface="+mn-ea"/>
              </a:rPr>
              <a:t>Chrome8</a:t>
            </a:r>
            <a:r>
              <a:rPr lang="zh-CN" altLang="en-US" sz="1600" b="1">
                <a:solidFill>
                  <a:srgbClr val="FF0000"/>
                </a:solidFill>
                <a:latin typeface="微软雅黑" charset="0"/>
                <a:ea typeface="微软雅黑" charset="0"/>
                <a:cs typeface="宋体" charset="0"/>
                <a:sym typeface="+mn-ea"/>
              </a:rPr>
              <a:t>以上以及</a:t>
            </a:r>
            <a:r>
              <a:rPr lang="en-US" altLang="zh-CN" sz="1600" b="1">
                <a:solidFill>
                  <a:srgbClr val="FF0000"/>
                </a:solidFill>
                <a:latin typeface="微软雅黑" charset="0"/>
                <a:ea typeface="微软雅黑" charset="0"/>
                <a:cs typeface="宋体" charset="0"/>
                <a:sym typeface="+mn-ea"/>
              </a:rPr>
              <a:t>IE11</a:t>
            </a:r>
            <a:r>
              <a:rPr lang="zh-CN" altLang="en-US" sz="1600" b="1">
                <a:solidFill>
                  <a:srgbClr val="FF0000"/>
                </a:solidFill>
                <a:latin typeface="微软雅黑" charset="0"/>
                <a:ea typeface="微软雅黑" charset="0"/>
                <a:cs typeface="宋体" charset="0"/>
                <a:sym typeface="+mn-ea"/>
              </a:rPr>
              <a:t>以上版本</a:t>
            </a:r>
          </a:p>
        </p:txBody>
      </p:sp>
      <p:sp>
        <p:nvSpPr>
          <p:cNvPr id="2" name="文本框 1"/>
          <p:cNvSpPr txBox="1"/>
          <p:nvPr/>
        </p:nvSpPr>
        <p:spPr>
          <a:xfrm>
            <a:off x="755650" y="1777365"/>
            <a:ext cx="7893995" cy="2862323"/>
          </a:xfrm>
          <a:prstGeom prst="rect">
            <a:avLst/>
          </a:prstGeom>
          <a:noFill/>
        </p:spPr>
        <p:txBody>
          <a:bodyPr wrap="none" rtlCol="0">
            <a:spAutoFit/>
          </a:bodyPr>
          <a:lstStyle/>
          <a:p>
            <a:pPr algn="l"/>
            <a:r>
              <a:rPr lang="zh-CN" altLang="en-US" dirty="0"/>
              <a:t>语法：</a:t>
            </a:r>
          </a:p>
          <a:p>
            <a:pPr algn="l"/>
            <a:r>
              <a:rPr lang="en-US" altLang="zh-CN" dirty="0" smtClean="0"/>
              <a:t>	</a:t>
            </a:r>
            <a:r>
              <a:rPr lang="en-US" altLang="zh-CN" dirty="0" err="1" smtClean="0"/>
              <a:t>transition:property</a:t>
            </a:r>
            <a:r>
              <a:rPr lang="en-US" altLang="zh-CN" dirty="0" smtClean="0"/>
              <a:t>   </a:t>
            </a:r>
            <a:r>
              <a:rPr lang="en-US" altLang="zh-CN" dirty="0"/>
              <a:t>duration   timing-function   delay;</a:t>
            </a:r>
          </a:p>
          <a:p>
            <a:pPr algn="l"/>
            <a:r>
              <a:rPr lang="en-US" altLang="zh-CN" dirty="0"/>
              <a:t>         </a:t>
            </a:r>
            <a:r>
              <a:rPr lang="en-US" altLang="zh-CN" dirty="0" smtClean="0"/>
              <a:t>	property</a:t>
            </a:r>
            <a:r>
              <a:rPr lang="en-US" altLang="zh-CN" dirty="0"/>
              <a:t>:</a:t>
            </a:r>
            <a:r>
              <a:rPr lang="zh-CN" altLang="en-US" dirty="0"/>
              <a:t>表示对哪个属性操作</a:t>
            </a:r>
          </a:p>
          <a:p>
            <a:pPr algn="l"/>
            <a:r>
              <a:rPr lang="en-US" altLang="zh-CN" dirty="0"/>
              <a:t>	</a:t>
            </a:r>
            <a:r>
              <a:rPr lang="en-US" altLang="zh-CN" dirty="0" smtClean="0"/>
              <a:t>duration</a:t>
            </a:r>
            <a:r>
              <a:rPr lang="zh-CN" altLang="en-US" dirty="0"/>
              <a:t>：表示在多久时间内完成属性值的平滑过渡</a:t>
            </a:r>
          </a:p>
          <a:p>
            <a:pPr algn="l"/>
            <a:r>
              <a:rPr lang="en-US" altLang="zh-CN" dirty="0" smtClean="0"/>
              <a:t>	timing</a:t>
            </a:r>
            <a:r>
              <a:rPr lang="en-US" altLang="zh-CN" dirty="0"/>
              <a:t>-function:</a:t>
            </a:r>
            <a:r>
              <a:rPr lang="zh-CN" altLang="en-US" dirty="0"/>
              <a:t>表示通过什么方法平滑过渡</a:t>
            </a:r>
          </a:p>
          <a:p>
            <a:pPr algn="l"/>
            <a:r>
              <a:rPr lang="en-US" altLang="zh-CN" dirty="0"/>
              <a:t>         </a:t>
            </a:r>
            <a:r>
              <a:rPr lang="en-US" altLang="zh-CN" dirty="0" smtClean="0"/>
              <a:t>	delay</a:t>
            </a:r>
            <a:r>
              <a:rPr lang="en-US" altLang="zh-CN" dirty="0"/>
              <a:t>:</a:t>
            </a:r>
            <a:r>
              <a:rPr lang="zh-CN" altLang="en-US" dirty="0"/>
              <a:t>表示延迟多长时间开始执行特效</a:t>
            </a:r>
          </a:p>
          <a:p>
            <a:pPr algn="l"/>
            <a:r>
              <a:rPr lang="zh-CN" altLang="en-US" b="1" dirty="0">
                <a:solidFill>
                  <a:srgbClr val="FF0000"/>
                </a:solidFill>
                <a:latin typeface="微软雅黑" charset="0"/>
                <a:ea typeface="微软雅黑" charset="0"/>
                <a:cs typeface="宋体" charset="0"/>
                <a:sym typeface="+mn-ea"/>
              </a:rPr>
              <a:t>分别对应三个属性：</a:t>
            </a:r>
          </a:p>
          <a:p>
            <a:pPr algn="l"/>
            <a:r>
              <a:rPr lang="en-US" altLang="zh-CN" b="1" dirty="0">
                <a:solidFill>
                  <a:schemeClr val="tx1"/>
                </a:solidFill>
                <a:latin typeface="微软雅黑" charset="0"/>
                <a:ea typeface="微软雅黑" charset="0"/>
                <a:cs typeface="宋体" charset="0"/>
                <a:sym typeface="+mn-ea"/>
              </a:rPr>
              <a:t>transition-property</a:t>
            </a:r>
            <a:r>
              <a:rPr lang="zh-CN" altLang="en-US" b="1" dirty="0">
                <a:solidFill>
                  <a:schemeClr val="tx1"/>
                </a:solidFill>
                <a:latin typeface="微软雅黑" charset="0"/>
                <a:ea typeface="微软雅黑" charset="0"/>
                <a:cs typeface="宋体" charset="0"/>
                <a:sym typeface="+mn-ea"/>
              </a:rPr>
              <a:t>、</a:t>
            </a:r>
            <a:r>
              <a:rPr lang="en-US" altLang="zh-CN" b="1" dirty="0">
                <a:solidFill>
                  <a:schemeClr val="tx1"/>
                </a:solidFill>
                <a:latin typeface="微软雅黑" charset="0"/>
                <a:ea typeface="微软雅黑" charset="0"/>
                <a:cs typeface="宋体" charset="0"/>
                <a:sym typeface="+mn-ea"/>
              </a:rPr>
              <a:t>transition-duration</a:t>
            </a:r>
            <a:r>
              <a:rPr lang="zh-CN" altLang="en-US" b="1" dirty="0">
                <a:solidFill>
                  <a:schemeClr val="tx1"/>
                </a:solidFill>
                <a:latin typeface="微软雅黑" charset="0"/>
                <a:ea typeface="微软雅黑" charset="0"/>
                <a:cs typeface="宋体" charset="0"/>
                <a:sym typeface="+mn-ea"/>
              </a:rPr>
              <a:t>、</a:t>
            </a:r>
            <a:r>
              <a:rPr lang="en-US" altLang="zh-CN" b="1" dirty="0">
                <a:solidFill>
                  <a:schemeClr val="tx1"/>
                </a:solidFill>
                <a:latin typeface="微软雅黑" charset="0"/>
                <a:ea typeface="微软雅黑" charset="0"/>
                <a:cs typeface="宋体" charset="0"/>
                <a:sym typeface="+mn-ea"/>
              </a:rPr>
              <a:t>transition-timing-</a:t>
            </a:r>
            <a:r>
              <a:rPr lang="en-US" altLang="zh-CN" b="1" dirty="0" err="1">
                <a:solidFill>
                  <a:schemeClr val="tx1"/>
                </a:solidFill>
                <a:latin typeface="微软雅黑" charset="0"/>
                <a:ea typeface="微软雅黑" charset="0"/>
                <a:cs typeface="宋体" charset="0"/>
                <a:sym typeface="+mn-ea"/>
              </a:rPr>
              <a:t>functon</a:t>
            </a:r>
            <a:r>
              <a:rPr lang="zh-CN" altLang="en-US" b="1" dirty="0">
                <a:solidFill>
                  <a:schemeClr val="tx1"/>
                </a:solidFill>
                <a:latin typeface="微软雅黑" charset="0"/>
                <a:ea typeface="微软雅黑" charset="0"/>
                <a:cs typeface="宋体" charset="0"/>
                <a:sym typeface="+mn-ea"/>
              </a:rPr>
              <a:t>、</a:t>
            </a:r>
          </a:p>
          <a:p>
            <a:pPr algn="l"/>
            <a:r>
              <a:rPr lang="en-US" altLang="zh-CN" b="1" dirty="0">
                <a:solidFill>
                  <a:schemeClr val="tx1"/>
                </a:solidFill>
                <a:latin typeface="微软雅黑" charset="0"/>
                <a:ea typeface="微软雅黑" charset="0"/>
                <a:cs typeface="宋体" charset="0"/>
                <a:sym typeface="+mn-ea"/>
              </a:rPr>
              <a:t>transition-delay</a:t>
            </a:r>
          </a:p>
          <a:p>
            <a:endParaRPr lang="en-US" altLang="zh-CN" b="1" dirty="0">
              <a:solidFill>
                <a:schemeClr val="tx1"/>
              </a:solidFill>
              <a:latin typeface="微软雅黑" charset="0"/>
              <a:ea typeface="微软雅黑" charset="0"/>
              <a:cs typeface="宋体" charset="0"/>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9705" y="193040"/>
            <a:ext cx="5080000" cy="483235"/>
          </a:xfrm>
          <a:prstGeom prst="rect">
            <a:avLst/>
          </a:prstGeom>
          <a:noFill/>
          <a:ln w="9525">
            <a:noFill/>
          </a:ln>
        </p:spPr>
        <p:txBody>
          <a:bodyPr>
            <a:spAutoFit/>
          </a:bodyPr>
          <a:lstStyle/>
          <a:p>
            <a:pPr marL="0" indent="0" algn="l"/>
            <a:r>
              <a:rPr lang="en-US" altLang="zh-CN" sz="2400" b="1" u="none">
                <a:latin typeface="微软雅黑" charset="0"/>
                <a:ea typeface="微软雅黑" charset="0"/>
                <a:cs typeface="宋体" charset="0"/>
              </a:rPr>
              <a:t>Animation</a:t>
            </a:r>
            <a:r>
              <a:rPr lang="zh-CN" altLang="en-US" sz="2400" b="1" u="none">
                <a:latin typeface="微软雅黑" charset="0"/>
                <a:ea typeface="微软雅黑" charset="0"/>
                <a:cs typeface="宋体" charset="0"/>
              </a:rPr>
              <a:t>功能的使用方法</a:t>
            </a:r>
          </a:p>
        </p:txBody>
      </p:sp>
      <p:sp>
        <p:nvSpPr>
          <p:cNvPr id="3" name="文本框 2"/>
          <p:cNvSpPr txBox="1"/>
          <p:nvPr/>
        </p:nvSpPr>
        <p:spPr>
          <a:xfrm>
            <a:off x="683895" y="913130"/>
            <a:ext cx="7995285" cy="1571625"/>
          </a:xfrm>
          <a:prstGeom prst="rect">
            <a:avLst/>
          </a:prstGeom>
          <a:noFill/>
        </p:spPr>
        <p:txBody>
          <a:bodyPr wrap="square" rtlCol="0" anchor="t">
            <a:spAutoFit/>
          </a:bodyPr>
          <a:lstStyle/>
          <a:p>
            <a:pPr algn="l"/>
            <a:r>
              <a:rPr lang="zh-CN" sz="1600">
                <a:latin typeface="微软雅黑" charset="0"/>
                <a:ea typeface="微软雅黑" charset="0"/>
                <a:cs typeface="宋体" charset="0"/>
                <a:sym typeface="+mn-ea"/>
              </a:rPr>
              <a:t>我们在使用</a:t>
            </a:r>
            <a:r>
              <a:rPr lang="en-US" altLang="zh-CN" sz="1600">
                <a:latin typeface="微软雅黑" charset="0"/>
                <a:ea typeface="微软雅黑" charset="0"/>
                <a:cs typeface="宋体" charset="0"/>
                <a:sym typeface="+mn-ea"/>
              </a:rPr>
              <a:t>transition</a:t>
            </a:r>
            <a:r>
              <a:rPr lang="zh-CN" altLang="en-US" sz="1600">
                <a:latin typeface="微软雅黑" charset="0"/>
                <a:ea typeface="微软雅黑" charset="0"/>
                <a:cs typeface="宋体" charset="0"/>
                <a:sym typeface="+mn-ea"/>
              </a:rPr>
              <a:t>实现动画的时候只能指定要改变的属性的开始值和结束值，然后在这两个值之间进行平滑过渡的方式来实现动画效果，因此不能实现比较复杂的动画效果；而</a:t>
            </a:r>
            <a:r>
              <a:rPr lang="en-US" altLang="zh-CN" sz="1600">
                <a:latin typeface="微软雅黑" charset="0"/>
                <a:ea typeface="微软雅黑" charset="0"/>
                <a:cs typeface="宋体" charset="0"/>
                <a:sym typeface="+mn-ea"/>
              </a:rPr>
              <a:t>animation</a:t>
            </a:r>
            <a:r>
              <a:rPr lang="zh-CN" altLang="en-US" sz="1600">
                <a:latin typeface="微软雅黑" charset="0"/>
                <a:ea typeface="微软雅黑" charset="0"/>
                <a:cs typeface="宋体" charset="0"/>
                <a:sym typeface="+mn-ea"/>
              </a:rPr>
              <a:t>通过定义多个关键帧以及定义每个关键帧中元素的属性值来实现更为复杂的动画效果</a:t>
            </a:r>
          </a:p>
          <a:p>
            <a:pPr algn="l"/>
            <a:endParaRPr lang="zh-CN" altLang="en-US" sz="1600">
              <a:solidFill>
                <a:schemeClr val="tx1"/>
              </a:solidFill>
              <a:latin typeface="微软雅黑" charset="0"/>
              <a:ea typeface="微软雅黑" charset="0"/>
              <a:cs typeface="宋体" charset="0"/>
              <a:sym typeface="+mn-ea"/>
            </a:endParaRPr>
          </a:p>
          <a:p>
            <a:pPr algn="l"/>
            <a:endParaRPr lang="zh-CN" altLang="en-US" sz="1600" b="1">
              <a:solidFill>
                <a:srgbClr val="FF0000"/>
              </a:solidFill>
              <a:latin typeface="微软雅黑" charset="0"/>
              <a:ea typeface="微软雅黑" charset="0"/>
              <a:cs typeface="宋体" charset="0"/>
              <a:sym typeface="+mn-ea"/>
            </a:endParaRPr>
          </a:p>
        </p:txBody>
      </p:sp>
      <p:sp>
        <p:nvSpPr>
          <p:cNvPr id="4" name="文本框 3"/>
          <p:cNvSpPr txBox="1"/>
          <p:nvPr/>
        </p:nvSpPr>
        <p:spPr>
          <a:xfrm>
            <a:off x="755650" y="2137410"/>
            <a:ext cx="7995285" cy="596265"/>
          </a:xfrm>
          <a:prstGeom prst="rect">
            <a:avLst/>
          </a:prstGeom>
          <a:noFill/>
        </p:spPr>
        <p:txBody>
          <a:bodyPr wrap="square" rtlCol="0" anchor="t">
            <a:spAutoFit/>
          </a:bodyPr>
          <a:lstStyle/>
          <a:p>
            <a:pPr algn="l"/>
            <a:r>
              <a:rPr lang="zh-CN" altLang="en-US" sz="1600" b="1">
                <a:solidFill>
                  <a:srgbClr val="FF0000"/>
                </a:solidFill>
                <a:latin typeface="微软雅黑" charset="0"/>
                <a:ea typeface="微软雅黑" charset="0"/>
                <a:cs typeface="宋体" charset="0"/>
                <a:sym typeface="+mn-ea"/>
              </a:rPr>
              <a:t>浏览器支持：</a:t>
            </a:r>
            <a:r>
              <a:rPr lang="en-US" altLang="zh-CN" sz="1600" b="1">
                <a:solidFill>
                  <a:srgbClr val="FF0000"/>
                </a:solidFill>
                <a:latin typeface="微软雅黑" charset="0"/>
                <a:ea typeface="微软雅黑" charset="0"/>
                <a:cs typeface="宋体" charset="0"/>
                <a:sym typeface="+mn-ea"/>
              </a:rPr>
              <a:t>FF20</a:t>
            </a:r>
            <a:r>
              <a:rPr lang="zh-CN" altLang="en-US" sz="1600" b="1">
                <a:solidFill>
                  <a:srgbClr val="FF0000"/>
                </a:solidFill>
                <a:latin typeface="微软雅黑" charset="0"/>
                <a:ea typeface="微软雅黑" charset="0"/>
                <a:cs typeface="宋体" charset="0"/>
                <a:sym typeface="+mn-ea"/>
              </a:rPr>
              <a:t>以上、</a:t>
            </a:r>
            <a:r>
              <a:rPr lang="en-US" altLang="zh-CN" sz="1600" b="1">
                <a:solidFill>
                  <a:srgbClr val="FF0000"/>
                </a:solidFill>
                <a:latin typeface="微软雅黑" charset="0"/>
                <a:ea typeface="微软雅黑" charset="0"/>
                <a:cs typeface="宋体" charset="0"/>
                <a:sym typeface="+mn-ea"/>
              </a:rPr>
              <a:t>Opera18</a:t>
            </a:r>
            <a:r>
              <a:rPr lang="zh-CN" altLang="en-US" sz="1600" b="1">
                <a:solidFill>
                  <a:srgbClr val="FF0000"/>
                </a:solidFill>
                <a:latin typeface="微软雅黑" charset="0"/>
                <a:ea typeface="微软雅黑" charset="0"/>
                <a:cs typeface="宋体" charset="0"/>
                <a:sym typeface="+mn-ea"/>
              </a:rPr>
              <a:t>以上、</a:t>
            </a:r>
            <a:r>
              <a:rPr lang="en-US" altLang="zh-CN" sz="1600" b="1">
                <a:solidFill>
                  <a:srgbClr val="FF0000"/>
                </a:solidFill>
                <a:latin typeface="微软雅黑" charset="0"/>
                <a:ea typeface="微软雅黑" charset="0"/>
                <a:cs typeface="宋体" charset="0"/>
                <a:sym typeface="+mn-ea"/>
              </a:rPr>
              <a:t>Safari4</a:t>
            </a:r>
            <a:r>
              <a:rPr lang="zh-CN" altLang="en-US" sz="1600" b="1">
                <a:solidFill>
                  <a:srgbClr val="FF0000"/>
                </a:solidFill>
                <a:latin typeface="微软雅黑" charset="0"/>
                <a:ea typeface="微软雅黑" charset="0"/>
                <a:cs typeface="宋体" charset="0"/>
                <a:sym typeface="+mn-ea"/>
              </a:rPr>
              <a:t>以上、</a:t>
            </a:r>
            <a:r>
              <a:rPr lang="en-US" altLang="zh-CN" sz="1600" b="1">
                <a:solidFill>
                  <a:srgbClr val="FF0000"/>
                </a:solidFill>
                <a:latin typeface="微软雅黑" charset="0"/>
                <a:ea typeface="微软雅黑" charset="0"/>
                <a:cs typeface="宋体" charset="0"/>
                <a:sym typeface="+mn-ea"/>
              </a:rPr>
              <a:t>Chrome2</a:t>
            </a:r>
            <a:r>
              <a:rPr lang="zh-CN" altLang="en-US" sz="1600" b="1">
                <a:solidFill>
                  <a:srgbClr val="FF0000"/>
                </a:solidFill>
                <a:latin typeface="微软雅黑" charset="0"/>
                <a:ea typeface="微软雅黑" charset="0"/>
                <a:cs typeface="宋体" charset="0"/>
                <a:sym typeface="+mn-ea"/>
              </a:rPr>
              <a:t>以上以及</a:t>
            </a:r>
            <a:r>
              <a:rPr lang="en-US" altLang="zh-CN" sz="1600" b="1">
                <a:solidFill>
                  <a:srgbClr val="FF0000"/>
                </a:solidFill>
                <a:latin typeface="微软雅黑" charset="0"/>
                <a:ea typeface="微软雅黑" charset="0"/>
                <a:cs typeface="宋体" charset="0"/>
                <a:sym typeface="+mn-ea"/>
              </a:rPr>
              <a:t>IE11</a:t>
            </a:r>
            <a:r>
              <a:rPr lang="zh-CN" altLang="en-US" sz="1600" b="1">
                <a:solidFill>
                  <a:srgbClr val="FF0000"/>
                </a:solidFill>
                <a:latin typeface="微软雅黑" charset="0"/>
                <a:ea typeface="微软雅黑" charset="0"/>
                <a:cs typeface="宋体" charset="0"/>
                <a:sym typeface="+mn-ea"/>
              </a:rPr>
              <a:t>以上版本</a:t>
            </a:r>
          </a:p>
        </p:txBody>
      </p:sp>
      <p:sp>
        <p:nvSpPr>
          <p:cNvPr id="6" name="文本框 5"/>
          <p:cNvSpPr txBox="1"/>
          <p:nvPr/>
        </p:nvSpPr>
        <p:spPr>
          <a:xfrm>
            <a:off x="890270" y="3250565"/>
            <a:ext cx="309880" cy="368300"/>
          </a:xfrm>
          <a:prstGeom prst="rect">
            <a:avLst/>
          </a:prstGeom>
          <a:noFill/>
        </p:spPr>
        <p:txBody>
          <a:bodyPr wrap="none" rtlCol="0">
            <a:spAutoFit/>
          </a:bodyPr>
          <a:lstStyle/>
          <a:p>
            <a:endParaRPr lang="zh-CN" altLang="en-US"/>
          </a:p>
        </p:txBody>
      </p:sp>
      <p:sp>
        <p:nvSpPr>
          <p:cNvPr id="7" name="文本框 6"/>
          <p:cNvSpPr txBox="1"/>
          <p:nvPr/>
        </p:nvSpPr>
        <p:spPr>
          <a:xfrm>
            <a:off x="683895" y="2929255"/>
            <a:ext cx="6156960" cy="1648460"/>
          </a:xfrm>
          <a:prstGeom prst="rect">
            <a:avLst/>
          </a:prstGeom>
          <a:noFill/>
        </p:spPr>
        <p:txBody>
          <a:bodyPr wrap="none" rtlCol="0">
            <a:spAutoFit/>
          </a:bodyPr>
          <a:lstStyle/>
          <a:p>
            <a:r>
              <a:rPr lang="zh-CN" altLang="en-US" sz="1600" b="1"/>
              <a:t>在使用</a:t>
            </a:r>
            <a:r>
              <a:rPr lang="en-US" altLang="zh-CN" sz="1600" b="1"/>
              <a:t>animation</a:t>
            </a:r>
            <a:r>
              <a:rPr lang="zh-CN" altLang="en-US" sz="1600" b="1"/>
              <a:t>功能的时候，通过如下方法来创建关键帧的集合：</a:t>
            </a:r>
          </a:p>
          <a:p>
            <a:r>
              <a:rPr lang="en-US" altLang="zh-CN" sz="1600" b="1"/>
              <a:t>@keyframe </a:t>
            </a:r>
            <a:r>
              <a:rPr lang="zh-CN" altLang="en-US" sz="1400" b="1"/>
              <a:t>关键帧集合名</a:t>
            </a:r>
            <a:r>
              <a:rPr lang="en-US" altLang="zh-CN" sz="1400" b="1"/>
              <a:t>{</a:t>
            </a:r>
            <a:r>
              <a:rPr lang="zh-CN" altLang="en-US" sz="1400" b="1"/>
              <a:t>创建关键帧的代码</a:t>
            </a:r>
            <a:r>
              <a:rPr lang="en-US" altLang="zh-CN" sz="1400" b="1"/>
              <a:t>}</a:t>
            </a:r>
          </a:p>
          <a:p>
            <a:endParaRPr lang="en-US" altLang="zh-CN" sz="1400" b="1"/>
          </a:p>
          <a:p>
            <a:r>
              <a:rPr lang="zh-CN" altLang="en-US" sz="1400" b="1"/>
              <a:t>创建关键帧的代码类似如下：</a:t>
            </a:r>
          </a:p>
          <a:p>
            <a:r>
              <a:rPr lang="en-US" altLang="zh-CN" sz="1400" b="1"/>
              <a:t>40%{ </a:t>
            </a:r>
          </a:p>
          <a:p>
            <a:r>
              <a:rPr lang="en-US" altLang="zh-CN" sz="1400" b="1"/>
              <a:t>	</a:t>
            </a:r>
            <a:r>
              <a:rPr lang="zh-CN" altLang="en-US" sz="1400" b="1"/>
              <a:t>本关键帧中的样式代码 </a:t>
            </a:r>
          </a:p>
          <a:p>
            <a:r>
              <a:rPr lang="en-US" altLang="zh-CN" sz="1400" b="1"/>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9705" y="193040"/>
            <a:ext cx="5080000" cy="483235"/>
          </a:xfrm>
          <a:prstGeom prst="rect">
            <a:avLst/>
          </a:prstGeom>
          <a:noFill/>
          <a:ln w="9525">
            <a:noFill/>
          </a:ln>
        </p:spPr>
        <p:txBody>
          <a:bodyPr>
            <a:spAutoFit/>
          </a:bodyPr>
          <a:lstStyle/>
          <a:p>
            <a:pPr marL="0" indent="0" algn="l"/>
            <a:r>
              <a:rPr lang="en-US" altLang="zh-CN" sz="2400" b="1" u="none">
                <a:latin typeface="微软雅黑" charset="0"/>
                <a:ea typeface="微软雅黑" charset="0"/>
                <a:cs typeface="宋体" charset="0"/>
              </a:rPr>
              <a:t>Animation</a:t>
            </a:r>
            <a:r>
              <a:rPr lang="zh-CN" altLang="en-US" sz="2400" b="1" u="none">
                <a:latin typeface="微软雅黑" charset="0"/>
                <a:ea typeface="微软雅黑" charset="0"/>
                <a:cs typeface="宋体" charset="0"/>
              </a:rPr>
              <a:t>功能的使用方法</a:t>
            </a:r>
          </a:p>
        </p:txBody>
      </p:sp>
      <p:sp>
        <p:nvSpPr>
          <p:cNvPr id="6" name="文本框 5"/>
          <p:cNvSpPr txBox="1"/>
          <p:nvPr/>
        </p:nvSpPr>
        <p:spPr>
          <a:xfrm>
            <a:off x="890270" y="3250565"/>
            <a:ext cx="309880" cy="368300"/>
          </a:xfrm>
          <a:prstGeom prst="rect">
            <a:avLst/>
          </a:prstGeom>
          <a:noFill/>
        </p:spPr>
        <p:txBody>
          <a:bodyPr wrap="none" rtlCol="0">
            <a:spAutoFit/>
          </a:bodyPr>
          <a:lstStyle/>
          <a:p>
            <a:endParaRPr lang="zh-CN" altLang="en-US"/>
          </a:p>
        </p:txBody>
      </p:sp>
      <p:pic>
        <p:nvPicPr>
          <p:cNvPr id="2" name="图片 1"/>
          <p:cNvPicPr>
            <a:picLocks noChangeAspect="1"/>
          </p:cNvPicPr>
          <p:nvPr/>
        </p:nvPicPr>
        <p:blipFill>
          <a:blip r:embed="rId2"/>
          <a:stretch>
            <a:fillRect/>
          </a:stretch>
        </p:blipFill>
        <p:spPr>
          <a:xfrm>
            <a:off x="107504" y="773465"/>
            <a:ext cx="8856984" cy="4748331"/>
          </a:xfrm>
          <a:prstGeom prst="rect">
            <a:avLst/>
          </a:prstGeom>
        </p:spPr>
      </p:pic>
    </p:spTree>
    <p:extLst>
      <p:ext uri="{BB962C8B-B14F-4D97-AF65-F5344CB8AC3E}">
        <p14:creationId xmlns:p14="http://schemas.microsoft.com/office/powerpoint/2010/main" val="2563507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895" y="913130"/>
            <a:ext cx="7995285" cy="3827145"/>
          </a:xfrm>
          <a:prstGeom prst="rect">
            <a:avLst/>
          </a:prstGeom>
          <a:noFill/>
        </p:spPr>
        <p:txBody>
          <a:bodyPr wrap="square" rtlCol="0" anchor="t">
            <a:spAutoFit/>
          </a:bodyPr>
          <a:lstStyle/>
          <a:p>
            <a:pPr algn="l"/>
            <a:r>
              <a:rPr lang="en-US" altLang="zh-CN" sz="1600" dirty="0">
                <a:latin typeface="微软雅黑" charset="0"/>
                <a:ea typeface="微软雅黑" charset="0"/>
                <a:cs typeface="宋体" charset="0"/>
                <a:sym typeface="+mn-ea"/>
              </a:rPr>
              <a:t>animation-name:</a:t>
            </a:r>
            <a:r>
              <a:rPr lang="zh-CN" altLang="en-US" sz="1600" dirty="0">
                <a:latin typeface="微软雅黑" charset="0"/>
                <a:ea typeface="微软雅黑" charset="0"/>
                <a:cs typeface="宋体" charset="0"/>
                <a:sym typeface="+mn-ea"/>
              </a:rPr>
              <a:t>指定关键帧集合的名称</a:t>
            </a:r>
          </a:p>
          <a:p>
            <a:pPr algn="l"/>
            <a:r>
              <a:rPr lang="en-US" altLang="zh-CN" sz="1600" dirty="0">
                <a:latin typeface="微软雅黑" charset="0"/>
                <a:ea typeface="微软雅黑" charset="0"/>
                <a:cs typeface="宋体" charset="0"/>
                <a:sym typeface="+mn-ea"/>
              </a:rPr>
              <a:t>animation-duration</a:t>
            </a:r>
            <a:r>
              <a:rPr lang="zh-CN" altLang="en-US" sz="1600" dirty="0">
                <a:latin typeface="微软雅黑" charset="0"/>
                <a:ea typeface="微软雅黑" charset="0"/>
                <a:cs typeface="宋体" charset="0"/>
                <a:sym typeface="+mn-ea"/>
              </a:rPr>
              <a:t>：指定完成整个动画需要的时间</a:t>
            </a:r>
          </a:p>
          <a:p>
            <a:pPr algn="l"/>
            <a:r>
              <a:rPr lang="en-US" altLang="zh-CN" sz="1600" dirty="0">
                <a:latin typeface="微软雅黑" charset="0"/>
                <a:ea typeface="微软雅黑" charset="0"/>
                <a:cs typeface="宋体" charset="0"/>
                <a:sym typeface="+mn-ea"/>
              </a:rPr>
              <a:t>animation-timing-function:</a:t>
            </a:r>
            <a:r>
              <a:rPr lang="zh-CN" altLang="en-US" sz="1600" dirty="0">
                <a:latin typeface="微软雅黑" charset="0"/>
                <a:ea typeface="微软雅黑" charset="0"/>
                <a:cs typeface="宋体" charset="0"/>
                <a:sym typeface="+mn-ea"/>
              </a:rPr>
              <a:t>指定实现动画的方法</a:t>
            </a:r>
          </a:p>
          <a:p>
            <a:pPr algn="l"/>
            <a:r>
              <a:rPr lang="en-US" altLang="zh-CN" sz="1600" dirty="0">
                <a:latin typeface="微软雅黑" charset="0"/>
                <a:ea typeface="微软雅黑" charset="0"/>
                <a:cs typeface="宋体" charset="0"/>
                <a:sym typeface="+mn-ea"/>
              </a:rPr>
              <a:t>animation-delay</a:t>
            </a:r>
            <a:r>
              <a:rPr lang="zh-CN" altLang="en-US" sz="1600" dirty="0">
                <a:latin typeface="微软雅黑" charset="0"/>
                <a:ea typeface="微软雅黑" charset="0"/>
                <a:cs typeface="宋体" charset="0"/>
                <a:sym typeface="+mn-ea"/>
              </a:rPr>
              <a:t>：指定延迟多少秒或多少毫秒后开始执行动画</a:t>
            </a:r>
          </a:p>
          <a:p>
            <a:pPr algn="l"/>
            <a:r>
              <a:rPr lang="en-US" altLang="zh-CN" sz="1600" dirty="0">
                <a:latin typeface="微软雅黑" charset="0"/>
                <a:ea typeface="微软雅黑" charset="0"/>
                <a:cs typeface="宋体" charset="0"/>
                <a:sym typeface="+mn-ea"/>
              </a:rPr>
              <a:t>animation-iteration-count</a:t>
            </a:r>
            <a:r>
              <a:rPr lang="zh-CN" altLang="en-US" sz="1600" dirty="0">
                <a:latin typeface="微软雅黑" charset="0"/>
                <a:ea typeface="微软雅黑" charset="0"/>
                <a:cs typeface="宋体" charset="0"/>
                <a:sym typeface="+mn-ea"/>
              </a:rPr>
              <a:t>：指定动画的执行次数，可指定为</a:t>
            </a:r>
            <a:r>
              <a:rPr lang="en-US" altLang="zh-CN" sz="1600" dirty="0">
                <a:latin typeface="微软雅黑" charset="0"/>
                <a:ea typeface="微软雅黑" charset="0"/>
                <a:cs typeface="宋体" charset="0"/>
                <a:sym typeface="+mn-ea"/>
              </a:rPr>
              <a:t>infinite</a:t>
            </a:r>
          </a:p>
          <a:p>
            <a:pPr algn="l"/>
            <a:r>
              <a:rPr lang="en-US" altLang="zh-CN" sz="1600" dirty="0">
                <a:latin typeface="微软雅黑" charset="0"/>
                <a:ea typeface="微软雅黑" charset="0"/>
                <a:cs typeface="宋体" charset="0"/>
                <a:sym typeface="+mn-ea"/>
              </a:rPr>
              <a:t>animation-direction</a:t>
            </a:r>
            <a:r>
              <a:rPr lang="zh-CN" altLang="en-US" sz="1600" dirty="0">
                <a:latin typeface="微软雅黑" charset="0"/>
                <a:ea typeface="微软雅黑" charset="0"/>
                <a:cs typeface="宋体" charset="0"/>
                <a:sym typeface="+mn-ea"/>
              </a:rPr>
              <a:t>：指定动画执行方向，可指定属性值包括：</a:t>
            </a:r>
          </a:p>
          <a:p>
            <a:pPr algn="l"/>
            <a:r>
              <a:rPr lang="en-US" altLang="zh-CN" sz="1400" dirty="0">
                <a:latin typeface="微软雅黑" charset="0"/>
                <a:ea typeface="微软雅黑" charset="0"/>
                <a:cs typeface="宋体" charset="0"/>
                <a:sym typeface="+mn-ea"/>
              </a:rPr>
              <a:t>	</a:t>
            </a:r>
            <a:r>
              <a:rPr lang="en-US" altLang="zh-CN" sz="1400" dirty="0" err="1">
                <a:latin typeface="微软雅黑" charset="0"/>
                <a:ea typeface="微软雅黑" charset="0"/>
                <a:cs typeface="宋体" charset="0"/>
                <a:sym typeface="+mn-ea"/>
              </a:rPr>
              <a:t>nomal</a:t>
            </a:r>
            <a:r>
              <a:rPr lang="en-US" altLang="zh-CN" sz="1400" dirty="0">
                <a:latin typeface="微软雅黑" charset="0"/>
                <a:ea typeface="微软雅黑" charset="0"/>
                <a:cs typeface="宋体" charset="0"/>
                <a:sym typeface="+mn-ea"/>
              </a:rPr>
              <a:t>:</a:t>
            </a:r>
            <a:r>
              <a:rPr lang="zh-CN" altLang="en-US" sz="1400" dirty="0">
                <a:latin typeface="微软雅黑" charset="0"/>
                <a:ea typeface="微软雅黑" charset="0"/>
                <a:cs typeface="宋体" charset="0"/>
                <a:sym typeface="+mn-ea"/>
              </a:rPr>
              <a:t>初始值（动画执行完毕后返回初始状态）</a:t>
            </a:r>
          </a:p>
          <a:p>
            <a:pPr algn="l"/>
            <a:r>
              <a:rPr lang="en-US" altLang="zh-CN" sz="1400" dirty="0">
                <a:latin typeface="微软雅黑" charset="0"/>
                <a:ea typeface="微软雅黑" charset="0"/>
                <a:cs typeface="宋体" charset="0"/>
                <a:sym typeface="+mn-ea"/>
              </a:rPr>
              <a:t>	alternate:</a:t>
            </a:r>
            <a:r>
              <a:rPr lang="zh-CN" altLang="en-US" sz="1400" dirty="0">
                <a:latin typeface="微软雅黑" charset="0"/>
                <a:ea typeface="微软雅黑" charset="0"/>
                <a:cs typeface="宋体" charset="0"/>
                <a:sym typeface="+mn-ea"/>
              </a:rPr>
              <a:t>交替更改动画的执行方向</a:t>
            </a:r>
          </a:p>
          <a:p>
            <a:pPr algn="l"/>
            <a:r>
              <a:rPr lang="en-US" altLang="zh-CN" sz="1400" dirty="0">
                <a:latin typeface="微软雅黑" charset="0"/>
                <a:ea typeface="微软雅黑" charset="0"/>
                <a:cs typeface="宋体" charset="0"/>
                <a:sym typeface="+mn-ea"/>
              </a:rPr>
              <a:t>	reverse:</a:t>
            </a:r>
            <a:r>
              <a:rPr lang="zh-CN" altLang="en-US" sz="1400" dirty="0">
                <a:latin typeface="微软雅黑" charset="0"/>
                <a:ea typeface="微软雅黑" charset="0"/>
                <a:cs typeface="宋体" charset="0"/>
                <a:sym typeface="+mn-ea"/>
              </a:rPr>
              <a:t>反方向执行动画</a:t>
            </a:r>
          </a:p>
          <a:p>
            <a:pPr algn="l"/>
            <a:r>
              <a:rPr lang="en-US" altLang="zh-CN" sz="1400" dirty="0">
                <a:latin typeface="微软雅黑" charset="0"/>
                <a:ea typeface="微软雅黑" charset="0"/>
                <a:cs typeface="宋体" charset="0"/>
                <a:sym typeface="+mn-ea"/>
              </a:rPr>
              <a:t>	alternate-reverse:</a:t>
            </a:r>
            <a:r>
              <a:rPr lang="zh-CN" altLang="en-US" sz="1400" dirty="0">
                <a:latin typeface="微软雅黑" charset="0"/>
                <a:ea typeface="微软雅黑" charset="0"/>
                <a:cs typeface="宋体" charset="0"/>
                <a:sym typeface="+mn-ea"/>
              </a:rPr>
              <a:t>从反方向开始交替更改动画的执行方向</a:t>
            </a:r>
          </a:p>
          <a:p>
            <a:pPr algn="l"/>
            <a:endParaRPr lang="zh-CN" altLang="en-US" sz="1600" dirty="0">
              <a:latin typeface="微软雅黑" charset="0"/>
              <a:ea typeface="微软雅黑" charset="0"/>
              <a:cs typeface="宋体" charset="0"/>
              <a:sym typeface="+mn-ea"/>
            </a:endParaRPr>
          </a:p>
          <a:p>
            <a:pPr algn="l"/>
            <a:r>
              <a:rPr lang="zh-CN" altLang="en-US" sz="1600" dirty="0">
                <a:latin typeface="微软雅黑" charset="0"/>
                <a:ea typeface="微软雅黑" charset="0"/>
                <a:cs typeface="宋体" charset="0"/>
                <a:sym typeface="+mn-ea"/>
              </a:rPr>
              <a:t>综合书写方式：</a:t>
            </a:r>
          </a:p>
          <a:p>
            <a:pPr algn="l"/>
            <a:r>
              <a:rPr lang="en-US" altLang="zh-CN" sz="1400" dirty="0">
                <a:latin typeface="微软雅黑" charset="0"/>
                <a:ea typeface="微软雅黑" charset="0"/>
                <a:cs typeface="宋体" charset="0"/>
                <a:sym typeface="+mn-ea"/>
              </a:rPr>
              <a:t>	animation</a:t>
            </a:r>
            <a:r>
              <a:rPr lang="zh-CN" altLang="en-US" sz="1400" dirty="0">
                <a:latin typeface="微软雅黑" charset="0"/>
                <a:ea typeface="微软雅黑" charset="0"/>
                <a:cs typeface="宋体" charset="0"/>
                <a:sym typeface="+mn-ea"/>
              </a:rPr>
              <a:t>：</a:t>
            </a:r>
            <a:r>
              <a:rPr lang="en-US" altLang="zh-CN" sz="1400" dirty="0" err="1">
                <a:latin typeface="微软雅黑" charset="0"/>
                <a:ea typeface="微软雅黑" charset="0"/>
                <a:cs typeface="宋体" charset="0"/>
                <a:sym typeface="+mn-ea"/>
              </a:rPr>
              <a:t>keyframe</a:t>
            </a:r>
            <a:r>
              <a:rPr lang="zh-CN" altLang="en-US" sz="1400" dirty="0">
                <a:latin typeface="微软雅黑" charset="0"/>
                <a:ea typeface="微软雅黑" charset="0"/>
                <a:cs typeface="宋体" charset="0"/>
                <a:sym typeface="+mn-ea"/>
              </a:rPr>
              <a:t>的名称   动画的执行时长   动画的实现方法   延迟多少秒后开始执行动画   动画的执行次数   动画的执行方向</a:t>
            </a:r>
          </a:p>
          <a:p>
            <a:pPr algn="l"/>
            <a:endParaRPr lang="zh-CN" altLang="en-US" sz="1600" dirty="0">
              <a:solidFill>
                <a:schemeClr val="tx1"/>
              </a:solidFill>
              <a:latin typeface="微软雅黑" charset="0"/>
              <a:ea typeface="微软雅黑" charset="0"/>
              <a:cs typeface="宋体" charset="0"/>
              <a:sym typeface="+mn-ea"/>
            </a:endParaRPr>
          </a:p>
          <a:p>
            <a:pPr algn="l"/>
            <a:endParaRPr lang="zh-CN" altLang="en-US" sz="1600" b="1" dirty="0">
              <a:solidFill>
                <a:srgbClr val="FF0000"/>
              </a:solidFill>
              <a:latin typeface="微软雅黑" charset="0"/>
              <a:ea typeface="微软雅黑" charset="0"/>
              <a:cs typeface="宋体" charset="0"/>
              <a:sym typeface="+mn-ea"/>
            </a:endParaRPr>
          </a:p>
        </p:txBody>
      </p:sp>
      <p:sp>
        <p:nvSpPr>
          <p:cNvPr id="2" name="文本框 1"/>
          <p:cNvSpPr txBox="1"/>
          <p:nvPr/>
        </p:nvSpPr>
        <p:spPr>
          <a:xfrm>
            <a:off x="179705" y="193040"/>
            <a:ext cx="5080000" cy="483235"/>
          </a:xfrm>
          <a:prstGeom prst="rect">
            <a:avLst/>
          </a:prstGeom>
          <a:noFill/>
          <a:ln w="9525">
            <a:noFill/>
          </a:ln>
        </p:spPr>
        <p:txBody>
          <a:bodyPr>
            <a:spAutoFit/>
          </a:bodyPr>
          <a:lstStyle/>
          <a:p>
            <a:pPr marL="0" indent="0" algn="l"/>
            <a:r>
              <a:rPr lang="en-US" altLang="zh-CN" sz="2400" b="1" u="none">
                <a:latin typeface="微软雅黑" charset="0"/>
                <a:ea typeface="微软雅黑" charset="0"/>
                <a:cs typeface="宋体" charset="0"/>
              </a:rPr>
              <a:t>Animation</a:t>
            </a:r>
            <a:r>
              <a:rPr lang="zh-CN" altLang="en-US" sz="2400" b="1" u="none">
                <a:latin typeface="微软雅黑" charset="0"/>
                <a:ea typeface="微软雅黑" charset="0"/>
                <a:cs typeface="宋体" charset="0"/>
              </a:rPr>
              <a:t>功能的使用方法</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895" y="913130"/>
            <a:ext cx="7995285" cy="2120265"/>
          </a:xfrm>
          <a:prstGeom prst="rect">
            <a:avLst/>
          </a:prstGeom>
          <a:noFill/>
        </p:spPr>
        <p:txBody>
          <a:bodyPr wrap="square" rtlCol="0" anchor="t">
            <a:spAutoFit/>
          </a:bodyPr>
          <a:lstStyle/>
          <a:p>
            <a:pPr algn="l"/>
            <a:r>
              <a:rPr lang="zh-CN" sz="1600" b="1">
                <a:latin typeface="微软雅黑" charset="0"/>
                <a:ea typeface="微软雅黑" charset="0"/>
                <a:cs typeface="宋体" charset="0"/>
                <a:sym typeface="+mn-ea"/>
              </a:rPr>
              <a:t>实现动画的方法</a:t>
            </a:r>
            <a:r>
              <a:rPr lang="en-US" altLang="zh-CN" sz="1600" b="1">
                <a:latin typeface="微软雅黑" charset="0"/>
                <a:ea typeface="微软雅黑" charset="0"/>
                <a:cs typeface="宋体" charset="0"/>
                <a:sym typeface="+mn-ea"/>
              </a:rPr>
              <a:t>animation-timing-function</a:t>
            </a:r>
            <a:r>
              <a:rPr lang="zh-CN" altLang="en-US" sz="1600" b="1">
                <a:latin typeface="微软雅黑" charset="0"/>
                <a:ea typeface="微软雅黑" charset="0"/>
                <a:cs typeface="宋体" charset="0"/>
                <a:sym typeface="+mn-ea"/>
              </a:rPr>
              <a:t>的值</a:t>
            </a:r>
          </a:p>
          <a:p>
            <a:pPr algn="l"/>
            <a:endParaRPr lang="en-US" altLang="zh-CN" sz="1400">
              <a:latin typeface="微软雅黑" charset="0"/>
              <a:ea typeface="微软雅黑" charset="0"/>
              <a:cs typeface="宋体" charset="0"/>
              <a:sym typeface="+mn-ea"/>
            </a:endParaRPr>
          </a:p>
          <a:p>
            <a:pPr algn="l"/>
            <a:r>
              <a:rPr lang="en-US" altLang="zh-CN" sz="1400">
                <a:latin typeface="微软雅黑" charset="0"/>
                <a:ea typeface="微软雅黑" charset="0"/>
                <a:cs typeface="宋体" charset="0"/>
                <a:sym typeface="+mn-ea"/>
              </a:rPr>
              <a:t>linear</a:t>
            </a:r>
            <a:r>
              <a:rPr lang="zh-CN" altLang="en-US" sz="1400">
                <a:latin typeface="微软雅黑" charset="0"/>
                <a:ea typeface="微软雅黑" charset="0"/>
                <a:cs typeface="宋体" charset="0"/>
                <a:sym typeface="+mn-ea"/>
              </a:rPr>
              <a:t>：在动画开始时与结束时以同样速度进行改变</a:t>
            </a:r>
          </a:p>
          <a:p>
            <a:pPr algn="l"/>
            <a:r>
              <a:rPr lang="en-US" altLang="zh-CN" sz="1400">
                <a:latin typeface="微软雅黑" charset="0"/>
                <a:ea typeface="微软雅黑" charset="0"/>
                <a:cs typeface="宋体" charset="0"/>
                <a:sym typeface="+mn-ea"/>
              </a:rPr>
              <a:t>ease-in:</a:t>
            </a:r>
            <a:r>
              <a:rPr lang="zh-CN" altLang="en-US" sz="1400">
                <a:latin typeface="微软雅黑" charset="0"/>
                <a:ea typeface="微软雅黑" charset="0"/>
                <a:cs typeface="宋体" charset="0"/>
                <a:sym typeface="+mn-ea"/>
              </a:rPr>
              <a:t>动画开始时速度很慢，然后速度沿曲线值进行加快</a:t>
            </a:r>
          </a:p>
          <a:p>
            <a:pPr algn="l"/>
            <a:r>
              <a:rPr lang="en-US" altLang="zh-CN" sz="1400">
                <a:latin typeface="微软雅黑" charset="0"/>
                <a:ea typeface="微软雅黑" charset="0"/>
                <a:cs typeface="宋体" charset="0"/>
                <a:sym typeface="+mn-ea"/>
              </a:rPr>
              <a:t>ease-out:</a:t>
            </a:r>
            <a:r>
              <a:rPr lang="zh-CN" altLang="en-US" sz="1400">
                <a:latin typeface="微软雅黑" charset="0"/>
                <a:ea typeface="微软雅黑" charset="0"/>
                <a:cs typeface="宋体" charset="0"/>
                <a:sym typeface="+mn-ea"/>
              </a:rPr>
              <a:t>动画开始时速度很快，然后速度沿曲线值进行放慢</a:t>
            </a:r>
          </a:p>
          <a:p>
            <a:pPr algn="l"/>
            <a:r>
              <a:rPr lang="en-US" altLang="zh-CN" sz="1400">
                <a:latin typeface="微软雅黑" charset="0"/>
                <a:ea typeface="微软雅黑" charset="0"/>
                <a:cs typeface="宋体" charset="0"/>
                <a:sym typeface="+mn-ea"/>
              </a:rPr>
              <a:t>ease</a:t>
            </a:r>
            <a:r>
              <a:rPr lang="zh-CN" altLang="en-US" sz="1400">
                <a:latin typeface="微软雅黑" charset="0"/>
                <a:ea typeface="微软雅黑" charset="0"/>
                <a:cs typeface="宋体" charset="0"/>
                <a:sym typeface="+mn-ea"/>
              </a:rPr>
              <a:t>：动画开始时速度很慢，然后速度沿曲线值进行加快，然后再沿曲线值进行放慢</a:t>
            </a:r>
          </a:p>
          <a:p>
            <a:pPr algn="l"/>
            <a:r>
              <a:rPr lang="en-US" altLang="zh-CN" sz="1400">
                <a:latin typeface="微软雅黑" charset="0"/>
                <a:ea typeface="微软雅黑" charset="0"/>
                <a:cs typeface="宋体" charset="0"/>
                <a:sym typeface="+mn-ea"/>
              </a:rPr>
              <a:t>ease-in-out</a:t>
            </a:r>
            <a:r>
              <a:rPr lang="zh-CN" altLang="en-US" sz="1400">
                <a:latin typeface="微软雅黑" charset="0"/>
                <a:ea typeface="微软雅黑" charset="0"/>
                <a:cs typeface="宋体" charset="0"/>
                <a:sym typeface="+mn-ea"/>
              </a:rPr>
              <a:t>：动画开始速度很慢，然后速度沿曲线值进行加快，然后再沿曲线值进行放慢</a:t>
            </a:r>
            <a:endParaRPr lang="en-US" altLang="zh-CN" sz="1400">
              <a:latin typeface="微软雅黑" charset="0"/>
              <a:ea typeface="微软雅黑" charset="0"/>
              <a:cs typeface="宋体" charset="0"/>
              <a:sym typeface="+mn-ea"/>
            </a:endParaRPr>
          </a:p>
          <a:p>
            <a:pPr algn="l"/>
            <a:endParaRPr lang="zh-CN" altLang="en-US" sz="1600">
              <a:solidFill>
                <a:schemeClr val="tx1"/>
              </a:solidFill>
              <a:latin typeface="微软雅黑" charset="0"/>
              <a:ea typeface="微软雅黑" charset="0"/>
              <a:cs typeface="宋体" charset="0"/>
              <a:sym typeface="+mn-ea"/>
            </a:endParaRPr>
          </a:p>
          <a:p>
            <a:pPr algn="l"/>
            <a:endParaRPr lang="zh-CN" altLang="en-US" sz="1600" b="1">
              <a:solidFill>
                <a:srgbClr val="FF0000"/>
              </a:solidFill>
              <a:latin typeface="微软雅黑" charset="0"/>
              <a:ea typeface="微软雅黑" charset="0"/>
              <a:cs typeface="宋体" charset="0"/>
              <a:sym typeface="+mn-ea"/>
            </a:endParaRPr>
          </a:p>
        </p:txBody>
      </p:sp>
      <p:sp>
        <p:nvSpPr>
          <p:cNvPr id="4" name="文本框 3"/>
          <p:cNvSpPr txBox="1"/>
          <p:nvPr/>
        </p:nvSpPr>
        <p:spPr>
          <a:xfrm>
            <a:off x="179705" y="193040"/>
            <a:ext cx="5080000" cy="483235"/>
          </a:xfrm>
          <a:prstGeom prst="rect">
            <a:avLst/>
          </a:prstGeom>
          <a:noFill/>
          <a:ln w="9525">
            <a:noFill/>
          </a:ln>
        </p:spPr>
        <p:txBody>
          <a:bodyPr>
            <a:spAutoFit/>
          </a:bodyPr>
          <a:lstStyle/>
          <a:p>
            <a:pPr marL="0" indent="0" algn="l"/>
            <a:r>
              <a:rPr lang="en-US" altLang="zh-CN" sz="2400" b="1" u="none">
                <a:latin typeface="微软雅黑" charset="0"/>
                <a:ea typeface="微软雅黑" charset="0"/>
                <a:cs typeface="宋体" charset="0"/>
              </a:rPr>
              <a:t>Animation</a:t>
            </a:r>
            <a:r>
              <a:rPr lang="zh-CN" altLang="en-US" sz="2400" b="1" u="none">
                <a:latin typeface="微软雅黑" charset="0"/>
                <a:ea typeface="微软雅黑" charset="0"/>
                <a:cs typeface="宋体" charset="0"/>
              </a:rPr>
              <a:t>功能的使用方法</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9705" y="193040"/>
            <a:ext cx="5080000" cy="483235"/>
          </a:xfrm>
          <a:prstGeom prst="rect">
            <a:avLst/>
          </a:prstGeom>
          <a:noFill/>
          <a:ln w="9525">
            <a:noFill/>
          </a:ln>
        </p:spPr>
        <p:txBody>
          <a:bodyPr>
            <a:spAutoFit/>
          </a:bodyPr>
          <a:lstStyle/>
          <a:p>
            <a:pPr marL="0" indent="0" algn="l"/>
            <a:r>
              <a:rPr lang="zh-CN" altLang="en-US" sz="2400" b="1" u="none">
                <a:latin typeface="微软雅黑" charset="0"/>
                <a:ea typeface="微软雅黑" charset="0"/>
                <a:cs typeface="宋体" charset="0"/>
              </a:rPr>
              <a:t>总结</a:t>
            </a:r>
          </a:p>
        </p:txBody>
      </p:sp>
      <p:sp>
        <p:nvSpPr>
          <p:cNvPr id="3" name="文本框 2"/>
          <p:cNvSpPr txBox="1"/>
          <p:nvPr/>
        </p:nvSpPr>
        <p:spPr>
          <a:xfrm>
            <a:off x="683260" y="913130"/>
            <a:ext cx="7995285" cy="2303145"/>
          </a:xfrm>
          <a:prstGeom prst="rect">
            <a:avLst/>
          </a:prstGeom>
          <a:noFill/>
        </p:spPr>
        <p:txBody>
          <a:bodyPr wrap="square" rtlCol="0" anchor="t">
            <a:spAutoFit/>
          </a:bodyPr>
          <a:lstStyle/>
          <a:p>
            <a:pPr algn="l"/>
            <a:r>
              <a:rPr lang="en-US" sz="1600" b="1">
                <a:latin typeface="微软雅黑" charset="0"/>
                <a:ea typeface="微软雅黑" charset="0"/>
                <a:cs typeface="宋体" charset="0"/>
                <a:sym typeface="+mn-ea"/>
              </a:rPr>
              <a:t>1</a:t>
            </a:r>
            <a:r>
              <a:rPr lang="zh-CN" altLang="en-US" sz="1600" b="1">
                <a:latin typeface="微软雅黑" charset="0"/>
                <a:ea typeface="微软雅黑" charset="0"/>
                <a:cs typeface="宋体" charset="0"/>
                <a:sym typeface="+mn-ea"/>
              </a:rPr>
              <a:t>、</a:t>
            </a:r>
            <a:r>
              <a:rPr lang="en-US" altLang="zh-CN" sz="1600" b="1">
                <a:latin typeface="微软雅黑" charset="0"/>
                <a:ea typeface="微软雅黑" charset="0"/>
                <a:cs typeface="宋体" charset="0"/>
                <a:sym typeface="+mn-ea"/>
              </a:rPr>
              <a:t>transform</a:t>
            </a:r>
          </a:p>
          <a:p>
            <a:pPr algn="l"/>
            <a:r>
              <a:rPr lang="en-US" altLang="zh-CN" sz="1600" b="1">
                <a:latin typeface="微软雅黑" charset="0"/>
                <a:ea typeface="微软雅黑" charset="0"/>
                <a:cs typeface="宋体" charset="0"/>
                <a:sym typeface="+mn-ea"/>
              </a:rPr>
              <a:t>	</a:t>
            </a:r>
            <a:r>
              <a:rPr lang="en-US" altLang="zh-CN" sz="1600">
                <a:latin typeface="微软雅黑" charset="0"/>
                <a:ea typeface="微软雅黑" charset="0"/>
                <a:cs typeface="宋体" charset="0"/>
                <a:sym typeface="+mn-ea"/>
              </a:rPr>
              <a:t>CSS3</a:t>
            </a:r>
            <a:r>
              <a:rPr lang="zh-CN" altLang="en-US" sz="1600">
                <a:latin typeface="微软雅黑" charset="0"/>
                <a:ea typeface="微软雅黑" charset="0"/>
                <a:cs typeface="宋体" charset="0"/>
                <a:sym typeface="+mn-ea"/>
              </a:rPr>
              <a:t>中的变形处理，实现文字和图像的旋转、缩放、倾斜和移动等</a:t>
            </a:r>
          </a:p>
          <a:p>
            <a:pPr algn="l"/>
            <a:endParaRPr lang="en-US" altLang="zh-CN" sz="1600" b="1">
              <a:latin typeface="微软雅黑" charset="0"/>
              <a:ea typeface="微软雅黑" charset="0"/>
              <a:cs typeface="宋体" charset="0"/>
              <a:sym typeface="+mn-ea"/>
            </a:endParaRPr>
          </a:p>
          <a:p>
            <a:pPr algn="l"/>
            <a:r>
              <a:rPr lang="en-US" altLang="zh-CN" sz="1600" b="1">
                <a:latin typeface="微软雅黑" charset="0"/>
                <a:ea typeface="微软雅黑" charset="0"/>
                <a:cs typeface="宋体" charset="0"/>
                <a:sym typeface="+mn-ea"/>
              </a:rPr>
              <a:t>2</a:t>
            </a:r>
            <a:r>
              <a:rPr lang="zh-CN" altLang="en-US" sz="1600" b="1">
                <a:latin typeface="微软雅黑" charset="0"/>
                <a:ea typeface="微软雅黑" charset="0"/>
                <a:cs typeface="宋体" charset="0"/>
                <a:sym typeface="+mn-ea"/>
              </a:rPr>
              <a:t>、</a:t>
            </a:r>
            <a:r>
              <a:rPr lang="en-US" altLang="zh-CN" sz="1600" b="1">
                <a:latin typeface="微软雅黑" charset="0"/>
                <a:ea typeface="微软雅黑" charset="0"/>
                <a:cs typeface="宋体" charset="0"/>
                <a:sym typeface="+mn-ea"/>
              </a:rPr>
              <a:t>transitions</a:t>
            </a:r>
          </a:p>
          <a:p>
            <a:pPr algn="l"/>
            <a:r>
              <a:rPr lang="en-US" altLang="zh-CN" sz="1600">
                <a:latin typeface="微软雅黑" charset="0"/>
                <a:ea typeface="微软雅黑" charset="0"/>
                <a:cs typeface="宋体" charset="0"/>
                <a:sym typeface="+mn-ea"/>
              </a:rPr>
              <a:t>	CSS3</a:t>
            </a:r>
            <a:r>
              <a:rPr lang="zh-CN" altLang="en-US" sz="1600">
                <a:latin typeface="微软雅黑" charset="0"/>
                <a:ea typeface="微软雅黑" charset="0"/>
                <a:cs typeface="宋体" charset="0"/>
                <a:sym typeface="+mn-ea"/>
              </a:rPr>
              <a:t>中的动画功能，通过一个属性值平滑过渡到另一个属性值来实现</a:t>
            </a:r>
          </a:p>
          <a:p>
            <a:pPr algn="l"/>
            <a:r>
              <a:rPr lang="en-US" altLang="zh-CN" sz="1600" b="1">
                <a:latin typeface="微软雅黑" charset="0"/>
                <a:ea typeface="微软雅黑" charset="0"/>
                <a:cs typeface="宋体" charset="0"/>
                <a:sym typeface="+mn-ea"/>
              </a:rPr>
              <a:t>3</a:t>
            </a:r>
            <a:r>
              <a:rPr lang="zh-CN" altLang="en-US" sz="1600" b="1">
                <a:latin typeface="微软雅黑" charset="0"/>
                <a:ea typeface="微软雅黑" charset="0"/>
                <a:cs typeface="宋体" charset="0"/>
                <a:sym typeface="+mn-ea"/>
              </a:rPr>
              <a:t>、</a:t>
            </a:r>
            <a:r>
              <a:rPr lang="en-US" altLang="zh-CN" sz="1600" b="1">
                <a:latin typeface="微软雅黑" charset="0"/>
                <a:ea typeface="微软雅黑" charset="0"/>
                <a:cs typeface="宋体" charset="0"/>
                <a:sym typeface="+mn-ea"/>
              </a:rPr>
              <a:t>animation</a:t>
            </a:r>
          </a:p>
          <a:p>
            <a:pPr algn="l"/>
            <a:r>
              <a:rPr lang="en-US" altLang="zh-CN" sz="1600">
                <a:solidFill>
                  <a:schemeClr val="tx1"/>
                </a:solidFill>
                <a:latin typeface="微软雅黑" charset="0"/>
                <a:ea typeface="微软雅黑" charset="0"/>
                <a:cs typeface="宋体" charset="0"/>
                <a:sym typeface="+mn-ea"/>
              </a:rPr>
              <a:t>	CSS3</a:t>
            </a:r>
            <a:r>
              <a:rPr lang="zh-CN" altLang="en-US" sz="1600">
                <a:solidFill>
                  <a:schemeClr val="tx1"/>
                </a:solidFill>
                <a:latin typeface="微软雅黑" charset="0"/>
                <a:ea typeface="微软雅黑" charset="0"/>
                <a:cs typeface="宋体" charset="0"/>
                <a:sym typeface="+mn-ea"/>
              </a:rPr>
              <a:t>中的动画功能，通过在样式中创建多个关键帧，在这些关键帧中编写样</a:t>
            </a:r>
            <a:r>
              <a:rPr lang="en-US" altLang="zh-CN" sz="1600">
                <a:solidFill>
                  <a:schemeClr val="tx1"/>
                </a:solidFill>
                <a:latin typeface="微软雅黑" charset="0"/>
                <a:ea typeface="微软雅黑" charset="0"/>
                <a:cs typeface="宋体" charset="0"/>
                <a:sym typeface="+mn-ea"/>
              </a:rPr>
              <a:t>	</a:t>
            </a:r>
            <a:r>
              <a:rPr lang="zh-CN" altLang="en-US" sz="1600">
                <a:solidFill>
                  <a:schemeClr val="tx1"/>
                </a:solidFill>
                <a:latin typeface="微软雅黑" charset="0"/>
                <a:ea typeface="微软雅黑" charset="0"/>
                <a:cs typeface="宋体" charset="0"/>
                <a:sym typeface="+mn-ea"/>
              </a:rPr>
              <a:t>式，并且能够在页面上综合运行这些关键帧来实现较为复杂的动画</a:t>
            </a:r>
          </a:p>
          <a:p>
            <a:pPr algn="l"/>
            <a:endParaRPr lang="zh-CN" altLang="en-US" sz="1600" b="1">
              <a:solidFill>
                <a:srgbClr val="FF0000"/>
              </a:solidFill>
              <a:latin typeface="微软雅黑" charset="0"/>
              <a:ea typeface="微软雅黑" charset="0"/>
              <a:cs typeface="宋体" charset="0"/>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9188"/>
            <a:ext cx="8229600" cy="540404"/>
          </a:xfrm>
        </p:spPr>
        <p:txBody>
          <a:bodyPr>
            <a:normAutofit fontScale="90000"/>
          </a:bodyPr>
          <a:lstStyle/>
          <a:p>
            <a:pPr algn="l"/>
            <a:r>
              <a:rPr kumimoji="1" lang="zh-CN" altLang="en-US" dirty="0" smtClean="0"/>
              <a:t>如何做动画</a:t>
            </a:r>
            <a:endParaRPr kumimoji="1" lang="zh-CN" altLang="en-US" dirty="0"/>
          </a:p>
        </p:txBody>
      </p:sp>
      <p:sp>
        <p:nvSpPr>
          <p:cNvPr id="3" name="内容占位符 2"/>
          <p:cNvSpPr>
            <a:spLocks noGrp="1"/>
          </p:cNvSpPr>
          <p:nvPr>
            <p:ph idx="1"/>
          </p:nvPr>
        </p:nvSpPr>
        <p:spPr>
          <a:xfrm>
            <a:off x="457200" y="841276"/>
            <a:ext cx="8229600" cy="4464496"/>
          </a:xfrm>
        </p:spPr>
        <p:txBody>
          <a:bodyPr>
            <a:normAutofit/>
          </a:bodyPr>
          <a:lstStyle/>
          <a:p>
            <a:pPr>
              <a:buFont typeface="Wingdings" charset="2"/>
              <a:buChar char="ü"/>
            </a:pPr>
            <a:r>
              <a:rPr kumimoji="1" lang="zh-CN" altLang="en-US" dirty="0" smtClean="0"/>
              <a:t>转换</a:t>
            </a:r>
            <a:r>
              <a:rPr kumimoji="1" lang="en-US" altLang="zh-CN" dirty="0" smtClean="0"/>
              <a:t>transform</a:t>
            </a:r>
            <a:endParaRPr kumimoji="1" lang="en-US" altLang="en-US" dirty="0" smtClean="0"/>
          </a:p>
          <a:p>
            <a:pPr>
              <a:buFont typeface="Wingdings" charset="2"/>
              <a:buChar char="ü"/>
            </a:pPr>
            <a:r>
              <a:rPr kumimoji="1" lang="zh-CN" altLang="en-US" dirty="0" smtClean="0"/>
              <a:t>动画</a:t>
            </a:r>
            <a:r>
              <a:rPr kumimoji="1" lang="en-US" altLang="zh-CN" dirty="0" smtClean="0"/>
              <a:t>@</a:t>
            </a:r>
            <a:r>
              <a:rPr kumimoji="1" lang="en-US" altLang="zh-CN" dirty="0" err="1"/>
              <a:t>keyframes</a:t>
            </a:r>
            <a:r>
              <a:rPr kumimoji="1" lang="zh-CN" altLang="en-US" dirty="0" smtClean="0"/>
              <a:t>规则，</a:t>
            </a:r>
            <a:r>
              <a:rPr kumimoji="1" lang="en-US" altLang="zh-CN" dirty="0"/>
              <a:t>animation</a:t>
            </a:r>
            <a:r>
              <a:rPr kumimoji="1" lang="zh-CN" altLang="en-US" dirty="0" smtClean="0"/>
              <a:t>属性</a:t>
            </a:r>
            <a:endParaRPr kumimoji="1" lang="en-US" altLang="zh-CN" dirty="0" smtClean="0"/>
          </a:p>
          <a:p>
            <a:pPr>
              <a:buFont typeface="Wingdings" charset="2"/>
              <a:buChar char="ü"/>
            </a:pPr>
            <a:r>
              <a:rPr kumimoji="1" lang="zh-CN" altLang="en-US" dirty="0" smtClean="0"/>
              <a:t>过渡</a:t>
            </a:r>
            <a:r>
              <a:rPr lang="fr-FR" altLang="zh-CN" dirty="0" smtClean="0"/>
              <a:t>transition</a:t>
            </a:r>
          </a:p>
          <a:p>
            <a:pPr>
              <a:buFont typeface="Wingdings" charset="2"/>
              <a:buChar char="ü"/>
            </a:pPr>
            <a:r>
              <a:rPr lang="en-US" altLang="zh-CN" dirty="0" err="1" smtClean="0"/>
              <a:t>RequestAnimationFrame</a:t>
            </a:r>
            <a:endParaRPr lang="en-US" altLang="zh-CN" dirty="0" smtClean="0"/>
          </a:p>
          <a:p>
            <a:pPr>
              <a:buFont typeface="Wingdings" charset="2"/>
              <a:buChar char="ü"/>
            </a:pPr>
            <a:r>
              <a:rPr lang="en-US" altLang="zh-CN" dirty="0" err="1" smtClean="0"/>
              <a:t>setInterval</a:t>
            </a:r>
            <a:endParaRPr lang="en-US" altLang="zh-CN" dirty="0" smtClean="0"/>
          </a:p>
          <a:p>
            <a:pPr>
              <a:buFont typeface="Wingdings" charset="2"/>
              <a:buChar char="ü"/>
            </a:pPr>
            <a:r>
              <a:rPr lang="zh-CN" altLang="en-US" dirty="0" smtClean="0"/>
              <a:t>动画算子</a:t>
            </a:r>
            <a:endParaRPr lang="en-US" altLang="zh-CN" dirty="0" smtClean="0"/>
          </a:p>
          <a:p>
            <a:pPr>
              <a:buFont typeface="Wingdings" charset="2"/>
              <a:buChar char="ü"/>
            </a:pPr>
            <a:r>
              <a:rPr lang="zh-CN" altLang="en-US" dirty="0" smtClean="0"/>
              <a:t>动画库如</a:t>
            </a:r>
            <a:r>
              <a:rPr lang="en-US" altLang="zh-CN" dirty="0" err="1" smtClean="0"/>
              <a:t>jquery</a:t>
            </a:r>
            <a:r>
              <a:rPr lang="zh-CN" altLang="en-US" dirty="0" smtClean="0"/>
              <a:t>封装，</a:t>
            </a:r>
            <a:r>
              <a:rPr lang="en-US" altLang="zh-CN" dirty="0" err="1"/>
              <a:t>V</a:t>
            </a:r>
            <a:r>
              <a:rPr lang="en-US" altLang="zh-CN" dirty="0" err="1" smtClean="0"/>
              <a:t>elocity.js</a:t>
            </a:r>
            <a:r>
              <a:rPr lang="fr-FR" altLang="zh-CN" dirty="0" smtClean="0"/>
              <a:t> </a:t>
            </a:r>
            <a:endParaRPr kumimoji="1" lang="zh-CN" altLang="en-US" dirty="0"/>
          </a:p>
        </p:txBody>
      </p:sp>
    </p:spTree>
    <p:extLst>
      <p:ext uri="{BB962C8B-B14F-4D97-AF65-F5344CB8AC3E}">
        <p14:creationId xmlns:p14="http://schemas.microsoft.com/office/powerpoint/2010/main" val="212858804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9070" y="193040"/>
            <a:ext cx="5080000" cy="483235"/>
          </a:xfrm>
          <a:prstGeom prst="rect">
            <a:avLst/>
          </a:prstGeom>
          <a:noFill/>
          <a:ln w="9525">
            <a:noFill/>
          </a:ln>
        </p:spPr>
        <p:txBody>
          <a:bodyPr>
            <a:spAutoFit/>
          </a:bodyPr>
          <a:lstStyle/>
          <a:p>
            <a:pPr marL="0" indent="0" algn="l"/>
            <a:r>
              <a:rPr lang="en-US" altLang="zh-CN" sz="2400" b="1" u="none" dirty="0">
                <a:latin typeface="微软雅黑" charset="0"/>
                <a:ea typeface="微软雅黑" charset="0"/>
                <a:cs typeface="宋体" charset="0"/>
              </a:rPr>
              <a:t>transform</a:t>
            </a:r>
            <a:r>
              <a:rPr lang="zh-CN" altLang="en-US" sz="2400" b="1" u="none" dirty="0">
                <a:latin typeface="微软雅黑" charset="0"/>
                <a:ea typeface="微软雅黑" charset="0"/>
                <a:cs typeface="宋体" charset="0"/>
              </a:rPr>
              <a:t>功能的基础知识</a:t>
            </a:r>
          </a:p>
        </p:txBody>
      </p:sp>
      <p:sp>
        <p:nvSpPr>
          <p:cNvPr id="3" name="文本框 2"/>
          <p:cNvSpPr txBox="1"/>
          <p:nvPr/>
        </p:nvSpPr>
        <p:spPr>
          <a:xfrm>
            <a:off x="611505" y="913130"/>
            <a:ext cx="7995285" cy="923330"/>
          </a:xfrm>
          <a:prstGeom prst="rect">
            <a:avLst/>
          </a:prstGeom>
          <a:noFill/>
        </p:spPr>
        <p:txBody>
          <a:bodyPr wrap="square" rtlCol="0" anchor="t">
            <a:spAutoFit/>
          </a:bodyPr>
          <a:lstStyle/>
          <a:p>
            <a:pPr algn="l"/>
            <a:r>
              <a:rPr lang="en-US" altLang="zh-CN" b="1" dirty="0">
                <a:latin typeface="微软雅黑" charset="0"/>
                <a:ea typeface="微软雅黑" charset="0"/>
                <a:cs typeface="宋体" charset="0"/>
                <a:sym typeface="+mn-ea"/>
              </a:rPr>
              <a:t>Safari3.1</a:t>
            </a:r>
            <a:r>
              <a:rPr lang="zh-CN" altLang="en-US" b="1" dirty="0">
                <a:latin typeface="微软雅黑" charset="0"/>
                <a:ea typeface="微软雅黑" charset="0"/>
                <a:cs typeface="宋体" charset="0"/>
                <a:sym typeface="+mn-ea"/>
              </a:rPr>
              <a:t>以上、</a:t>
            </a:r>
            <a:r>
              <a:rPr lang="en-US" altLang="zh-CN" b="1" dirty="0">
                <a:latin typeface="微软雅黑" charset="0"/>
                <a:ea typeface="微软雅黑" charset="0"/>
                <a:cs typeface="宋体" charset="0"/>
                <a:sym typeface="+mn-ea"/>
              </a:rPr>
              <a:t>Chrome8</a:t>
            </a:r>
            <a:r>
              <a:rPr lang="zh-CN" altLang="en-US" b="1" dirty="0">
                <a:latin typeface="微软雅黑" charset="0"/>
                <a:ea typeface="微软雅黑" charset="0"/>
                <a:cs typeface="宋体" charset="0"/>
                <a:sym typeface="+mn-ea"/>
              </a:rPr>
              <a:t>以上、</a:t>
            </a:r>
            <a:r>
              <a:rPr lang="en-US" altLang="zh-CN" b="1" dirty="0">
                <a:latin typeface="微软雅黑" charset="0"/>
                <a:ea typeface="微软雅黑" charset="0"/>
                <a:cs typeface="宋体" charset="0"/>
                <a:sym typeface="+mn-ea"/>
              </a:rPr>
              <a:t>Firefox4</a:t>
            </a:r>
            <a:r>
              <a:rPr lang="zh-CN" altLang="en-US" b="1" dirty="0">
                <a:latin typeface="微软雅黑" charset="0"/>
                <a:ea typeface="微软雅黑" charset="0"/>
                <a:cs typeface="宋体" charset="0"/>
                <a:sym typeface="+mn-ea"/>
              </a:rPr>
              <a:t>以上以及</a:t>
            </a:r>
            <a:r>
              <a:rPr lang="en-US" altLang="zh-CN" b="1" dirty="0">
                <a:latin typeface="微软雅黑" charset="0"/>
                <a:ea typeface="微软雅黑" charset="0"/>
                <a:cs typeface="宋体" charset="0"/>
                <a:sym typeface="+mn-ea"/>
              </a:rPr>
              <a:t>Opera10</a:t>
            </a:r>
            <a:r>
              <a:rPr lang="zh-CN" altLang="en-US" b="1" dirty="0">
                <a:latin typeface="微软雅黑" charset="0"/>
                <a:ea typeface="微软雅黑" charset="0"/>
                <a:cs typeface="宋体" charset="0"/>
                <a:sym typeface="+mn-ea"/>
              </a:rPr>
              <a:t>以上版本的</a:t>
            </a:r>
          </a:p>
          <a:p>
            <a:pPr algn="l"/>
            <a:r>
              <a:rPr lang="zh-CN" altLang="en-US" b="1" dirty="0">
                <a:latin typeface="微软雅黑" charset="0"/>
                <a:ea typeface="微软雅黑" charset="0"/>
                <a:cs typeface="宋体" charset="0"/>
                <a:sym typeface="+mn-ea"/>
              </a:rPr>
              <a:t>浏览器对</a:t>
            </a:r>
            <a:r>
              <a:rPr lang="en-US" altLang="zh-CN" b="1" dirty="0">
                <a:latin typeface="微软雅黑" charset="0"/>
                <a:ea typeface="微软雅黑" charset="0"/>
                <a:cs typeface="宋体" charset="0"/>
                <a:sym typeface="+mn-ea"/>
              </a:rPr>
              <a:t>transform</a:t>
            </a:r>
            <a:r>
              <a:rPr lang="zh-CN" altLang="en-US" b="1" dirty="0">
                <a:latin typeface="微软雅黑" charset="0"/>
                <a:ea typeface="微软雅黑" charset="0"/>
                <a:cs typeface="宋体" charset="0"/>
                <a:sym typeface="+mn-ea"/>
              </a:rPr>
              <a:t>属性提供了支持</a:t>
            </a:r>
          </a:p>
          <a:p>
            <a:pPr algn="l"/>
            <a:endParaRPr lang="zh-CN" altLang="en-US" b="1" dirty="0">
              <a:latin typeface="微软雅黑" charset="0"/>
              <a:ea typeface="微软雅黑" charset="0"/>
              <a:cs typeface="宋体" charset="0"/>
              <a:sym typeface="+mn-ea"/>
            </a:endParaRPr>
          </a:p>
        </p:txBody>
      </p:sp>
    </p:spTree>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9705" y="193040"/>
            <a:ext cx="5080000" cy="483235"/>
          </a:xfrm>
          <a:prstGeom prst="rect">
            <a:avLst/>
          </a:prstGeom>
          <a:noFill/>
          <a:ln w="9525">
            <a:noFill/>
          </a:ln>
        </p:spPr>
        <p:txBody>
          <a:bodyPr>
            <a:spAutoFit/>
          </a:bodyPr>
          <a:lstStyle/>
          <a:p>
            <a:pPr marL="0" indent="0" algn="l"/>
            <a:r>
              <a:rPr lang="en-US" altLang="zh-CN" sz="2400" b="1" u="none">
                <a:latin typeface="微软雅黑" charset="0"/>
                <a:ea typeface="微软雅黑" charset="0"/>
                <a:cs typeface="宋体" charset="0"/>
              </a:rPr>
              <a:t>transform</a:t>
            </a:r>
            <a:r>
              <a:rPr lang="zh-CN" altLang="en-US" sz="2400" b="1" u="none">
                <a:latin typeface="微软雅黑" charset="0"/>
                <a:ea typeface="微软雅黑" charset="0"/>
                <a:cs typeface="宋体" charset="0"/>
              </a:rPr>
              <a:t>功能的分类</a:t>
            </a:r>
          </a:p>
        </p:txBody>
      </p:sp>
      <p:sp>
        <p:nvSpPr>
          <p:cNvPr id="3" name="文本框 2"/>
          <p:cNvSpPr txBox="1"/>
          <p:nvPr/>
        </p:nvSpPr>
        <p:spPr>
          <a:xfrm>
            <a:off x="683260" y="913130"/>
            <a:ext cx="7995285" cy="1756410"/>
          </a:xfrm>
          <a:prstGeom prst="rect">
            <a:avLst/>
          </a:prstGeom>
          <a:noFill/>
        </p:spPr>
        <p:txBody>
          <a:bodyPr wrap="square" rtlCol="0" anchor="t">
            <a:spAutoFit/>
          </a:bodyPr>
          <a:lstStyle/>
          <a:p>
            <a:pPr algn="l"/>
            <a:r>
              <a:rPr lang="zh-CN" altLang="en-US" b="1" dirty="0">
                <a:latin typeface="微软雅黑" charset="0"/>
                <a:ea typeface="微软雅黑" charset="0"/>
                <a:cs typeface="宋体" charset="0"/>
                <a:sym typeface="+mn-ea"/>
              </a:rPr>
              <a:t>一、实现缩放</a:t>
            </a:r>
          </a:p>
          <a:p>
            <a:pPr algn="l"/>
            <a:endParaRPr lang="zh-CN" altLang="en-US" b="1" dirty="0">
              <a:latin typeface="微软雅黑" charset="0"/>
              <a:ea typeface="微软雅黑" charset="0"/>
              <a:cs typeface="宋体" charset="0"/>
              <a:sym typeface="+mn-ea"/>
            </a:endParaRPr>
          </a:p>
          <a:p>
            <a:pPr algn="l"/>
            <a:r>
              <a:rPr lang="en-US" altLang="zh-CN" b="1" dirty="0">
                <a:latin typeface="微软雅黑" charset="0"/>
                <a:ea typeface="微软雅黑" charset="0"/>
                <a:cs typeface="宋体" charset="0"/>
                <a:sym typeface="+mn-ea"/>
              </a:rPr>
              <a:t>	</a:t>
            </a:r>
            <a:r>
              <a:rPr lang="zh-CN" altLang="en-US" dirty="0">
                <a:latin typeface="微软雅黑" charset="0"/>
                <a:ea typeface="微软雅黑" charset="0"/>
                <a:cs typeface="宋体" charset="0"/>
                <a:sym typeface="+mn-ea"/>
              </a:rPr>
              <a:t>语法：</a:t>
            </a:r>
          </a:p>
          <a:p>
            <a:pPr algn="l"/>
            <a:r>
              <a:rPr lang="en-US" altLang="zh-CN" dirty="0">
                <a:latin typeface="微软雅黑" charset="0"/>
                <a:ea typeface="微软雅黑" charset="0"/>
                <a:cs typeface="宋体" charset="0"/>
                <a:sym typeface="+mn-ea"/>
              </a:rPr>
              <a:t>	transform</a:t>
            </a:r>
            <a:r>
              <a:rPr lang="zh-CN" altLang="en-US" dirty="0">
                <a:latin typeface="微软雅黑" charset="0"/>
                <a:ea typeface="微软雅黑" charset="0"/>
                <a:cs typeface="宋体" charset="0"/>
                <a:sym typeface="+mn-ea"/>
              </a:rPr>
              <a:t>：</a:t>
            </a:r>
            <a:r>
              <a:rPr lang="en-US" altLang="zh-CN" dirty="0">
                <a:latin typeface="微软雅黑" charset="0"/>
                <a:ea typeface="微软雅黑" charset="0"/>
                <a:cs typeface="宋体" charset="0"/>
                <a:sym typeface="+mn-ea"/>
              </a:rPr>
              <a:t>scale(</a:t>
            </a:r>
            <a:r>
              <a:rPr lang="zh-CN" altLang="en-US" dirty="0">
                <a:latin typeface="微软雅黑" charset="0"/>
                <a:ea typeface="微软雅黑" charset="0"/>
                <a:cs typeface="宋体" charset="0"/>
                <a:sym typeface="+mn-ea"/>
              </a:rPr>
              <a:t>缩放倍率</a:t>
            </a:r>
            <a:r>
              <a:rPr lang="en-US" altLang="zh-CN" dirty="0">
                <a:latin typeface="微软雅黑" charset="0"/>
                <a:ea typeface="微软雅黑" charset="0"/>
                <a:cs typeface="宋体" charset="0"/>
                <a:sym typeface="+mn-ea"/>
              </a:rPr>
              <a:t>); </a:t>
            </a:r>
            <a:r>
              <a:rPr lang="zh-CN" altLang="en-US" dirty="0">
                <a:solidFill>
                  <a:srgbClr val="FF0000"/>
                </a:solidFill>
                <a:latin typeface="微软雅黑" charset="0"/>
                <a:ea typeface="微软雅黑" charset="0"/>
                <a:cs typeface="宋体" charset="0"/>
                <a:sym typeface="+mn-ea"/>
              </a:rPr>
              <a:t>或者</a:t>
            </a:r>
          </a:p>
          <a:p>
            <a:pPr algn="l"/>
            <a:r>
              <a:rPr lang="en-US" altLang="zh-CN" dirty="0">
                <a:latin typeface="微软雅黑" charset="0"/>
                <a:ea typeface="微软雅黑" charset="0"/>
                <a:cs typeface="宋体" charset="0"/>
                <a:sym typeface="+mn-ea"/>
              </a:rPr>
              <a:t>	transform</a:t>
            </a:r>
            <a:r>
              <a:rPr lang="zh-CN" altLang="en-US" dirty="0">
                <a:latin typeface="微软雅黑" charset="0"/>
                <a:ea typeface="微软雅黑" charset="0"/>
                <a:cs typeface="宋体" charset="0"/>
                <a:sym typeface="+mn-ea"/>
              </a:rPr>
              <a:t>：</a:t>
            </a:r>
            <a:r>
              <a:rPr lang="en-US" altLang="zh-CN" dirty="0">
                <a:latin typeface="微软雅黑" charset="0"/>
                <a:ea typeface="微软雅黑" charset="0"/>
                <a:cs typeface="宋体" charset="0"/>
                <a:sym typeface="+mn-ea"/>
              </a:rPr>
              <a:t>scale(</a:t>
            </a:r>
            <a:r>
              <a:rPr lang="zh-CN" altLang="en-US" dirty="0">
                <a:latin typeface="微软雅黑" charset="0"/>
                <a:ea typeface="微软雅黑" charset="0"/>
                <a:cs typeface="宋体" charset="0"/>
                <a:sym typeface="+mn-ea"/>
              </a:rPr>
              <a:t>水平缩放倍率， 垂直缩放倍率</a:t>
            </a:r>
            <a:r>
              <a:rPr lang="en-US" altLang="zh-CN" dirty="0">
                <a:latin typeface="微软雅黑" charset="0"/>
                <a:ea typeface="微软雅黑" charset="0"/>
                <a:cs typeface="宋体" charset="0"/>
                <a:sym typeface="+mn-ea"/>
              </a:rPr>
              <a:t>);</a:t>
            </a:r>
          </a:p>
          <a:p>
            <a:pPr algn="l"/>
            <a:endParaRPr lang="en-US" altLang="zh-CN" dirty="0">
              <a:latin typeface="微软雅黑" charset="0"/>
              <a:ea typeface="微软雅黑" charset="0"/>
              <a:cs typeface="宋体" charset="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9705" y="193040"/>
            <a:ext cx="5080000" cy="483235"/>
          </a:xfrm>
          <a:prstGeom prst="rect">
            <a:avLst/>
          </a:prstGeom>
          <a:noFill/>
          <a:ln w="9525">
            <a:noFill/>
          </a:ln>
        </p:spPr>
        <p:txBody>
          <a:bodyPr>
            <a:spAutoFit/>
          </a:bodyPr>
          <a:lstStyle/>
          <a:p>
            <a:pPr marL="0" indent="0" algn="l"/>
            <a:r>
              <a:rPr lang="en-US" altLang="zh-CN" sz="2400" b="1" u="none">
                <a:latin typeface="微软雅黑" charset="0"/>
                <a:ea typeface="微软雅黑" charset="0"/>
                <a:cs typeface="宋体" charset="0"/>
              </a:rPr>
              <a:t>transform</a:t>
            </a:r>
            <a:r>
              <a:rPr lang="zh-CN" altLang="en-US" sz="2400" b="1" u="none">
                <a:latin typeface="微软雅黑" charset="0"/>
                <a:ea typeface="微软雅黑" charset="0"/>
                <a:cs typeface="宋体" charset="0"/>
              </a:rPr>
              <a:t>功能的分类</a:t>
            </a:r>
          </a:p>
        </p:txBody>
      </p:sp>
      <p:sp>
        <p:nvSpPr>
          <p:cNvPr id="3" name="文本框 2"/>
          <p:cNvSpPr txBox="1"/>
          <p:nvPr/>
        </p:nvSpPr>
        <p:spPr>
          <a:xfrm>
            <a:off x="683260" y="913130"/>
            <a:ext cx="7995285" cy="1756410"/>
          </a:xfrm>
          <a:prstGeom prst="rect">
            <a:avLst/>
          </a:prstGeom>
          <a:noFill/>
        </p:spPr>
        <p:txBody>
          <a:bodyPr wrap="square" rtlCol="0" anchor="t">
            <a:spAutoFit/>
          </a:bodyPr>
          <a:lstStyle/>
          <a:p>
            <a:pPr algn="l"/>
            <a:r>
              <a:rPr lang="zh-CN" altLang="en-US" b="1">
                <a:latin typeface="微软雅黑" charset="0"/>
                <a:ea typeface="微软雅黑" charset="0"/>
                <a:cs typeface="宋体" charset="0"/>
                <a:sym typeface="+mn-ea"/>
              </a:rPr>
              <a:t>二、实现倾斜</a:t>
            </a:r>
          </a:p>
          <a:p>
            <a:pPr algn="l"/>
            <a:endParaRPr lang="zh-CN" altLang="en-US" b="1">
              <a:latin typeface="微软雅黑" charset="0"/>
              <a:ea typeface="微软雅黑" charset="0"/>
              <a:cs typeface="宋体" charset="0"/>
              <a:sym typeface="+mn-ea"/>
            </a:endParaRPr>
          </a:p>
          <a:p>
            <a:pPr algn="l"/>
            <a:r>
              <a:rPr lang="en-US" altLang="zh-CN" b="1">
                <a:latin typeface="微软雅黑" charset="0"/>
                <a:ea typeface="微软雅黑" charset="0"/>
                <a:cs typeface="宋体" charset="0"/>
                <a:sym typeface="+mn-ea"/>
              </a:rPr>
              <a:t>	</a:t>
            </a:r>
            <a:r>
              <a:rPr lang="zh-CN" altLang="en-US">
                <a:latin typeface="微软雅黑" charset="0"/>
                <a:ea typeface="微软雅黑" charset="0"/>
                <a:cs typeface="宋体" charset="0"/>
                <a:sym typeface="+mn-ea"/>
              </a:rPr>
              <a:t>语法：</a:t>
            </a:r>
          </a:p>
          <a:p>
            <a:pPr algn="l"/>
            <a:r>
              <a:rPr lang="en-US" altLang="zh-CN">
                <a:latin typeface="微软雅黑" charset="0"/>
                <a:ea typeface="微软雅黑" charset="0"/>
                <a:cs typeface="宋体" charset="0"/>
                <a:sym typeface="+mn-ea"/>
              </a:rPr>
              <a:t>	transform</a:t>
            </a:r>
            <a:r>
              <a:rPr lang="zh-CN" altLang="en-US">
                <a:latin typeface="微软雅黑" charset="0"/>
                <a:ea typeface="微软雅黑" charset="0"/>
                <a:cs typeface="宋体" charset="0"/>
                <a:sym typeface="+mn-ea"/>
              </a:rPr>
              <a:t>：</a:t>
            </a:r>
            <a:r>
              <a:rPr lang="en-US" altLang="zh-CN">
                <a:latin typeface="微软雅黑" charset="0"/>
                <a:ea typeface="微软雅黑" charset="0"/>
                <a:cs typeface="宋体" charset="0"/>
                <a:sym typeface="+mn-ea"/>
              </a:rPr>
              <a:t>skew(</a:t>
            </a:r>
            <a:r>
              <a:rPr lang="zh-CN" altLang="en-US">
                <a:latin typeface="微软雅黑" charset="0"/>
                <a:ea typeface="微软雅黑" charset="0"/>
                <a:cs typeface="宋体" charset="0"/>
                <a:sym typeface="+mn-ea"/>
              </a:rPr>
              <a:t>水平方向的倾斜角度</a:t>
            </a:r>
            <a:r>
              <a:rPr lang="en-US" altLang="zh-CN">
                <a:latin typeface="微软雅黑" charset="0"/>
                <a:ea typeface="微软雅黑" charset="0"/>
                <a:cs typeface="宋体" charset="0"/>
                <a:sym typeface="+mn-ea"/>
              </a:rPr>
              <a:t>); </a:t>
            </a:r>
            <a:r>
              <a:rPr lang="zh-CN" altLang="en-US">
                <a:solidFill>
                  <a:srgbClr val="FF0000"/>
                </a:solidFill>
                <a:latin typeface="微软雅黑" charset="0"/>
                <a:ea typeface="微软雅黑" charset="0"/>
                <a:cs typeface="宋体" charset="0"/>
                <a:sym typeface="+mn-ea"/>
              </a:rPr>
              <a:t>或者</a:t>
            </a:r>
          </a:p>
          <a:p>
            <a:pPr algn="l"/>
            <a:r>
              <a:rPr lang="en-US" altLang="zh-CN">
                <a:latin typeface="微软雅黑" charset="0"/>
                <a:ea typeface="微软雅黑" charset="0"/>
                <a:cs typeface="宋体" charset="0"/>
                <a:sym typeface="+mn-ea"/>
              </a:rPr>
              <a:t>	transform</a:t>
            </a:r>
            <a:r>
              <a:rPr lang="zh-CN" altLang="en-US">
                <a:latin typeface="微软雅黑" charset="0"/>
                <a:ea typeface="微软雅黑" charset="0"/>
                <a:cs typeface="宋体" charset="0"/>
                <a:sym typeface="+mn-ea"/>
              </a:rPr>
              <a:t>：</a:t>
            </a:r>
            <a:r>
              <a:rPr lang="en-US" altLang="zh-CN">
                <a:latin typeface="微软雅黑" charset="0"/>
                <a:ea typeface="微软雅黑" charset="0"/>
                <a:cs typeface="宋体" charset="0"/>
                <a:sym typeface="+mn-ea"/>
              </a:rPr>
              <a:t>skew(</a:t>
            </a:r>
            <a:r>
              <a:rPr lang="zh-CN" altLang="en-US">
                <a:latin typeface="微软雅黑" charset="0"/>
                <a:ea typeface="微软雅黑" charset="0"/>
                <a:cs typeface="宋体" charset="0"/>
                <a:sym typeface="+mn-ea"/>
              </a:rPr>
              <a:t>水平方向的倾斜角度，垂直方向的倾斜角度</a:t>
            </a:r>
            <a:r>
              <a:rPr lang="en-US" altLang="zh-CN">
                <a:latin typeface="微软雅黑" charset="0"/>
                <a:ea typeface="微软雅黑" charset="0"/>
                <a:cs typeface="宋体" charset="0"/>
                <a:sym typeface="+mn-ea"/>
              </a:rPr>
              <a:t>);</a:t>
            </a:r>
          </a:p>
          <a:p>
            <a:pPr algn="l"/>
            <a:endParaRPr lang="en-US" altLang="zh-CN">
              <a:latin typeface="微软雅黑" charset="0"/>
              <a:ea typeface="微软雅黑" charset="0"/>
              <a:cs typeface="宋体" charset="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9705" y="193040"/>
            <a:ext cx="5080000" cy="483235"/>
          </a:xfrm>
          <a:prstGeom prst="rect">
            <a:avLst/>
          </a:prstGeom>
          <a:noFill/>
          <a:ln w="9525">
            <a:noFill/>
          </a:ln>
        </p:spPr>
        <p:txBody>
          <a:bodyPr>
            <a:spAutoFit/>
          </a:bodyPr>
          <a:lstStyle/>
          <a:p>
            <a:pPr marL="0" indent="0" algn="l"/>
            <a:r>
              <a:rPr lang="en-US" altLang="zh-CN" sz="2400" b="1" u="none">
                <a:latin typeface="微软雅黑" charset="0"/>
                <a:ea typeface="微软雅黑" charset="0"/>
                <a:cs typeface="宋体" charset="0"/>
              </a:rPr>
              <a:t>transform</a:t>
            </a:r>
            <a:r>
              <a:rPr lang="zh-CN" altLang="en-US" sz="2400" b="1" u="none">
                <a:latin typeface="微软雅黑" charset="0"/>
                <a:ea typeface="微软雅黑" charset="0"/>
                <a:cs typeface="宋体" charset="0"/>
              </a:rPr>
              <a:t>功能的分类</a:t>
            </a:r>
          </a:p>
        </p:txBody>
      </p:sp>
      <p:sp>
        <p:nvSpPr>
          <p:cNvPr id="3" name="文本框 2"/>
          <p:cNvSpPr txBox="1"/>
          <p:nvPr/>
        </p:nvSpPr>
        <p:spPr>
          <a:xfrm>
            <a:off x="683260" y="913130"/>
            <a:ext cx="7995285" cy="2183130"/>
          </a:xfrm>
          <a:prstGeom prst="rect">
            <a:avLst/>
          </a:prstGeom>
          <a:noFill/>
        </p:spPr>
        <p:txBody>
          <a:bodyPr wrap="square" rtlCol="0" anchor="t">
            <a:spAutoFit/>
          </a:bodyPr>
          <a:lstStyle/>
          <a:p>
            <a:pPr algn="l"/>
            <a:r>
              <a:rPr lang="zh-CN" altLang="en-US" b="1" dirty="0">
                <a:latin typeface="微软雅黑" charset="0"/>
                <a:ea typeface="微软雅黑" charset="0"/>
                <a:cs typeface="宋体" charset="0"/>
                <a:sym typeface="+mn-ea"/>
              </a:rPr>
              <a:t>指定变形的基准点</a:t>
            </a:r>
          </a:p>
          <a:p>
            <a:pPr algn="l"/>
            <a:endParaRPr lang="zh-CN" altLang="en-US" b="1" dirty="0">
              <a:latin typeface="微软雅黑" charset="0"/>
              <a:ea typeface="微软雅黑" charset="0"/>
              <a:cs typeface="宋体" charset="0"/>
              <a:sym typeface="+mn-ea"/>
            </a:endParaRPr>
          </a:p>
          <a:p>
            <a:pPr algn="l"/>
            <a:r>
              <a:rPr lang="en-US" altLang="zh-CN" dirty="0">
                <a:latin typeface="微软雅黑" charset="0"/>
                <a:ea typeface="微软雅黑" charset="0"/>
                <a:cs typeface="宋体" charset="0"/>
                <a:sym typeface="+mn-ea"/>
              </a:rPr>
              <a:t>       </a:t>
            </a:r>
            <a:r>
              <a:rPr lang="zh-CN" altLang="en-US" dirty="0">
                <a:latin typeface="微软雅黑" charset="0"/>
                <a:ea typeface="微软雅黑" charset="0"/>
                <a:cs typeface="宋体" charset="0"/>
                <a:sym typeface="+mn-ea"/>
              </a:rPr>
              <a:t>在使用</a:t>
            </a:r>
            <a:r>
              <a:rPr lang="en-US" altLang="zh-CN" dirty="0">
                <a:latin typeface="微软雅黑" charset="0"/>
                <a:ea typeface="微软雅黑" charset="0"/>
                <a:cs typeface="宋体" charset="0"/>
                <a:sym typeface="+mn-ea"/>
              </a:rPr>
              <a:t>transform</a:t>
            </a:r>
            <a:r>
              <a:rPr lang="zh-CN" altLang="en-US" dirty="0">
                <a:latin typeface="微软雅黑" charset="0"/>
                <a:ea typeface="微软雅黑" charset="0"/>
                <a:cs typeface="宋体" charset="0"/>
                <a:sym typeface="+mn-ea"/>
              </a:rPr>
              <a:t>方法进行文字或图像变形的时候，是以元素的中心点为</a:t>
            </a:r>
          </a:p>
          <a:p>
            <a:pPr algn="l"/>
            <a:r>
              <a:rPr lang="zh-CN" altLang="en-US" dirty="0">
                <a:latin typeface="微软雅黑" charset="0"/>
                <a:ea typeface="微软雅黑" charset="0"/>
                <a:cs typeface="宋体" charset="0"/>
                <a:sym typeface="+mn-ea"/>
              </a:rPr>
              <a:t>基准点进行变形的，使用</a:t>
            </a:r>
            <a:r>
              <a:rPr lang="en-US" altLang="zh-CN" dirty="0">
                <a:latin typeface="微软雅黑" charset="0"/>
                <a:ea typeface="微软雅黑" charset="0"/>
                <a:cs typeface="宋体" charset="0"/>
                <a:sym typeface="+mn-ea"/>
              </a:rPr>
              <a:t>transform-origin</a:t>
            </a:r>
            <a:r>
              <a:rPr lang="zh-CN" altLang="en-US" dirty="0">
                <a:latin typeface="微软雅黑" charset="0"/>
                <a:ea typeface="微软雅黑" charset="0"/>
                <a:cs typeface="宋体" charset="0"/>
                <a:sym typeface="+mn-ea"/>
              </a:rPr>
              <a:t>属性，可以改变变形的基准点。</a:t>
            </a:r>
          </a:p>
          <a:p>
            <a:pPr algn="l"/>
            <a:endParaRPr lang="zh-CN" altLang="en-US" dirty="0">
              <a:latin typeface="微软雅黑" charset="0"/>
              <a:ea typeface="微软雅黑" charset="0"/>
              <a:cs typeface="宋体" charset="0"/>
              <a:sym typeface="+mn-ea"/>
            </a:endParaRPr>
          </a:p>
          <a:p>
            <a:pPr algn="l"/>
            <a:r>
              <a:rPr lang="zh-CN" altLang="en-US" sz="1600" b="1" dirty="0">
                <a:latin typeface="微软雅黑" charset="0"/>
                <a:ea typeface="微软雅黑" charset="0"/>
                <a:cs typeface="宋体" charset="0"/>
                <a:sym typeface="+mn-ea"/>
              </a:rPr>
              <a:t>语法：</a:t>
            </a:r>
          </a:p>
          <a:p>
            <a:pPr algn="l"/>
            <a:r>
              <a:rPr lang="en-US" altLang="zh-CN" sz="1600" b="1" dirty="0">
                <a:latin typeface="微软雅黑" charset="0"/>
                <a:ea typeface="微软雅黑" charset="0"/>
                <a:cs typeface="宋体" charset="0"/>
                <a:sym typeface="+mn-ea"/>
              </a:rPr>
              <a:t>transform-origin</a:t>
            </a:r>
            <a:r>
              <a:rPr lang="zh-CN" altLang="en-US" sz="1600" b="1" dirty="0">
                <a:latin typeface="微软雅黑" charset="0"/>
                <a:ea typeface="微软雅黑" charset="0"/>
                <a:cs typeface="宋体" charset="0"/>
                <a:sym typeface="+mn-ea"/>
              </a:rPr>
              <a:t>：基准点在水平方向上的位置，在垂直方向上的位置；</a:t>
            </a:r>
          </a:p>
          <a:p>
            <a:pPr algn="l"/>
            <a:endParaRPr lang="en-US" altLang="zh-CN" sz="1400" b="1" dirty="0">
              <a:latin typeface="微软雅黑" charset="0"/>
              <a:ea typeface="微软雅黑" charset="0"/>
              <a:cs typeface="宋体" charset="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9705" y="193040"/>
            <a:ext cx="5080000" cy="483235"/>
          </a:xfrm>
          <a:prstGeom prst="rect">
            <a:avLst/>
          </a:prstGeom>
          <a:noFill/>
          <a:ln w="9525">
            <a:noFill/>
          </a:ln>
        </p:spPr>
        <p:txBody>
          <a:bodyPr>
            <a:spAutoFit/>
          </a:bodyPr>
          <a:lstStyle/>
          <a:p>
            <a:pPr marL="0" indent="0" algn="l"/>
            <a:r>
              <a:rPr lang="en-US" altLang="zh-CN" sz="2400" b="1" u="none">
                <a:latin typeface="微软雅黑" charset="0"/>
                <a:ea typeface="微软雅黑" charset="0"/>
                <a:cs typeface="宋体" charset="0"/>
              </a:rPr>
              <a:t>transform</a:t>
            </a:r>
            <a:r>
              <a:rPr lang="zh-CN" altLang="en-US" sz="2400" b="1" u="none">
                <a:latin typeface="微软雅黑" charset="0"/>
                <a:ea typeface="微软雅黑" charset="0"/>
                <a:cs typeface="宋体" charset="0"/>
              </a:rPr>
              <a:t>功能的分类</a:t>
            </a:r>
          </a:p>
        </p:txBody>
      </p:sp>
      <p:sp>
        <p:nvSpPr>
          <p:cNvPr id="3" name="文本框 2"/>
          <p:cNvSpPr txBox="1"/>
          <p:nvPr/>
        </p:nvSpPr>
        <p:spPr>
          <a:xfrm>
            <a:off x="683260" y="913130"/>
            <a:ext cx="7995285" cy="1756410"/>
          </a:xfrm>
          <a:prstGeom prst="rect">
            <a:avLst/>
          </a:prstGeom>
          <a:noFill/>
        </p:spPr>
        <p:txBody>
          <a:bodyPr wrap="square" rtlCol="0" anchor="t">
            <a:spAutoFit/>
          </a:bodyPr>
          <a:lstStyle/>
          <a:p>
            <a:pPr algn="l"/>
            <a:r>
              <a:rPr lang="zh-CN" altLang="en-US" b="1" dirty="0">
                <a:latin typeface="微软雅黑" charset="0"/>
                <a:ea typeface="微软雅黑" charset="0"/>
                <a:cs typeface="宋体" charset="0"/>
                <a:sym typeface="+mn-ea"/>
              </a:rPr>
              <a:t>三、实现移动</a:t>
            </a:r>
          </a:p>
          <a:p>
            <a:pPr algn="l"/>
            <a:endParaRPr lang="zh-CN" altLang="en-US" b="1" dirty="0">
              <a:latin typeface="微软雅黑" charset="0"/>
              <a:ea typeface="微软雅黑" charset="0"/>
              <a:cs typeface="宋体" charset="0"/>
              <a:sym typeface="+mn-ea"/>
            </a:endParaRPr>
          </a:p>
          <a:p>
            <a:pPr algn="l"/>
            <a:r>
              <a:rPr lang="en-US" altLang="zh-CN" b="1" dirty="0">
                <a:latin typeface="微软雅黑" charset="0"/>
                <a:ea typeface="微软雅黑" charset="0"/>
                <a:cs typeface="宋体" charset="0"/>
                <a:sym typeface="+mn-ea"/>
              </a:rPr>
              <a:t>	</a:t>
            </a:r>
            <a:r>
              <a:rPr lang="zh-CN" altLang="en-US" dirty="0">
                <a:latin typeface="微软雅黑" charset="0"/>
                <a:ea typeface="微软雅黑" charset="0"/>
                <a:cs typeface="宋体" charset="0"/>
                <a:sym typeface="+mn-ea"/>
              </a:rPr>
              <a:t>语法：</a:t>
            </a:r>
          </a:p>
          <a:p>
            <a:pPr algn="l"/>
            <a:r>
              <a:rPr lang="en-US" altLang="zh-CN" dirty="0">
                <a:latin typeface="微软雅黑" charset="0"/>
                <a:ea typeface="微软雅黑" charset="0"/>
                <a:cs typeface="宋体" charset="0"/>
                <a:sym typeface="+mn-ea"/>
              </a:rPr>
              <a:t>	transform</a:t>
            </a:r>
            <a:r>
              <a:rPr lang="zh-CN" altLang="en-US" dirty="0">
                <a:latin typeface="微软雅黑" charset="0"/>
                <a:ea typeface="微软雅黑" charset="0"/>
                <a:cs typeface="宋体" charset="0"/>
                <a:sym typeface="+mn-ea"/>
              </a:rPr>
              <a:t>：</a:t>
            </a:r>
            <a:r>
              <a:rPr lang="en-US" altLang="zh-CN" dirty="0">
                <a:latin typeface="微软雅黑" charset="0"/>
                <a:ea typeface="微软雅黑" charset="0"/>
                <a:cs typeface="宋体" charset="0"/>
                <a:sym typeface="+mn-ea"/>
              </a:rPr>
              <a:t>translate(</a:t>
            </a:r>
            <a:r>
              <a:rPr lang="zh-CN" altLang="en-US" dirty="0">
                <a:latin typeface="微软雅黑" charset="0"/>
                <a:ea typeface="微软雅黑" charset="0"/>
                <a:cs typeface="宋体" charset="0"/>
                <a:sym typeface="+mn-ea"/>
              </a:rPr>
              <a:t>水平方向的移动距离</a:t>
            </a:r>
            <a:r>
              <a:rPr lang="en-US" altLang="zh-CN" dirty="0">
                <a:latin typeface="微软雅黑" charset="0"/>
                <a:ea typeface="微软雅黑" charset="0"/>
                <a:cs typeface="宋体" charset="0"/>
                <a:sym typeface="+mn-ea"/>
              </a:rPr>
              <a:t>); </a:t>
            </a:r>
            <a:r>
              <a:rPr lang="zh-CN" altLang="en-US" dirty="0">
                <a:solidFill>
                  <a:srgbClr val="FF0000"/>
                </a:solidFill>
                <a:latin typeface="微软雅黑" charset="0"/>
                <a:ea typeface="微软雅黑" charset="0"/>
                <a:cs typeface="宋体" charset="0"/>
                <a:sym typeface="+mn-ea"/>
              </a:rPr>
              <a:t>或者</a:t>
            </a:r>
          </a:p>
          <a:p>
            <a:pPr algn="l"/>
            <a:r>
              <a:rPr lang="en-US" altLang="zh-CN" dirty="0">
                <a:latin typeface="微软雅黑" charset="0"/>
                <a:ea typeface="微软雅黑" charset="0"/>
                <a:cs typeface="宋体" charset="0"/>
                <a:sym typeface="+mn-ea"/>
              </a:rPr>
              <a:t>	transform</a:t>
            </a:r>
            <a:r>
              <a:rPr lang="zh-CN" altLang="en-US" dirty="0">
                <a:latin typeface="微软雅黑" charset="0"/>
                <a:ea typeface="微软雅黑" charset="0"/>
                <a:cs typeface="宋体" charset="0"/>
                <a:sym typeface="+mn-ea"/>
              </a:rPr>
              <a:t>：</a:t>
            </a:r>
            <a:r>
              <a:rPr lang="en-US" altLang="zh-CN" dirty="0">
                <a:latin typeface="微软雅黑" charset="0"/>
                <a:ea typeface="微软雅黑" charset="0"/>
                <a:cs typeface="宋体" charset="0"/>
                <a:sym typeface="+mn-ea"/>
              </a:rPr>
              <a:t>translate(</a:t>
            </a:r>
            <a:r>
              <a:rPr lang="zh-CN" altLang="en-US" dirty="0">
                <a:latin typeface="微软雅黑" charset="0"/>
                <a:ea typeface="微软雅黑" charset="0"/>
                <a:cs typeface="宋体" charset="0"/>
                <a:sym typeface="+mn-ea"/>
              </a:rPr>
              <a:t>水平方向的移动距离，垂直方向的移动距离</a:t>
            </a:r>
            <a:r>
              <a:rPr lang="en-US" altLang="zh-CN" dirty="0">
                <a:latin typeface="微软雅黑" charset="0"/>
                <a:ea typeface="微软雅黑" charset="0"/>
                <a:cs typeface="宋体" charset="0"/>
                <a:sym typeface="+mn-ea"/>
              </a:rPr>
              <a:t>);</a:t>
            </a:r>
          </a:p>
          <a:p>
            <a:pPr algn="l"/>
            <a:endParaRPr lang="en-US" altLang="zh-CN" dirty="0">
              <a:latin typeface="微软雅黑" charset="0"/>
              <a:ea typeface="微软雅黑" charset="0"/>
              <a:cs typeface="宋体" charset="0"/>
              <a:sym typeface="+mn-ea"/>
            </a:endParaRPr>
          </a:p>
        </p:txBody>
      </p:sp>
      <p:sp>
        <p:nvSpPr>
          <p:cNvPr id="5" name="文本框 4"/>
          <p:cNvSpPr txBox="1"/>
          <p:nvPr/>
        </p:nvSpPr>
        <p:spPr>
          <a:xfrm>
            <a:off x="1547495" y="4513580"/>
            <a:ext cx="6083300" cy="368300"/>
          </a:xfrm>
          <a:prstGeom prst="rect">
            <a:avLst/>
          </a:prstGeom>
          <a:noFill/>
        </p:spPr>
        <p:txBody>
          <a:bodyPr wrap="none" rtlCol="0">
            <a:spAutoFit/>
          </a:bodyPr>
          <a:lstStyle/>
          <a:p>
            <a:r>
              <a:rPr lang="zh-CN" altLang="en-US"/>
              <a:t>同样的设置，顺序先后不一样，结果不同</a:t>
            </a:r>
            <a:r>
              <a:rPr lang="en-US" altLang="zh-CN"/>
              <a:t>——</a:t>
            </a:r>
            <a:r>
              <a:rPr lang="zh-CN" altLang="en-US"/>
              <a:t>变形的基准点</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9705" y="193040"/>
            <a:ext cx="5080000" cy="483235"/>
          </a:xfrm>
          <a:prstGeom prst="rect">
            <a:avLst/>
          </a:prstGeom>
          <a:noFill/>
          <a:ln w="9525">
            <a:noFill/>
          </a:ln>
        </p:spPr>
        <p:txBody>
          <a:bodyPr>
            <a:spAutoFit/>
          </a:bodyPr>
          <a:lstStyle/>
          <a:p>
            <a:pPr marL="0" indent="0" algn="l"/>
            <a:r>
              <a:rPr lang="en-US" altLang="zh-CN" sz="2400" b="1" u="none">
                <a:latin typeface="微软雅黑" charset="0"/>
                <a:ea typeface="微软雅黑" charset="0"/>
                <a:cs typeface="宋体" charset="0"/>
              </a:rPr>
              <a:t>transform</a:t>
            </a:r>
            <a:r>
              <a:rPr lang="zh-CN" altLang="en-US" sz="2400" b="1" u="none">
                <a:latin typeface="微软雅黑" charset="0"/>
                <a:ea typeface="微软雅黑" charset="0"/>
                <a:cs typeface="宋体" charset="0"/>
              </a:rPr>
              <a:t>功能的分类</a:t>
            </a:r>
          </a:p>
        </p:txBody>
      </p:sp>
      <p:sp>
        <p:nvSpPr>
          <p:cNvPr id="3" name="文本框 2"/>
          <p:cNvSpPr txBox="1"/>
          <p:nvPr/>
        </p:nvSpPr>
        <p:spPr>
          <a:xfrm>
            <a:off x="683260" y="913130"/>
            <a:ext cx="7995285" cy="2975610"/>
          </a:xfrm>
          <a:prstGeom prst="rect">
            <a:avLst/>
          </a:prstGeom>
          <a:noFill/>
        </p:spPr>
        <p:txBody>
          <a:bodyPr wrap="square" rtlCol="0" anchor="t">
            <a:spAutoFit/>
          </a:bodyPr>
          <a:lstStyle/>
          <a:p>
            <a:pPr algn="l"/>
            <a:r>
              <a:rPr lang="en-US" b="1">
                <a:latin typeface="微软雅黑" charset="0"/>
                <a:ea typeface="微软雅黑" charset="0"/>
                <a:cs typeface="宋体" charset="0"/>
                <a:sym typeface="+mn-ea"/>
              </a:rPr>
              <a:t>3D</a:t>
            </a:r>
            <a:r>
              <a:rPr lang="zh-CN" altLang="en-US" b="1">
                <a:latin typeface="微软雅黑" charset="0"/>
                <a:ea typeface="微软雅黑" charset="0"/>
                <a:cs typeface="宋体" charset="0"/>
                <a:sym typeface="+mn-ea"/>
              </a:rPr>
              <a:t>变形可以实现元素在</a:t>
            </a:r>
            <a:r>
              <a:rPr lang="en-US" altLang="zh-CN" b="1">
                <a:latin typeface="微软雅黑" charset="0"/>
                <a:ea typeface="微软雅黑" charset="0"/>
                <a:cs typeface="宋体" charset="0"/>
                <a:sym typeface="+mn-ea"/>
              </a:rPr>
              <a:t>X</a:t>
            </a:r>
            <a:r>
              <a:rPr lang="zh-CN" altLang="en-US" b="1">
                <a:latin typeface="微软雅黑" charset="0"/>
                <a:ea typeface="微软雅黑" charset="0"/>
                <a:cs typeface="宋体" charset="0"/>
                <a:sym typeface="+mn-ea"/>
              </a:rPr>
              <a:t>轴、</a:t>
            </a:r>
            <a:r>
              <a:rPr lang="en-US" altLang="zh-CN" b="1">
                <a:latin typeface="微软雅黑" charset="0"/>
                <a:ea typeface="微软雅黑" charset="0"/>
                <a:cs typeface="宋体" charset="0"/>
                <a:sym typeface="+mn-ea"/>
              </a:rPr>
              <a:t>Y</a:t>
            </a:r>
            <a:r>
              <a:rPr lang="zh-CN" altLang="en-US" b="1">
                <a:latin typeface="微软雅黑" charset="0"/>
                <a:ea typeface="微软雅黑" charset="0"/>
                <a:cs typeface="宋体" charset="0"/>
                <a:sym typeface="+mn-ea"/>
              </a:rPr>
              <a:t>轴、</a:t>
            </a:r>
            <a:r>
              <a:rPr lang="en-US" altLang="zh-CN" b="1">
                <a:latin typeface="微软雅黑" charset="0"/>
                <a:ea typeface="微软雅黑" charset="0"/>
                <a:cs typeface="宋体" charset="0"/>
                <a:sym typeface="+mn-ea"/>
              </a:rPr>
              <a:t>Z</a:t>
            </a:r>
            <a:r>
              <a:rPr lang="zh-CN" altLang="en-US" b="1">
                <a:latin typeface="微软雅黑" charset="0"/>
                <a:ea typeface="微软雅黑" charset="0"/>
                <a:cs typeface="宋体" charset="0"/>
                <a:sym typeface="+mn-ea"/>
              </a:rPr>
              <a:t>轴方向上的旋转、缩放、倾斜以及移动变形处理</a:t>
            </a:r>
          </a:p>
          <a:p>
            <a:pPr algn="l"/>
            <a:endParaRPr lang="zh-CN" altLang="en-US" b="1">
              <a:latin typeface="微软雅黑" charset="0"/>
              <a:ea typeface="微软雅黑" charset="0"/>
              <a:cs typeface="宋体" charset="0"/>
              <a:sym typeface="+mn-ea"/>
            </a:endParaRPr>
          </a:p>
          <a:p>
            <a:pPr algn="l"/>
            <a:r>
              <a:rPr lang="zh-CN" altLang="en-US" b="1">
                <a:latin typeface="微软雅黑" charset="0"/>
                <a:ea typeface="微软雅黑" charset="0"/>
                <a:cs typeface="宋体" charset="0"/>
                <a:sym typeface="+mn-ea"/>
              </a:rPr>
              <a:t>一、旋转</a:t>
            </a:r>
          </a:p>
          <a:p>
            <a:pPr algn="l"/>
            <a:r>
              <a:rPr lang="zh-CN" altLang="en-US" b="1">
                <a:latin typeface="微软雅黑" charset="0"/>
                <a:ea typeface="微软雅黑" charset="0"/>
                <a:cs typeface="宋体" charset="0"/>
                <a:sym typeface="+mn-ea"/>
              </a:rPr>
              <a:t>       语法：</a:t>
            </a:r>
          </a:p>
          <a:p>
            <a:pPr algn="l"/>
            <a:r>
              <a:rPr lang="zh-CN" altLang="en-US" b="1">
                <a:latin typeface="微软雅黑" charset="0"/>
                <a:ea typeface="微软雅黑" charset="0"/>
                <a:cs typeface="宋体" charset="0"/>
                <a:sym typeface="+mn-ea"/>
              </a:rPr>
              <a:t>      </a:t>
            </a:r>
            <a:r>
              <a:rPr lang="zh-CN" altLang="en-US">
                <a:latin typeface="微软雅黑" charset="0"/>
                <a:ea typeface="微软雅黑" charset="0"/>
                <a:cs typeface="宋体" charset="0"/>
                <a:sym typeface="+mn-ea"/>
              </a:rPr>
              <a:t> </a:t>
            </a:r>
            <a:r>
              <a:rPr lang="en-US" altLang="zh-CN" sz="1600">
                <a:latin typeface="微软雅黑" charset="0"/>
                <a:ea typeface="微软雅黑" charset="0"/>
                <a:cs typeface="宋体" charset="0"/>
                <a:sym typeface="+mn-ea"/>
              </a:rPr>
              <a:t>transform</a:t>
            </a:r>
            <a:r>
              <a:rPr lang="zh-CN" altLang="en-US" sz="1600">
                <a:latin typeface="微软雅黑" charset="0"/>
                <a:ea typeface="微软雅黑" charset="0"/>
                <a:cs typeface="宋体" charset="0"/>
                <a:sym typeface="+mn-ea"/>
              </a:rPr>
              <a:t>：</a:t>
            </a:r>
            <a:r>
              <a:rPr lang="en-US" altLang="zh-CN" sz="1600">
                <a:latin typeface="微软雅黑" charset="0"/>
                <a:ea typeface="微软雅黑" charset="0"/>
                <a:cs typeface="宋体" charset="0"/>
                <a:sym typeface="+mn-ea"/>
              </a:rPr>
              <a:t>rotateX(45deg);</a:t>
            </a:r>
          </a:p>
          <a:p>
            <a:pPr algn="l"/>
            <a:r>
              <a:rPr lang="zh-CN" altLang="en-US" sz="1600">
                <a:latin typeface="微软雅黑" charset="0"/>
                <a:ea typeface="微软雅黑" charset="0"/>
                <a:cs typeface="宋体" charset="0"/>
                <a:sym typeface="+mn-ea"/>
              </a:rPr>
              <a:t>        </a:t>
            </a:r>
            <a:r>
              <a:rPr lang="en-US" altLang="zh-CN" sz="1600">
                <a:latin typeface="微软雅黑" charset="0"/>
                <a:ea typeface="微软雅黑" charset="0"/>
                <a:cs typeface="宋体" charset="0"/>
                <a:sym typeface="+mn-ea"/>
              </a:rPr>
              <a:t>transform</a:t>
            </a:r>
            <a:r>
              <a:rPr lang="zh-CN" altLang="en-US" sz="1600">
                <a:latin typeface="微软雅黑" charset="0"/>
                <a:ea typeface="微软雅黑" charset="0"/>
                <a:cs typeface="宋体" charset="0"/>
                <a:sym typeface="+mn-ea"/>
              </a:rPr>
              <a:t>：</a:t>
            </a:r>
            <a:r>
              <a:rPr lang="en-US" altLang="zh-CN" sz="1600">
                <a:latin typeface="微软雅黑" charset="0"/>
                <a:ea typeface="微软雅黑" charset="0"/>
                <a:cs typeface="宋体" charset="0"/>
                <a:sym typeface="+mn-ea"/>
              </a:rPr>
              <a:t>rotateY(45deg);</a:t>
            </a:r>
          </a:p>
          <a:p>
            <a:pPr algn="l"/>
            <a:r>
              <a:rPr lang="zh-CN" altLang="en-US" sz="1600">
                <a:latin typeface="微软雅黑" charset="0"/>
                <a:ea typeface="微软雅黑" charset="0"/>
                <a:cs typeface="宋体" charset="0"/>
                <a:sym typeface="+mn-ea"/>
              </a:rPr>
              <a:t>        </a:t>
            </a:r>
            <a:r>
              <a:rPr lang="en-US" altLang="zh-CN" sz="1600">
                <a:latin typeface="微软雅黑" charset="0"/>
                <a:ea typeface="微软雅黑" charset="0"/>
                <a:cs typeface="宋体" charset="0"/>
                <a:sym typeface="+mn-ea"/>
              </a:rPr>
              <a:t>transform</a:t>
            </a:r>
            <a:r>
              <a:rPr lang="zh-CN" altLang="en-US" sz="1600">
                <a:latin typeface="微软雅黑" charset="0"/>
                <a:ea typeface="微软雅黑" charset="0"/>
                <a:cs typeface="宋体" charset="0"/>
                <a:sym typeface="+mn-ea"/>
              </a:rPr>
              <a:t>：</a:t>
            </a:r>
            <a:r>
              <a:rPr lang="en-US" altLang="zh-CN" sz="1600">
                <a:latin typeface="微软雅黑" charset="0"/>
                <a:ea typeface="微软雅黑" charset="0"/>
                <a:cs typeface="宋体" charset="0"/>
                <a:sym typeface="+mn-ea"/>
              </a:rPr>
              <a:t>rotateZ(45deg);</a:t>
            </a:r>
          </a:p>
          <a:p>
            <a:pPr algn="l"/>
            <a:r>
              <a:rPr lang="en-US" altLang="zh-CN" sz="1600">
                <a:latin typeface="微软雅黑" charset="0"/>
                <a:ea typeface="微软雅黑" charset="0"/>
                <a:cs typeface="宋体" charset="0"/>
                <a:sym typeface="+mn-ea"/>
              </a:rPr>
              <a:t>       </a:t>
            </a:r>
            <a:r>
              <a:rPr lang="en-US" altLang="zh-CN" sz="1600">
                <a:solidFill>
                  <a:srgbClr val="FF0000"/>
                </a:solidFill>
                <a:latin typeface="微软雅黑" charset="0"/>
                <a:ea typeface="微软雅黑" charset="0"/>
                <a:cs typeface="宋体" charset="0"/>
                <a:sym typeface="+mn-ea"/>
              </a:rPr>
              <a:t> </a:t>
            </a:r>
            <a:r>
              <a:rPr lang="zh-CN" altLang="en-US" sz="1600">
                <a:solidFill>
                  <a:srgbClr val="FF0000"/>
                </a:solidFill>
                <a:latin typeface="微软雅黑" charset="0"/>
                <a:ea typeface="微软雅黑" charset="0"/>
                <a:cs typeface="宋体" charset="0"/>
                <a:sym typeface="+mn-ea"/>
              </a:rPr>
              <a:t>或者：</a:t>
            </a:r>
          </a:p>
          <a:p>
            <a:pPr algn="l"/>
            <a:r>
              <a:rPr lang="zh-CN" altLang="en-US" sz="1600">
                <a:solidFill>
                  <a:srgbClr val="FF0000"/>
                </a:solidFill>
                <a:latin typeface="微软雅黑" charset="0"/>
                <a:ea typeface="微软雅黑" charset="0"/>
                <a:cs typeface="宋体" charset="0"/>
                <a:sym typeface="+mn-ea"/>
              </a:rPr>
              <a:t>      </a:t>
            </a:r>
            <a:r>
              <a:rPr lang="zh-CN" altLang="en-US" sz="1600">
                <a:solidFill>
                  <a:schemeClr val="tx1"/>
                </a:solidFill>
                <a:latin typeface="微软雅黑" charset="0"/>
                <a:ea typeface="微软雅黑" charset="0"/>
                <a:cs typeface="宋体" charset="0"/>
                <a:sym typeface="+mn-ea"/>
              </a:rPr>
              <a:t>  </a:t>
            </a:r>
            <a:r>
              <a:rPr lang="en-US" altLang="zh-CN" sz="1600">
                <a:solidFill>
                  <a:schemeClr val="tx1"/>
                </a:solidFill>
                <a:latin typeface="微软雅黑" charset="0"/>
                <a:ea typeface="微软雅黑" charset="0"/>
                <a:cs typeface="宋体" charset="0"/>
                <a:sym typeface="+mn-ea"/>
              </a:rPr>
              <a:t>transform</a:t>
            </a:r>
            <a:r>
              <a:rPr lang="zh-CN" altLang="en-US" sz="1600">
                <a:solidFill>
                  <a:schemeClr val="tx1"/>
                </a:solidFill>
                <a:latin typeface="微软雅黑" charset="0"/>
                <a:ea typeface="微软雅黑" charset="0"/>
                <a:cs typeface="宋体" charset="0"/>
                <a:sym typeface="+mn-ea"/>
              </a:rPr>
              <a:t>：</a:t>
            </a:r>
            <a:r>
              <a:rPr lang="en-US" altLang="zh-CN" sz="1600">
                <a:latin typeface="微软雅黑" charset="0"/>
                <a:ea typeface="微软雅黑" charset="0"/>
                <a:cs typeface="宋体" charset="0"/>
                <a:sym typeface="+mn-ea"/>
              </a:rPr>
              <a:t>rotateX(45deg) rotateY(45deg) rotateZ(45deg);</a:t>
            </a:r>
            <a:endParaRPr lang="zh-CN" altLang="en-US" sz="1600">
              <a:solidFill>
                <a:schemeClr val="tx1"/>
              </a:solidFill>
              <a:latin typeface="微软雅黑" charset="0"/>
              <a:ea typeface="微软雅黑" charset="0"/>
              <a:cs typeface="宋体" charset="0"/>
              <a:sym typeface="+mn-ea"/>
            </a:endParaRPr>
          </a:p>
          <a:p>
            <a:pPr algn="l"/>
            <a:endParaRPr lang="zh-CN" altLang="en-US" sz="1600" b="1">
              <a:solidFill>
                <a:srgbClr val="FF0000"/>
              </a:solidFill>
              <a:latin typeface="微软雅黑" charset="0"/>
              <a:ea typeface="微软雅黑" charset="0"/>
              <a:cs typeface="宋体" charset="0"/>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9705" y="193040"/>
            <a:ext cx="5080000" cy="483235"/>
          </a:xfrm>
          <a:prstGeom prst="rect">
            <a:avLst/>
          </a:prstGeom>
          <a:noFill/>
          <a:ln w="9525">
            <a:noFill/>
          </a:ln>
        </p:spPr>
        <p:txBody>
          <a:bodyPr>
            <a:spAutoFit/>
          </a:bodyPr>
          <a:lstStyle/>
          <a:p>
            <a:pPr marL="0" indent="0" algn="l"/>
            <a:r>
              <a:rPr lang="en-US" altLang="zh-CN" sz="2400" b="1" u="none">
                <a:latin typeface="微软雅黑" charset="0"/>
                <a:ea typeface="微软雅黑" charset="0"/>
                <a:cs typeface="宋体" charset="0"/>
              </a:rPr>
              <a:t>transform</a:t>
            </a:r>
            <a:r>
              <a:rPr lang="zh-CN" altLang="en-US" sz="2400" b="1" u="none">
                <a:latin typeface="微软雅黑" charset="0"/>
                <a:ea typeface="微软雅黑" charset="0"/>
                <a:cs typeface="宋体" charset="0"/>
              </a:rPr>
              <a:t>功能的分类</a:t>
            </a:r>
          </a:p>
        </p:txBody>
      </p:sp>
      <p:sp>
        <p:nvSpPr>
          <p:cNvPr id="3" name="文本框 2"/>
          <p:cNvSpPr txBox="1"/>
          <p:nvPr/>
        </p:nvSpPr>
        <p:spPr>
          <a:xfrm>
            <a:off x="683260" y="913130"/>
            <a:ext cx="7995285" cy="2975610"/>
          </a:xfrm>
          <a:prstGeom prst="rect">
            <a:avLst/>
          </a:prstGeom>
          <a:noFill/>
        </p:spPr>
        <p:txBody>
          <a:bodyPr wrap="square" rtlCol="0" anchor="t">
            <a:spAutoFit/>
          </a:bodyPr>
          <a:lstStyle/>
          <a:p>
            <a:pPr algn="l"/>
            <a:r>
              <a:rPr lang="en-US" b="1" dirty="0">
                <a:latin typeface="微软雅黑" charset="0"/>
                <a:ea typeface="微软雅黑" charset="0"/>
                <a:cs typeface="宋体" charset="0"/>
                <a:sym typeface="+mn-ea"/>
              </a:rPr>
              <a:t>3D</a:t>
            </a:r>
            <a:r>
              <a:rPr lang="zh-CN" altLang="en-US" b="1" dirty="0">
                <a:latin typeface="微软雅黑" charset="0"/>
                <a:ea typeface="微软雅黑" charset="0"/>
                <a:cs typeface="宋体" charset="0"/>
                <a:sym typeface="+mn-ea"/>
              </a:rPr>
              <a:t>变形可以实现元素在</a:t>
            </a:r>
            <a:r>
              <a:rPr lang="en-US" altLang="zh-CN" b="1" dirty="0">
                <a:latin typeface="微软雅黑" charset="0"/>
                <a:ea typeface="微软雅黑" charset="0"/>
                <a:cs typeface="宋体" charset="0"/>
                <a:sym typeface="+mn-ea"/>
              </a:rPr>
              <a:t>X</a:t>
            </a:r>
            <a:r>
              <a:rPr lang="zh-CN" altLang="en-US" b="1" dirty="0">
                <a:latin typeface="微软雅黑" charset="0"/>
                <a:ea typeface="微软雅黑" charset="0"/>
                <a:cs typeface="宋体" charset="0"/>
                <a:sym typeface="+mn-ea"/>
              </a:rPr>
              <a:t>轴、</a:t>
            </a:r>
            <a:r>
              <a:rPr lang="en-US" altLang="zh-CN" b="1" dirty="0">
                <a:latin typeface="微软雅黑" charset="0"/>
                <a:ea typeface="微软雅黑" charset="0"/>
                <a:cs typeface="宋体" charset="0"/>
                <a:sym typeface="+mn-ea"/>
              </a:rPr>
              <a:t>Y</a:t>
            </a:r>
            <a:r>
              <a:rPr lang="zh-CN" altLang="en-US" b="1" dirty="0">
                <a:latin typeface="微软雅黑" charset="0"/>
                <a:ea typeface="微软雅黑" charset="0"/>
                <a:cs typeface="宋体" charset="0"/>
                <a:sym typeface="+mn-ea"/>
              </a:rPr>
              <a:t>轴、</a:t>
            </a:r>
            <a:r>
              <a:rPr lang="en-US" altLang="zh-CN" b="1" dirty="0">
                <a:latin typeface="微软雅黑" charset="0"/>
                <a:ea typeface="微软雅黑" charset="0"/>
                <a:cs typeface="宋体" charset="0"/>
                <a:sym typeface="+mn-ea"/>
              </a:rPr>
              <a:t>Z</a:t>
            </a:r>
            <a:r>
              <a:rPr lang="zh-CN" altLang="en-US" b="1" dirty="0">
                <a:latin typeface="微软雅黑" charset="0"/>
                <a:ea typeface="微软雅黑" charset="0"/>
                <a:cs typeface="宋体" charset="0"/>
                <a:sym typeface="+mn-ea"/>
              </a:rPr>
              <a:t>轴方向上的旋转、缩放、倾斜以及移动变形处理</a:t>
            </a:r>
          </a:p>
          <a:p>
            <a:pPr algn="l"/>
            <a:endParaRPr lang="zh-CN" altLang="en-US" b="1" dirty="0">
              <a:latin typeface="微软雅黑" charset="0"/>
              <a:ea typeface="微软雅黑" charset="0"/>
              <a:cs typeface="宋体" charset="0"/>
              <a:sym typeface="+mn-ea"/>
            </a:endParaRPr>
          </a:p>
          <a:p>
            <a:pPr algn="l"/>
            <a:r>
              <a:rPr lang="zh-CN" altLang="en-US" b="1" dirty="0">
                <a:latin typeface="微软雅黑" charset="0"/>
                <a:ea typeface="微软雅黑" charset="0"/>
                <a:cs typeface="宋体" charset="0"/>
                <a:sym typeface="+mn-ea"/>
              </a:rPr>
              <a:t>二、缩放</a:t>
            </a:r>
          </a:p>
          <a:p>
            <a:pPr algn="l"/>
            <a:r>
              <a:rPr lang="zh-CN" altLang="en-US" b="1" dirty="0">
                <a:latin typeface="微软雅黑" charset="0"/>
                <a:ea typeface="微软雅黑" charset="0"/>
                <a:cs typeface="宋体" charset="0"/>
                <a:sym typeface="+mn-ea"/>
              </a:rPr>
              <a:t>       语法：</a:t>
            </a:r>
          </a:p>
          <a:p>
            <a:pPr algn="l"/>
            <a:r>
              <a:rPr lang="zh-CN" altLang="en-US" b="1" dirty="0">
                <a:latin typeface="微软雅黑" charset="0"/>
                <a:ea typeface="微软雅黑" charset="0"/>
                <a:cs typeface="宋体" charset="0"/>
                <a:sym typeface="+mn-ea"/>
              </a:rPr>
              <a:t>      </a:t>
            </a:r>
            <a:r>
              <a:rPr lang="zh-CN" altLang="en-US" dirty="0">
                <a:latin typeface="微软雅黑" charset="0"/>
                <a:ea typeface="微软雅黑" charset="0"/>
                <a:cs typeface="宋体" charset="0"/>
                <a:sym typeface="+mn-ea"/>
              </a:rPr>
              <a:t> </a:t>
            </a:r>
            <a:r>
              <a:rPr lang="en-US" altLang="zh-CN" sz="1600" dirty="0">
                <a:latin typeface="微软雅黑" charset="0"/>
                <a:ea typeface="微软雅黑" charset="0"/>
                <a:cs typeface="宋体" charset="0"/>
                <a:sym typeface="+mn-ea"/>
              </a:rPr>
              <a:t>transform</a:t>
            </a:r>
            <a:r>
              <a:rPr lang="zh-CN" altLang="en-US" sz="1600" dirty="0">
                <a:latin typeface="微软雅黑" charset="0"/>
                <a:ea typeface="微软雅黑" charset="0"/>
                <a:cs typeface="宋体" charset="0"/>
                <a:sym typeface="+mn-ea"/>
              </a:rPr>
              <a:t>：</a:t>
            </a:r>
            <a:r>
              <a:rPr lang="en-US" altLang="zh-CN" sz="1600" dirty="0" err="1">
                <a:latin typeface="微软雅黑" charset="0"/>
                <a:ea typeface="微软雅黑" charset="0"/>
                <a:cs typeface="宋体" charset="0"/>
                <a:sym typeface="+mn-ea"/>
              </a:rPr>
              <a:t>scaleX</a:t>
            </a:r>
            <a:r>
              <a:rPr lang="en-US" altLang="zh-CN" sz="1600" dirty="0">
                <a:latin typeface="微软雅黑" charset="0"/>
                <a:ea typeface="微软雅黑" charset="0"/>
                <a:cs typeface="宋体" charset="0"/>
                <a:sym typeface="+mn-ea"/>
              </a:rPr>
              <a:t>(0.5);</a:t>
            </a:r>
          </a:p>
          <a:p>
            <a:pPr algn="l"/>
            <a:r>
              <a:rPr lang="zh-CN" altLang="en-US" sz="1600" dirty="0">
                <a:latin typeface="微软雅黑" charset="0"/>
                <a:ea typeface="微软雅黑" charset="0"/>
                <a:cs typeface="宋体" charset="0"/>
                <a:sym typeface="+mn-ea"/>
              </a:rPr>
              <a:t>        </a:t>
            </a:r>
            <a:r>
              <a:rPr lang="en-US" altLang="zh-CN" sz="1600" dirty="0">
                <a:latin typeface="微软雅黑" charset="0"/>
                <a:ea typeface="微软雅黑" charset="0"/>
                <a:cs typeface="宋体" charset="0"/>
                <a:sym typeface="+mn-ea"/>
              </a:rPr>
              <a:t>transform</a:t>
            </a:r>
            <a:r>
              <a:rPr lang="zh-CN" altLang="en-US" sz="1600" dirty="0">
                <a:latin typeface="微软雅黑" charset="0"/>
                <a:ea typeface="微软雅黑" charset="0"/>
                <a:cs typeface="宋体" charset="0"/>
                <a:sym typeface="+mn-ea"/>
              </a:rPr>
              <a:t>：</a:t>
            </a:r>
            <a:r>
              <a:rPr lang="en-US" altLang="zh-CN" sz="1600" dirty="0" err="1">
                <a:latin typeface="微软雅黑" charset="0"/>
                <a:ea typeface="微软雅黑" charset="0"/>
                <a:cs typeface="宋体" charset="0"/>
                <a:sym typeface="+mn-ea"/>
              </a:rPr>
              <a:t>scaleY</a:t>
            </a:r>
            <a:r>
              <a:rPr lang="en-US" altLang="zh-CN" sz="1600" dirty="0">
                <a:latin typeface="微软雅黑" charset="0"/>
                <a:ea typeface="微软雅黑" charset="0"/>
                <a:cs typeface="宋体" charset="0"/>
                <a:sym typeface="+mn-ea"/>
              </a:rPr>
              <a:t>(1);</a:t>
            </a:r>
          </a:p>
          <a:p>
            <a:pPr algn="l"/>
            <a:r>
              <a:rPr lang="zh-CN" altLang="en-US" sz="1600" dirty="0">
                <a:latin typeface="微软雅黑" charset="0"/>
                <a:ea typeface="微软雅黑" charset="0"/>
                <a:cs typeface="宋体" charset="0"/>
                <a:sym typeface="+mn-ea"/>
              </a:rPr>
              <a:t>        </a:t>
            </a:r>
            <a:r>
              <a:rPr lang="en-US" altLang="zh-CN" sz="1600" dirty="0">
                <a:latin typeface="微软雅黑" charset="0"/>
                <a:ea typeface="微软雅黑" charset="0"/>
                <a:cs typeface="宋体" charset="0"/>
                <a:sym typeface="+mn-ea"/>
              </a:rPr>
              <a:t>transform</a:t>
            </a:r>
            <a:r>
              <a:rPr lang="zh-CN" altLang="en-US" sz="1600" dirty="0">
                <a:latin typeface="微软雅黑" charset="0"/>
                <a:ea typeface="微软雅黑" charset="0"/>
                <a:cs typeface="宋体" charset="0"/>
                <a:sym typeface="+mn-ea"/>
              </a:rPr>
              <a:t>：</a:t>
            </a:r>
            <a:r>
              <a:rPr lang="en-US" altLang="zh-CN" sz="1600" dirty="0" err="1">
                <a:latin typeface="微软雅黑" charset="0"/>
                <a:ea typeface="微软雅黑" charset="0"/>
                <a:cs typeface="宋体" charset="0"/>
                <a:sym typeface="+mn-ea"/>
              </a:rPr>
              <a:t>scaleZ</a:t>
            </a:r>
            <a:r>
              <a:rPr lang="en-US" altLang="zh-CN" sz="1600" dirty="0">
                <a:latin typeface="微软雅黑" charset="0"/>
                <a:ea typeface="微软雅黑" charset="0"/>
                <a:cs typeface="宋体" charset="0"/>
                <a:sym typeface="+mn-ea"/>
              </a:rPr>
              <a:t>(2);</a:t>
            </a:r>
          </a:p>
          <a:p>
            <a:pPr algn="l"/>
            <a:r>
              <a:rPr lang="en-US" altLang="zh-CN" sz="1600" dirty="0">
                <a:latin typeface="微软雅黑" charset="0"/>
                <a:ea typeface="微软雅黑" charset="0"/>
                <a:cs typeface="宋体" charset="0"/>
                <a:sym typeface="+mn-ea"/>
              </a:rPr>
              <a:t>       </a:t>
            </a:r>
            <a:r>
              <a:rPr lang="en-US" altLang="zh-CN" sz="1600" dirty="0">
                <a:solidFill>
                  <a:srgbClr val="FF0000"/>
                </a:solidFill>
                <a:latin typeface="微软雅黑" charset="0"/>
                <a:ea typeface="微软雅黑" charset="0"/>
                <a:cs typeface="宋体" charset="0"/>
                <a:sym typeface="+mn-ea"/>
              </a:rPr>
              <a:t> </a:t>
            </a:r>
            <a:r>
              <a:rPr lang="zh-CN" altLang="en-US" sz="1600" dirty="0">
                <a:solidFill>
                  <a:srgbClr val="FF0000"/>
                </a:solidFill>
                <a:latin typeface="微软雅黑" charset="0"/>
                <a:ea typeface="微软雅黑" charset="0"/>
                <a:cs typeface="宋体" charset="0"/>
                <a:sym typeface="+mn-ea"/>
              </a:rPr>
              <a:t>或者：</a:t>
            </a:r>
          </a:p>
          <a:p>
            <a:pPr algn="l"/>
            <a:r>
              <a:rPr lang="zh-CN" altLang="en-US" sz="1600" dirty="0">
                <a:solidFill>
                  <a:srgbClr val="FF0000"/>
                </a:solidFill>
                <a:latin typeface="微软雅黑" charset="0"/>
                <a:ea typeface="微软雅黑" charset="0"/>
                <a:cs typeface="宋体" charset="0"/>
                <a:sym typeface="+mn-ea"/>
              </a:rPr>
              <a:t>      </a:t>
            </a:r>
            <a:r>
              <a:rPr lang="zh-CN" altLang="en-US" sz="1600" dirty="0">
                <a:solidFill>
                  <a:schemeClr val="tx1"/>
                </a:solidFill>
                <a:latin typeface="微软雅黑" charset="0"/>
                <a:ea typeface="微软雅黑" charset="0"/>
                <a:cs typeface="宋体" charset="0"/>
                <a:sym typeface="+mn-ea"/>
              </a:rPr>
              <a:t>  </a:t>
            </a:r>
            <a:r>
              <a:rPr lang="en-US" altLang="zh-CN" sz="1600" dirty="0">
                <a:solidFill>
                  <a:schemeClr val="tx1"/>
                </a:solidFill>
                <a:latin typeface="微软雅黑" charset="0"/>
                <a:ea typeface="微软雅黑" charset="0"/>
                <a:cs typeface="宋体" charset="0"/>
                <a:sym typeface="+mn-ea"/>
              </a:rPr>
              <a:t>transform</a:t>
            </a:r>
            <a:r>
              <a:rPr lang="zh-CN" altLang="en-US" sz="1600" dirty="0">
                <a:solidFill>
                  <a:schemeClr val="tx1"/>
                </a:solidFill>
                <a:latin typeface="微软雅黑" charset="0"/>
                <a:ea typeface="微软雅黑" charset="0"/>
                <a:cs typeface="宋体" charset="0"/>
                <a:sym typeface="+mn-ea"/>
              </a:rPr>
              <a:t>：</a:t>
            </a:r>
            <a:r>
              <a:rPr lang="en-US" altLang="zh-CN" sz="1600" dirty="0" err="1">
                <a:latin typeface="微软雅黑" charset="0"/>
                <a:ea typeface="微软雅黑" charset="0"/>
                <a:cs typeface="宋体" charset="0"/>
                <a:sym typeface="+mn-ea"/>
              </a:rPr>
              <a:t>scaleX</a:t>
            </a:r>
            <a:r>
              <a:rPr lang="en-US" altLang="zh-CN" sz="1600" dirty="0">
                <a:latin typeface="微软雅黑" charset="0"/>
                <a:ea typeface="微软雅黑" charset="0"/>
                <a:cs typeface="宋体" charset="0"/>
                <a:sym typeface="+mn-ea"/>
              </a:rPr>
              <a:t>(0.5) </a:t>
            </a:r>
            <a:r>
              <a:rPr lang="en-US" altLang="zh-CN" sz="1600" dirty="0" err="1">
                <a:latin typeface="微软雅黑" charset="0"/>
                <a:ea typeface="微软雅黑" charset="0"/>
                <a:cs typeface="宋体" charset="0"/>
                <a:sym typeface="+mn-ea"/>
              </a:rPr>
              <a:t>scaleY</a:t>
            </a:r>
            <a:r>
              <a:rPr lang="en-US" altLang="zh-CN" sz="1600" dirty="0">
                <a:latin typeface="微软雅黑" charset="0"/>
                <a:ea typeface="微软雅黑" charset="0"/>
                <a:cs typeface="宋体" charset="0"/>
                <a:sym typeface="+mn-ea"/>
              </a:rPr>
              <a:t>(1) </a:t>
            </a:r>
            <a:r>
              <a:rPr lang="en-US" altLang="zh-CN" sz="1600" dirty="0" err="1">
                <a:latin typeface="微软雅黑" charset="0"/>
                <a:ea typeface="微软雅黑" charset="0"/>
                <a:cs typeface="宋体" charset="0"/>
                <a:sym typeface="+mn-ea"/>
              </a:rPr>
              <a:t>scaleZ</a:t>
            </a:r>
            <a:r>
              <a:rPr lang="en-US" altLang="zh-CN" sz="1600" dirty="0">
                <a:latin typeface="微软雅黑" charset="0"/>
                <a:ea typeface="微软雅黑" charset="0"/>
                <a:cs typeface="宋体" charset="0"/>
                <a:sym typeface="+mn-ea"/>
              </a:rPr>
              <a:t>(2);</a:t>
            </a:r>
            <a:endParaRPr lang="zh-CN" altLang="en-US" sz="1600" dirty="0">
              <a:solidFill>
                <a:schemeClr val="tx1"/>
              </a:solidFill>
              <a:latin typeface="微软雅黑" charset="0"/>
              <a:ea typeface="微软雅黑" charset="0"/>
              <a:cs typeface="宋体" charset="0"/>
              <a:sym typeface="+mn-ea"/>
            </a:endParaRPr>
          </a:p>
          <a:p>
            <a:pPr algn="l"/>
            <a:endParaRPr lang="zh-CN" altLang="en-US" sz="1600" b="1" dirty="0">
              <a:solidFill>
                <a:srgbClr val="FF0000"/>
              </a:solidFill>
              <a:latin typeface="微软雅黑" charset="0"/>
              <a:ea typeface="微软雅黑" charset="0"/>
              <a:cs typeface="宋体" charset="0"/>
              <a:sym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785</TotalTime>
  <Words>763</Words>
  <Application>Microsoft Macintosh PowerPoint</Application>
  <PresentationFormat>全屏显示(16:10)</PresentationFormat>
  <Paragraphs>135</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Arial</vt:lpstr>
      <vt:lpstr>Calibri</vt:lpstr>
      <vt:lpstr>Wingdings</vt:lpstr>
      <vt:lpstr>宋体</vt:lpstr>
      <vt:lpstr>微软雅黑</vt:lpstr>
      <vt:lpstr>Office 主题</vt:lpstr>
      <vt:lpstr>CSS3动画</vt:lpstr>
      <vt:lpstr>如何做动画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Microsoft Office 用户</cp:lastModifiedBy>
  <cp:revision>203</cp:revision>
  <dcterms:created xsi:type="dcterms:W3CDTF">2016-02-23T08:51:00Z</dcterms:created>
  <dcterms:modified xsi:type="dcterms:W3CDTF">2017-08-29T08:12:15Z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