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4" r:id="rId3"/>
    <p:sldId id="283" r:id="rId4"/>
    <p:sldId id="275" r:id="rId5"/>
    <p:sldId id="274" r:id="rId6"/>
    <p:sldId id="272" r:id="rId7"/>
    <p:sldId id="276" r:id="rId8"/>
    <p:sldId id="277" r:id="rId9"/>
    <p:sldId id="278" r:id="rId10"/>
    <p:sldId id="279" r:id="rId11"/>
    <p:sldId id="281" r:id="rId12"/>
    <p:sldId id="28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33"/>
    <p:restoredTop sz="84670"/>
  </p:normalViewPr>
  <p:slideViewPr>
    <p:cSldViewPr>
      <p:cViewPr varScale="1">
        <p:scale>
          <a:sx n="68" d="100"/>
          <a:sy n="68" d="100"/>
        </p:scale>
        <p:origin x="200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17/8/30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17/8/30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1680" y="908720"/>
            <a:ext cx="6192688" cy="1121296"/>
          </a:xfrm>
        </p:spPr>
        <p:txBody>
          <a:bodyPr>
            <a:noAutofit/>
          </a:bodyPr>
          <a:lstStyle/>
          <a:p>
            <a:pPr algn="ctr"/>
            <a:r>
              <a:rPr lang="en-US" altLang="en-US" sz="7200" dirty="0" smtClean="0"/>
              <a:t>移动端</a:t>
            </a:r>
            <a:r>
              <a:rPr altLang="zh-CN" sz="7200" b="1" dirty="0" smtClean="0"/>
              <a:t>HTML5</a:t>
            </a:r>
            <a:endParaRPr lang="zh-CN" altLang="en-US" sz="7200" b="1" dirty="0"/>
          </a:p>
        </p:txBody>
      </p:sp>
      <p:pic>
        <p:nvPicPr>
          <p:cNvPr id="4" name="图片 3" descr="html5标志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30016"/>
            <a:ext cx="6984776" cy="3415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19256" cy="85270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新的表单属性浏览器支持</a:t>
            </a:r>
            <a:r>
              <a:rPr kumimoji="1" lang="zh-CN" altLang="en-US" dirty="0" smtClean="0"/>
              <a:t>情况：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3788" b="-3788"/>
          <a:stretch>
            <a:fillRect/>
          </a:stretch>
        </p:blipFill>
        <p:spPr>
          <a:xfrm>
            <a:off x="614655" y="1935163"/>
            <a:ext cx="7914689" cy="4389437"/>
          </a:xfrm>
        </p:spPr>
      </p:pic>
    </p:spTree>
    <p:extLst>
      <p:ext uri="{BB962C8B-B14F-4D97-AF65-F5344CB8AC3E}">
        <p14:creationId xmlns:p14="http://schemas.microsoft.com/office/powerpoint/2010/main" val="105399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10376"/>
          </a:xfrm>
        </p:spPr>
        <p:txBody>
          <a:bodyPr/>
          <a:lstStyle/>
          <a:p>
            <a:pPr algn="ctr"/>
            <a:r>
              <a:rPr kumimoji="1" lang="en-US" altLang="zh-CN" dirty="0"/>
              <a:t>Html5</a:t>
            </a:r>
            <a:r>
              <a:rPr kumimoji="1" lang="zh-CN" altLang="en-US" dirty="0" smtClean="0"/>
              <a:t>第三单元－</a:t>
            </a:r>
            <a:r>
              <a:rPr kumimoji="1" lang="zh-CN" altLang="en-US" dirty="0"/>
              <a:t>拖放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3800" b="1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拖放事件： </a:t>
            </a:r>
            <a:endParaRPr lang="en-US" altLang="zh-CN" sz="3800" b="1" dirty="0" smtClean="0">
              <a:solidFill>
                <a:srgbClr val="FF0000"/>
              </a:solidFill>
              <a:latin typeface="Hiragino Sans GB W3"/>
              <a:ea typeface="Hiragino Sans GB W3"/>
              <a:cs typeface="Hiragino Sans GB W3"/>
            </a:endParaRPr>
          </a:p>
          <a:p>
            <a:r>
              <a:rPr lang="en-US" altLang="zh-CN" sz="2800" dirty="0" err="1" smtClean="0">
                <a:latin typeface="Hiragino Sans GB W3"/>
                <a:ea typeface="Hiragino Sans GB W3"/>
                <a:cs typeface="Hiragino Sans GB W3"/>
              </a:rPr>
              <a:t>dragstart</a:t>
            </a:r>
            <a:r>
              <a:rPr lang="zh-CN" altLang="en-US" sz="2800" dirty="0">
                <a:latin typeface="Hiragino Sans GB W3"/>
                <a:ea typeface="Hiragino Sans GB W3"/>
                <a:cs typeface="Hiragino Sans GB W3"/>
              </a:rPr>
              <a:t>：网页元素开始拖动时触发。</a:t>
            </a:r>
          </a:p>
          <a:p>
            <a:r>
              <a:rPr lang="zh-CN" altLang="en-US" sz="2800" dirty="0"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en-US" altLang="zh-CN" sz="2800" dirty="0">
                <a:latin typeface="Hiragino Sans GB W3"/>
                <a:ea typeface="Hiragino Sans GB W3"/>
                <a:cs typeface="Hiragino Sans GB W3"/>
              </a:rPr>
              <a:t>drag</a:t>
            </a:r>
            <a:r>
              <a:rPr lang="zh-CN" altLang="en-US" sz="2800" dirty="0">
                <a:latin typeface="Hiragino Sans GB W3"/>
                <a:ea typeface="Hiragino Sans GB W3"/>
                <a:cs typeface="Hiragino Sans GB W3"/>
              </a:rPr>
              <a:t>：被拖动的元素在拖动过程中持续触发。</a:t>
            </a:r>
          </a:p>
          <a:p>
            <a:r>
              <a:rPr lang="zh-CN" altLang="en-US" sz="2800" dirty="0"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en-US" altLang="zh-CN" sz="2800" dirty="0" err="1">
                <a:latin typeface="Hiragino Sans GB W3"/>
                <a:ea typeface="Hiragino Sans GB W3"/>
                <a:cs typeface="Hiragino Sans GB W3"/>
              </a:rPr>
              <a:t>dragenter</a:t>
            </a:r>
            <a:r>
              <a:rPr lang="zh-CN" altLang="en-US" sz="2800" dirty="0">
                <a:latin typeface="Hiragino Sans GB W3"/>
                <a:ea typeface="Hiragino Sans GB W3"/>
                <a:cs typeface="Hiragino Sans GB W3"/>
              </a:rPr>
              <a:t>：被拖动的元素进入目标元素时触发，应在目标元素监听该事件。</a:t>
            </a:r>
          </a:p>
          <a:p>
            <a:r>
              <a:rPr lang="zh-CN" altLang="en-US" sz="2800" dirty="0"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en-US" altLang="zh-CN" sz="2800" dirty="0" err="1">
                <a:latin typeface="Hiragino Sans GB W3"/>
                <a:ea typeface="Hiragino Sans GB W3"/>
                <a:cs typeface="Hiragino Sans GB W3"/>
              </a:rPr>
              <a:t>dragleave</a:t>
            </a:r>
            <a:r>
              <a:rPr lang="zh-CN" altLang="en-US" sz="2800" dirty="0">
                <a:latin typeface="Hiragino Sans GB W3"/>
                <a:ea typeface="Hiragino Sans GB W3"/>
                <a:cs typeface="Hiragino Sans GB W3"/>
              </a:rPr>
              <a:t>：被拖动的元素离开目标元素时触发，应在目标元素监听该事件。</a:t>
            </a:r>
          </a:p>
          <a:p>
            <a:r>
              <a:rPr lang="zh-CN" altLang="en-US" sz="2800" dirty="0"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en-US" altLang="zh-CN" sz="2800" dirty="0" err="1">
                <a:latin typeface="Hiragino Sans GB W3"/>
                <a:ea typeface="Hiragino Sans GB W3"/>
                <a:cs typeface="Hiragino Sans GB W3"/>
              </a:rPr>
              <a:t>dragover</a:t>
            </a:r>
            <a:r>
              <a:rPr lang="zh-CN" altLang="en-US" sz="2800" dirty="0">
                <a:latin typeface="Hiragino Sans GB W3"/>
                <a:ea typeface="Hiragino Sans GB W3"/>
                <a:cs typeface="Hiragino Sans GB W3"/>
              </a:rPr>
              <a:t>：被拖动元素停留在目标元素之中时持续触发，应在目标元素监听该事件。</a:t>
            </a:r>
          </a:p>
          <a:p>
            <a:r>
              <a:rPr lang="zh-CN" altLang="en-US" sz="2800" dirty="0"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en-US" altLang="zh-CN" sz="2800" dirty="0">
                <a:latin typeface="Hiragino Sans GB W3"/>
                <a:ea typeface="Hiragino Sans GB W3"/>
                <a:cs typeface="Hiragino Sans GB W3"/>
              </a:rPr>
              <a:t>drop</a:t>
            </a:r>
            <a:r>
              <a:rPr lang="zh-CN" altLang="en-US" sz="2800" dirty="0">
                <a:latin typeface="Hiragino Sans GB W3"/>
                <a:ea typeface="Hiragino Sans GB W3"/>
                <a:cs typeface="Hiragino Sans GB W3"/>
              </a:rPr>
              <a:t>：被拖动元素或从文件系统选中的文件，拖放落下时触发。</a:t>
            </a:r>
          </a:p>
          <a:p>
            <a:r>
              <a:rPr lang="zh-CN" altLang="en-US" sz="2800" dirty="0"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en-US" altLang="zh-CN" sz="2800" dirty="0" err="1">
                <a:latin typeface="Hiragino Sans GB W3"/>
                <a:ea typeface="Hiragino Sans GB W3"/>
                <a:cs typeface="Hiragino Sans GB W3"/>
              </a:rPr>
              <a:t>drogend</a:t>
            </a:r>
            <a:r>
              <a:rPr lang="zh-CN" altLang="en-US" sz="2800" dirty="0">
                <a:latin typeface="Hiragino Sans GB W3"/>
                <a:ea typeface="Hiragino Sans GB W3"/>
                <a:cs typeface="Hiragino Sans GB W3"/>
              </a:rPr>
              <a:t>：网页元素拖动结束时触发。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88487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实现拖放的</a:t>
            </a:r>
            <a:r>
              <a:rPr kumimoji="1" lang="zh-CN" altLang="en-US" dirty="0" smtClean="0"/>
              <a:t>步骤</a:t>
            </a:r>
            <a:r>
              <a:rPr kumimoji="1"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b="1" dirty="0">
                <a:latin typeface="Hiragino Sans GB W3"/>
                <a:ea typeface="Hiragino Sans GB W3"/>
                <a:cs typeface="Hiragino Sans GB W3"/>
              </a:rPr>
              <a:t>1. </a:t>
            </a:r>
            <a:r>
              <a:rPr kumimoji="1" lang="zh-CN" altLang="en-US" sz="2400" b="1" dirty="0">
                <a:latin typeface="Hiragino Sans GB W3"/>
                <a:ea typeface="Hiragino Sans GB W3"/>
                <a:cs typeface="Hiragino Sans GB W3"/>
              </a:rPr>
              <a:t>将想要拖放的对象元素的</a:t>
            </a:r>
            <a:r>
              <a:rPr kumimoji="1" lang="en-US" altLang="zh-CN" sz="2400" b="1" dirty="0" err="1">
                <a:latin typeface="Hiragino Sans GB W3"/>
                <a:ea typeface="Hiragino Sans GB W3"/>
                <a:cs typeface="Hiragino Sans GB W3"/>
              </a:rPr>
              <a:t>draggable</a:t>
            </a:r>
            <a:r>
              <a:rPr kumimoji="1" lang="zh-CN" altLang="en-US" sz="2400" b="1" dirty="0">
                <a:latin typeface="Hiragino Sans GB W3"/>
                <a:ea typeface="Hiragino Sans GB W3"/>
                <a:cs typeface="Hiragino Sans GB W3"/>
              </a:rPr>
              <a:t>属性设为</a:t>
            </a:r>
            <a:r>
              <a:rPr kumimoji="1" lang="en-US" altLang="zh-CN" sz="2400" b="1" dirty="0">
                <a:latin typeface="Hiragino Sans GB W3"/>
                <a:ea typeface="Hiragino Sans GB W3"/>
                <a:cs typeface="Hiragino Sans GB W3"/>
              </a:rPr>
              <a:t>true</a:t>
            </a:r>
            <a:r>
              <a:rPr kumimoji="1" lang="zh-CN" altLang="en-US" sz="2400" b="1" dirty="0">
                <a:latin typeface="Hiragino Sans GB W3"/>
                <a:ea typeface="Hiragino Sans GB W3"/>
                <a:cs typeface="Hiragino Sans GB W3"/>
              </a:rPr>
              <a:t>（</a:t>
            </a:r>
            <a:r>
              <a:rPr kumimoji="1" lang="en-US" altLang="zh-CN" sz="2400" b="1" dirty="0" err="1">
                <a:latin typeface="Hiragino Sans GB W3"/>
                <a:ea typeface="Hiragino Sans GB W3"/>
                <a:cs typeface="Hiragino Sans GB W3"/>
              </a:rPr>
              <a:t>draggable</a:t>
            </a:r>
            <a:r>
              <a:rPr kumimoji="1" lang="en-US" altLang="zh-CN" sz="2400" b="1" dirty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b="1" dirty="0">
                <a:latin typeface="Hiragino Sans GB W3"/>
                <a:ea typeface="Hiragino Sans GB W3"/>
                <a:cs typeface="Hiragino Sans GB W3"/>
              </a:rPr>
              <a:t>＝</a:t>
            </a:r>
            <a:r>
              <a:rPr kumimoji="1" lang="en-US" altLang="zh-CN" sz="2400" b="1" dirty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b="1" dirty="0">
                <a:latin typeface="Hiragino Sans GB W3"/>
                <a:ea typeface="Hiragino Sans GB W3"/>
                <a:cs typeface="Hiragino Sans GB W3"/>
              </a:rPr>
              <a:t>“</a:t>
            </a:r>
            <a:r>
              <a:rPr kumimoji="1" lang="en-US" altLang="zh-CN" sz="2400" b="1" dirty="0">
                <a:latin typeface="Hiragino Sans GB W3"/>
                <a:ea typeface="Hiragino Sans GB W3"/>
                <a:cs typeface="Hiragino Sans GB W3"/>
              </a:rPr>
              <a:t>true</a:t>
            </a:r>
            <a:r>
              <a:rPr kumimoji="1" lang="zh-CN" altLang="en-US" sz="2400" b="1" dirty="0">
                <a:latin typeface="Hiragino Sans GB W3"/>
                <a:ea typeface="Hiragino Sans GB W3"/>
                <a:cs typeface="Hiragino Sans GB W3"/>
              </a:rPr>
              <a:t>”）。这样才能将元素进行拖</a:t>
            </a:r>
            <a:r>
              <a:rPr kumimoji="1" lang="zh-CN" altLang="en-US" sz="2400" b="1">
                <a:latin typeface="Hiragino Sans GB W3"/>
                <a:ea typeface="Hiragino Sans GB W3"/>
                <a:cs typeface="Hiragino Sans GB W3"/>
              </a:rPr>
              <a:t>放</a:t>
            </a:r>
            <a:r>
              <a:rPr kumimoji="1" lang="zh-CN" altLang="en-US" sz="2400" b="1" smtClean="0">
                <a:latin typeface="Hiragino Sans GB W3"/>
                <a:ea typeface="Hiragino Sans GB W3"/>
                <a:cs typeface="Hiragino Sans GB W3"/>
              </a:rPr>
              <a:t>。</a:t>
            </a:r>
            <a:endParaRPr kumimoji="1" lang="zh-CN" altLang="en-US" sz="2800" dirty="0">
              <a:solidFill>
                <a:srgbClr val="FF0000"/>
              </a:solidFill>
              <a:latin typeface="Hiragino Sans GB W3"/>
              <a:ea typeface="Hiragino Sans GB W3"/>
              <a:cs typeface="Hiragino Sans GB W3"/>
            </a:endParaRPr>
          </a:p>
          <a:p>
            <a:r>
              <a:rPr kumimoji="1" lang="zh-CN" altLang="en-US" sz="2400" b="1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.</a:t>
            </a:r>
            <a:r>
              <a:rPr lang="zh-CN" altLang="nl-NL" sz="2400" b="1" dirty="0">
                <a:latin typeface="Hiragino Sans GB W3"/>
                <a:ea typeface="Hiragino Sans GB W3"/>
                <a:cs typeface="Hiragino Sans GB W3"/>
              </a:rPr>
              <a:t>拖动什么 </a:t>
            </a:r>
            <a:r>
              <a:rPr lang="nl-NL" altLang="zh-CN" sz="2400" b="1" dirty="0">
                <a:latin typeface="Hiragino Sans GB W3"/>
                <a:ea typeface="Hiragino Sans GB W3"/>
                <a:cs typeface="Hiragino Sans GB W3"/>
              </a:rPr>
              <a:t>- </a:t>
            </a:r>
            <a:r>
              <a:rPr lang="nl-NL" altLang="zh-CN" sz="2400" b="1" dirty="0" err="1">
                <a:latin typeface="Hiragino Sans GB W3"/>
                <a:ea typeface="Hiragino Sans GB W3"/>
                <a:cs typeface="Hiragino Sans GB W3"/>
              </a:rPr>
              <a:t>ondragstart</a:t>
            </a:r>
            <a:r>
              <a:rPr lang="nl-NL" altLang="zh-CN" sz="2400" b="1" dirty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nl-NL" sz="2400" b="1" dirty="0">
                <a:latin typeface="Hiragino Sans GB W3"/>
                <a:ea typeface="Hiragino Sans GB W3"/>
                <a:cs typeface="Hiragino Sans GB W3"/>
              </a:rPr>
              <a:t>和 </a:t>
            </a:r>
            <a:r>
              <a:rPr lang="nl-NL" altLang="zh-CN" sz="2400" b="1" dirty="0" err="1">
                <a:latin typeface="Hiragino Sans GB W3"/>
                <a:ea typeface="Hiragino Sans GB W3"/>
                <a:cs typeface="Hiragino Sans GB W3"/>
              </a:rPr>
              <a:t>setData</a:t>
            </a:r>
            <a:r>
              <a:rPr lang="nl-NL" altLang="zh-CN" sz="2400" b="1" dirty="0" smtClean="0">
                <a:latin typeface="Hiragino Sans GB W3"/>
                <a:ea typeface="Hiragino Sans GB W3"/>
                <a:cs typeface="Hiragino Sans GB W3"/>
              </a:rPr>
              <a:t>(</a:t>
            </a:r>
            <a:r>
              <a:rPr lang="zh-CN" altLang="en-US" sz="2400" b="1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nl-NL" altLang="zh-CN" sz="2400" b="1" dirty="0" smtClean="0">
                <a:latin typeface="Hiragino Sans GB W3"/>
                <a:ea typeface="Hiragino Sans GB W3"/>
                <a:cs typeface="Hiragino Sans GB W3"/>
              </a:rPr>
              <a:t>)</a:t>
            </a:r>
          </a:p>
          <a:p>
            <a:r>
              <a:rPr kumimoji="1" lang="en-US" altLang="zh-CN" sz="2400" b="1" dirty="0" smtClean="0">
                <a:latin typeface="Hiragino Sans GB W3"/>
                <a:ea typeface="Hiragino Sans GB W3"/>
                <a:cs typeface="Hiragino Sans GB W3"/>
              </a:rPr>
              <a:t>3.</a:t>
            </a:r>
            <a:r>
              <a:rPr lang="zh-CN" altLang="hr-HR" b="1" dirty="0">
                <a:latin typeface="Hiragino Sans GB W3"/>
                <a:ea typeface="Hiragino Sans GB W3"/>
                <a:cs typeface="Hiragino Sans GB W3"/>
              </a:rPr>
              <a:t>放到何处 </a:t>
            </a:r>
            <a:r>
              <a:rPr lang="en-US" altLang="zh-CN" b="1" dirty="0" smtClean="0">
                <a:latin typeface="Hiragino Sans GB W3"/>
                <a:ea typeface="Hiragino Sans GB W3"/>
                <a:cs typeface="Hiragino Sans GB W3"/>
              </a:rPr>
              <a:t>–</a:t>
            </a:r>
            <a:r>
              <a:rPr lang="hr-HR" altLang="zh-CN" b="1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hr-HR" altLang="zh-CN" b="1" dirty="0" err="1" smtClean="0">
                <a:latin typeface="Hiragino Sans GB W3"/>
                <a:ea typeface="Hiragino Sans GB W3"/>
                <a:cs typeface="Hiragino Sans GB W3"/>
              </a:rPr>
              <a:t>ondragover</a:t>
            </a:r>
            <a:endParaRPr lang="hr-HR" altLang="zh-CN" b="1" dirty="0" smtClean="0">
              <a:latin typeface="Hiragino Sans GB W3"/>
              <a:ea typeface="Hiragino Sans GB W3"/>
              <a:cs typeface="Hiragino Sans GB W3"/>
            </a:endParaRPr>
          </a:p>
          <a:p>
            <a:r>
              <a:rPr kumimoji="1" lang="en-US" altLang="zh-CN" b="1" dirty="0" smtClean="0">
                <a:latin typeface="Hiragino Sans GB W3"/>
                <a:ea typeface="Hiragino Sans GB W3"/>
                <a:cs typeface="Hiragino Sans GB W3"/>
              </a:rPr>
              <a:t>4.</a:t>
            </a:r>
            <a:r>
              <a:rPr lang="zh-CN" altLang="en-US" b="1" dirty="0">
                <a:latin typeface="Hiragino Sans GB W3"/>
                <a:ea typeface="Hiragino Sans GB W3"/>
                <a:cs typeface="Hiragino Sans GB W3"/>
              </a:rPr>
              <a:t>进行放置 </a:t>
            </a:r>
            <a:r>
              <a:rPr lang="en-US" altLang="zh-CN" b="1" dirty="0" smtClean="0">
                <a:latin typeface="Hiragino Sans GB W3"/>
                <a:ea typeface="Hiragino Sans GB W3"/>
                <a:cs typeface="Hiragino Sans GB W3"/>
              </a:rPr>
              <a:t>– </a:t>
            </a:r>
            <a:r>
              <a:rPr lang="en-US" altLang="zh-CN" b="1" dirty="0" err="1" smtClean="0">
                <a:latin typeface="Hiragino Sans GB W3"/>
                <a:ea typeface="Hiragino Sans GB W3"/>
                <a:cs typeface="Hiragino Sans GB W3"/>
              </a:rPr>
              <a:t>ondrop</a:t>
            </a:r>
            <a:r>
              <a:rPr lang="zh-CN" altLang="en-US" b="1" dirty="0" smtClean="0">
                <a:latin typeface="Hiragino Sans GB W3"/>
                <a:ea typeface="Hiragino Sans GB W3"/>
                <a:cs typeface="Hiragino Sans GB W3"/>
              </a:rPr>
              <a:t> 和</a:t>
            </a:r>
            <a:r>
              <a:rPr lang="en-US" altLang="zh-CN" b="1" dirty="0" err="1" smtClean="0">
                <a:latin typeface="Hiragino Sans GB W3"/>
                <a:ea typeface="Hiragino Sans GB W3"/>
                <a:cs typeface="Hiragino Sans GB W3"/>
              </a:rPr>
              <a:t>getData</a:t>
            </a:r>
            <a:r>
              <a:rPr lang="en-US" altLang="zh-CN" b="1" dirty="0" smtClean="0">
                <a:latin typeface="Hiragino Sans GB W3"/>
                <a:ea typeface="Hiragino Sans GB W3"/>
                <a:cs typeface="Hiragino Sans GB W3"/>
              </a:rPr>
              <a:t>(</a:t>
            </a:r>
            <a:r>
              <a:rPr lang="zh-CN" altLang="en-US" b="1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b="1" dirty="0" smtClean="0">
                <a:latin typeface="Hiragino Sans GB W3"/>
                <a:ea typeface="Hiragino Sans GB W3"/>
                <a:cs typeface="Hiragino Sans GB W3"/>
              </a:rPr>
              <a:t>)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46802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基础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69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第一单元 </a:t>
            </a:r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新的标签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第二单元 表单</a:t>
            </a:r>
          </a:p>
          <a:p>
            <a:r>
              <a:rPr kumimoji="1" lang="zh-CN" altLang="en-US" dirty="0" smtClean="0"/>
              <a:t>第三单元 拖放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1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第一单元：</a:t>
            </a:r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新标签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结构性标签：</a:t>
            </a:r>
            <a:r>
              <a:rPr lang="en-US" altLang="zh-CN" sz="2400" dirty="0" smtClean="0"/>
              <a:t>&lt;article</a:t>
            </a:r>
            <a:r>
              <a:rPr lang="en-US" altLang="zh-CN" sz="2400" dirty="0"/>
              <a:t>&gt;</a:t>
            </a:r>
            <a:r>
              <a:rPr lang="zh-CN" altLang="en-US" sz="2400" dirty="0"/>
              <a:t>  ，</a:t>
            </a:r>
            <a:r>
              <a:rPr lang="en-US" altLang="zh-CN" sz="2400" dirty="0"/>
              <a:t>&lt;aside&gt;</a:t>
            </a:r>
            <a:r>
              <a:rPr lang="zh-CN" altLang="en-US" sz="2400" dirty="0"/>
              <a:t>，</a:t>
            </a:r>
            <a:r>
              <a:rPr lang="en-US" altLang="zh-CN" sz="2400" dirty="0"/>
              <a:t>&lt;footer&gt;</a:t>
            </a:r>
            <a:r>
              <a:rPr lang="zh-CN" altLang="en-US" sz="2400" dirty="0"/>
              <a:t>，</a:t>
            </a:r>
            <a:r>
              <a:rPr lang="en-US" altLang="zh-CN" sz="2400" dirty="0"/>
              <a:t>&lt;header&gt;</a:t>
            </a:r>
            <a:r>
              <a:rPr lang="zh-CN" altLang="en-US" sz="2400" dirty="0" smtClean="0"/>
              <a:t>，</a:t>
            </a:r>
            <a:r>
              <a:rPr lang="hr-HR" altLang="zh-CN" sz="2400" dirty="0" smtClean="0"/>
              <a:t>&lt;</a:t>
            </a:r>
            <a:r>
              <a:rPr lang="hr-HR" altLang="zh-CN" sz="2400" dirty="0" err="1"/>
              <a:t>nav</a:t>
            </a:r>
            <a:r>
              <a:rPr lang="hr-HR" altLang="zh-CN" sz="2400" dirty="0"/>
              <a:t>&gt;</a:t>
            </a:r>
            <a:r>
              <a:rPr lang="zh-CN" altLang="en-US" sz="2400" dirty="0"/>
              <a:t>，</a:t>
            </a:r>
            <a:r>
              <a:rPr lang="en-US" altLang="zh-CN" sz="2400" dirty="0"/>
              <a:t>&lt;section</a:t>
            </a:r>
            <a:r>
              <a:rPr lang="en-US" altLang="zh-CN" sz="2400" dirty="0" smtClean="0"/>
              <a:t>&gt;</a:t>
            </a:r>
            <a:endParaRPr kumimoji="1" lang="en-US" altLang="zh-CN" sz="2400" dirty="0" smtClean="0"/>
          </a:p>
          <a:p>
            <a:r>
              <a:rPr lang="zh-CN" altLang="en-US" sz="2400" dirty="0" smtClean="0"/>
              <a:t>非结构性标签：</a:t>
            </a:r>
            <a:r>
              <a:rPr lang="en-US" altLang="zh-CN" sz="2400" dirty="0" smtClean="0"/>
              <a:t>&lt;audio</a:t>
            </a:r>
            <a:r>
              <a:rPr lang="en-US" altLang="zh-CN" sz="2400" dirty="0"/>
              <a:t>&gt;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&lt;video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&lt;</a:t>
            </a:r>
            <a:r>
              <a:rPr lang="en-US" altLang="zh-CN" sz="2400" dirty="0"/>
              <a:t>canvas&gt;</a:t>
            </a:r>
            <a:r>
              <a:rPr lang="zh-CN" altLang="en-US" sz="2400" dirty="0"/>
              <a:t>，</a:t>
            </a:r>
            <a:r>
              <a:rPr lang="en-US" altLang="zh-CN" sz="2400" dirty="0"/>
              <a:t>&lt;command&gt;</a:t>
            </a:r>
            <a:r>
              <a:rPr lang="zh-CN" altLang="en-US" sz="2400" dirty="0"/>
              <a:t>，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datalist</a:t>
            </a:r>
            <a:r>
              <a:rPr lang="en-US" altLang="zh-CN" sz="2400" dirty="0"/>
              <a:t>&gt;</a:t>
            </a:r>
            <a:r>
              <a:rPr lang="zh-CN" altLang="en-US" sz="2400" dirty="0"/>
              <a:t>，</a:t>
            </a:r>
            <a:r>
              <a:rPr lang="en-US" altLang="zh-CN" sz="2400" dirty="0"/>
              <a:t>&lt;details&gt;</a:t>
            </a:r>
            <a:r>
              <a:rPr lang="zh-CN" altLang="en-US" sz="2400" dirty="0"/>
              <a:t>，</a:t>
            </a:r>
            <a:r>
              <a:rPr lang="en-US" altLang="zh-CN" sz="2400" dirty="0"/>
              <a:t>&lt;figure&gt;</a:t>
            </a:r>
            <a:r>
              <a:rPr lang="zh-CN" altLang="en-US" sz="2400" dirty="0"/>
              <a:t>，</a:t>
            </a:r>
            <a:r>
              <a:rPr lang="en-US" altLang="zh-CN" sz="2400" dirty="0"/>
              <a:t>&lt;mark&gt;</a:t>
            </a:r>
            <a:r>
              <a:rPr lang="zh-CN" altLang="en-US" sz="2400" dirty="0"/>
              <a:t>，</a:t>
            </a:r>
            <a:r>
              <a:rPr lang="en-US" altLang="zh-CN" sz="2400" dirty="0"/>
              <a:t>&lt;progress&gt;</a:t>
            </a:r>
            <a:r>
              <a:rPr lang="zh-CN" altLang="en-US" sz="2400" dirty="0"/>
              <a:t>，</a:t>
            </a:r>
            <a:r>
              <a:rPr lang="en-US" altLang="zh-CN" sz="2400" dirty="0"/>
              <a:t>&lt;</a:t>
            </a:r>
            <a:r>
              <a:rPr lang="en-US" altLang="zh-CN" sz="2400" dirty="0" smtClean="0"/>
              <a:t>source</a:t>
            </a:r>
            <a:r>
              <a:rPr lang="en-US" altLang="zh-CN" sz="2400" dirty="0"/>
              <a:t>&gt;</a:t>
            </a:r>
            <a:r>
              <a:rPr lang="zh-CN" altLang="en-US" sz="2400" dirty="0"/>
              <a:t>，</a:t>
            </a:r>
            <a:r>
              <a:rPr lang="en-US" altLang="zh-CN" sz="2400" dirty="0"/>
              <a:t>&lt;time</a:t>
            </a:r>
            <a:r>
              <a:rPr lang="en-US" altLang="zh-CN" sz="2400" dirty="0" smtClean="0"/>
              <a:t>&gt;</a:t>
            </a:r>
          </a:p>
          <a:p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3302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866360"/>
          </a:xfrm>
        </p:spPr>
        <p:txBody>
          <a:bodyPr/>
          <a:lstStyle/>
          <a:p>
            <a:r>
              <a:rPr lang="en-US" altLang="zh-CN" dirty="0" smtClean="0"/>
              <a:t>Html4</a:t>
            </a:r>
            <a:r>
              <a:rPr lang="zh-CN" altLang="en-US" dirty="0" smtClean="0"/>
              <a:t>中常见的页面结构：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" r="4922"/>
          <a:stretch>
            <a:fillRect/>
          </a:stretch>
        </p:blipFill>
        <p:spPr bwMode="auto">
          <a:xfrm>
            <a:off x="457200" y="1863358"/>
            <a:ext cx="8229600" cy="4994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Html5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新增结构性标签的布局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" r="4922"/>
          <a:stretch>
            <a:fillRect/>
          </a:stretch>
        </p:blipFill>
        <p:spPr bwMode="auto">
          <a:xfrm>
            <a:off x="492724" y="1988840"/>
            <a:ext cx="8194075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第二单元－</a:t>
            </a:r>
            <a:r>
              <a:rPr kumimoji="1" lang="zh-CN" altLang="en-US" dirty="0"/>
              <a:t>表单新特性</a:t>
            </a:r>
          </a:p>
        </p:txBody>
      </p:sp>
      <p:pic>
        <p:nvPicPr>
          <p:cNvPr id="4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2780928"/>
            <a:ext cx="8610600" cy="3746322"/>
          </a:xfrm>
        </p:spPr>
      </p:pic>
      <p:sp>
        <p:nvSpPr>
          <p:cNvPr id="5" name="文本框 4"/>
          <p:cNvSpPr txBox="1"/>
          <p:nvPr/>
        </p:nvSpPr>
        <p:spPr>
          <a:xfrm>
            <a:off x="755576" y="2169992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HTML5 input</a:t>
            </a:r>
            <a:r>
              <a:rPr kumimoji="1" lang="zh-CN" altLang="en-US" sz="2000" dirty="0"/>
              <a:t>类型</a:t>
            </a:r>
            <a:r>
              <a:rPr kumimoji="1" lang="en-US" altLang="zh-CN" sz="2000" dirty="0"/>
              <a:t>    </a:t>
            </a:r>
            <a:r>
              <a:rPr kumimoji="1" lang="zh-CN" altLang="en-US" sz="2000" dirty="0" smtClean="0"/>
              <a:t>各</a:t>
            </a:r>
            <a:r>
              <a:rPr kumimoji="1" lang="zh-CN" altLang="en-US" sz="2000" dirty="0"/>
              <a:t>浏览器支持情况</a:t>
            </a:r>
            <a:r>
              <a:rPr kumimoji="1" lang="zh-CN" altLang="en-US" sz="2000" dirty="0" smtClean="0"/>
              <a:t>概览：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939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938368"/>
          </a:xfrm>
        </p:spPr>
        <p:txBody>
          <a:bodyPr/>
          <a:lstStyle/>
          <a:p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新增的表单类型：</a:t>
            </a:r>
            <a:endParaRPr kumimoji="1" lang="zh-CN" altLang="en-US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1. </a:t>
            </a:r>
            <a:r>
              <a:rPr lang="en-US" altLang="zh-CN" b="1" dirty="0" smtClean="0">
                <a:solidFill>
                  <a:srgbClr val="0000FF"/>
                </a:solidFill>
              </a:rPr>
              <a:t>type=number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2. </a:t>
            </a:r>
            <a:r>
              <a:rPr lang="en-US" altLang="zh-CN" b="1" dirty="0" smtClean="0">
                <a:solidFill>
                  <a:srgbClr val="0000FF"/>
                </a:solidFill>
              </a:rPr>
              <a:t>type=range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b="1" dirty="0">
                <a:solidFill>
                  <a:srgbClr val="0000FF"/>
                </a:solidFill>
              </a:rPr>
              <a:t>3. type=”date”</a:t>
            </a:r>
            <a:r>
              <a:rPr lang="zh-CN" altLang="zh-CN" b="1" dirty="0">
                <a:solidFill>
                  <a:srgbClr val="0000FF"/>
                </a:solidFill>
              </a:rPr>
              <a:t>以及其他时间</a:t>
            </a:r>
            <a:r>
              <a:rPr lang="zh-CN" altLang="zh-CN" b="1" dirty="0" smtClean="0">
                <a:solidFill>
                  <a:srgbClr val="0000FF"/>
                </a:solidFill>
              </a:rPr>
              <a:t>控件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en-US" altLang="zh-CN" b="1" dirty="0">
                <a:solidFill>
                  <a:srgbClr val="0000FF"/>
                </a:solidFill>
              </a:rPr>
              <a:t>4. type=”color</a:t>
            </a:r>
            <a:r>
              <a:rPr lang="en-US" altLang="zh-CN" b="1" dirty="0" smtClean="0">
                <a:solidFill>
                  <a:srgbClr val="0000FF"/>
                </a:solidFill>
              </a:rPr>
              <a:t>”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5. </a:t>
            </a:r>
            <a:r>
              <a:rPr lang="en-US" altLang="zh-CN" b="1" dirty="0" smtClean="0">
                <a:solidFill>
                  <a:srgbClr val="0000FF"/>
                </a:solidFill>
              </a:rPr>
              <a:t>type=search</a:t>
            </a:r>
          </a:p>
          <a:p>
            <a:r>
              <a:rPr lang="zh-CN" altLang="en-US" sz="3000" b="1" dirty="0" smtClean="0">
                <a:solidFill>
                  <a:srgbClr val="FF0000"/>
                </a:solidFill>
              </a:rPr>
              <a:t>重要的三种：</a:t>
            </a:r>
            <a:endParaRPr lang="en-US" altLang="zh-CN" sz="3000" b="1" dirty="0" smtClean="0">
              <a:solidFill>
                <a:srgbClr val="FF0000"/>
              </a:solidFill>
            </a:endParaRPr>
          </a:p>
          <a:p>
            <a:r>
              <a:rPr kumimoji="1" lang="en-US" altLang="zh-CN" sz="2800" dirty="0"/>
              <a:t>type </a:t>
            </a:r>
            <a:r>
              <a:rPr kumimoji="1" lang="zh-CN" altLang="en-US" sz="2800" dirty="0"/>
              <a:t>＝</a:t>
            </a:r>
            <a:r>
              <a:rPr kumimoji="1" lang="en-US" altLang="zh-CN" sz="2800" dirty="0"/>
              <a:t> email</a:t>
            </a:r>
            <a:r>
              <a:rPr kumimoji="1" lang="zh-CN" altLang="en-US" sz="2800" dirty="0"/>
              <a:t>（用于应该包含</a:t>
            </a:r>
            <a:r>
              <a:rPr kumimoji="1" lang="en-US" altLang="zh-CN" sz="2800" dirty="0"/>
              <a:t>e-mail</a:t>
            </a:r>
            <a:r>
              <a:rPr kumimoji="1" lang="zh-CN" altLang="en-US" sz="2800" dirty="0"/>
              <a:t>地址的输入域，提交表单时，会自动验证</a:t>
            </a:r>
            <a:r>
              <a:rPr kumimoji="1" lang="en-US" altLang="zh-CN" sz="2800" dirty="0"/>
              <a:t>email</a:t>
            </a:r>
            <a:r>
              <a:rPr kumimoji="1" lang="zh-CN" altLang="en-US" sz="2800" dirty="0"/>
              <a:t>域的值）</a:t>
            </a:r>
            <a:endParaRPr kumimoji="1" lang="en-US" altLang="zh-CN" sz="2800" dirty="0"/>
          </a:p>
          <a:p>
            <a:r>
              <a:rPr kumimoji="1" lang="en-US" altLang="zh-CN" sz="2800" dirty="0"/>
              <a:t>type </a:t>
            </a:r>
            <a:r>
              <a:rPr kumimoji="1" lang="zh-CN" altLang="en-US" sz="2800" dirty="0"/>
              <a:t>＝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/>
              <a:t>url</a:t>
            </a:r>
            <a:r>
              <a:rPr kumimoji="1" lang="zh-CN" altLang="en-US" sz="2800" dirty="0"/>
              <a:t>（</a:t>
            </a:r>
            <a:r>
              <a:rPr lang="en-US" altLang="zh-CN" sz="2800" dirty="0" err="1"/>
              <a:t>url</a:t>
            </a:r>
            <a:r>
              <a:rPr lang="en-US" altLang="zh-CN" sz="2800" dirty="0"/>
              <a:t> </a:t>
            </a:r>
            <a:r>
              <a:rPr lang="zh-CN" altLang="en-US" sz="2800" dirty="0"/>
              <a:t>类型用于应该包含 </a:t>
            </a:r>
            <a:r>
              <a:rPr lang="en-US" altLang="zh-CN" sz="2800" dirty="0"/>
              <a:t>URL </a:t>
            </a:r>
            <a:r>
              <a:rPr lang="zh-CN" altLang="en-US" sz="2800" dirty="0"/>
              <a:t>地址的输入域，在提交表单时，会自动验证 </a:t>
            </a:r>
            <a:r>
              <a:rPr lang="en-US" altLang="zh-CN" sz="2800" dirty="0" err="1"/>
              <a:t>url</a:t>
            </a:r>
            <a:r>
              <a:rPr lang="en-US" altLang="zh-CN" sz="2800" dirty="0"/>
              <a:t> </a:t>
            </a:r>
            <a:r>
              <a:rPr lang="zh-CN" altLang="en-US" sz="2800" dirty="0"/>
              <a:t>域的值。</a:t>
            </a:r>
            <a:r>
              <a:rPr kumimoji="1" lang="zh-CN" altLang="en-US" sz="2800" dirty="0"/>
              <a:t>）</a:t>
            </a:r>
            <a:endParaRPr kumimoji="1" lang="en-US" altLang="zh-CN" sz="2800" dirty="0"/>
          </a:p>
          <a:p>
            <a:r>
              <a:rPr kumimoji="1" lang="en-US" altLang="zh-CN" sz="2800" dirty="0"/>
              <a:t>type </a:t>
            </a:r>
            <a:r>
              <a:rPr kumimoji="1" lang="zh-CN" altLang="en-US" sz="2800" dirty="0"/>
              <a:t>＝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/>
              <a:t>tel</a:t>
            </a:r>
            <a:r>
              <a:rPr kumimoji="1" lang="zh-CN" altLang="en-US" sz="2800" dirty="0"/>
              <a:t>（输入的内容为电话号码类型）</a:t>
            </a:r>
            <a:endParaRPr kumimoji="1" lang="en-US" altLang="zh-CN" sz="2800" dirty="0"/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6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STFangsong" charset="-122"/>
                <a:ea typeface="STFangsong" charset="-122"/>
                <a:cs typeface="STFangsong" charset="-122"/>
              </a:rPr>
              <a:t>2</a:t>
            </a:r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kumimoji="1" lang="zh-CN" altLang="zh-CN" dirty="0" smtClean="0">
                <a:latin typeface="STFangsong" charset="-122"/>
                <a:ea typeface="STFangsong" charset="-122"/>
                <a:cs typeface="STFangsong" charset="-122"/>
              </a:rPr>
              <a:t>表单</a:t>
            </a:r>
            <a:r>
              <a:rPr kumimoji="1" lang="zh-CN" altLang="zh-CN" dirty="0">
                <a:latin typeface="STFangsong" charset="-122"/>
                <a:ea typeface="STFangsong" charset="-122"/>
                <a:cs typeface="STFangsong" charset="-122"/>
              </a:rPr>
              <a:t>新特性和函数 </a:t>
            </a:r>
            <a:endParaRPr kumimoji="1" lang="zh-CN" altLang="en-US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/>
              <a:t>2.1 </a:t>
            </a:r>
            <a:r>
              <a:rPr lang="en-US" altLang="zh-CN" sz="2400" dirty="0" smtClean="0"/>
              <a:t>placeholder</a:t>
            </a:r>
            <a:r>
              <a:rPr lang="zh-CN" altLang="en-US" sz="2400" dirty="0" smtClean="0"/>
              <a:t>属性</a:t>
            </a:r>
            <a:endParaRPr lang="zh-CN" altLang="zh-CN" sz="2400" dirty="0"/>
          </a:p>
          <a:p>
            <a:r>
              <a:rPr lang="en-US" altLang="zh-CN" sz="2400" dirty="0"/>
              <a:t>2.2 </a:t>
            </a:r>
            <a:r>
              <a:rPr lang="en-US" altLang="zh-CN" sz="2400" dirty="0" smtClean="0"/>
              <a:t>autocomplete</a:t>
            </a:r>
            <a:r>
              <a:rPr lang="zh-CN" altLang="en-US" sz="2400" dirty="0" smtClean="0"/>
              <a:t>属性</a:t>
            </a:r>
            <a:endParaRPr lang="zh-CN" altLang="zh-CN" sz="2400" dirty="0"/>
          </a:p>
          <a:p>
            <a:r>
              <a:rPr lang="en-US" altLang="zh-CN" sz="2400" dirty="0"/>
              <a:t>2.3 </a:t>
            </a:r>
            <a:r>
              <a:rPr lang="en-US" altLang="zh-CN" sz="2400" dirty="0" smtClean="0"/>
              <a:t>autofocus</a:t>
            </a:r>
            <a:r>
              <a:rPr lang="zh-CN" altLang="en-US" sz="2400" dirty="0" smtClean="0"/>
              <a:t>属性</a:t>
            </a:r>
            <a:endParaRPr lang="zh-CN" altLang="zh-CN" sz="2400" dirty="0"/>
          </a:p>
          <a:p>
            <a:r>
              <a:rPr lang="en-US" altLang="zh-CN" sz="2400" dirty="0"/>
              <a:t>2.4 list</a:t>
            </a:r>
            <a:r>
              <a:rPr lang="zh-CN" altLang="zh-CN" sz="2400" dirty="0"/>
              <a:t>特性和</a:t>
            </a:r>
            <a:r>
              <a:rPr lang="en-US" altLang="zh-CN" sz="2400" dirty="0" err="1"/>
              <a:t>datalist</a:t>
            </a:r>
            <a:endParaRPr lang="zh-CN" altLang="zh-CN" sz="2400" dirty="0"/>
          </a:p>
          <a:p>
            <a:r>
              <a:rPr lang="en-US" altLang="zh-CN" sz="2400" dirty="0"/>
              <a:t>2.5 </a:t>
            </a:r>
            <a:r>
              <a:rPr lang="en-US" altLang="zh-CN" sz="2400" dirty="0" smtClean="0"/>
              <a:t>required</a:t>
            </a:r>
            <a:r>
              <a:rPr lang="zh-CN" altLang="en-US" sz="2400" dirty="0" smtClean="0"/>
              <a:t>属性</a:t>
            </a:r>
            <a:endParaRPr lang="en-US" altLang="zh-CN" sz="2400" dirty="0"/>
          </a:p>
          <a:p>
            <a:r>
              <a:rPr lang="en-US" altLang="zh-CN" sz="2400" dirty="0"/>
              <a:t>2.6 </a:t>
            </a:r>
            <a:r>
              <a:rPr lang="en-US" altLang="zh-CN" sz="2400" dirty="0" smtClean="0"/>
              <a:t>pattern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r>
              <a:rPr lang="en-US" altLang="zh-CN" sz="2400" dirty="0" smtClean="0"/>
              <a:t>2.7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form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r>
              <a:rPr lang="en-US" altLang="zh-CN" sz="2400" dirty="0" smtClean="0"/>
              <a:t>2.8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disabled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r>
              <a:rPr lang="en-US" altLang="zh-CN" sz="2400" dirty="0" smtClean="0"/>
              <a:t>2.9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readonly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r>
              <a:rPr lang="en-US" altLang="zh-CN" sz="2400" dirty="0" smtClean="0"/>
              <a:t>2.10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multiple</a:t>
            </a:r>
            <a:r>
              <a:rPr lang="zh-CN" altLang="en-US" sz="2400" dirty="0" smtClean="0"/>
              <a:t>属性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42870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329</TotalTime>
  <Words>461</Words>
  <Application>Microsoft Macintosh PowerPoint</Application>
  <PresentationFormat>全屏显示(4:3)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Calibri</vt:lpstr>
      <vt:lpstr>Constantia</vt:lpstr>
      <vt:lpstr>Hiragino Sans GB W3</vt:lpstr>
      <vt:lpstr>SimHei</vt:lpstr>
      <vt:lpstr>STFangsong</vt:lpstr>
      <vt:lpstr>Wingdings 2</vt:lpstr>
      <vt:lpstr>隶书</vt:lpstr>
      <vt:lpstr>宋体</vt:lpstr>
      <vt:lpstr>流畅</vt:lpstr>
      <vt:lpstr>移动端HTML5</vt:lpstr>
      <vt:lpstr>html5基础</vt:lpstr>
      <vt:lpstr>大纲</vt:lpstr>
      <vt:lpstr>第一单元：html5新标签</vt:lpstr>
      <vt:lpstr>Html4中常见的页面结构：</vt:lpstr>
      <vt:lpstr>Html5新增结构性标签的布局：</vt:lpstr>
      <vt:lpstr>第二单元－表单新特性</vt:lpstr>
      <vt:lpstr>新增的表单类型：</vt:lpstr>
      <vt:lpstr>2 表单新特性和函数 </vt:lpstr>
      <vt:lpstr>新的表单属性浏览器支持情况：</vt:lpstr>
      <vt:lpstr>Html5第三单元－拖放API</vt:lpstr>
      <vt:lpstr>实现拖放的步骤：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cp:lastModifiedBy>Microsoft Office 用户</cp:lastModifiedBy>
  <cp:revision>155</cp:revision>
  <dcterms:modified xsi:type="dcterms:W3CDTF">2017-08-30T00:21:47Z</dcterms:modified>
</cp:coreProperties>
</file>