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3" r:id="rId6"/>
    <p:sldId id="285" r:id="rId7"/>
    <p:sldId id="287" r:id="rId8"/>
    <p:sldId id="286" r:id="rId9"/>
    <p:sldId id="284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86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1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Sales Predictions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Irina Nizhnik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16BB41-A0B2-429E-A2CF-A9AAA262F919}"/>
              </a:ext>
            </a:extLst>
          </p:cNvPr>
          <p:cNvSpPr txBox="1">
            <a:spLocks/>
          </p:cNvSpPr>
          <p:nvPr/>
        </p:nvSpPr>
        <p:spPr>
          <a:xfrm>
            <a:off x="913795" y="220752"/>
            <a:ext cx="10353762" cy="7217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Important findings from initial data exploration (1/3)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1C5276-147D-4B99-A734-3EC997EC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94" y="1039323"/>
            <a:ext cx="4788505" cy="39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C25E7-909A-47BA-8CC6-38F85BB1D750}"/>
              </a:ext>
            </a:extLst>
          </p:cNvPr>
          <p:cNvSpPr txBox="1"/>
          <p:nvPr/>
        </p:nvSpPr>
        <p:spPr>
          <a:xfrm>
            <a:off x="913795" y="5327075"/>
            <a:ext cx="560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list price ranges from about $25-$275 with a notable concentration in the $25-$75, $90-$120, and $150-$200 ranges.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7436A-935C-41C1-A222-2E751D961147}"/>
              </a:ext>
            </a:extLst>
          </p:cNvPr>
          <p:cNvSpPr txBox="1"/>
          <p:nvPr/>
        </p:nvSpPr>
        <p:spPr>
          <a:xfrm>
            <a:off x="6520873" y="5403275"/>
            <a:ext cx="560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 indicated in the graph, most outlets in the dataset have sales between $0-$8,000, with the most significant concentration in &lt;$2,000 sales 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977ED08-C250-409C-A382-5795D93D6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32" y="1055365"/>
            <a:ext cx="5607078" cy="39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84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E1CF7B0-DCEC-4F7B-A264-02FCD0C1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987142"/>
            <a:ext cx="4641850" cy="441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1E92269-FCDD-4CEE-BE8A-78E3C7A8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38" y="987142"/>
            <a:ext cx="4889498" cy="37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96D6C-31C8-4E2E-8B1F-3B34E97667C9}"/>
              </a:ext>
            </a:extLst>
          </p:cNvPr>
          <p:cNvSpPr txBox="1"/>
          <p:nvPr/>
        </p:nvSpPr>
        <p:spPr>
          <a:xfrm>
            <a:off x="361950" y="5404964"/>
            <a:ext cx="560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several notable item types that are instrumental in driving sales in outlets: seafood, starchy foods, frozen foods, snack foods, household, fruits and veg, and dairy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CBE998-F183-4BE7-9B95-A6654EC5EE4E}"/>
              </a:ext>
            </a:extLst>
          </p:cNvPr>
          <p:cNvSpPr txBox="1">
            <a:spLocks/>
          </p:cNvSpPr>
          <p:nvPr/>
        </p:nvSpPr>
        <p:spPr>
          <a:xfrm>
            <a:off x="913795" y="220752"/>
            <a:ext cx="10353762" cy="7217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Important findings from initial data exploration 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FF09-21F9-4B47-B2A1-9449C158DF98}"/>
              </a:ext>
            </a:extLst>
          </p:cNvPr>
          <p:cNvSpPr txBox="1"/>
          <p:nvPr/>
        </p:nvSpPr>
        <p:spPr>
          <a:xfrm>
            <a:off x="5918172" y="5399197"/>
            <a:ext cx="560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fat content of low fat vs regular fat do not appear to have significate impact on the sales differentiation. </a:t>
            </a:r>
          </a:p>
        </p:txBody>
      </p:sp>
    </p:spTree>
    <p:extLst>
      <p:ext uri="{BB962C8B-B14F-4D97-AF65-F5344CB8AC3E}">
        <p14:creationId xmlns:p14="http://schemas.microsoft.com/office/powerpoint/2010/main" val="25865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16BB41-A0B2-429E-A2CF-A9AAA262F919}"/>
              </a:ext>
            </a:extLst>
          </p:cNvPr>
          <p:cNvSpPr txBox="1">
            <a:spLocks/>
          </p:cNvSpPr>
          <p:nvPr/>
        </p:nvSpPr>
        <p:spPr>
          <a:xfrm>
            <a:off x="913795" y="29464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Important findings from initial data exploration (3/3)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0A19B4-3D08-4DB1-9C6E-E4066500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11350"/>
            <a:ext cx="4267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9CAE0CA-D8E5-4E69-8EA2-B1EFFE68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7" y="1935162"/>
            <a:ext cx="51149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C99D5-5418-4967-8CDA-9B27BAF23F7A}"/>
              </a:ext>
            </a:extLst>
          </p:cNvPr>
          <p:cNvSpPr txBox="1"/>
          <p:nvPr/>
        </p:nvSpPr>
        <p:spPr>
          <a:xfrm>
            <a:off x="361950" y="5404964"/>
            <a:ext cx="560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relatively large number of outlet establishments have been during 1997-2009 with zero establishments between 1988 and 1996.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E6967-FFD7-4F6C-B0F0-6265917EF374}"/>
              </a:ext>
            </a:extLst>
          </p:cNvPr>
          <p:cNvSpPr txBox="1"/>
          <p:nvPr/>
        </p:nvSpPr>
        <p:spPr>
          <a:xfrm>
            <a:off x="6222972" y="5404964"/>
            <a:ext cx="560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size of outlets appear to potentially play a somewhat slight impact on sales.  Overall, medium and high size establishments have about 25-75% higher sales than small establishments. </a:t>
            </a:r>
          </a:p>
        </p:txBody>
      </p:sp>
    </p:spTree>
    <p:extLst>
      <p:ext uri="{BB962C8B-B14F-4D97-AF65-F5344CB8AC3E}">
        <p14:creationId xmlns:p14="http://schemas.microsoft.com/office/powerpoint/2010/main" val="4907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16BB41-A0B2-429E-A2CF-A9AAA262F919}"/>
              </a:ext>
            </a:extLst>
          </p:cNvPr>
          <p:cNvSpPr txBox="1">
            <a:spLocks/>
          </p:cNvSpPr>
          <p:nvPr/>
        </p:nvSpPr>
        <p:spPr>
          <a:xfrm>
            <a:off x="913795" y="29464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We used 4 models to predict the variability in outlet sales with varying degrees of </a:t>
            </a:r>
            <a:r>
              <a:rPr lang="en-US" sz="3600" dirty="0" err="1">
                <a:solidFill>
                  <a:schemeClr val="tx2">
                    <a:lumMod val="25000"/>
                  </a:schemeClr>
                </a:solidFill>
              </a:rPr>
              <a:t>explainability</a:t>
            </a:r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001609-E3D6-4FA4-86EE-F935F42F4181}"/>
              </a:ext>
            </a:extLst>
          </p:cNvPr>
          <p:cNvSpPr/>
          <p:nvPr/>
        </p:nvSpPr>
        <p:spPr>
          <a:xfrm>
            <a:off x="2766674" y="1864895"/>
            <a:ext cx="1973784" cy="75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OLS Regression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74CAAC-44D0-49E6-8D81-FA58F4981319}"/>
              </a:ext>
            </a:extLst>
          </p:cNvPr>
          <p:cNvSpPr/>
          <p:nvPr/>
        </p:nvSpPr>
        <p:spPr>
          <a:xfrm>
            <a:off x="4944392" y="1864895"/>
            <a:ext cx="1973784" cy="75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Decision Trees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D50A56-11A1-40BA-9811-20DA10AF85A3}"/>
              </a:ext>
            </a:extLst>
          </p:cNvPr>
          <p:cNvSpPr/>
          <p:nvPr/>
        </p:nvSpPr>
        <p:spPr>
          <a:xfrm>
            <a:off x="7158199" y="1864895"/>
            <a:ext cx="1973784" cy="75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Bagged Trees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1CA175-84D0-4896-BB7C-138434482EA8}"/>
              </a:ext>
            </a:extLst>
          </p:cNvPr>
          <p:cNvSpPr/>
          <p:nvPr/>
        </p:nvSpPr>
        <p:spPr>
          <a:xfrm>
            <a:off x="9372004" y="1864895"/>
            <a:ext cx="1973784" cy="75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F731D-FDE6-4F28-8DAA-197E5A082DCA}"/>
              </a:ext>
            </a:extLst>
          </p:cNvPr>
          <p:cNvSpPr txBox="1"/>
          <p:nvPr/>
        </p:nvSpPr>
        <p:spPr>
          <a:xfrm>
            <a:off x="361950" y="2962553"/>
            <a:ext cx="202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</a:t>
            </a:r>
            <a:r>
              <a:rPr lang="en-US" sz="2400" b="1" baseline="30000" dirty="0">
                <a:solidFill>
                  <a:schemeClr val="bg1"/>
                </a:solidFill>
              </a:rPr>
              <a:t>2 </a:t>
            </a:r>
            <a:r>
              <a:rPr lang="en-US" sz="2400" b="1" dirty="0">
                <a:solidFill>
                  <a:schemeClr val="bg1"/>
                </a:solidFill>
              </a:rPr>
              <a:t>in training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64B3B-0097-484B-907F-BB159E9BA3AA}"/>
              </a:ext>
            </a:extLst>
          </p:cNvPr>
          <p:cNvSpPr txBox="1"/>
          <p:nvPr/>
        </p:nvSpPr>
        <p:spPr>
          <a:xfrm>
            <a:off x="361950" y="3925079"/>
            <a:ext cx="202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</a:t>
            </a:r>
            <a:r>
              <a:rPr lang="en-US" sz="2400" b="1" baseline="30000" dirty="0">
                <a:solidFill>
                  <a:schemeClr val="bg1"/>
                </a:solidFill>
              </a:rPr>
              <a:t>2 </a:t>
            </a:r>
            <a:r>
              <a:rPr lang="en-US" sz="2400" b="1" dirty="0">
                <a:solidFill>
                  <a:schemeClr val="bg1"/>
                </a:solidFill>
              </a:rPr>
              <a:t>in test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E8D7E-0760-45E9-B693-30C4B2322F62}"/>
              </a:ext>
            </a:extLst>
          </p:cNvPr>
          <p:cNvSpPr txBox="1"/>
          <p:nvPr/>
        </p:nvSpPr>
        <p:spPr>
          <a:xfrm>
            <a:off x="361950" y="4882823"/>
            <a:ext cx="2020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4A421-0CFA-4180-ABBB-3E89743EDC22}"/>
              </a:ext>
            </a:extLst>
          </p:cNvPr>
          <p:cNvSpPr txBox="1"/>
          <p:nvPr/>
        </p:nvSpPr>
        <p:spPr>
          <a:xfrm>
            <a:off x="2766674" y="2962553"/>
            <a:ext cx="202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56.1%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23667-9913-4EC3-BC6C-03D8D070A124}"/>
              </a:ext>
            </a:extLst>
          </p:cNvPr>
          <p:cNvSpPr txBox="1"/>
          <p:nvPr/>
        </p:nvSpPr>
        <p:spPr>
          <a:xfrm>
            <a:off x="2766674" y="3925079"/>
            <a:ext cx="202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56.7%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675281-787A-4374-95BD-7FC679EFCBC0}"/>
              </a:ext>
            </a:extLst>
          </p:cNvPr>
          <p:cNvSpPr txBox="1"/>
          <p:nvPr/>
        </p:nvSpPr>
        <p:spPr>
          <a:xfrm>
            <a:off x="2766674" y="4882823"/>
            <a:ext cx="2020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Training RMSE: 1139.1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Testing RMSE: 1092.8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BB1CC-22EC-46B8-B391-55F3BE84635A}"/>
              </a:ext>
            </a:extLst>
          </p:cNvPr>
          <p:cNvSpPr txBox="1"/>
          <p:nvPr/>
        </p:nvSpPr>
        <p:spPr>
          <a:xfrm>
            <a:off x="4944392" y="2962553"/>
            <a:ext cx="202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61%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668F4-A0CE-4972-BED8-F3972C7B84E7}"/>
              </a:ext>
            </a:extLst>
          </p:cNvPr>
          <p:cNvSpPr txBox="1"/>
          <p:nvPr/>
        </p:nvSpPr>
        <p:spPr>
          <a:xfrm>
            <a:off x="4944392" y="3925079"/>
            <a:ext cx="202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59%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388E0-4892-41C7-8648-52B6716C1DEE}"/>
              </a:ext>
            </a:extLst>
          </p:cNvPr>
          <p:cNvSpPr txBox="1"/>
          <p:nvPr/>
        </p:nvSpPr>
        <p:spPr>
          <a:xfrm>
            <a:off x="4944392" y="4882823"/>
            <a:ext cx="202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Best result achieved with 5 depth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94A1F-1B0F-4F9E-BE53-9922E416ED59}"/>
              </a:ext>
            </a:extLst>
          </p:cNvPr>
          <p:cNvSpPr txBox="1"/>
          <p:nvPr/>
        </p:nvSpPr>
        <p:spPr>
          <a:xfrm>
            <a:off x="7158199" y="2962553"/>
            <a:ext cx="202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92%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3EF47-10F4-44C8-BA39-5EB67BD91A89}"/>
              </a:ext>
            </a:extLst>
          </p:cNvPr>
          <p:cNvSpPr txBox="1"/>
          <p:nvPr/>
        </p:nvSpPr>
        <p:spPr>
          <a:xfrm>
            <a:off x="7158199" y="3925079"/>
            <a:ext cx="202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52%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58F87-1FFB-4ACB-91CB-E5B8E19CEF16}"/>
              </a:ext>
            </a:extLst>
          </p:cNvPr>
          <p:cNvSpPr txBox="1"/>
          <p:nvPr/>
        </p:nvSpPr>
        <p:spPr>
          <a:xfrm>
            <a:off x="7158199" y="4882823"/>
            <a:ext cx="202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Best result achieved with 5 max depth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5A5F06-2360-4BF8-81FF-410AE6F07D34}"/>
              </a:ext>
            </a:extLst>
          </p:cNvPr>
          <p:cNvSpPr txBox="1"/>
          <p:nvPr/>
        </p:nvSpPr>
        <p:spPr>
          <a:xfrm>
            <a:off x="9372004" y="2962553"/>
            <a:ext cx="202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62%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8E460C-8C2F-49E2-93A3-20AB3DC41B33}"/>
              </a:ext>
            </a:extLst>
          </p:cNvPr>
          <p:cNvSpPr txBox="1"/>
          <p:nvPr/>
        </p:nvSpPr>
        <p:spPr>
          <a:xfrm>
            <a:off x="9372004" y="3925079"/>
            <a:ext cx="202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B3A06-510F-4B44-B7DD-FBDA957C501D}"/>
              </a:ext>
            </a:extLst>
          </p:cNvPr>
          <p:cNvSpPr txBox="1"/>
          <p:nvPr/>
        </p:nvSpPr>
        <p:spPr>
          <a:xfrm>
            <a:off x="9372004" y="4882823"/>
            <a:ext cx="2020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Best result achieved with 5 max depth and n-estimators of 200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14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16BB41-A0B2-429E-A2CF-A9AAA262F919}"/>
              </a:ext>
            </a:extLst>
          </p:cNvPr>
          <p:cNvSpPr txBox="1">
            <a:spLocks/>
          </p:cNvSpPr>
          <p:nvPr/>
        </p:nvSpPr>
        <p:spPr>
          <a:xfrm>
            <a:off x="919119" y="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Training and Testing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928C8-5AF0-4C4D-9CF6-796299DB3F52}"/>
              </a:ext>
            </a:extLst>
          </p:cNvPr>
          <p:cNvSpPr txBox="1"/>
          <p:nvPr/>
        </p:nvSpPr>
        <p:spPr>
          <a:xfrm>
            <a:off x="687304" y="1257300"/>
            <a:ext cx="11200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Several models were run to train and test the dataset: 1) regression 2) decision trees 3) bagged trees 4) random forests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dataset was split into 75% for training and 25% was testing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Outlet sales in the dataset was the selected as a target vector that was tried to be predicted for the analysis.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First, in the regression model, the r2 of 56% also known as the coefficient of the variation in the outlet sales or y can be explained by the features.  Furthermore, on average, the model illustrated to be incorrect by about 1139 dollars in trained set and 1092 dollars in tested.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Second, the decision trees model by default was outfitting and needed several tries to find the best score in testing.  It improved with tuning max depth to 5 where the dataset trained data performed its best in tested dataset (i.e., 0.61 trained and 0.59 tested).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Third, by introducing more models to improve the score in testing such as a bagged trees model, the output showed some improvement in training dataset predictability (0.91), but slightly reduced predictability in test dataset (0.51).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Finally, the random forest showed improvement in testing from 0.51 in bagged trees to 0.60. In this model, trained score was 0.62 and 0.60 in testing resulting in best output.  </a:t>
            </a:r>
          </a:p>
        </p:txBody>
      </p:sp>
    </p:spTree>
    <p:extLst>
      <p:ext uri="{BB962C8B-B14F-4D97-AF65-F5344CB8AC3E}">
        <p14:creationId xmlns:p14="http://schemas.microsoft.com/office/powerpoint/2010/main" val="112719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16BB41-A0B2-429E-A2CF-A9AAA262F919}"/>
              </a:ext>
            </a:extLst>
          </p:cNvPr>
          <p:cNvSpPr txBox="1">
            <a:spLocks/>
          </p:cNvSpPr>
          <p:nvPr/>
        </p:nvSpPr>
        <p:spPr>
          <a:xfrm>
            <a:off x="919119" y="21336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Appendix – Interesting Analyzed Observations from the Dataset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59577E5-3371-4868-A7EC-997993AF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" y="1300480"/>
            <a:ext cx="6258560" cy="51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ED879-3FE7-455D-980B-784719414461}"/>
              </a:ext>
            </a:extLst>
          </p:cNvPr>
          <p:cNvSpPr txBox="1"/>
          <p:nvPr/>
        </p:nvSpPr>
        <p:spPr>
          <a:xfrm>
            <a:off x="7804727" y="1560945"/>
            <a:ext cx="3537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takeaway: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Visibility does not play important role in driving the sale per outlet.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as expected, a price of an product does play role in driving the overall sale for that item. </a:t>
            </a:r>
          </a:p>
        </p:txBody>
      </p:sp>
    </p:spTree>
    <p:extLst>
      <p:ext uri="{BB962C8B-B14F-4D97-AF65-F5344CB8AC3E}">
        <p14:creationId xmlns:p14="http://schemas.microsoft.com/office/powerpoint/2010/main" val="47516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{F7D7721C-39EC-4F14-A53F-432EA34D1D53}tf11665031_win32</Template>
  <TotalTime>319</TotalTime>
  <Words>576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Arial Nova Light</vt:lpstr>
      <vt:lpstr>Wingdings 2</vt:lpstr>
      <vt:lpstr>SlateVTI</vt:lpstr>
      <vt:lpstr>Sales Predictions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Predictions</dc:title>
  <dc:creator>Irina Nizhnik</dc:creator>
  <cp:lastModifiedBy>Irina Nizhnik</cp:lastModifiedBy>
  <cp:revision>31</cp:revision>
  <dcterms:created xsi:type="dcterms:W3CDTF">2021-10-10T19:50:22Z</dcterms:created>
  <dcterms:modified xsi:type="dcterms:W3CDTF">2021-10-11T01:44:33Z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