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850" y="1841696"/>
            <a:ext cx="8503989" cy="216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17967" y="1206246"/>
            <a:ext cx="8501380" cy="589915"/>
          </a:xfrm>
          <a:custGeom>
            <a:avLst/>
            <a:gdLst/>
            <a:ahLst/>
            <a:cxnLst/>
            <a:rect l="l" t="t" r="r" b="b"/>
            <a:pathLst>
              <a:path w="8501380" h="589914">
                <a:moveTo>
                  <a:pt x="8500872" y="589788"/>
                </a:moveTo>
                <a:lnTo>
                  <a:pt x="8500872" y="0"/>
                </a:lnTo>
                <a:lnTo>
                  <a:pt x="0" y="0"/>
                </a:lnTo>
                <a:lnTo>
                  <a:pt x="0" y="589788"/>
                </a:lnTo>
                <a:lnTo>
                  <a:pt x="8500872" y="589788"/>
                </a:lnTo>
                <a:close/>
              </a:path>
            </a:pathLst>
          </a:custGeom>
          <a:solidFill>
            <a:srgbClr val="3964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4839" y="1849373"/>
            <a:ext cx="643255" cy="4500880"/>
          </a:xfrm>
          <a:custGeom>
            <a:avLst/>
            <a:gdLst/>
            <a:ahLst/>
            <a:cxnLst/>
            <a:rect l="l" t="t" r="r" b="b"/>
            <a:pathLst>
              <a:path w="643255" h="4500880">
                <a:moveTo>
                  <a:pt x="0" y="4500372"/>
                </a:moveTo>
                <a:lnTo>
                  <a:pt x="643128" y="4500372"/>
                </a:lnTo>
                <a:lnTo>
                  <a:pt x="643128" y="0"/>
                </a:lnTo>
                <a:lnTo>
                  <a:pt x="0" y="0"/>
                </a:lnTo>
                <a:lnTo>
                  <a:pt x="0" y="4500372"/>
                </a:lnTo>
                <a:close/>
              </a:path>
            </a:pathLst>
          </a:custGeom>
          <a:solidFill>
            <a:srgbClr val="9AB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4839" y="1206246"/>
            <a:ext cx="643255" cy="589280"/>
          </a:xfrm>
          <a:custGeom>
            <a:avLst/>
            <a:gdLst/>
            <a:ahLst/>
            <a:cxnLst/>
            <a:rect l="l" t="t" r="r" b="b"/>
            <a:pathLst>
              <a:path w="643255" h="589280">
                <a:moveTo>
                  <a:pt x="643128" y="589026"/>
                </a:moveTo>
                <a:lnTo>
                  <a:pt x="643128" y="0"/>
                </a:lnTo>
                <a:lnTo>
                  <a:pt x="0" y="0"/>
                </a:lnTo>
                <a:lnTo>
                  <a:pt x="0" y="589026"/>
                </a:lnTo>
                <a:lnTo>
                  <a:pt x="643128" y="589026"/>
                </a:lnTo>
                <a:close/>
              </a:path>
            </a:pathLst>
          </a:custGeom>
          <a:solidFill>
            <a:srgbClr val="396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999" y="1376172"/>
            <a:ext cx="366522" cy="2796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4839" y="177774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9144000" y="71628"/>
                </a:moveTo>
                <a:lnTo>
                  <a:pt x="9144000" y="0"/>
                </a:lnTo>
                <a:lnTo>
                  <a:pt x="0" y="0"/>
                </a:lnTo>
                <a:lnTo>
                  <a:pt x="0" y="71628"/>
                </a:lnTo>
                <a:lnTo>
                  <a:pt x="9144000" y="71628"/>
                </a:lnTo>
                <a:close/>
              </a:path>
            </a:pathLst>
          </a:custGeom>
          <a:solidFill>
            <a:srgbClr val="39649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795" y="1218438"/>
            <a:ext cx="586740" cy="66598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850" y="1841696"/>
            <a:ext cx="8503989" cy="216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17967" y="1206246"/>
            <a:ext cx="8501380" cy="589915"/>
          </a:xfrm>
          <a:custGeom>
            <a:avLst/>
            <a:gdLst/>
            <a:ahLst/>
            <a:cxnLst/>
            <a:rect l="l" t="t" r="r" b="b"/>
            <a:pathLst>
              <a:path w="8501380" h="589914">
                <a:moveTo>
                  <a:pt x="8500872" y="589788"/>
                </a:moveTo>
                <a:lnTo>
                  <a:pt x="8500872" y="0"/>
                </a:lnTo>
                <a:lnTo>
                  <a:pt x="0" y="0"/>
                </a:lnTo>
                <a:lnTo>
                  <a:pt x="0" y="589788"/>
                </a:lnTo>
                <a:lnTo>
                  <a:pt x="8500872" y="589788"/>
                </a:lnTo>
                <a:close/>
              </a:path>
            </a:pathLst>
          </a:custGeom>
          <a:solidFill>
            <a:srgbClr val="3964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4839" y="1849373"/>
            <a:ext cx="643255" cy="4500880"/>
          </a:xfrm>
          <a:custGeom>
            <a:avLst/>
            <a:gdLst/>
            <a:ahLst/>
            <a:cxnLst/>
            <a:rect l="l" t="t" r="r" b="b"/>
            <a:pathLst>
              <a:path w="643255" h="4500880">
                <a:moveTo>
                  <a:pt x="0" y="4500372"/>
                </a:moveTo>
                <a:lnTo>
                  <a:pt x="643128" y="4500372"/>
                </a:lnTo>
                <a:lnTo>
                  <a:pt x="643128" y="0"/>
                </a:lnTo>
                <a:lnTo>
                  <a:pt x="0" y="0"/>
                </a:lnTo>
                <a:lnTo>
                  <a:pt x="0" y="4500372"/>
                </a:lnTo>
                <a:close/>
              </a:path>
            </a:pathLst>
          </a:custGeom>
          <a:solidFill>
            <a:srgbClr val="9AB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4839" y="1206246"/>
            <a:ext cx="643255" cy="589280"/>
          </a:xfrm>
          <a:custGeom>
            <a:avLst/>
            <a:gdLst/>
            <a:ahLst/>
            <a:cxnLst/>
            <a:rect l="l" t="t" r="r" b="b"/>
            <a:pathLst>
              <a:path w="643255" h="589280">
                <a:moveTo>
                  <a:pt x="643128" y="589026"/>
                </a:moveTo>
                <a:lnTo>
                  <a:pt x="643128" y="0"/>
                </a:lnTo>
                <a:lnTo>
                  <a:pt x="0" y="0"/>
                </a:lnTo>
                <a:lnTo>
                  <a:pt x="0" y="589026"/>
                </a:lnTo>
                <a:lnTo>
                  <a:pt x="643128" y="589026"/>
                </a:lnTo>
                <a:close/>
              </a:path>
            </a:pathLst>
          </a:custGeom>
          <a:solidFill>
            <a:srgbClr val="396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999" y="1376172"/>
            <a:ext cx="366522" cy="2796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4839" y="177774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9144000" y="71628"/>
                </a:moveTo>
                <a:lnTo>
                  <a:pt x="9144000" y="0"/>
                </a:lnTo>
                <a:lnTo>
                  <a:pt x="0" y="0"/>
                </a:lnTo>
                <a:lnTo>
                  <a:pt x="0" y="71628"/>
                </a:lnTo>
                <a:lnTo>
                  <a:pt x="9144000" y="71628"/>
                </a:lnTo>
                <a:close/>
              </a:path>
            </a:pathLst>
          </a:custGeom>
          <a:solidFill>
            <a:srgbClr val="39649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795" y="1218438"/>
            <a:ext cx="586740" cy="66598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4850" y="1841696"/>
            <a:ext cx="8503989" cy="216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17967" y="1206246"/>
            <a:ext cx="8501380" cy="589915"/>
          </a:xfrm>
          <a:custGeom>
            <a:avLst/>
            <a:gdLst/>
            <a:ahLst/>
            <a:cxnLst/>
            <a:rect l="l" t="t" r="r" b="b"/>
            <a:pathLst>
              <a:path w="8501380" h="589914">
                <a:moveTo>
                  <a:pt x="8500872" y="589788"/>
                </a:moveTo>
                <a:lnTo>
                  <a:pt x="8500872" y="0"/>
                </a:lnTo>
                <a:lnTo>
                  <a:pt x="0" y="0"/>
                </a:lnTo>
                <a:lnTo>
                  <a:pt x="0" y="589788"/>
                </a:lnTo>
                <a:lnTo>
                  <a:pt x="8500872" y="589788"/>
                </a:lnTo>
                <a:close/>
              </a:path>
            </a:pathLst>
          </a:custGeom>
          <a:solidFill>
            <a:srgbClr val="3964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4839" y="1849373"/>
            <a:ext cx="643255" cy="4500880"/>
          </a:xfrm>
          <a:custGeom>
            <a:avLst/>
            <a:gdLst/>
            <a:ahLst/>
            <a:cxnLst/>
            <a:rect l="l" t="t" r="r" b="b"/>
            <a:pathLst>
              <a:path w="643255" h="4500880">
                <a:moveTo>
                  <a:pt x="0" y="4500372"/>
                </a:moveTo>
                <a:lnTo>
                  <a:pt x="643128" y="4500372"/>
                </a:lnTo>
                <a:lnTo>
                  <a:pt x="643128" y="0"/>
                </a:lnTo>
                <a:lnTo>
                  <a:pt x="0" y="0"/>
                </a:lnTo>
                <a:lnTo>
                  <a:pt x="0" y="4500372"/>
                </a:lnTo>
                <a:close/>
              </a:path>
            </a:pathLst>
          </a:custGeom>
          <a:solidFill>
            <a:srgbClr val="9AB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4839" y="1206246"/>
            <a:ext cx="643255" cy="589280"/>
          </a:xfrm>
          <a:custGeom>
            <a:avLst/>
            <a:gdLst/>
            <a:ahLst/>
            <a:cxnLst/>
            <a:rect l="l" t="t" r="r" b="b"/>
            <a:pathLst>
              <a:path w="643255" h="589280">
                <a:moveTo>
                  <a:pt x="643128" y="589026"/>
                </a:moveTo>
                <a:lnTo>
                  <a:pt x="643128" y="0"/>
                </a:lnTo>
                <a:lnTo>
                  <a:pt x="0" y="0"/>
                </a:lnTo>
                <a:lnTo>
                  <a:pt x="0" y="589026"/>
                </a:lnTo>
                <a:lnTo>
                  <a:pt x="643128" y="589026"/>
                </a:lnTo>
                <a:close/>
              </a:path>
            </a:pathLst>
          </a:custGeom>
          <a:solidFill>
            <a:srgbClr val="396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999" y="1376172"/>
            <a:ext cx="366522" cy="2796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4839" y="177774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9144000" y="71628"/>
                </a:moveTo>
                <a:lnTo>
                  <a:pt x="9144000" y="0"/>
                </a:lnTo>
                <a:lnTo>
                  <a:pt x="0" y="0"/>
                </a:lnTo>
                <a:lnTo>
                  <a:pt x="0" y="71628"/>
                </a:lnTo>
                <a:lnTo>
                  <a:pt x="9144000" y="71628"/>
                </a:lnTo>
                <a:close/>
              </a:path>
            </a:pathLst>
          </a:custGeom>
          <a:solidFill>
            <a:srgbClr val="39649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795" y="1218438"/>
            <a:ext cx="586740" cy="665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943" y="1323086"/>
            <a:ext cx="8699513" cy="467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5308" y="2035492"/>
            <a:ext cx="8329930" cy="399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1899" y="6076441"/>
            <a:ext cx="23050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2.jp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774839" y="1206246"/>
              <a:ext cx="1143000" cy="5143500"/>
            </a:xfrm>
            <a:custGeom>
              <a:avLst/>
              <a:gdLst/>
              <a:ahLst/>
              <a:cxnLst/>
              <a:rect l="l" t="t" r="r" b="b"/>
              <a:pathLst>
                <a:path w="1143000" h="5143500">
                  <a:moveTo>
                    <a:pt x="1143000" y="5143500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5143500"/>
                  </a:lnTo>
                  <a:lnTo>
                    <a:pt x="1143000" y="5143500"/>
                  </a:lnTo>
                  <a:close/>
                </a:path>
              </a:pathLst>
            </a:custGeom>
            <a:solidFill>
              <a:srgbClr val="9AB7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3088386"/>
              <a:ext cx="1434083" cy="1380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885" y="4601717"/>
              <a:ext cx="8013954" cy="17480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7839" y="2634996"/>
              <a:ext cx="8001000" cy="1858010"/>
            </a:xfrm>
            <a:custGeom>
              <a:avLst/>
              <a:gdLst/>
              <a:ahLst/>
              <a:cxnLst/>
              <a:rect l="l" t="t" r="r" b="b"/>
              <a:pathLst>
                <a:path w="8001000" h="1858010">
                  <a:moveTo>
                    <a:pt x="0" y="1857755"/>
                  </a:moveTo>
                  <a:lnTo>
                    <a:pt x="8001000" y="185775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1857755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17839" y="1206258"/>
              <a:ext cx="8001000" cy="5143500"/>
            </a:xfrm>
            <a:custGeom>
              <a:avLst/>
              <a:gdLst/>
              <a:ahLst/>
              <a:cxnLst/>
              <a:rect l="l" t="t" r="r" b="b"/>
              <a:pathLst>
                <a:path w="8001000" h="5143500">
                  <a:moveTo>
                    <a:pt x="8001000" y="3286506"/>
                  </a:moveTo>
                  <a:lnTo>
                    <a:pt x="0" y="3286506"/>
                  </a:lnTo>
                  <a:lnTo>
                    <a:pt x="0" y="5143500"/>
                  </a:lnTo>
                  <a:lnTo>
                    <a:pt x="8001000" y="5143500"/>
                  </a:lnTo>
                  <a:lnTo>
                    <a:pt x="8001000" y="3286506"/>
                  </a:lnTo>
                  <a:close/>
                </a:path>
                <a:path w="8001000" h="5143500">
                  <a:moveTo>
                    <a:pt x="8001000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8001000" y="142875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3E0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2867" y="2755646"/>
            <a:ext cx="76447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350" b="1">
                <a:latin typeface="Trebuchet MS"/>
                <a:cs typeface="Trebuchet MS"/>
              </a:rPr>
              <a:t>ESTRUCTURA</a:t>
            </a:r>
            <a:r>
              <a:rPr dirty="0" sz="3300" spc="-95" b="1">
                <a:latin typeface="Trebuchet MS"/>
                <a:cs typeface="Trebuchet MS"/>
              </a:rPr>
              <a:t> </a:t>
            </a:r>
            <a:r>
              <a:rPr dirty="0" sz="3300" spc="370" b="1">
                <a:latin typeface="Trebuchet MS"/>
                <a:cs typeface="Trebuchet MS"/>
              </a:rPr>
              <a:t>DE</a:t>
            </a:r>
            <a:r>
              <a:rPr dirty="0" sz="3300" spc="-95" b="1">
                <a:latin typeface="Trebuchet MS"/>
                <a:cs typeface="Trebuchet MS"/>
              </a:rPr>
              <a:t> </a:t>
            </a:r>
            <a:r>
              <a:rPr dirty="0" sz="3300" spc="375" b="1">
                <a:latin typeface="Trebuchet MS"/>
                <a:cs typeface="Trebuchet MS"/>
              </a:rPr>
              <a:t>COMPUTADORES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2181" y="3388867"/>
            <a:ext cx="4903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>
                <a:solidFill>
                  <a:srgbClr val="E5EE8A"/>
                </a:solidFill>
                <a:latin typeface="Arial MT"/>
                <a:cs typeface="Arial MT"/>
              </a:rPr>
              <a:t>Tema</a:t>
            </a:r>
            <a:r>
              <a:rPr dirty="0" sz="3600" spc="-30">
                <a:solidFill>
                  <a:srgbClr val="E5EE8A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E5EE8A"/>
                </a:solidFill>
                <a:latin typeface="Arial MT"/>
                <a:cs typeface="Arial MT"/>
              </a:rPr>
              <a:t>2.</a:t>
            </a:r>
            <a:r>
              <a:rPr dirty="0" sz="3600" spc="-30">
                <a:solidFill>
                  <a:srgbClr val="E5EE8A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E5EE8A"/>
                </a:solidFill>
                <a:latin typeface="Arial MT"/>
                <a:cs typeface="Arial MT"/>
              </a:rPr>
              <a:t>Memoria</a:t>
            </a:r>
            <a:r>
              <a:rPr dirty="0" sz="3600" spc="-30">
                <a:solidFill>
                  <a:srgbClr val="E5EE8A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E5EE8A"/>
                </a:solidFill>
                <a:latin typeface="Arial MT"/>
                <a:cs typeface="Arial MT"/>
              </a:rPr>
              <a:t>cache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471" y="3172205"/>
            <a:ext cx="927353" cy="10523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65937" y="4759256"/>
            <a:ext cx="43110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3890" marR="5080" indent="-631825">
              <a:lnSpc>
                <a:spcPct val="131200"/>
              </a:lnSpc>
              <a:spcBef>
                <a:spcPts val="100"/>
              </a:spcBef>
            </a:pPr>
            <a:r>
              <a:rPr dirty="0" sz="1600" spc="-50">
                <a:latin typeface="Trebuchet MS"/>
                <a:cs typeface="Trebuchet MS"/>
              </a:rPr>
              <a:t>Dpto.</a:t>
            </a:r>
            <a:r>
              <a:rPr dirty="0" sz="1600" spc="10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Arquitectura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de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Computadores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y</a:t>
            </a:r>
            <a:r>
              <a:rPr dirty="0" sz="1600" spc="-19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Automática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Uni</a:t>
            </a:r>
            <a:r>
              <a:rPr dirty="0" sz="1600" spc="-75">
                <a:latin typeface="Trebuchet MS"/>
                <a:cs typeface="Trebuchet MS"/>
              </a:rPr>
              <a:t>v</a:t>
            </a:r>
            <a:r>
              <a:rPr dirty="0" sz="1600" spc="-80">
                <a:latin typeface="Trebuchet MS"/>
                <a:cs typeface="Trebuchet MS"/>
              </a:rPr>
              <a:t>ersidad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Complutense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de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Madrid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2125" y="1396238"/>
            <a:ext cx="3665854" cy="379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91335" algn="l"/>
                <a:tab pos="2306320" algn="l"/>
              </a:tabLst>
            </a:pPr>
            <a:r>
              <a:rPr dirty="0" sz="2300" spc="170"/>
              <a:t>JERARQUÍ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M</a:t>
            </a:r>
            <a:r>
              <a:rPr dirty="0" sz="2300" spc="170"/>
              <a:t>EMORIA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947299" y="6076441"/>
            <a:ext cx="1797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7029" y="6116752"/>
            <a:ext cx="152400" cy="18415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9929" y="6111684"/>
            <a:ext cx="56292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nivel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(cintas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discos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ópticos)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utiliza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para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copias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seguridad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(back‐up)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329" y="1735119"/>
            <a:ext cx="8022590" cy="424942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94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spc="-10" b="1">
                <a:latin typeface="Calibri"/>
                <a:cs typeface="Calibri"/>
              </a:rPr>
              <a:t>Objetivo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 la </a:t>
            </a:r>
            <a:r>
              <a:rPr dirty="0" sz="2200" spc="-10" b="1">
                <a:latin typeface="Calibri"/>
                <a:cs typeface="Calibri"/>
              </a:rPr>
              <a:t>gestión</a:t>
            </a:r>
            <a:r>
              <a:rPr dirty="0" sz="2200" b="1">
                <a:latin typeface="Calibri"/>
                <a:cs typeface="Calibri"/>
              </a:rPr>
              <a:t> de la </a:t>
            </a:r>
            <a:r>
              <a:rPr dirty="0" sz="2200" spc="-15" b="1">
                <a:latin typeface="Calibri"/>
                <a:cs typeface="Calibri"/>
              </a:rPr>
              <a:t>jerarquía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 </a:t>
            </a:r>
            <a:r>
              <a:rPr dirty="0" sz="2200" spc="-5" b="1">
                <a:latin typeface="Calibri"/>
                <a:cs typeface="Calibri"/>
              </a:rPr>
              <a:t>memoria</a:t>
            </a:r>
            <a:endParaRPr sz="22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5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Optimizar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5">
                <a:latin typeface="Calibri"/>
                <a:cs typeface="Calibri"/>
              </a:rPr>
              <a:t> uso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memoria</a:t>
            </a:r>
            <a:endParaRPr sz="16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89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Hacer que </a:t>
            </a:r>
            <a:r>
              <a:rPr dirty="0" sz="1600">
                <a:latin typeface="Calibri"/>
                <a:cs typeface="Calibri"/>
              </a:rPr>
              <a:t>el </a:t>
            </a:r>
            <a:r>
              <a:rPr dirty="0" sz="1600" spc="-5">
                <a:latin typeface="Calibri"/>
                <a:cs typeface="Calibri"/>
              </a:rPr>
              <a:t>usuario </a:t>
            </a:r>
            <a:r>
              <a:rPr dirty="0" sz="1600" spc="-15">
                <a:latin typeface="Calibri"/>
                <a:cs typeface="Calibri"/>
              </a:rPr>
              <a:t>tenga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ilusión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 dispone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una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memoria </a:t>
            </a:r>
            <a:r>
              <a:rPr dirty="0" sz="1600" spc="-10">
                <a:latin typeface="Calibri"/>
                <a:cs typeface="Calibri"/>
              </a:rPr>
              <a:t>con:</a:t>
            </a:r>
            <a:endParaRPr sz="1600">
              <a:latin typeface="Calibri"/>
              <a:cs typeface="Calibri"/>
            </a:endParaRPr>
          </a:p>
          <a:p>
            <a:pPr lvl="2" marL="1384300" indent="-342900">
              <a:lnSpc>
                <a:spcPct val="100000"/>
              </a:lnSpc>
              <a:spcBef>
                <a:spcPts val="90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10">
                <a:latin typeface="Calibri"/>
                <a:cs typeface="Calibri"/>
              </a:rPr>
              <a:t>Tiempo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acceso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similar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sistema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más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rápido</a:t>
            </a:r>
            <a:endParaRPr sz="1400">
              <a:latin typeface="Calibri"/>
              <a:cs typeface="Calibri"/>
            </a:endParaRPr>
          </a:p>
          <a:p>
            <a:pPr lvl="2" marL="1384300" indent="-342900">
              <a:lnSpc>
                <a:spcPct val="100000"/>
              </a:lnSpc>
              <a:spcBef>
                <a:spcPts val="85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15">
                <a:latin typeface="Calibri"/>
                <a:cs typeface="Calibri"/>
              </a:rPr>
              <a:t>Coste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bit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similar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sistema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más </a:t>
            </a:r>
            <a:r>
              <a:rPr dirty="0" sz="1400" spc="-15">
                <a:latin typeface="Calibri"/>
                <a:cs typeface="Calibri"/>
              </a:rPr>
              <a:t>barato</a:t>
            </a:r>
            <a:endParaRPr sz="1400">
              <a:latin typeface="Calibri"/>
              <a:cs typeface="Calibri"/>
            </a:endParaRPr>
          </a:p>
          <a:p>
            <a:pPr marL="927100" marR="422275" indent="-342900">
              <a:lnSpc>
                <a:spcPct val="105000"/>
              </a:lnSpc>
              <a:spcBef>
                <a:spcPts val="74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20">
                <a:latin typeface="Calibri"/>
                <a:cs typeface="Calibri"/>
              </a:rPr>
              <a:t>Para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10">
                <a:latin typeface="Calibri"/>
                <a:cs typeface="Calibri"/>
              </a:rPr>
              <a:t> mayor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parte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los accesos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 </a:t>
            </a:r>
            <a:r>
              <a:rPr dirty="0" sz="1600" spc="-5">
                <a:latin typeface="Calibri"/>
                <a:cs typeface="Calibri"/>
              </a:rPr>
              <a:t>un bloque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información,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este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 debe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encontrarse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los niveles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bajos de la</a:t>
            </a:r>
            <a:r>
              <a:rPr dirty="0" sz="1600" spc="-10">
                <a:latin typeface="Calibri"/>
                <a:cs typeface="Calibri"/>
              </a:rPr>
              <a:t> jerarquía</a:t>
            </a:r>
            <a:r>
              <a:rPr dirty="0" sz="1600" spc="-5">
                <a:latin typeface="Calibri"/>
                <a:cs typeface="Calibri"/>
              </a:rPr>
              <a:t> de memoria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Calibri"/>
                <a:cs typeface="Calibri"/>
              </a:rPr>
              <a:t>Niveles</a:t>
            </a:r>
            <a:r>
              <a:rPr dirty="0" sz="2200" b="1">
                <a:latin typeface="Calibri"/>
                <a:cs typeface="Calibri"/>
              </a:rPr>
              <a:t> a los que </a:t>
            </a:r>
            <a:r>
              <a:rPr dirty="0" sz="2200" spc="-15" b="1">
                <a:latin typeface="Calibri"/>
                <a:cs typeface="Calibri"/>
              </a:rPr>
              <a:t>afecta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la </a:t>
            </a:r>
            <a:r>
              <a:rPr dirty="0" sz="2200" spc="-10" b="1">
                <a:latin typeface="Calibri"/>
                <a:cs typeface="Calibri"/>
              </a:rPr>
              <a:t>gestión</a:t>
            </a:r>
            <a:r>
              <a:rPr dirty="0" sz="2200" b="1">
                <a:latin typeface="Calibri"/>
                <a:cs typeface="Calibri"/>
              </a:rPr>
              <a:t> de la </a:t>
            </a:r>
            <a:r>
              <a:rPr dirty="0" sz="2200" spc="-15" b="1">
                <a:latin typeface="Calibri"/>
                <a:cs typeface="Calibri"/>
              </a:rPr>
              <a:t>jerarquía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memoria</a:t>
            </a:r>
            <a:endParaRPr sz="22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0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 spc="-15">
                <a:latin typeface="Calibri"/>
                <a:cs typeface="Calibri"/>
              </a:rPr>
              <a:t>refiere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gestión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dinámica,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ejecución,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la </a:t>
            </a:r>
            <a:r>
              <a:rPr dirty="0" sz="1600" spc="-10">
                <a:latin typeface="Calibri"/>
                <a:cs typeface="Calibri"/>
              </a:rPr>
              <a:t>jerarquía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memoria</a:t>
            </a:r>
            <a:endParaRPr sz="1600">
              <a:latin typeface="Calibri"/>
              <a:cs typeface="Calibri"/>
            </a:endParaRPr>
          </a:p>
          <a:p>
            <a:pPr lvl="1" marL="927100" marR="5080" indent="-457200">
              <a:lnSpc>
                <a:spcPct val="105000"/>
              </a:lnSpc>
              <a:spcBef>
                <a:spcPts val="79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5">
                <a:latin typeface="Calibri"/>
                <a:cs typeface="Calibri"/>
              </a:rPr>
              <a:t>Esta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gestión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memoria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sólo </a:t>
            </a:r>
            <a:r>
              <a:rPr dirty="0" sz="1600" spc="-15">
                <a:latin typeface="Calibri"/>
                <a:cs typeface="Calibri"/>
              </a:rPr>
              <a:t>afecta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niveles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 </a:t>
            </a:r>
            <a:r>
              <a:rPr dirty="0" sz="1600" spc="-10">
                <a:latin typeface="Calibri"/>
                <a:cs typeface="Calibri"/>
              </a:rPr>
              <a:t>(caches),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 </a:t>
            </a:r>
            <a:r>
              <a:rPr dirty="0" sz="1600" spc="-5">
                <a:latin typeface="Calibri"/>
                <a:cs typeface="Calibri"/>
              </a:rPr>
              <a:t>(memoria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principal)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3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(memoria secundaria)</a:t>
            </a:r>
            <a:endParaRPr sz="1600">
              <a:latin typeface="Calibri"/>
              <a:cs typeface="Calibri"/>
            </a:endParaRPr>
          </a:p>
          <a:p>
            <a:pPr lvl="2" marL="1384300" indent="-342900">
              <a:lnSpc>
                <a:spcPct val="100000"/>
              </a:lnSpc>
              <a:spcBef>
                <a:spcPts val="90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nivel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0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(registros)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asigna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compilador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tiempo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compilación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239" y="1323086"/>
            <a:ext cx="808545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89195" algn="l"/>
                <a:tab pos="5989320" algn="l"/>
                <a:tab pos="6960234" algn="l"/>
              </a:tabLst>
            </a:pPr>
            <a:r>
              <a:rPr dirty="0" sz="2900" spc="150"/>
              <a:t>E</a:t>
            </a:r>
            <a:r>
              <a:rPr dirty="0" sz="2300" spc="150"/>
              <a:t>JEMPLOS</a:t>
            </a:r>
            <a:r>
              <a:rPr dirty="0" sz="2900" spc="150"/>
              <a:t>:</a:t>
            </a:r>
            <a:r>
              <a:rPr dirty="0" sz="2900" spc="229"/>
              <a:t> </a:t>
            </a:r>
            <a:r>
              <a:rPr dirty="0" sz="2900" spc="125"/>
              <a:t>ARM</a:t>
            </a:r>
            <a:r>
              <a:rPr dirty="0" sz="2900" spc="430"/>
              <a:t> </a:t>
            </a:r>
            <a:r>
              <a:rPr dirty="0" sz="2900" spc="145"/>
              <a:t>C</a:t>
            </a:r>
            <a:r>
              <a:rPr dirty="0" sz="2300" spc="145"/>
              <a:t>ORTEX</a:t>
            </a:r>
            <a:r>
              <a:rPr dirty="0" sz="2900" spc="145"/>
              <a:t>-A8</a:t>
            </a:r>
            <a:r>
              <a:rPr dirty="0" sz="2900" spc="409"/>
              <a:t> </a:t>
            </a:r>
            <a:r>
              <a:rPr dirty="0" sz="2300" spc="10"/>
              <a:t>E	</a:t>
            </a:r>
            <a:r>
              <a:rPr dirty="0" sz="2900" spc="140"/>
              <a:t>I</a:t>
            </a:r>
            <a:r>
              <a:rPr dirty="0" sz="2300" spc="140"/>
              <a:t>NTEL	</a:t>
            </a:r>
            <a:r>
              <a:rPr dirty="0" sz="2900" spc="135"/>
              <a:t>C</a:t>
            </a:r>
            <a:r>
              <a:rPr dirty="0" sz="2300" spc="135"/>
              <a:t>ORE	</a:t>
            </a:r>
            <a:r>
              <a:rPr dirty="0" sz="2300" spc="80"/>
              <a:t>I</a:t>
            </a:r>
            <a:r>
              <a:rPr dirty="0" sz="2900" spc="80"/>
              <a:t>7</a:t>
            </a:r>
            <a:r>
              <a:rPr dirty="0" sz="2900" spc="325"/>
              <a:t> </a:t>
            </a:r>
            <a:r>
              <a:rPr dirty="0" sz="2900" spc="190"/>
              <a:t>920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333" y="2033777"/>
            <a:ext cx="7340345" cy="37604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3799" y="6076441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101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102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875" y="1323086"/>
            <a:ext cx="564451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7514" algn="l"/>
                <a:tab pos="3228975" algn="l"/>
                <a:tab pos="4849495" algn="l"/>
                <a:tab pos="5168265" algn="l"/>
              </a:tabLst>
            </a:pPr>
            <a:r>
              <a:rPr dirty="0" sz="2900" spc="190"/>
              <a:t>A</a:t>
            </a:r>
            <a:r>
              <a:rPr dirty="0" sz="2900" spc="-5"/>
              <a:t>B</a:t>
            </a:r>
            <a:r>
              <a:rPr dirty="0" sz="2900" spc="400"/>
              <a:t> </a:t>
            </a:r>
            <a:r>
              <a:rPr dirty="0" sz="2300" spc="170"/>
              <a:t>ENTR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PRINCI</a:t>
            </a:r>
            <a:r>
              <a:rPr dirty="0" sz="2300" spc="-95"/>
              <a:t>P</a:t>
            </a:r>
            <a:r>
              <a:rPr dirty="0" sz="2300" spc="155"/>
              <a:t>A</a:t>
            </a:r>
            <a:r>
              <a:rPr dirty="0" sz="2300" spc="10"/>
              <a:t>L</a:t>
            </a:r>
            <a:r>
              <a:rPr dirty="0" sz="2300"/>
              <a:t>	</a:t>
            </a:r>
            <a:r>
              <a:rPr dirty="0" sz="2300" spc="10"/>
              <a:t>Y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0"/>
              <a:t>C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568329" y="1899920"/>
            <a:ext cx="8086725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20955" indent="-457200">
              <a:lnSpc>
                <a:spcPct val="100000"/>
              </a:lnSpc>
              <a:spcBef>
                <a:spcPts val="100"/>
              </a:spcBef>
              <a:buClr>
                <a:srgbClr val="396495"/>
              </a:buClr>
              <a:buSzPct val="7777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800" spc="-10" b="1">
                <a:latin typeface="Calibri"/>
                <a:cs typeface="Calibri"/>
              </a:rPr>
              <a:t>Objetivo: Aumento </a:t>
            </a:r>
            <a:r>
              <a:rPr dirty="0" sz="1800" spc="-5" b="1">
                <a:latin typeface="Calibri"/>
                <a:cs typeface="Calibri"/>
              </a:rPr>
              <a:t>del </a:t>
            </a:r>
            <a:r>
              <a:rPr dirty="0" sz="1800" b="1">
                <a:latin typeface="Calibri"/>
                <a:cs typeface="Calibri"/>
              </a:rPr>
              <a:t>ancho de banda </a:t>
            </a:r>
            <a:r>
              <a:rPr dirty="0" sz="1800">
                <a:latin typeface="Calibri"/>
                <a:cs typeface="Calibri"/>
              </a:rPr>
              <a:t>en la </a:t>
            </a:r>
            <a:r>
              <a:rPr dirty="0" sz="1800" spc="-10">
                <a:latin typeface="Calibri"/>
                <a:cs typeface="Calibri"/>
              </a:rPr>
              <a:t>transferencia </a:t>
            </a:r>
            <a:r>
              <a:rPr dirty="0" sz="1800" spc="-5">
                <a:latin typeface="Calibri"/>
                <a:cs typeface="Calibri"/>
              </a:rPr>
              <a:t>de un bloque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manteniendo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misma </a:t>
            </a:r>
            <a:r>
              <a:rPr dirty="0" sz="1800" spc="-10">
                <a:latin typeface="Calibri"/>
                <a:cs typeface="Calibri"/>
              </a:rPr>
              <a:t>latencia.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(Permite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aumento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tamaño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sin </a:t>
            </a:r>
            <a:r>
              <a:rPr dirty="0" sz="1800" spc="-10">
                <a:latin typeface="Calibri"/>
                <a:cs typeface="Calibri"/>
              </a:rPr>
              <a:t>gran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impacto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miss penalty).</a:t>
            </a:r>
            <a:endParaRPr sz="1800">
              <a:latin typeface="Calibri"/>
              <a:cs typeface="Calibri"/>
            </a:endParaRPr>
          </a:p>
          <a:p>
            <a:pPr lvl="1" marL="869950" marR="5080" indent="-285750">
              <a:lnSpc>
                <a:spcPct val="100000"/>
              </a:lnSpc>
              <a:spcBef>
                <a:spcPts val="52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869315" algn="l"/>
                <a:tab pos="869950" algn="l"/>
              </a:tabLst>
            </a:pPr>
            <a:r>
              <a:rPr dirty="0" sz="1400" spc="-10">
                <a:latin typeface="Calibri"/>
                <a:cs typeface="Calibri"/>
              </a:rPr>
              <a:t>Ejemplo: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enviar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dirección,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15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envío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Tamaño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 </a:t>
            </a:r>
            <a:r>
              <a:rPr dirty="0" sz="1400" spc="-10">
                <a:latin typeface="Calibri"/>
                <a:cs typeface="Calibri"/>
              </a:rPr>
              <a:t>bytes.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tamaño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(= 16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47898" y="3815524"/>
            <a:ext cx="757555" cy="419734"/>
            <a:chOff x="3147898" y="3815524"/>
            <a:chExt cx="757555" cy="419734"/>
          </a:xfrm>
        </p:grpSpPr>
        <p:sp>
          <p:nvSpPr>
            <p:cNvPr id="6" name="object 6"/>
            <p:cNvSpPr/>
            <p:nvPr/>
          </p:nvSpPr>
          <p:spPr>
            <a:xfrm>
              <a:off x="3162185" y="3829811"/>
              <a:ext cx="728980" cy="391160"/>
            </a:xfrm>
            <a:custGeom>
              <a:avLst/>
              <a:gdLst/>
              <a:ahLst/>
              <a:cxnLst/>
              <a:rect l="l" t="t" r="r" b="b"/>
              <a:pathLst>
                <a:path w="728979" h="391160">
                  <a:moveTo>
                    <a:pt x="728472" y="276605"/>
                  </a:moveTo>
                  <a:lnTo>
                    <a:pt x="728472" y="114299"/>
                  </a:lnTo>
                  <a:lnTo>
                    <a:pt x="614172" y="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0" y="276606"/>
                  </a:lnTo>
                  <a:lnTo>
                    <a:pt x="114300" y="390906"/>
                  </a:lnTo>
                  <a:lnTo>
                    <a:pt x="614172" y="390905"/>
                  </a:lnTo>
                  <a:lnTo>
                    <a:pt x="728472" y="276605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62185" y="3829811"/>
              <a:ext cx="728980" cy="391160"/>
            </a:xfrm>
            <a:custGeom>
              <a:avLst/>
              <a:gdLst/>
              <a:ahLst/>
              <a:cxnLst/>
              <a:rect l="l" t="t" r="r" b="b"/>
              <a:pathLst>
                <a:path w="728979" h="391160">
                  <a:moveTo>
                    <a:pt x="0" y="114300"/>
                  </a:moveTo>
                  <a:lnTo>
                    <a:pt x="114300" y="0"/>
                  </a:lnTo>
                  <a:lnTo>
                    <a:pt x="614172" y="0"/>
                  </a:lnTo>
                  <a:lnTo>
                    <a:pt x="728472" y="114299"/>
                  </a:lnTo>
                  <a:lnTo>
                    <a:pt x="728472" y="276605"/>
                  </a:lnTo>
                  <a:lnTo>
                    <a:pt x="614172" y="390905"/>
                  </a:lnTo>
                  <a:lnTo>
                    <a:pt x="114300" y="390906"/>
                  </a:lnTo>
                  <a:lnTo>
                    <a:pt x="0" y="276606"/>
                  </a:lnTo>
                  <a:lnTo>
                    <a:pt x="0" y="114300"/>
                  </a:lnTo>
                  <a:close/>
                </a:path>
              </a:pathLst>
            </a:custGeom>
            <a:ln w="28575">
              <a:solidFill>
                <a:srgbClr val="2332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384175" y="3910838"/>
            <a:ext cx="283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49739" y="4822444"/>
            <a:ext cx="751205" cy="320675"/>
            <a:chOff x="3149739" y="4822444"/>
            <a:chExt cx="751205" cy="320675"/>
          </a:xfrm>
        </p:grpSpPr>
        <p:sp>
          <p:nvSpPr>
            <p:cNvPr id="10" name="object 10"/>
            <p:cNvSpPr/>
            <p:nvPr/>
          </p:nvSpPr>
          <p:spPr>
            <a:xfrm>
              <a:off x="3156089" y="4828794"/>
              <a:ext cx="731520" cy="146685"/>
            </a:xfrm>
            <a:custGeom>
              <a:avLst/>
              <a:gdLst/>
              <a:ahLst/>
              <a:cxnLst/>
              <a:rect l="l" t="t" r="r" b="b"/>
              <a:pathLst>
                <a:path w="731520" h="146685">
                  <a:moveTo>
                    <a:pt x="0" y="73151"/>
                  </a:moveTo>
                  <a:lnTo>
                    <a:pt x="365760" y="0"/>
                  </a:lnTo>
                  <a:lnTo>
                    <a:pt x="731520" y="73151"/>
                  </a:lnTo>
                  <a:lnTo>
                    <a:pt x="640080" y="73151"/>
                  </a:lnTo>
                  <a:lnTo>
                    <a:pt x="640080" y="146303"/>
                  </a:lnTo>
                  <a:lnTo>
                    <a:pt x="91440" y="146303"/>
                  </a:lnTo>
                  <a:lnTo>
                    <a:pt x="91440" y="73151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62947" y="4990338"/>
              <a:ext cx="731520" cy="146685"/>
            </a:xfrm>
            <a:custGeom>
              <a:avLst/>
              <a:gdLst/>
              <a:ahLst/>
              <a:cxnLst/>
              <a:rect l="l" t="t" r="r" b="b"/>
              <a:pathLst>
                <a:path w="731520" h="146685">
                  <a:moveTo>
                    <a:pt x="0" y="73151"/>
                  </a:moveTo>
                  <a:lnTo>
                    <a:pt x="91440" y="73151"/>
                  </a:lnTo>
                  <a:lnTo>
                    <a:pt x="91440" y="0"/>
                  </a:lnTo>
                  <a:lnTo>
                    <a:pt x="640080" y="0"/>
                  </a:lnTo>
                  <a:lnTo>
                    <a:pt x="640080" y="73151"/>
                  </a:lnTo>
                  <a:lnTo>
                    <a:pt x="731520" y="73151"/>
                  </a:lnTo>
                  <a:lnTo>
                    <a:pt x="365760" y="146303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149739" y="4214367"/>
            <a:ext cx="751205" cy="267335"/>
            <a:chOff x="3149739" y="4214367"/>
            <a:chExt cx="751205" cy="267335"/>
          </a:xfrm>
        </p:grpSpPr>
        <p:sp>
          <p:nvSpPr>
            <p:cNvPr id="13" name="object 13"/>
            <p:cNvSpPr/>
            <p:nvPr/>
          </p:nvSpPr>
          <p:spPr>
            <a:xfrm>
              <a:off x="3156089" y="4220717"/>
              <a:ext cx="731520" cy="121285"/>
            </a:xfrm>
            <a:custGeom>
              <a:avLst/>
              <a:gdLst/>
              <a:ahLst/>
              <a:cxnLst/>
              <a:rect l="l" t="t" r="r" b="b"/>
              <a:pathLst>
                <a:path w="731520" h="121285">
                  <a:moveTo>
                    <a:pt x="0" y="60198"/>
                  </a:moveTo>
                  <a:lnTo>
                    <a:pt x="365760" y="0"/>
                  </a:lnTo>
                  <a:lnTo>
                    <a:pt x="731520" y="60198"/>
                  </a:lnTo>
                  <a:lnTo>
                    <a:pt x="640080" y="60198"/>
                  </a:lnTo>
                  <a:lnTo>
                    <a:pt x="640080" y="121158"/>
                  </a:lnTo>
                  <a:lnTo>
                    <a:pt x="91440" y="121158"/>
                  </a:lnTo>
                  <a:lnTo>
                    <a:pt x="91440" y="60198"/>
                  </a:lnTo>
                  <a:lnTo>
                    <a:pt x="0" y="6019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62947" y="4354067"/>
              <a:ext cx="731520" cy="121285"/>
            </a:xfrm>
            <a:custGeom>
              <a:avLst/>
              <a:gdLst/>
              <a:ahLst/>
              <a:cxnLst/>
              <a:rect l="l" t="t" r="r" b="b"/>
              <a:pathLst>
                <a:path w="731520" h="121285">
                  <a:moveTo>
                    <a:pt x="0" y="60960"/>
                  </a:moveTo>
                  <a:lnTo>
                    <a:pt x="91440" y="60960"/>
                  </a:lnTo>
                  <a:lnTo>
                    <a:pt x="91440" y="0"/>
                  </a:lnTo>
                  <a:lnTo>
                    <a:pt x="640080" y="0"/>
                  </a:lnTo>
                  <a:lnTo>
                    <a:pt x="640080" y="60960"/>
                  </a:lnTo>
                  <a:lnTo>
                    <a:pt x="731520" y="60960"/>
                  </a:lnTo>
                  <a:lnTo>
                    <a:pt x="365760" y="121158"/>
                  </a:lnTo>
                  <a:lnTo>
                    <a:pt x="0" y="609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635891" y="3258565"/>
            <a:ext cx="2033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9410" marR="5080" indent="-34671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BUS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Y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MEMORIA</a:t>
            </a:r>
            <a:r>
              <a:rPr dirty="0" sz="1200" spc="-5" b="1">
                <a:latin typeface="Calibri"/>
                <a:cs typeface="Calibri"/>
              </a:rPr>
              <a:t> DE </a:t>
            </a:r>
            <a:r>
              <a:rPr dirty="0" sz="1200" b="1">
                <a:latin typeface="Calibri"/>
                <a:cs typeface="Calibri"/>
              </a:rPr>
              <a:t>1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15" b="1">
                <a:latin typeface="Calibri"/>
                <a:cs typeface="Calibri"/>
              </a:rPr>
              <a:t>PALABRA </a:t>
            </a:r>
            <a:r>
              <a:rPr dirty="0" sz="1200" spc="-254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ACCESO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SECUENCIAL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9567" y="5808979"/>
            <a:ext cx="30835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Miss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penalty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x </a:t>
            </a:r>
            <a:r>
              <a:rPr dirty="0" sz="1400" spc="-10">
                <a:latin typeface="Calibri"/>
                <a:cs typeface="Calibri"/>
              </a:rPr>
              <a:t>(1+15+1)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68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16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bytes/68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 = 0,235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bytes/ciclo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5461" y="3225800"/>
            <a:ext cx="210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BUS Y MEMORIA </a:t>
            </a:r>
            <a:r>
              <a:rPr dirty="0" sz="1200" spc="-5" b="1">
                <a:latin typeface="Calibri"/>
                <a:cs typeface="Calibri"/>
              </a:rPr>
              <a:t>DE </a:t>
            </a:r>
            <a:r>
              <a:rPr dirty="0" sz="1200" b="1">
                <a:latin typeface="Calibri"/>
                <a:cs typeface="Calibri"/>
              </a:rPr>
              <a:t>4 </a:t>
            </a:r>
            <a:r>
              <a:rPr dirty="0" sz="1200" spc="-15" b="1">
                <a:latin typeface="Calibri"/>
                <a:cs typeface="Calibri"/>
              </a:rPr>
              <a:t>PALABRAS </a:t>
            </a:r>
            <a:r>
              <a:rPr dirty="0" sz="1200" spc="-26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ACCESO SECUENCIAL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66287" y="5853176"/>
            <a:ext cx="2993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Miss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penalty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1+15+1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17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16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bytes/17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 =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0,94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bytes/ciclo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34135" y="3679888"/>
            <a:ext cx="662940" cy="419734"/>
            <a:chOff x="7434135" y="3679888"/>
            <a:chExt cx="662940" cy="419734"/>
          </a:xfrm>
        </p:grpSpPr>
        <p:sp>
          <p:nvSpPr>
            <p:cNvPr id="20" name="object 20"/>
            <p:cNvSpPr/>
            <p:nvPr/>
          </p:nvSpPr>
          <p:spPr>
            <a:xfrm>
              <a:off x="7448422" y="3694176"/>
              <a:ext cx="634365" cy="391160"/>
            </a:xfrm>
            <a:custGeom>
              <a:avLst/>
              <a:gdLst/>
              <a:ahLst/>
              <a:cxnLst/>
              <a:rect l="l" t="t" r="r" b="b"/>
              <a:pathLst>
                <a:path w="634365" h="391160">
                  <a:moveTo>
                    <a:pt x="633984" y="276605"/>
                  </a:moveTo>
                  <a:lnTo>
                    <a:pt x="633984" y="114299"/>
                  </a:lnTo>
                  <a:lnTo>
                    <a:pt x="519684" y="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0" y="276606"/>
                  </a:lnTo>
                  <a:lnTo>
                    <a:pt x="114300" y="390906"/>
                  </a:lnTo>
                  <a:lnTo>
                    <a:pt x="519684" y="390905"/>
                  </a:lnTo>
                  <a:lnTo>
                    <a:pt x="633984" y="276605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48422" y="3694176"/>
              <a:ext cx="634365" cy="391160"/>
            </a:xfrm>
            <a:custGeom>
              <a:avLst/>
              <a:gdLst/>
              <a:ahLst/>
              <a:cxnLst/>
              <a:rect l="l" t="t" r="r" b="b"/>
              <a:pathLst>
                <a:path w="634365" h="391160">
                  <a:moveTo>
                    <a:pt x="0" y="114300"/>
                  </a:moveTo>
                  <a:lnTo>
                    <a:pt x="114300" y="0"/>
                  </a:lnTo>
                  <a:lnTo>
                    <a:pt x="519684" y="0"/>
                  </a:lnTo>
                  <a:lnTo>
                    <a:pt x="633984" y="114299"/>
                  </a:lnTo>
                  <a:lnTo>
                    <a:pt x="633984" y="276605"/>
                  </a:lnTo>
                  <a:lnTo>
                    <a:pt x="519684" y="390905"/>
                  </a:lnTo>
                  <a:lnTo>
                    <a:pt x="114300" y="390906"/>
                  </a:lnTo>
                  <a:lnTo>
                    <a:pt x="0" y="276606"/>
                  </a:lnTo>
                  <a:lnTo>
                    <a:pt x="0" y="114300"/>
                  </a:lnTo>
                  <a:close/>
                </a:path>
              </a:pathLst>
            </a:custGeom>
            <a:ln w="28574">
              <a:solidFill>
                <a:srgbClr val="2332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23943" y="3775202"/>
            <a:ext cx="283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62395" y="4846320"/>
            <a:ext cx="2532380" cy="277495"/>
          </a:xfrm>
          <a:custGeom>
            <a:avLst/>
            <a:gdLst/>
            <a:ahLst/>
            <a:cxnLst/>
            <a:rect l="l" t="t" r="r" b="b"/>
            <a:pathLst>
              <a:path w="2532379" h="277495">
                <a:moveTo>
                  <a:pt x="2532126" y="277367"/>
                </a:moveTo>
                <a:lnTo>
                  <a:pt x="2532126" y="0"/>
                </a:lnTo>
                <a:lnTo>
                  <a:pt x="0" y="0"/>
                </a:lnTo>
                <a:lnTo>
                  <a:pt x="0" y="277367"/>
                </a:lnTo>
                <a:lnTo>
                  <a:pt x="2532126" y="277367"/>
                </a:lnTo>
                <a:close/>
              </a:path>
            </a:pathLst>
          </a:custGeom>
          <a:solidFill>
            <a:srgbClr val="FCF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62395" y="4846320"/>
            <a:ext cx="2532380" cy="277495"/>
          </a:xfrm>
          <a:prstGeom prst="rect">
            <a:avLst/>
          </a:prstGeom>
          <a:ln w="28575">
            <a:solidFill>
              <a:srgbClr val="233205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Calibri"/>
                <a:cs typeface="Calibri"/>
              </a:rPr>
              <a:t>Cache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9171" y="5492496"/>
            <a:ext cx="2593975" cy="277495"/>
          </a:xfrm>
          <a:prstGeom prst="rect">
            <a:avLst/>
          </a:prstGeom>
          <a:solidFill>
            <a:srgbClr val="FCFEB9"/>
          </a:solidFill>
          <a:ln w="28575">
            <a:solidFill>
              <a:srgbClr val="233205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Calibri"/>
                <a:cs typeface="Calibri"/>
              </a:rPr>
              <a:t>Memoria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27851" y="4010914"/>
            <a:ext cx="2613660" cy="1475105"/>
            <a:chOff x="6427851" y="4010914"/>
            <a:chExt cx="2613660" cy="1475105"/>
          </a:xfrm>
        </p:grpSpPr>
        <p:sp>
          <p:nvSpPr>
            <p:cNvPr id="27" name="object 27"/>
            <p:cNvSpPr/>
            <p:nvPr/>
          </p:nvSpPr>
          <p:spPr>
            <a:xfrm>
              <a:off x="7444613" y="4017264"/>
              <a:ext cx="609600" cy="135890"/>
            </a:xfrm>
            <a:custGeom>
              <a:avLst/>
              <a:gdLst/>
              <a:ahLst/>
              <a:cxnLst/>
              <a:rect l="l" t="t" r="r" b="b"/>
              <a:pathLst>
                <a:path w="609600" h="135889">
                  <a:moveTo>
                    <a:pt x="0" y="67817"/>
                  </a:moveTo>
                  <a:lnTo>
                    <a:pt x="304800" y="0"/>
                  </a:lnTo>
                  <a:lnTo>
                    <a:pt x="609600" y="67817"/>
                  </a:lnTo>
                  <a:lnTo>
                    <a:pt x="533400" y="67817"/>
                  </a:lnTo>
                  <a:lnTo>
                    <a:pt x="533400" y="135635"/>
                  </a:lnTo>
                  <a:lnTo>
                    <a:pt x="76200" y="135635"/>
                  </a:lnTo>
                  <a:lnTo>
                    <a:pt x="76200" y="67817"/>
                  </a:lnTo>
                  <a:lnTo>
                    <a:pt x="0" y="67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65849" y="5095494"/>
              <a:ext cx="2063750" cy="182245"/>
            </a:xfrm>
            <a:custGeom>
              <a:avLst/>
              <a:gdLst/>
              <a:ahLst/>
              <a:cxnLst/>
              <a:rect l="l" t="t" r="r" b="b"/>
              <a:pathLst>
                <a:path w="2063750" h="182245">
                  <a:moveTo>
                    <a:pt x="0" y="90678"/>
                  </a:moveTo>
                  <a:lnTo>
                    <a:pt x="1031747" y="0"/>
                  </a:lnTo>
                  <a:lnTo>
                    <a:pt x="2063495" y="90678"/>
                  </a:lnTo>
                  <a:lnTo>
                    <a:pt x="1805939" y="90678"/>
                  </a:lnTo>
                  <a:lnTo>
                    <a:pt x="1805939" y="182118"/>
                  </a:lnTo>
                  <a:lnTo>
                    <a:pt x="257556" y="182118"/>
                  </a:lnTo>
                  <a:lnTo>
                    <a:pt x="257556" y="90678"/>
                  </a:lnTo>
                  <a:lnTo>
                    <a:pt x="0" y="90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84137" y="5296662"/>
              <a:ext cx="2064385" cy="182880"/>
            </a:xfrm>
            <a:custGeom>
              <a:avLst/>
              <a:gdLst/>
              <a:ahLst/>
              <a:cxnLst/>
              <a:rect l="l" t="t" r="r" b="b"/>
              <a:pathLst>
                <a:path w="2064384" h="182879">
                  <a:moveTo>
                    <a:pt x="0" y="91440"/>
                  </a:moveTo>
                  <a:lnTo>
                    <a:pt x="258318" y="91440"/>
                  </a:lnTo>
                  <a:lnTo>
                    <a:pt x="258318" y="0"/>
                  </a:lnTo>
                  <a:lnTo>
                    <a:pt x="1805939" y="0"/>
                  </a:lnTo>
                  <a:lnTo>
                    <a:pt x="1805939" y="91440"/>
                  </a:lnTo>
                  <a:lnTo>
                    <a:pt x="2064258" y="91440"/>
                  </a:lnTo>
                  <a:lnTo>
                    <a:pt x="1032510" y="182880"/>
                  </a:lnTo>
                  <a:lnTo>
                    <a:pt x="0" y="9144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34201" y="4529328"/>
              <a:ext cx="612140" cy="135890"/>
            </a:xfrm>
            <a:custGeom>
              <a:avLst/>
              <a:gdLst/>
              <a:ahLst/>
              <a:cxnLst/>
              <a:rect l="l" t="t" r="r" b="b"/>
              <a:pathLst>
                <a:path w="612140" h="135889">
                  <a:moveTo>
                    <a:pt x="0" y="67817"/>
                  </a:moveTo>
                  <a:lnTo>
                    <a:pt x="305562" y="0"/>
                  </a:lnTo>
                  <a:lnTo>
                    <a:pt x="611886" y="67817"/>
                  </a:lnTo>
                  <a:lnTo>
                    <a:pt x="534924" y="67817"/>
                  </a:lnTo>
                  <a:lnTo>
                    <a:pt x="534924" y="135635"/>
                  </a:lnTo>
                  <a:lnTo>
                    <a:pt x="76200" y="135635"/>
                  </a:lnTo>
                  <a:lnTo>
                    <a:pt x="76200" y="67817"/>
                  </a:lnTo>
                  <a:lnTo>
                    <a:pt x="0" y="67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40297" y="4678680"/>
              <a:ext cx="611505" cy="136525"/>
            </a:xfrm>
            <a:custGeom>
              <a:avLst/>
              <a:gdLst/>
              <a:ahLst/>
              <a:cxnLst/>
              <a:rect l="l" t="t" r="r" b="b"/>
              <a:pathLst>
                <a:path w="611504" h="136525">
                  <a:moveTo>
                    <a:pt x="0" y="68579"/>
                  </a:moveTo>
                  <a:lnTo>
                    <a:pt x="76200" y="68579"/>
                  </a:lnTo>
                  <a:lnTo>
                    <a:pt x="76200" y="0"/>
                  </a:lnTo>
                  <a:lnTo>
                    <a:pt x="534924" y="0"/>
                  </a:lnTo>
                  <a:lnTo>
                    <a:pt x="534924" y="68579"/>
                  </a:lnTo>
                  <a:lnTo>
                    <a:pt x="611124" y="68579"/>
                  </a:lnTo>
                  <a:lnTo>
                    <a:pt x="305562" y="136397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88759" y="4536948"/>
              <a:ext cx="610870" cy="135890"/>
            </a:xfrm>
            <a:custGeom>
              <a:avLst/>
              <a:gdLst/>
              <a:ahLst/>
              <a:cxnLst/>
              <a:rect l="l" t="t" r="r" b="b"/>
              <a:pathLst>
                <a:path w="610870" h="135889">
                  <a:moveTo>
                    <a:pt x="0" y="67818"/>
                  </a:moveTo>
                  <a:lnTo>
                    <a:pt x="305562" y="0"/>
                  </a:lnTo>
                  <a:lnTo>
                    <a:pt x="610362" y="67818"/>
                  </a:lnTo>
                  <a:lnTo>
                    <a:pt x="534162" y="67818"/>
                  </a:lnTo>
                  <a:lnTo>
                    <a:pt x="534162" y="135636"/>
                  </a:lnTo>
                  <a:lnTo>
                    <a:pt x="76200" y="135636"/>
                  </a:lnTo>
                  <a:lnTo>
                    <a:pt x="76200" y="67818"/>
                  </a:lnTo>
                  <a:lnTo>
                    <a:pt x="0" y="678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94855" y="4687062"/>
              <a:ext cx="609600" cy="135890"/>
            </a:xfrm>
            <a:custGeom>
              <a:avLst/>
              <a:gdLst/>
              <a:ahLst/>
              <a:cxnLst/>
              <a:rect l="l" t="t" r="r" b="b"/>
              <a:pathLst>
                <a:path w="609600" h="135889">
                  <a:moveTo>
                    <a:pt x="0" y="67818"/>
                  </a:moveTo>
                  <a:lnTo>
                    <a:pt x="76200" y="67818"/>
                  </a:lnTo>
                  <a:lnTo>
                    <a:pt x="76200" y="0"/>
                  </a:lnTo>
                  <a:lnTo>
                    <a:pt x="533400" y="0"/>
                  </a:lnTo>
                  <a:lnTo>
                    <a:pt x="533400" y="67818"/>
                  </a:lnTo>
                  <a:lnTo>
                    <a:pt x="609600" y="67818"/>
                  </a:lnTo>
                  <a:lnTo>
                    <a:pt x="304800" y="135636"/>
                  </a:lnTo>
                  <a:lnTo>
                    <a:pt x="0" y="678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14361" y="4534662"/>
              <a:ext cx="610870" cy="134620"/>
            </a:xfrm>
            <a:custGeom>
              <a:avLst/>
              <a:gdLst/>
              <a:ahLst/>
              <a:cxnLst/>
              <a:rect l="l" t="t" r="r" b="b"/>
              <a:pathLst>
                <a:path w="610870" h="134620">
                  <a:moveTo>
                    <a:pt x="0" y="67056"/>
                  </a:moveTo>
                  <a:lnTo>
                    <a:pt x="305562" y="0"/>
                  </a:lnTo>
                  <a:lnTo>
                    <a:pt x="610362" y="67055"/>
                  </a:lnTo>
                  <a:lnTo>
                    <a:pt x="534162" y="67055"/>
                  </a:lnTo>
                  <a:lnTo>
                    <a:pt x="534162" y="134111"/>
                  </a:lnTo>
                  <a:lnTo>
                    <a:pt x="76200" y="134112"/>
                  </a:lnTo>
                  <a:lnTo>
                    <a:pt x="76200" y="67056"/>
                  </a:lnTo>
                  <a:lnTo>
                    <a:pt x="0" y="670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20457" y="4683252"/>
              <a:ext cx="609600" cy="134620"/>
            </a:xfrm>
            <a:custGeom>
              <a:avLst/>
              <a:gdLst/>
              <a:ahLst/>
              <a:cxnLst/>
              <a:rect l="l" t="t" r="r" b="b"/>
              <a:pathLst>
                <a:path w="609600" h="134620">
                  <a:moveTo>
                    <a:pt x="0" y="67056"/>
                  </a:moveTo>
                  <a:lnTo>
                    <a:pt x="76200" y="67056"/>
                  </a:lnTo>
                  <a:lnTo>
                    <a:pt x="76200" y="0"/>
                  </a:lnTo>
                  <a:lnTo>
                    <a:pt x="533400" y="0"/>
                  </a:lnTo>
                  <a:lnTo>
                    <a:pt x="533400" y="67055"/>
                  </a:lnTo>
                  <a:lnTo>
                    <a:pt x="609600" y="67055"/>
                  </a:lnTo>
                  <a:lnTo>
                    <a:pt x="304800" y="134111"/>
                  </a:lnTo>
                  <a:lnTo>
                    <a:pt x="0" y="6705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368157" y="4542282"/>
              <a:ext cx="611505" cy="135890"/>
            </a:xfrm>
            <a:custGeom>
              <a:avLst/>
              <a:gdLst/>
              <a:ahLst/>
              <a:cxnLst/>
              <a:rect l="l" t="t" r="r" b="b"/>
              <a:pathLst>
                <a:path w="611504" h="135889">
                  <a:moveTo>
                    <a:pt x="0" y="67817"/>
                  </a:moveTo>
                  <a:lnTo>
                    <a:pt x="305562" y="0"/>
                  </a:lnTo>
                  <a:lnTo>
                    <a:pt x="611124" y="67817"/>
                  </a:lnTo>
                  <a:lnTo>
                    <a:pt x="534924" y="67817"/>
                  </a:lnTo>
                  <a:lnTo>
                    <a:pt x="534924" y="135635"/>
                  </a:lnTo>
                  <a:lnTo>
                    <a:pt x="76200" y="135635"/>
                  </a:lnTo>
                  <a:lnTo>
                    <a:pt x="76200" y="67817"/>
                  </a:lnTo>
                  <a:lnTo>
                    <a:pt x="0" y="67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373491" y="4692396"/>
              <a:ext cx="612140" cy="135890"/>
            </a:xfrm>
            <a:custGeom>
              <a:avLst/>
              <a:gdLst/>
              <a:ahLst/>
              <a:cxnLst/>
              <a:rect l="l" t="t" r="r" b="b"/>
              <a:pathLst>
                <a:path w="612140" h="135889">
                  <a:moveTo>
                    <a:pt x="0" y="67818"/>
                  </a:moveTo>
                  <a:lnTo>
                    <a:pt x="76200" y="67818"/>
                  </a:lnTo>
                  <a:lnTo>
                    <a:pt x="76200" y="0"/>
                  </a:lnTo>
                  <a:lnTo>
                    <a:pt x="534924" y="0"/>
                  </a:lnTo>
                  <a:lnTo>
                    <a:pt x="534924" y="67818"/>
                  </a:lnTo>
                  <a:lnTo>
                    <a:pt x="611886" y="67818"/>
                  </a:lnTo>
                  <a:lnTo>
                    <a:pt x="305562" y="135636"/>
                  </a:lnTo>
                  <a:lnTo>
                    <a:pt x="0" y="678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479159" y="4339590"/>
              <a:ext cx="2555875" cy="166370"/>
            </a:xfrm>
            <a:custGeom>
              <a:avLst/>
              <a:gdLst/>
              <a:ahLst/>
              <a:cxnLst/>
              <a:rect l="l" t="t" r="r" b="b"/>
              <a:pathLst>
                <a:path w="2555875" h="166370">
                  <a:moveTo>
                    <a:pt x="0" y="166116"/>
                  </a:moveTo>
                  <a:lnTo>
                    <a:pt x="638556" y="0"/>
                  </a:lnTo>
                  <a:lnTo>
                    <a:pt x="1917192" y="0"/>
                  </a:lnTo>
                  <a:lnTo>
                    <a:pt x="2555748" y="166116"/>
                  </a:lnTo>
                  <a:lnTo>
                    <a:pt x="0" y="1661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49947" y="4166616"/>
              <a:ext cx="610870" cy="135890"/>
            </a:xfrm>
            <a:custGeom>
              <a:avLst/>
              <a:gdLst/>
              <a:ahLst/>
              <a:cxnLst/>
              <a:rect l="l" t="t" r="r" b="b"/>
              <a:pathLst>
                <a:path w="610870" h="135889">
                  <a:moveTo>
                    <a:pt x="0" y="67817"/>
                  </a:moveTo>
                  <a:lnTo>
                    <a:pt x="76200" y="67817"/>
                  </a:lnTo>
                  <a:lnTo>
                    <a:pt x="76200" y="0"/>
                  </a:lnTo>
                  <a:lnTo>
                    <a:pt x="534162" y="0"/>
                  </a:lnTo>
                  <a:lnTo>
                    <a:pt x="534162" y="67817"/>
                  </a:lnTo>
                  <a:lnTo>
                    <a:pt x="610362" y="67817"/>
                  </a:lnTo>
                  <a:lnTo>
                    <a:pt x="304800" y="135635"/>
                  </a:lnTo>
                  <a:lnTo>
                    <a:pt x="0" y="67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329811" y="4376420"/>
            <a:ext cx="6153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alibri"/>
                <a:cs typeface="Calibri"/>
              </a:rPr>
              <a:t>MULTIPLEXOR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05577" y="3775201"/>
            <a:ext cx="11760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Wingdings"/>
                <a:cs typeface="Wingdings"/>
              </a:rPr>
              <a:t>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Calibri"/>
                <a:cs typeface="Calibri"/>
              </a:rPr>
              <a:t>Coste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bus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18111" y="3386328"/>
            <a:ext cx="0" cy="2430780"/>
          </a:xfrm>
          <a:custGeom>
            <a:avLst/>
            <a:gdLst/>
            <a:ahLst/>
            <a:cxnLst/>
            <a:rect l="l" t="t" r="r" b="b"/>
            <a:pathLst>
              <a:path w="0" h="2430779">
                <a:moveTo>
                  <a:pt x="0" y="0"/>
                </a:moveTo>
                <a:lnTo>
                  <a:pt x="0" y="2430780"/>
                </a:lnTo>
              </a:path>
            </a:pathLst>
          </a:custGeom>
          <a:ln w="254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385707" y="4521708"/>
            <a:ext cx="2533015" cy="277495"/>
          </a:xfrm>
          <a:prstGeom prst="rect">
            <a:avLst/>
          </a:prstGeom>
          <a:solidFill>
            <a:srgbClr val="FCFEB9"/>
          </a:solidFill>
          <a:ln w="28575">
            <a:solidFill>
              <a:srgbClr val="233205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Calibri"/>
                <a:cs typeface="Calibri"/>
              </a:rPr>
              <a:t>Cache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20937" y="5157215"/>
            <a:ext cx="2593975" cy="277495"/>
          </a:xfrm>
          <a:prstGeom prst="rect">
            <a:avLst/>
          </a:prstGeom>
          <a:solidFill>
            <a:srgbClr val="FCFEB9"/>
          </a:solidFill>
          <a:ln w="28575">
            <a:solidFill>
              <a:srgbClr val="233205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Calibri"/>
                <a:cs typeface="Calibri"/>
              </a:rPr>
              <a:t>Memoria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103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875" y="1323086"/>
            <a:ext cx="564451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7514" algn="l"/>
                <a:tab pos="3228975" algn="l"/>
                <a:tab pos="4849495" algn="l"/>
                <a:tab pos="5168265" algn="l"/>
              </a:tabLst>
            </a:pPr>
            <a:r>
              <a:rPr dirty="0" sz="2900" spc="190"/>
              <a:t>A</a:t>
            </a:r>
            <a:r>
              <a:rPr dirty="0" sz="2900" spc="-5"/>
              <a:t>B</a:t>
            </a:r>
            <a:r>
              <a:rPr dirty="0" sz="2900" spc="400"/>
              <a:t> </a:t>
            </a:r>
            <a:r>
              <a:rPr dirty="0" sz="2300" spc="170"/>
              <a:t>ENTR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PRINCI</a:t>
            </a:r>
            <a:r>
              <a:rPr dirty="0" sz="2300" spc="-95"/>
              <a:t>P</a:t>
            </a:r>
            <a:r>
              <a:rPr dirty="0" sz="2300" spc="155"/>
              <a:t>A</a:t>
            </a:r>
            <a:r>
              <a:rPr dirty="0" sz="2300" spc="10"/>
              <a:t>L</a:t>
            </a:r>
            <a:r>
              <a:rPr dirty="0" sz="2300"/>
              <a:t>	</a:t>
            </a:r>
            <a:r>
              <a:rPr dirty="0" sz="2300" spc="10"/>
              <a:t>Y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0"/>
              <a:t>C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609477" y="1970786"/>
            <a:ext cx="36664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Entrelazamiento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orden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bajo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677" y="3699001"/>
            <a:ext cx="1346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677" y="3958082"/>
            <a:ext cx="1346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677" y="4735322"/>
            <a:ext cx="1346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677" y="4994402"/>
            <a:ext cx="1346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677" y="2277109"/>
            <a:ext cx="5137785" cy="31546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800" spc="-5">
                <a:latin typeface="Calibri"/>
                <a:cs typeface="Calibri"/>
              </a:rPr>
              <a:t>Anchura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palabra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módulos</a:t>
            </a:r>
            <a:r>
              <a:rPr dirty="0" sz="1800" spc="-5">
                <a:latin typeface="Calibri"/>
                <a:cs typeface="Calibri"/>
              </a:rPr>
              <a:t> 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memoria</a:t>
            </a:r>
            <a:r>
              <a:rPr dirty="0" sz="1800" spc="-5">
                <a:latin typeface="Calibri"/>
                <a:cs typeface="Calibri"/>
              </a:rPr>
              <a:t> 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palabra </a:t>
            </a:r>
            <a:r>
              <a:rPr dirty="0" sz="1800" spc="-10">
                <a:latin typeface="Calibri"/>
                <a:cs typeface="Calibri"/>
              </a:rPr>
              <a:t>entrelazados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Acceso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solapado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módulos</a:t>
            </a:r>
            <a:endParaRPr sz="1800">
              <a:latin typeface="Calibri"/>
              <a:cs typeface="Calibri"/>
            </a:endParaRPr>
          </a:p>
          <a:p>
            <a:pPr marL="469900" marR="5080" indent="-457200">
              <a:lnSpc>
                <a:spcPct val="141700"/>
              </a:lnSpc>
              <a:spcBef>
                <a:spcPts val="35"/>
              </a:spcBef>
              <a:buClr>
                <a:srgbClr val="396497"/>
              </a:buClr>
              <a:buSzPct val="79166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-10">
                <a:latin typeface="Calibri"/>
                <a:cs typeface="Calibri"/>
              </a:rPr>
              <a:t> envía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misma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dirección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 palabra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(N‐2 bits)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los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módulos: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ciclos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accede a </a:t>
            </a:r>
            <a:r>
              <a:rPr dirty="0" sz="1200" spc="-5">
                <a:latin typeface="Calibri"/>
                <a:cs typeface="Calibri"/>
              </a:rPr>
              <a:t>los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cuatro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módulos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paralelo: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15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ciclos</a:t>
            </a:r>
            <a:endParaRPr sz="1200">
              <a:latin typeface="Calibri"/>
              <a:cs typeface="Calibri"/>
            </a:endParaRPr>
          </a:p>
          <a:p>
            <a:pPr marL="1079500" marR="618490" indent="-609600">
              <a:lnSpc>
                <a:spcPct val="141700"/>
              </a:lnSpc>
            </a:pPr>
            <a:r>
              <a:rPr dirty="0" sz="1200" spc="-5">
                <a:latin typeface="Calibri"/>
                <a:cs typeface="Calibri"/>
              </a:rPr>
              <a:t>Cada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módulo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proporciona</a:t>
            </a:r>
            <a:r>
              <a:rPr dirty="0" sz="1200" spc="-5">
                <a:latin typeface="Calibri"/>
                <a:cs typeface="Calibri"/>
              </a:rPr>
              <a:t> una </a:t>
            </a:r>
            <a:r>
              <a:rPr dirty="0" sz="1200" spc="-10">
                <a:latin typeface="Calibri"/>
                <a:cs typeface="Calibri"/>
              </a:rPr>
              <a:t>palabra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través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bus:</a:t>
            </a:r>
            <a:r>
              <a:rPr dirty="0" sz="1200">
                <a:latin typeface="Calibri"/>
                <a:cs typeface="Calibri"/>
              </a:rPr>
              <a:t> 4x1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ciclos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Miss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penalty: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ciclos</a:t>
            </a:r>
            <a:endParaRPr sz="1200">
              <a:latin typeface="Calibri"/>
              <a:cs typeface="Calibri"/>
            </a:endParaRPr>
          </a:p>
          <a:p>
            <a:pPr marL="469900" marR="1644014" indent="609600">
              <a:lnSpc>
                <a:spcPct val="141700"/>
              </a:lnSpc>
            </a:pPr>
            <a:r>
              <a:rPr dirty="0" sz="1200">
                <a:latin typeface="Calibri"/>
                <a:cs typeface="Calibri"/>
              </a:rPr>
              <a:t>AB: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16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bytes/20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ciclos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 </a:t>
            </a:r>
            <a:r>
              <a:rPr dirty="0" sz="1200" spc="-5">
                <a:latin typeface="Calibri"/>
                <a:cs typeface="Calibri"/>
              </a:rPr>
              <a:t>0,8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bytes/ciclo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buena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relación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coste/rendimiento</a:t>
            </a:r>
            <a:endParaRPr sz="1200">
              <a:latin typeface="Calibri"/>
              <a:cs typeface="Calibri"/>
            </a:endParaRPr>
          </a:p>
          <a:p>
            <a:pPr marL="317500" marR="1901189" indent="152400">
              <a:lnSpc>
                <a:spcPct val="141700"/>
              </a:lnSpc>
            </a:pPr>
            <a:r>
              <a:rPr dirty="0" sz="1200" spc="-5">
                <a:latin typeface="Calibri"/>
                <a:cs typeface="Calibri"/>
              </a:rPr>
              <a:t>Funciona muy bien con </a:t>
            </a:r>
            <a:r>
              <a:rPr dirty="0" sz="1200">
                <a:latin typeface="Calibri"/>
                <a:cs typeface="Calibri"/>
              </a:rPr>
              <a:t>accesos secuenciales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(reemplazamiento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bloque)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1933" y="3298888"/>
            <a:ext cx="713105" cy="408305"/>
            <a:chOff x="7341933" y="3298888"/>
            <a:chExt cx="713105" cy="408305"/>
          </a:xfrm>
        </p:grpSpPr>
        <p:sp>
          <p:nvSpPr>
            <p:cNvPr id="11" name="object 11"/>
            <p:cNvSpPr/>
            <p:nvPr/>
          </p:nvSpPr>
          <p:spPr>
            <a:xfrm>
              <a:off x="7356220" y="3313176"/>
              <a:ext cx="684530" cy="379730"/>
            </a:xfrm>
            <a:custGeom>
              <a:avLst/>
              <a:gdLst/>
              <a:ahLst/>
              <a:cxnLst/>
              <a:rect l="l" t="t" r="r" b="b"/>
              <a:pathLst>
                <a:path w="684529" h="379729">
                  <a:moveTo>
                    <a:pt x="684276" y="268223"/>
                  </a:moveTo>
                  <a:lnTo>
                    <a:pt x="684276" y="111251"/>
                  </a:lnTo>
                  <a:lnTo>
                    <a:pt x="573024" y="0"/>
                  </a:lnTo>
                  <a:lnTo>
                    <a:pt x="111252" y="0"/>
                  </a:lnTo>
                  <a:lnTo>
                    <a:pt x="0" y="111251"/>
                  </a:lnTo>
                  <a:lnTo>
                    <a:pt x="0" y="268223"/>
                  </a:lnTo>
                  <a:lnTo>
                    <a:pt x="111252" y="379475"/>
                  </a:lnTo>
                  <a:lnTo>
                    <a:pt x="573024" y="379475"/>
                  </a:lnTo>
                  <a:lnTo>
                    <a:pt x="684276" y="268223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56220" y="3313176"/>
              <a:ext cx="684530" cy="379730"/>
            </a:xfrm>
            <a:custGeom>
              <a:avLst/>
              <a:gdLst/>
              <a:ahLst/>
              <a:cxnLst/>
              <a:rect l="l" t="t" r="r" b="b"/>
              <a:pathLst>
                <a:path w="684529" h="379729">
                  <a:moveTo>
                    <a:pt x="0" y="111251"/>
                  </a:moveTo>
                  <a:lnTo>
                    <a:pt x="111252" y="0"/>
                  </a:lnTo>
                  <a:lnTo>
                    <a:pt x="573024" y="0"/>
                  </a:lnTo>
                  <a:lnTo>
                    <a:pt x="684276" y="111251"/>
                  </a:lnTo>
                  <a:lnTo>
                    <a:pt x="684276" y="268223"/>
                  </a:lnTo>
                  <a:lnTo>
                    <a:pt x="573024" y="379475"/>
                  </a:lnTo>
                  <a:lnTo>
                    <a:pt x="111252" y="379475"/>
                  </a:lnTo>
                  <a:lnTo>
                    <a:pt x="0" y="268223"/>
                  </a:lnTo>
                  <a:lnTo>
                    <a:pt x="0" y="111251"/>
                  </a:lnTo>
                  <a:close/>
                </a:path>
              </a:pathLst>
            </a:custGeom>
            <a:ln w="28575">
              <a:solidFill>
                <a:srgbClr val="2332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24121" y="3398011"/>
            <a:ext cx="346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CPU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300292" y="5754814"/>
          <a:ext cx="2964180" cy="332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736600"/>
                <a:gridCol w="737235"/>
                <a:gridCol w="723900"/>
              </a:tblGrid>
              <a:tr h="303275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M0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38100">
                      <a:solidFill>
                        <a:srgbClr val="233205"/>
                      </a:solidFill>
                      <a:prstDash val="solid"/>
                    </a:lnL>
                    <a:lnR w="76200">
                      <a:solidFill>
                        <a:srgbClr val="233205"/>
                      </a:solidFill>
                      <a:prstDash val="solid"/>
                    </a:lnR>
                    <a:lnT w="28575">
                      <a:solidFill>
                        <a:srgbClr val="233205"/>
                      </a:solidFill>
                      <a:prstDash val="solid"/>
                    </a:lnT>
                    <a:lnB w="28575">
                      <a:solidFill>
                        <a:srgbClr val="233205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M1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76200">
                      <a:solidFill>
                        <a:srgbClr val="233205"/>
                      </a:solidFill>
                      <a:prstDash val="solid"/>
                    </a:lnL>
                    <a:lnR w="53975">
                      <a:solidFill>
                        <a:srgbClr val="233205"/>
                      </a:solidFill>
                      <a:prstDash val="solid"/>
                    </a:lnR>
                    <a:lnT w="28575">
                      <a:solidFill>
                        <a:srgbClr val="233205"/>
                      </a:solidFill>
                      <a:prstDash val="solid"/>
                    </a:lnT>
                    <a:lnB w="28575">
                      <a:solidFill>
                        <a:srgbClr val="233205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M2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53975">
                      <a:solidFill>
                        <a:srgbClr val="233205"/>
                      </a:solidFill>
                      <a:prstDash val="solid"/>
                    </a:lnL>
                    <a:lnR w="53975">
                      <a:solidFill>
                        <a:srgbClr val="233205"/>
                      </a:solidFill>
                      <a:prstDash val="solid"/>
                    </a:lnR>
                    <a:lnT w="28575">
                      <a:solidFill>
                        <a:srgbClr val="233205"/>
                      </a:solidFill>
                      <a:prstDash val="solid"/>
                    </a:lnT>
                    <a:lnB w="28575">
                      <a:solidFill>
                        <a:srgbClr val="233205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M3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53975">
                      <a:solidFill>
                        <a:srgbClr val="233205"/>
                      </a:solidFill>
                      <a:prstDash val="solid"/>
                    </a:lnL>
                    <a:lnR w="28575">
                      <a:solidFill>
                        <a:srgbClr val="233205"/>
                      </a:solidFill>
                      <a:prstDash val="solid"/>
                    </a:lnR>
                    <a:lnT w="28575">
                      <a:solidFill>
                        <a:srgbClr val="233205"/>
                      </a:solidFill>
                      <a:prstDash val="solid"/>
                    </a:lnT>
                    <a:lnB w="28575">
                      <a:solidFill>
                        <a:srgbClr val="233205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375029" y="4868926"/>
            <a:ext cx="695960" cy="883285"/>
            <a:chOff x="7375029" y="4868926"/>
            <a:chExt cx="695960" cy="883285"/>
          </a:xfrm>
        </p:grpSpPr>
        <p:sp>
          <p:nvSpPr>
            <p:cNvPr id="16" name="object 16"/>
            <p:cNvSpPr/>
            <p:nvPr/>
          </p:nvSpPr>
          <p:spPr>
            <a:xfrm>
              <a:off x="7381379" y="4875276"/>
              <a:ext cx="676910" cy="414020"/>
            </a:xfrm>
            <a:custGeom>
              <a:avLst/>
              <a:gdLst/>
              <a:ahLst/>
              <a:cxnLst/>
              <a:rect l="l" t="t" r="r" b="b"/>
              <a:pathLst>
                <a:path w="676909" h="414020">
                  <a:moveTo>
                    <a:pt x="0" y="206501"/>
                  </a:moveTo>
                  <a:lnTo>
                    <a:pt x="338328" y="0"/>
                  </a:lnTo>
                  <a:lnTo>
                    <a:pt x="676656" y="206501"/>
                  </a:lnTo>
                  <a:lnTo>
                    <a:pt x="592074" y="206501"/>
                  </a:lnTo>
                  <a:lnTo>
                    <a:pt x="592074" y="413765"/>
                  </a:lnTo>
                  <a:lnTo>
                    <a:pt x="84582" y="413765"/>
                  </a:lnTo>
                  <a:lnTo>
                    <a:pt x="84582" y="206501"/>
                  </a:lnTo>
                  <a:lnTo>
                    <a:pt x="0" y="206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87475" y="5331714"/>
              <a:ext cx="676910" cy="414020"/>
            </a:xfrm>
            <a:custGeom>
              <a:avLst/>
              <a:gdLst/>
              <a:ahLst/>
              <a:cxnLst/>
              <a:rect l="l" t="t" r="r" b="b"/>
              <a:pathLst>
                <a:path w="676909" h="414020">
                  <a:moveTo>
                    <a:pt x="0" y="206501"/>
                  </a:moveTo>
                  <a:lnTo>
                    <a:pt x="84582" y="206501"/>
                  </a:lnTo>
                  <a:lnTo>
                    <a:pt x="84581" y="0"/>
                  </a:lnTo>
                  <a:lnTo>
                    <a:pt x="592074" y="0"/>
                  </a:lnTo>
                  <a:lnTo>
                    <a:pt x="592074" y="206501"/>
                  </a:lnTo>
                  <a:lnTo>
                    <a:pt x="676656" y="206501"/>
                  </a:lnTo>
                  <a:lnTo>
                    <a:pt x="338328" y="413765"/>
                  </a:lnTo>
                  <a:lnTo>
                    <a:pt x="0" y="206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375029" y="3687826"/>
            <a:ext cx="695960" cy="652780"/>
            <a:chOff x="7375029" y="3687826"/>
            <a:chExt cx="695960" cy="652780"/>
          </a:xfrm>
        </p:grpSpPr>
        <p:sp>
          <p:nvSpPr>
            <p:cNvPr id="19" name="object 19"/>
            <p:cNvSpPr/>
            <p:nvPr/>
          </p:nvSpPr>
          <p:spPr>
            <a:xfrm>
              <a:off x="7381379" y="3694176"/>
              <a:ext cx="676910" cy="304165"/>
            </a:xfrm>
            <a:custGeom>
              <a:avLst/>
              <a:gdLst/>
              <a:ahLst/>
              <a:cxnLst/>
              <a:rect l="l" t="t" r="r" b="b"/>
              <a:pathLst>
                <a:path w="676909" h="304164">
                  <a:moveTo>
                    <a:pt x="0" y="152400"/>
                  </a:moveTo>
                  <a:lnTo>
                    <a:pt x="338328" y="0"/>
                  </a:lnTo>
                  <a:lnTo>
                    <a:pt x="676656" y="152399"/>
                  </a:lnTo>
                  <a:lnTo>
                    <a:pt x="592074" y="152399"/>
                  </a:lnTo>
                  <a:lnTo>
                    <a:pt x="592074" y="304038"/>
                  </a:lnTo>
                  <a:lnTo>
                    <a:pt x="84582" y="304038"/>
                  </a:lnTo>
                  <a:lnTo>
                    <a:pt x="84582" y="1524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87475" y="4030218"/>
              <a:ext cx="676910" cy="304165"/>
            </a:xfrm>
            <a:custGeom>
              <a:avLst/>
              <a:gdLst/>
              <a:ahLst/>
              <a:cxnLst/>
              <a:rect l="l" t="t" r="r" b="b"/>
              <a:pathLst>
                <a:path w="676909" h="304164">
                  <a:moveTo>
                    <a:pt x="0" y="151637"/>
                  </a:moveTo>
                  <a:lnTo>
                    <a:pt x="84582" y="151637"/>
                  </a:lnTo>
                  <a:lnTo>
                    <a:pt x="84581" y="0"/>
                  </a:lnTo>
                  <a:lnTo>
                    <a:pt x="592074" y="0"/>
                  </a:lnTo>
                  <a:lnTo>
                    <a:pt x="592074" y="151637"/>
                  </a:lnTo>
                  <a:lnTo>
                    <a:pt x="676656" y="151637"/>
                  </a:lnTo>
                  <a:lnTo>
                    <a:pt x="338328" y="304038"/>
                  </a:lnTo>
                  <a:lnTo>
                    <a:pt x="0" y="1516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338707" y="4354829"/>
            <a:ext cx="767080" cy="547370"/>
          </a:xfrm>
          <a:prstGeom prst="rect">
            <a:avLst/>
          </a:prstGeom>
          <a:solidFill>
            <a:srgbClr val="FCFEB9"/>
          </a:solidFill>
          <a:ln w="28575">
            <a:solidFill>
              <a:srgbClr val="233205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 MT"/>
                <a:cs typeface="Arial MT"/>
              </a:rPr>
              <a:t>Cache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850" y="1841696"/>
            <a:ext cx="8503989" cy="2164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1417967" y="1206246"/>
              <a:ext cx="8501380" cy="589915"/>
            </a:xfrm>
            <a:custGeom>
              <a:avLst/>
              <a:gdLst/>
              <a:ahLst/>
              <a:cxnLst/>
              <a:rect l="l" t="t" r="r" b="b"/>
              <a:pathLst>
                <a:path w="8501380" h="589914">
                  <a:moveTo>
                    <a:pt x="8500872" y="589788"/>
                  </a:moveTo>
                  <a:lnTo>
                    <a:pt x="8500872" y="0"/>
                  </a:lnTo>
                  <a:lnTo>
                    <a:pt x="0" y="0"/>
                  </a:lnTo>
                  <a:lnTo>
                    <a:pt x="0" y="589788"/>
                  </a:lnTo>
                  <a:lnTo>
                    <a:pt x="8500872" y="589788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4839" y="1795272"/>
              <a:ext cx="643255" cy="4554855"/>
            </a:xfrm>
            <a:custGeom>
              <a:avLst/>
              <a:gdLst/>
              <a:ahLst/>
              <a:cxnLst/>
              <a:rect l="l" t="t" r="r" b="b"/>
              <a:pathLst>
                <a:path w="643255" h="4554855">
                  <a:moveTo>
                    <a:pt x="643128" y="4554474"/>
                  </a:moveTo>
                  <a:lnTo>
                    <a:pt x="643128" y="0"/>
                  </a:lnTo>
                  <a:lnTo>
                    <a:pt x="0" y="0"/>
                  </a:lnTo>
                  <a:lnTo>
                    <a:pt x="0" y="4554474"/>
                  </a:lnTo>
                  <a:lnTo>
                    <a:pt x="643128" y="4554474"/>
                  </a:lnTo>
                  <a:close/>
                </a:path>
              </a:pathLst>
            </a:custGeom>
            <a:solidFill>
              <a:srgbClr val="9AB7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643255" cy="589280"/>
            </a:xfrm>
            <a:custGeom>
              <a:avLst/>
              <a:gdLst/>
              <a:ahLst/>
              <a:cxnLst/>
              <a:rect l="l" t="t" r="r" b="b"/>
              <a:pathLst>
                <a:path w="643255" h="589280">
                  <a:moveTo>
                    <a:pt x="643128" y="589026"/>
                  </a:moveTo>
                  <a:lnTo>
                    <a:pt x="643128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643128" y="589026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95" y="1218438"/>
              <a:ext cx="515873" cy="5494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2083" y="6052566"/>
              <a:ext cx="430530" cy="198120"/>
            </a:xfrm>
            <a:custGeom>
              <a:avLst/>
              <a:gdLst/>
              <a:ahLst/>
              <a:cxnLst/>
              <a:rect l="l" t="t" r="r" b="b"/>
              <a:pathLst>
                <a:path w="430530" h="198120">
                  <a:moveTo>
                    <a:pt x="0" y="198120"/>
                  </a:moveTo>
                  <a:lnTo>
                    <a:pt x="0" y="0"/>
                  </a:lnTo>
                  <a:lnTo>
                    <a:pt x="430530" y="0"/>
                  </a:lnTo>
                  <a:lnTo>
                    <a:pt x="430530" y="198120"/>
                  </a:lnTo>
                  <a:lnTo>
                    <a:pt x="0" y="19812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09477" y="1793550"/>
            <a:ext cx="4478020" cy="13665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396495"/>
              </a:buClr>
              <a:buSzPct val="78947"/>
              <a:buFont typeface="Wingdings"/>
              <a:buChar char=""/>
              <a:tabLst>
                <a:tab pos="241300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Gestión</a:t>
            </a: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 de</a:t>
            </a:r>
            <a:r>
              <a:rPr dirty="0" sz="19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la</a:t>
            </a:r>
            <a:r>
              <a:rPr dirty="0" sz="19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memoria</a:t>
            </a:r>
            <a:r>
              <a:rPr dirty="0" sz="1900" spc="-20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469265" marR="254000" indent="-228600">
              <a:lnSpc>
                <a:spcPts val="1620"/>
              </a:lnSpc>
              <a:spcBef>
                <a:spcPts val="65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900" algn="l"/>
              </a:tabLst>
            </a:pPr>
            <a:r>
              <a:rPr dirty="0" sz="1500" spc="-10">
                <a:latin typeface="Calibri"/>
                <a:cs typeface="Calibri"/>
              </a:rPr>
              <a:t>Controla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transferencia</a:t>
            </a:r>
            <a:r>
              <a:rPr dirty="0" sz="1500" spc="-5">
                <a:latin typeface="Calibri"/>
                <a:cs typeface="Calibri"/>
              </a:rPr>
              <a:t> de </a:t>
            </a:r>
            <a:r>
              <a:rPr dirty="0" sz="1500" spc="-10">
                <a:latin typeface="Calibri"/>
                <a:cs typeface="Calibri"/>
              </a:rPr>
              <a:t>información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entre</a:t>
            </a:r>
            <a:r>
              <a:rPr dirty="0" sz="1500" spc="-5">
                <a:latin typeface="Calibri"/>
                <a:cs typeface="Calibri"/>
              </a:rPr>
              <a:t> la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memoria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cache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</a:t>
            </a:r>
            <a:r>
              <a:rPr dirty="0" sz="1500" spc="-5">
                <a:latin typeface="Calibri"/>
                <a:cs typeface="Calibri"/>
              </a:rPr>
              <a:t> la </a:t>
            </a:r>
            <a:r>
              <a:rPr dirty="0" sz="1500">
                <a:latin typeface="Calibri"/>
                <a:cs typeface="Calibri"/>
              </a:rPr>
              <a:t>memoria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principal</a:t>
            </a:r>
            <a:endParaRPr sz="1500">
              <a:latin typeface="Calibri"/>
              <a:cs typeface="Calibri"/>
            </a:endParaRPr>
          </a:p>
          <a:p>
            <a:pPr lvl="1" marL="469900" marR="5080" indent="-228600">
              <a:lnSpc>
                <a:spcPts val="162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900" algn="l"/>
              </a:tabLst>
            </a:pPr>
            <a:r>
              <a:rPr dirty="0" sz="1500" spc="-5">
                <a:latin typeface="Calibri"/>
                <a:cs typeface="Calibri"/>
              </a:rPr>
              <a:t>Suele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llevarse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cabo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mediante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Hardware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específico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(MMU </a:t>
            </a:r>
            <a:r>
              <a:rPr dirty="0" sz="1500">
                <a:latin typeface="Calibri"/>
                <a:cs typeface="Calibri"/>
              </a:rPr>
              <a:t>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“Memory</a:t>
            </a:r>
            <a:r>
              <a:rPr dirty="0" sz="1500" spc="-5">
                <a:latin typeface="Calibri"/>
                <a:cs typeface="Calibri"/>
              </a:rPr>
              <a:t> Management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Unit”)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9477" y="3258114"/>
            <a:ext cx="4417060" cy="13665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396495"/>
              </a:buClr>
              <a:buSzPct val="78947"/>
              <a:buFont typeface="Wingdings"/>
              <a:buChar char=""/>
              <a:tabLst>
                <a:tab pos="241300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Gestión</a:t>
            </a: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 de</a:t>
            </a:r>
            <a:r>
              <a:rPr dirty="0" sz="19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la</a:t>
            </a:r>
            <a:r>
              <a:rPr dirty="0" sz="19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memoria</a:t>
            </a:r>
            <a:r>
              <a:rPr dirty="0" sz="1900" spc="-20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virtual</a:t>
            </a:r>
            <a:endParaRPr sz="1900">
              <a:latin typeface="Calibri"/>
              <a:cs typeface="Calibri"/>
            </a:endParaRPr>
          </a:p>
          <a:p>
            <a:pPr lvl="1" marL="469900" marR="193675" indent="-228600">
              <a:lnSpc>
                <a:spcPts val="1620"/>
              </a:lnSpc>
              <a:spcBef>
                <a:spcPts val="65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900" algn="l"/>
              </a:tabLst>
            </a:pPr>
            <a:r>
              <a:rPr dirty="0" sz="1500" spc="-10">
                <a:latin typeface="Calibri"/>
                <a:cs typeface="Calibri"/>
              </a:rPr>
              <a:t>Controla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transferencia</a:t>
            </a:r>
            <a:r>
              <a:rPr dirty="0" sz="1500" spc="-5">
                <a:latin typeface="Calibri"/>
                <a:cs typeface="Calibri"/>
              </a:rPr>
              <a:t> de </a:t>
            </a:r>
            <a:r>
              <a:rPr dirty="0" sz="1500" spc="-10">
                <a:latin typeface="Calibri"/>
                <a:cs typeface="Calibri"/>
              </a:rPr>
              <a:t>información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entre</a:t>
            </a:r>
            <a:r>
              <a:rPr dirty="0" sz="1500" spc="-5">
                <a:latin typeface="Calibri"/>
                <a:cs typeface="Calibri"/>
              </a:rPr>
              <a:t> la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memoria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principal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memoria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secundaria</a:t>
            </a:r>
            <a:endParaRPr sz="1500">
              <a:latin typeface="Calibri"/>
              <a:cs typeface="Calibri"/>
            </a:endParaRPr>
          </a:p>
          <a:p>
            <a:pPr lvl="1" marL="469900" marR="5080" indent="-228600">
              <a:lnSpc>
                <a:spcPts val="162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900" algn="l"/>
              </a:tabLst>
            </a:pPr>
            <a:r>
              <a:rPr dirty="0" sz="1500" spc="-15">
                <a:latin typeface="Calibri"/>
                <a:cs typeface="Calibri"/>
              </a:rPr>
              <a:t>Parte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de </a:t>
            </a:r>
            <a:r>
              <a:rPr dirty="0" sz="1500" spc="-10">
                <a:latin typeface="Calibri"/>
                <a:cs typeface="Calibri"/>
              </a:rPr>
              <a:t>esta gestión</a:t>
            </a:r>
            <a:r>
              <a:rPr dirty="0" sz="1500" spc="-5">
                <a:latin typeface="Calibri"/>
                <a:cs typeface="Calibri"/>
              </a:rPr>
              <a:t> se </a:t>
            </a:r>
            <a:r>
              <a:rPr dirty="0" sz="1500" spc="-10">
                <a:latin typeface="Calibri"/>
                <a:cs typeface="Calibri"/>
              </a:rPr>
              <a:t>realiza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mediante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hardware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específico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(MMU) </a:t>
            </a:r>
            <a:r>
              <a:rPr dirty="0" sz="1500">
                <a:latin typeface="Calibri"/>
                <a:cs typeface="Calibri"/>
              </a:rPr>
              <a:t>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otra </a:t>
            </a:r>
            <a:r>
              <a:rPr dirty="0" sz="1500" spc="-10">
                <a:latin typeface="Calibri"/>
                <a:cs typeface="Calibri"/>
              </a:rPr>
              <a:t>parte</a:t>
            </a:r>
            <a:r>
              <a:rPr dirty="0" sz="1500" spc="-5">
                <a:latin typeface="Calibri"/>
                <a:cs typeface="Calibri"/>
              </a:rPr>
              <a:t> la </a:t>
            </a:r>
            <a:r>
              <a:rPr dirty="0" sz="1500" spc="-10">
                <a:latin typeface="Calibri"/>
                <a:cs typeface="Calibri"/>
              </a:rPr>
              <a:t>realiza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S.O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9477" y="4750866"/>
            <a:ext cx="4743450" cy="11322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241300" algn="l"/>
              </a:tabLst>
            </a:pPr>
            <a:r>
              <a:rPr dirty="0" sz="1600" spc="-5" b="1">
                <a:latin typeface="Calibri"/>
                <a:cs typeface="Calibri"/>
              </a:rPr>
              <a:t>Objetivo:</a:t>
            </a:r>
            <a:endParaRPr sz="1600">
              <a:latin typeface="Calibri"/>
              <a:cs typeface="Calibri"/>
            </a:endParaRPr>
          </a:p>
          <a:p>
            <a:pPr lvl="1" marL="469900" marR="5080" indent="-228600">
              <a:lnSpc>
                <a:spcPts val="173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Arial MT"/>
              <a:buChar char="–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Conseguir una </a:t>
            </a:r>
            <a:r>
              <a:rPr dirty="0" sz="1600">
                <a:latin typeface="Calibri"/>
                <a:cs typeface="Calibri"/>
              </a:rPr>
              <a:t>memoria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5">
                <a:latin typeface="Calibri"/>
                <a:cs typeface="Calibri"/>
              </a:rPr>
              <a:t>gran </a:t>
            </a:r>
            <a:r>
              <a:rPr dirty="0" sz="1600" spc="-10">
                <a:latin typeface="Calibri"/>
                <a:cs typeface="Calibri"/>
              </a:rPr>
              <a:t>tamaño, rápida </a:t>
            </a:r>
            <a:r>
              <a:rPr dirty="0" sz="1600">
                <a:latin typeface="Calibri"/>
                <a:cs typeface="Calibri"/>
              </a:rPr>
              <a:t>y </a:t>
            </a:r>
            <a:r>
              <a:rPr dirty="0" sz="1600" spc="-5">
                <a:latin typeface="Calibri"/>
                <a:cs typeface="Calibri"/>
              </a:rPr>
              <a:t>al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menor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coste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posible.</a:t>
            </a:r>
            <a:endParaRPr sz="16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380"/>
              </a:spcBef>
              <a:buClr>
                <a:srgbClr val="396497"/>
              </a:buClr>
              <a:buSzPct val="78125"/>
              <a:buFont typeface="Arial MT"/>
              <a:buChar char="–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forma </a:t>
            </a:r>
            <a:r>
              <a:rPr dirty="0" sz="1600" spc="-15">
                <a:latin typeface="Calibri"/>
                <a:cs typeface="Calibri"/>
              </a:rPr>
              <a:t>transparente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usuario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6055" y="2208276"/>
            <a:ext cx="1862455" cy="4222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055"/>
              </a:spcBef>
            </a:pPr>
            <a:r>
              <a:rPr dirty="0" sz="1600" spc="-5" b="1">
                <a:latin typeface="Comic Sans MS"/>
                <a:cs typeface="Comic Sans MS"/>
              </a:rPr>
              <a:t>Memoria</a:t>
            </a:r>
            <a:r>
              <a:rPr dirty="0" sz="1600" spc="-45" b="1">
                <a:latin typeface="Comic Sans MS"/>
                <a:cs typeface="Comic Sans MS"/>
              </a:rPr>
              <a:t> </a:t>
            </a:r>
            <a:r>
              <a:rPr dirty="0" sz="1600" spc="-5" b="1">
                <a:latin typeface="Comic Sans MS"/>
                <a:cs typeface="Comic Sans MS"/>
              </a:rPr>
              <a:t>Cache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2205" y="3262884"/>
            <a:ext cx="2510155" cy="5632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1450"/>
              </a:spcBef>
            </a:pPr>
            <a:r>
              <a:rPr dirty="0" sz="1600" spc="-5" b="1">
                <a:latin typeface="Comic Sans MS"/>
                <a:cs typeface="Comic Sans MS"/>
              </a:rPr>
              <a:t>Memoria</a:t>
            </a:r>
            <a:r>
              <a:rPr dirty="0" sz="1600" spc="-40" b="1">
                <a:latin typeface="Comic Sans MS"/>
                <a:cs typeface="Comic Sans MS"/>
              </a:rPr>
              <a:t> </a:t>
            </a:r>
            <a:r>
              <a:rPr dirty="0" sz="1600" spc="-5" b="1">
                <a:latin typeface="Comic Sans MS"/>
                <a:cs typeface="Comic Sans MS"/>
              </a:rPr>
              <a:t>Principal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9877" y="4387596"/>
            <a:ext cx="2994025" cy="6242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9812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560"/>
              </a:spcBef>
            </a:pPr>
            <a:r>
              <a:rPr dirty="0" sz="1600" b="1">
                <a:latin typeface="Comic Sans MS"/>
                <a:cs typeface="Comic Sans MS"/>
              </a:rPr>
              <a:t>Memoria</a:t>
            </a:r>
            <a:r>
              <a:rPr dirty="0" sz="1600" spc="-45" b="1">
                <a:latin typeface="Comic Sans MS"/>
                <a:cs typeface="Comic Sans MS"/>
              </a:rPr>
              <a:t> </a:t>
            </a:r>
            <a:r>
              <a:rPr dirty="0" sz="1600" spc="-5" b="1">
                <a:latin typeface="Comic Sans MS"/>
                <a:cs typeface="Comic Sans MS"/>
              </a:rPr>
              <a:t>Secundaria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46833" y="2630436"/>
            <a:ext cx="78105" cy="1757680"/>
          </a:xfrm>
          <a:custGeom>
            <a:avLst/>
            <a:gdLst/>
            <a:ahLst/>
            <a:cxnLst/>
            <a:rect l="l" t="t" r="r" b="b"/>
            <a:pathLst>
              <a:path w="78104" h="1757679">
                <a:moveTo>
                  <a:pt x="76200" y="1271778"/>
                </a:moveTo>
                <a:lnTo>
                  <a:pt x="38100" y="1195578"/>
                </a:lnTo>
                <a:lnTo>
                  <a:pt x="0" y="1271778"/>
                </a:lnTo>
                <a:lnTo>
                  <a:pt x="25895" y="1254683"/>
                </a:lnTo>
                <a:lnTo>
                  <a:pt x="25895" y="1698574"/>
                </a:lnTo>
                <a:lnTo>
                  <a:pt x="38100" y="1706880"/>
                </a:lnTo>
                <a:lnTo>
                  <a:pt x="0" y="1680972"/>
                </a:lnTo>
                <a:lnTo>
                  <a:pt x="25895" y="1732762"/>
                </a:lnTo>
                <a:lnTo>
                  <a:pt x="38100" y="1757172"/>
                </a:lnTo>
                <a:lnTo>
                  <a:pt x="51041" y="1731289"/>
                </a:lnTo>
                <a:lnTo>
                  <a:pt x="76200" y="1680972"/>
                </a:lnTo>
                <a:lnTo>
                  <a:pt x="51041" y="1698078"/>
                </a:lnTo>
                <a:lnTo>
                  <a:pt x="51041" y="1255166"/>
                </a:lnTo>
                <a:lnTo>
                  <a:pt x="76200" y="1271778"/>
                </a:lnTo>
                <a:close/>
              </a:path>
              <a:path w="78104" h="1757679">
                <a:moveTo>
                  <a:pt x="77724" y="76200"/>
                </a:moveTo>
                <a:lnTo>
                  <a:pt x="39624" y="0"/>
                </a:lnTo>
                <a:lnTo>
                  <a:pt x="1524" y="76200"/>
                </a:lnTo>
                <a:lnTo>
                  <a:pt x="26657" y="59601"/>
                </a:lnTo>
                <a:lnTo>
                  <a:pt x="25908" y="573354"/>
                </a:lnTo>
                <a:lnTo>
                  <a:pt x="0" y="556260"/>
                </a:lnTo>
                <a:lnTo>
                  <a:pt x="25908" y="608076"/>
                </a:lnTo>
                <a:lnTo>
                  <a:pt x="38100" y="632460"/>
                </a:lnTo>
                <a:lnTo>
                  <a:pt x="76200" y="556260"/>
                </a:lnTo>
                <a:lnTo>
                  <a:pt x="51066" y="572833"/>
                </a:lnTo>
                <a:lnTo>
                  <a:pt x="52552" y="59575"/>
                </a:lnTo>
                <a:lnTo>
                  <a:pt x="777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46753" y="2732023"/>
            <a:ext cx="994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069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Calibri"/>
                <a:cs typeface="Calibri"/>
              </a:rPr>
              <a:t>Gestión </a:t>
            </a:r>
            <a:r>
              <a:rPr dirty="0" sz="1200" b="1" i="1">
                <a:latin typeface="Calibri"/>
                <a:cs typeface="Calibri"/>
              </a:rPr>
              <a:t>de la 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b="1" i="1">
                <a:latin typeface="Calibri"/>
                <a:cs typeface="Calibri"/>
              </a:rPr>
              <a:t>memoria</a:t>
            </a:r>
            <a:r>
              <a:rPr dirty="0" sz="1200" spc="15" b="1" i="1">
                <a:latin typeface="Calibri"/>
                <a:cs typeface="Calibri"/>
              </a:rPr>
              <a:t> </a:t>
            </a:r>
            <a:r>
              <a:rPr dirty="0" sz="1200" spc="-15" b="1" i="1">
                <a:latin typeface="Calibri"/>
                <a:cs typeface="Calibri"/>
              </a:rPr>
              <a:t>c</a:t>
            </a:r>
            <a:r>
              <a:rPr dirty="0" sz="1200" b="1" i="1">
                <a:latin typeface="Calibri"/>
                <a:cs typeface="Calibri"/>
              </a:rPr>
              <a:t>ache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7089781" y="3915409"/>
            <a:ext cx="1047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Calibri"/>
                <a:cs typeface="Calibri"/>
              </a:rPr>
              <a:t>Gestión </a:t>
            </a:r>
            <a:r>
              <a:rPr dirty="0" sz="1200" b="1" i="1">
                <a:latin typeface="Calibri"/>
                <a:cs typeface="Calibri"/>
              </a:rPr>
              <a:t>de la </a:t>
            </a:r>
            <a:r>
              <a:rPr dirty="0" sz="1200" spc="5" b="1" i="1">
                <a:latin typeface="Calibri"/>
                <a:cs typeface="Calibri"/>
              </a:rPr>
              <a:t> </a:t>
            </a:r>
            <a:r>
              <a:rPr dirty="0" sz="1200" b="1" i="1">
                <a:latin typeface="Calibri"/>
                <a:cs typeface="Calibri"/>
              </a:rPr>
              <a:t>memoria</a:t>
            </a:r>
            <a:r>
              <a:rPr dirty="0" sz="1200" spc="15" b="1" i="1">
                <a:latin typeface="Calibri"/>
                <a:cs typeface="Calibri"/>
              </a:rPr>
              <a:t> </a:t>
            </a:r>
            <a:r>
              <a:rPr dirty="0" sz="1200" spc="-5" b="1" i="1">
                <a:latin typeface="Calibri"/>
                <a:cs typeface="Calibri"/>
              </a:rPr>
              <a:t>virtual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21585" y="1320038"/>
            <a:ext cx="369062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6100" algn="l"/>
                <a:tab pos="2331085" algn="l"/>
              </a:tabLst>
            </a:pPr>
            <a:r>
              <a:rPr dirty="0" sz="2900" spc="190"/>
              <a:t>J</a:t>
            </a:r>
            <a:r>
              <a:rPr dirty="0" sz="2300" spc="170"/>
              <a:t>ERARQUÍ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M</a:t>
            </a:r>
            <a:r>
              <a:rPr dirty="0" sz="2300" spc="170"/>
              <a:t>EMORIA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635" y="1323086"/>
            <a:ext cx="6823709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8845" algn="l"/>
                <a:tab pos="2704465" algn="l"/>
                <a:tab pos="3187065" algn="l"/>
                <a:tab pos="4949825" algn="l"/>
                <a:tab pos="5464810" algn="l"/>
              </a:tabLst>
            </a:pPr>
            <a:r>
              <a:rPr dirty="0" sz="2900" spc="190"/>
              <a:t>P</a:t>
            </a:r>
            <a:r>
              <a:rPr dirty="0" sz="2300" spc="165"/>
              <a:t>ROPIEDADE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65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65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JERARQUÍ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M</a:t>
            </a:r>
            <a:r>
              <a:rPr dirty="0" sz="2300" spc="170"/>
              <a:t>EMORIA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2127633"/>
            <a:ext cx="7985125" cy="36061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521970" indent="-509905">
              <a:lnSpc>
                <a:spcPct val="100000"/>
              </a:lnSpc>
              <a:spcBef>
                <a:spcPts val="1105"/>
              </a:spcBef>
              <a:buClr>
                <a:srgbClr val="396495"/>
              </a:buClr>
              <a:buSzPct val="73684"/>
              <a:buFont typeface="Wingdings"/>
              <a:buChar char=""/>
              <a:tabLst>
                <a:tab pos="521970" algn="l"/>
                <a:tab pos="522605" algn="l"/>
              </a:tabLst>
            </a:pP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Inclusión</a:t>
            </a:r>
            <a:endParaRPr sz="1900">
              <a:latin typeface="Calibri"/>
              <a:cs typeface="Calibri"/>
            </a:endParaRPr>
          </a:p>
          <a:p>
            <a:pPr lvl="1" marL="736600" marR="5080" indent="-342900">
              <a:lnSpc>
                <a:spcPct val="105300"/>
              </a:lnSpc>
              <a:spcBef>
                <a:spcPts val="92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793115" algn="l"/>
                <a:tab pos="793750" algn="l"/>
              </a:tabLst>
            </a:pPr>
            <a:r>
              <a:rPr dirty="0"/>
              <a:t>	</a:t>
            </a:r>
            <a:r>
              <a:rPr dirty="0" sz="2000" spc="-10">
                <a:latin typeface="Calibri"/>
                <a:cs typeface="Calibri"/>
              </a:rPr>
              <a:t>Cualquier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información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almacenada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debe 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encontrarse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también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 </a:t>
            </a:r>
            <a:r>
              <a:rPr dirty="0" sz="2000" spc="-10">
                <a:latin typeface="Calibri"/>
                <a:cs typeface="Calibri"/>
              </a:rPr>
              <a:t>niveles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Mi+1,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Mi+2,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…,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Mn.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 decir: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M1 </a:t>
            </a:r>
            <a:r>
              <a:rPr dirty="0" sz="2100" spc="-80">
                <a:latin typeface="Cambria"/>
                <a:cs typeface="Cambria"/>
              </a:rPr>
              <a:t>⊂ </a:t>
            </a:r>
            <a:r>
              <a:rPr dirty="0" sz="2100" spc="-445">
                <a:latin typeface="Cambria"/>
                <a:cs typeface="Cambria"/>
              </a:rPr>
              <a:t> </a:t>
            </a:r>
            <a:r>
              <a:rPr dirty="0" sz="2000" spc="-5" i="1">
                <a:latin typeface="Calibri"/>
                <a:cs typeface="Calibri"/>
              </a:rPr>
              <a:t>M2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100" spc="-80">
                <a:latin typeface="Cambria"/>
                <a:cs typeface="Cambria"/>
              </a:rPr>
              <a:t>⊂</a:t>
            </a:r>
            <a:r>
              <a:rPr dirty="0" sz="2100" spc="-10">
                <a:latin typeface="Cambria"/>
                <a:cs typeface="Cambria"/>
              </a:rPr>
              <a:t> </a:t>
            </a:r>
            <a:r>
              <a:rPr dirty="0" sz="2000" spc="-5" i="1">
                <a:latin typeface="Calibri"/>
                <a:cs typeface="Calibri"/>
              </a:rPr>
              <a:t>…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100" spc="-80">
                <a:latin typeface="Cambria"/>
                <a:cs typeface="Cambria"/>
              </a:rPr>
              <a:t>⊂</a:t>
            </a:r>
            <a:r>
              <a:rPr dirty="0" sz="2100" spc="-45">
                <a:latin typeface="Cambria"/>
                <a:cs typeface="Cambria"/>
              </a:rPr>
              <a:t> </a:t>
            </a:r>
            <a:r>
              <a:rPr dirty="0" sz="2000" spc="-5" i="1">
                <a:latin typeface="Calibri"/>
                <a:cs typeface="Calibri"/>
              </a:rPr>
              <a:t>Mn</a:t>
            </a:r>
            <a:endParaRPr sz="2000">
              <a:latin typeface="Calibri"/>
              <a:cs typeface="Calibri"/>
            </a:endParaRPr>
          </a:p>
          <a:p>
            <a:pPr marL="521970" indent="-509905">
              <a:lnSpc>
                <a:spcPct val="100000"/>
              </a:lnSpc>
              <a:spcBef>
                <a:spcPts val="1660"/>
              </a:spcBef>
              <a:buClr>
                <a:srgbClr val="396495"/>
              </a:buClr>
              <a:buSzPct val="73684"/>
              <a:buFont typeface="Wingdings"/>
              <a:buChar char=""/>
              <a:tabLst>
                <a:tab pos="521970" algn="l"/>
                <a:tab pos="522605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Coherencia</a:t>
            </a:r>
            <a:endParaRPr sz="1900">
              <a:latin typeface="Calibri"/>
              <a:cs typeface="Calibri"/>
            </a:endParaRPr>
          </a:p>
          <a:p>
            <a:pPr lvl="1" marL="736600" marR="71120" indent="-343535">
              <a:lnSpc>
                <a:spcPct val="110000"/>
              </a:lnSpc>
              <a:spcBef>
                <a:spcPts val="81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793115" algn="l"/>
                <a:tab pos="793750" algn="l"/>
              </a:tabLst>
            </a:pPr>
            <a:r>
              <a:rPr dirty="0"/>
              <a:t>	</a:t>
            </a:r>
            <a:r>
              <a:rPr dirty="0" sz="2000" spc="-5">
                <a:latin typeface="Calibri"/>
                <a:cs typeface="Calibri"/>
              </a:rPr>
              <a:t>Las </a:t>
            </a:r>
            <a:r>
              <a:rPr dirty="0" sz="2000" spc="-10">
                <a:latin typeface="Calibri"/>
                <a:cs typeface="Calibri"/>
              </a:rPr>
              <a:t>copias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 misma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información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existentes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distintos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niveles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deben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coherentes</a:t>
            </a:r>
            <a:endParaRPr sz="2000">
              <a:latin typeface="Calibri"/>
              <a:cs typeface="Calibri"/>
            </a:endParaRPr>
          </a:p>
          <a:p>
            <a:pPr lvl="2" marL="1117600" marR="462280" indent="-343535">
              <a:lnSpc>
                <a:spcPct val="110000"/>
              </a:lnSpc>
              <a:spcBef>
                <a:spcPts val="84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174115" algn="l"/>
                <a:tab pos="1174750" algn="l"/>
              </a:tabLst>
            </a:pPr>
            <a:r>
              <a:rPr dirty="0"/>
              <a:t>	</a:t>
            </a:r>
            <a:r>
              <a:rPr dirty="0" sz="2000" spc="-5">
                <a:latin typeface="Calibri"/>
                <a:cs typeface="Calibri"/>
              </a:rPr>
              <a:t>Si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bloque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información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modifica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deben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actualizarse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Mi+1,.., Mn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635" y="1323086"/>
            <a:ext cx="6823709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8845" algn="l"/>
                <a:tab pos="2704465" algn="l"/>
                <a:tab pos="3187065" algn="l"/>
                <a:tab pos="4949825" algn="l"/>
                <a:tab pos="5464810" algn="l"/>
              </a:tabLst>
            </a:pPr>
            <a:r>
              <a:rPr dirty="0" sz="2900" spc="190"/>
              <a:t>P</a:t>
            </a:r>
            <a:r>
              <a:rPr dirty="0" sz="2300" spc="165"/>
              <a:t>ROPIEDADE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65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65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JERARQUÍ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M</a:t>
            </a:r>
            <a:r>
              <a:rPr dirty="0" sz="2300" spc="170"/>
              <a:t>EMORIA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81508"/>
            <a:ext cx="8119745" cy="41649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just" marL="469900" indent="-457200">
              <a:lnSpc>
                <a:spcPct val="100000"/>
              </a:lnSpc>
              <a:spcBef>
                <a:spcPts val="1105"/>
              </a:spcBef>
              <a:buClr>
                <a:srgbClr val="396495"/>
              </a:buClr>
              <a:buSzPct val="78947"/>
              <a:buFont typeface="Wingdings"/>
              <a:buChar char=""/>
              <a:tabLst>
                <a:tab pos="469900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Localidad</a:t>
            </a:r>
            <a:endParaRPr sz="1900">
              <a:latin typeface="Calibri"/>
              <a:cs typeface="Calibri"/>
            </a:endParaRPr>
          </a:p>
          <a:p>
            <a:pPr algn="just" lvl="1" marL="736600" marR="5080" indent="-342900">
              <a:lnSpc>
                <a:spcPct val="110000"/>
              </a:lnSpc>
              <a:spcBef>
                <a:spcPts val="81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736600" algn="l"/>
              </a:tabLst>
            </a:pPr>
            <a:r>
              <a:rPr dirty="0" sz="2000" spc="-5">
                <a:latin typeface="Calibri"/>
                <a:cs typeface="Calibri"/>
              </a:rPr>
              <a:t>Las </a:t>
            </a:r>
            <a:r>
              <a:rPr dirty="0" sz="2000" spc="-15">
                <a:latin typeface="Calibri"/>
                <a:cs typeface="Calibri"/>
              </a:rPr>
              <a:t>referencias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generadas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 la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CPU,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acceso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datos</a:t>
            </a:r>
            <a:r>
              <a:rPr dirty="0" sz="2000" spc="-5">
                <a:latin typeface="Calibri"/>
                <a:cs typeface="Calibri"/>
              </a:rPr>
              <a:t> o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 instrucciones, </a:t>
            </a:r>
            <a:r>
              <a:rPr dirty="0" sz="2000" spc="-15">
                <a:latin typeface="Calibri"/>
                <a:cs typeface="Calibri"/>
              </a:rPr>
              <a:t>están </a:t>
            </a:r>
            <a:r>
              <a:rPr dirty="0" sz="2000" spc="-10">
                <a:latin typeface="Calibri"/>
                <a:cs typeface="Calibri"/>
              </a:rPr>
              <a:t>concentradas </a:t>
            </a:r>
            <a:r>
              <a:rPr dirty="0" sz="2000" spc="-5">
                <a:latin typeface="Calibri"/>
                <a:cs typeface="Calibri"/>
              </a:rPr>
              <a:t>o agrupadas en ciertas </a:t>
            </a:r>
            <a:r>
              <a:rPr dirty="0" sz="2000" spc="-10">
                <a:latin typeface="Calibri"/>
                <a:cs typeface="Calibri"/>
              </a:rPr>
              <a:t>regiones </a:t>
            </a:r>
            <a:r>
              <a:rPr dirty="0" sz="2000" spc="-5">
                <a:latin typeface="Calibri"/>
                <a:cs typeface="Calibri"/>
              </a:rPr>
              <a:t>del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tiempo 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del espacio</a:t>
            </a:r>
            <a:endParaRPr sz="2000">
              <a:latin typeface="Calibri"/>
              <a:cs typeface="Calibri"/>
            </a:endParaRPr>
          </a:p>
          <a:p>
            <a:pPr algn="just" lvl="1" marL="790575" indent="-397510">
              <a:lnSpc>
                <a:spcPct val="100000"/>
              </a:lnSpc>
              <a:spcBef>
                <a:spcPts val="844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791210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Localidad</a:t>
            </a:r>
            <a:r>
              <a:rPr dirty="0" sz="1900" spc="-15" b="1">
                <a:solidFill>
                  <a:srgbClr val="7AA1CD"/>
                </a:solidFill>
                <a:latin typeface="Calibri"/>
                <a:cs typeface="Calibri"/>
              </a:rPr>
              <a:t> temporal</a:t>
            </a:r>
            <a:endParaRPr sz="1900">
              <a:latin typeface="Calibri"/>
              <a:cs typeface="Calibri"/>
            </a:endParaRPr>
          </a:p>
          <a:p>
            <a:pPr lvl="2" marL="1059815" marR="770890" indent="-285750">
              <a:lnSpc>
                <a:spcPct val="110000"/>
              </a:lnSpc>
              <a:spcBef>
                <a:spcPts val="66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059815" algn="l"/>
                <a:tab pos="1060450" algn="l"/>
              </a:tabLst>
            </a:pPr>
            <a:r>
              <a:rPr dirty="0" sz="1400" spc="-5">
                <a:latin typeface="Calibri"/>
                <a:cs typeface="Calibri"/>
              </a:rPr>
              <a:t>Las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direcciones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(instrucciones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datos)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recientemente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referenciadas,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serán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referenciadas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nuevo,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probablemente,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 </a:t>
            </a:r>
            <a:r>
              <a:rPr dirty="0" sz="1400" spc="-10">
                <a:latin typeface="Calibri"/>
                <a:cs typeface="Calibri"/>
              </a:rPr>
              <a:t>futuro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próximo</a:t>
            </a:r>
            <a:endParaRPr sz="1400">
              <a:latin typeface="Calibri"/>
              <a:cs typeface="Calibri"/>
            </a:endParaRPr>
          </a:p>
          <a:p>
            <a:pPr lvl="2" marL="1099820" indent="-325755">
              <a:lnSpc>
                <a:spcPct val="100000"/>
              </a:lnSpc>
              <a:spcBef>
                <a:spcPts val="76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099820" algn="l"/>
                <a:tab pos="1100455" algn="l"/>
              </a:tabLst>
            </a:pPr>
            <a:r>
              <a:rPr dirty="0" sz="1400" spc="-10">
                <a:latin typeface="Calibri"/>
                <a:cs typeface="Calibri"/>
              </a:rPr>
              <a:t>Ejemplos: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Bucles,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subrutinas,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accesos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pila,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variables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temporales,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etc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algn="just" lvl="1" marL="736600" indent="-342900">
              <a:lnSpc>
                <a:spcPct val="100000"/>
              </a:lnSpc>
              <a:spcBef>
                <a:spcPts val="8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736600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Localidad</a:t>
            </a:r>
            <a:r>
              <a:rPr dirty="0" sz="1900" spc="-30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espacial</a:t>
            </a:r>
            <a:endParaRPr sz="1900">
              <a:latin typeface="Calibri"/>
              <a:cs typeface="Calibri"/>
            </a:endParaRPr>
          </a:p>
          <a:p>
            <a:pPr lvl="2" marL="1060450" marR="344170" indent="-285750">
              <a:lnSpc>
                <a:spcPct val="110000"/>
              </a:lnSpc>
              <a:spcBef>
                <a:spcPts val="66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059815" algn="l"/>
                <a:tab pos="1060450" algn="l"/>
              </a:tabLst>
            </a:pPr>
            <a:r>
              <a:rPr dirty="0" sz="1400" spc="-20">
                <a:latin typeface="Calibri"/>
                <a:cs typeface="Calibri"/>
              </a:rPr>
              <a:t>Tendencia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referenciar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elementos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(datos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instrucciones)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cercanos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últimos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elementos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referenciados</a:t>
            </a:r>
            <a:endParaRPr sz="1400">
              <a:latin typeface="Calibri"/>
              <a:cs typeface="Calibri"/>
            </a:endParaRPr>
          </a:p>
          <a:p>
            <a:pPr lvl="2" marL="1099820" indent="-325755">
              <a:lnSpc>
                <a:spcPct val="100000"/>
              </a:lnSpc>
              <a:spcBef>
                <a:spcPts val="77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099820" algn="l"/>
                <a:tab pos="1100455" algn="l"/>
              </a:tabLst>
            </a:pPr>
            <a:r>
              <a:rPr dirty="0" sz="1400" spc="-10">
                <a:latin typeface="Calibri"/>
                <a:cs typeface="Calibri"/>
              </a:rPr>
              <a:t>Ejemplos: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programas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secuenciales,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arrays,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variables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locales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subrutinas,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8889" y="1396238"/>
            <a:ext cx="3648075" cy="379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74189" algn="l"/>
                <a:tab pos="2289810" algn="l"/>
              </a:tabLst>
            </a:pPr>
            <a:r>
              <a:rPr dirty="0" sz="2300" spc="145"/>
              <a:t>JERARQUÍA	</a:t>
            </a:r>
            <a:r>
              <a:rPr dirty="0" sz="2300" spc="90"/>
              <a:t>DE	</a:t>
            </a:r>
            <a:r>
              <a:rPr dirty="0" sz="2300" spc="165"/>
              <a:t>MEMORIA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88899" y="1882887"/>
            <a:ext cx="8018145" cy="38696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90"/>
              </a:spcBef>
              <a:buClr>
                <a:srgbClr val="396495"/>
              </a:buClr>
              <a:buSzPct val="7894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Bloque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unidad</a:t>
            </a:r>
            <a:r>
              <a:rPr dirty="0" sz="2000" spc="-5">
                <a:latin typeface="Calibri"/>
                <a:cs typeface="Calibri"/>
              </a:rPr>
              <a:t> mínima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transferencia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dos niveles</a:t>
            </a:r>
            <a:endParaRPr sz="2000">
              <a:latin typeface="Calibri"/>
              <a:cs typeface="Calibri"/>
            </a:endParaRPr>
          </a:p>
          <a:p>
            <a:pPr algn="just" lvl="1" marL="927100" indent="-457200">
              <a:lnSpc>
                <a:spcPct val="100000"/>
              </a:lnSpc>
              <a:spcBef>
                <a:spcPts val="31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En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habitual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llamarle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“línea”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memoria</a:t>
            </a:r>
            <a:r>
              <a:rPr dirty="0" sz="1600">
                <a:latin typeface="Calibri"/>
                <a:cs typeface="Calibri"/>
              </a:rPr>
              <a:t> virtual </a:t>
            </a:r>
            <a:r>
              <a:rPr dirty="0" sz="1600" spc="-5">
                <a:latin typeface="Calibri"/>
                <a:cs typeface="Calibri"/>
              </a:rPr>
              <a:t>“página”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“segmento”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30"/>
              </a:spcBef>
              <a:buClr>
                <a:srgbClr val="396495"/>
              </a:buClr>
              <a:buSzPct val="7894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900" spc="-5" b="1">
                <a:solidFill>
                  <a:srgbClr val="7AA1CD"/>
                </a:solidFill>
                <a:latin typeface="Calibri"/>
                <a:cs typeface="Calibri"/>
              </a:rPr>
              <a:t>Acierto</a:t>
            </a: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 (hit):</a:t>
            </a:r>
            <a:r>
              <a:rPr dirty="0" sz="1900" spc="-2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dato</a:t>
            </a:r>
            <a:r>
              <a:rPr dirty="0" sz="2000" spc="-5">
                <a:latin typeface="Calibri"/>
                <a:cs typeface="Calibri"/>
              </a:rPr>
              <a:t> solicitado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está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 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algn="just" lvl="1" marL="927100" indent="-457200">
              <a:lnSpc>
                <a:spcPct val="100000"/>
              </a:lnSpc>
              <a:spcBef>
                <a:spcPts val="32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7100" algn="l"/>
              </a:tabLst>
            </a:pPr>
            <a:r>
              <a:rPr dirty="0" u="heavy" sz="1600" spc="-4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Tasa</a:t>
            </a:r>
            <a:r>
              <a:rPr dirty="0" u="heavy" sz="16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</a:t>
            </a:r>
            <a:r>
              <a:rPr dirty="0" u="heavy" sz="16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aciertos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(hit</a:t>
            </a:r>
            <a:r>
              <a:rPr dirty="0" sz="1600" i="1">
                <a:latin typeface="Calibri"/>
                <a:cs typeface="Calibri"/>
              </a:rPr>
              <a:t> ratio)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fracción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accesos </a:t>
            </a:r>
            <a:r>
              <a:rPr dirty="0" sz="1600" spc="-10">
                <a:latin typeface="Calibri"/>
                <a:cs typeface="Calibri"/>
              </a:rPr>
              <a:t>encontrados</a:t>
            </a:r>
            <a:r>
              <a:rPr dirty="0" sz="1600">
                <a:latin typeface="Calibri"/>
                <a:cs typeface="Calibri"/>
              </a:rPr>
              <a:t> 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  <a:p>
            <a:pPr algn="just" lvl="1" marL="927100" marR="133985" indent="-457200">
              <a:lnSpc>
                <a:spcPct val="100000"/>
              </a:lnSpc>
              <a:spcBef>
                <a:spcPts val="28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7100" algn="l"/>
              </a:tabLst>
            </a:pPr>
            <a:r>
              <a:rPr dirty="0" u="heavy" sz="16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Tiempo de </a:t>
            </a:r>
            <a:r>
              <a:rPr dirty="0" u="heavy" sz="16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acierto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(hit time)</a:t>
            </a:r>
            <a:r>
              <a:rPr dirty="0" sz="1600" spc="-5" b="1">
                <a:latin typeface="Calibri"/>
                <a:cs typeface="Calibri"/>
              </a:rPr>
              <a:t>: </a:t>
            </a:r>
            <a:r>
              <a:rPr dirty="0" sz="1600" spc="-5">
                <a:latin typeface="Calibri"/>
                <a:cs typeface="Calibri"/>
              </a:rPr>
              <a:t>tiempo de detección del </a:t>
            </a:r>
            <a:r>
              <a:rPr dirty="0" sz="1600" spc="-10">
                <a:latin typeface="Calibri"/>
                <a:cs typeface="Calibri"/>
              </a:rPr>
              <a:t>acierto </a:t>
            </a:r>
            <a:r>
              <a:rPr dirty="0" sz="1600">
                <a:latin typeface="Calibri"/>
                <a:cs typeface="Calibri"/>
              </a:rPr>
              <a:t>+ </a:t>
            </a:r>
            <a:r>
              <a:rPr dirty="0" sz="1600" spc="-5">
                <a:latin typeface="Calibri"/>
                <a:cs typeface="Calibri"/>
              </a:rPr>
              <a:t>tiempo de acceso del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 </a:t>
            </a:r>
            <a:r>
              <a:rPr dirty="0" sz="1600" spc="-5">
                <a:latin typeface="Calibri"/>
                <a:cs typeface="Calibri"/>
              </a:rPr>
              <a:t>i. (Tiempo </a:t>
            </a:r>
            <a:r>
              <a:rPr dirty="0" sz="1600" spc="-10">
                <a:latin typeface="Calibri"/>
                <a:cs typeface="Calibri"/>
              </a:rPr>
              <a:t>total invertido </a:t>
            </a:r>
            <a:r>
              <a:rPr dirty="0" sz="1600" spc="-15">
                <a:latin typeface="Calibri"/>
                <a:cs typeface="Calibri"/>
              </a:rPr>
              <a:t>para </a:t>
            </a:r>
            <a:r>
              <a:rPr dirty="0" sz="1600" spc="-10">
                <a:latin typeface="Calibri"/>
                <a:cs typeface="Calibri"/>
              </a:rPr>
              <a:t>obtener </a:t>
            </a:r>
            <a:r>
              <a:rPr dirty="0" sz="1600" spc="-5">
                <a:latin typeface="Calibri"/>
                <a:cs typeface="Calibri"/>
              </a:rPr>
              <a:t>un </a:t>
            </a:r>
            <a:r>
              <a:rPr dirty="0" sz="1600" spc="-15">
                <a:latin typeface="Calibri"/>
                <a:cs typeface="Calibri"/>
              </a:rPr>
              <a:t>dato </a:t>
            </a:r>
            <a:r>
              <a:rPr dirty="0" sz="1600" spc="-5">
                <a:latin typeface="Calibri"/>
                <a:cs typeface="Calibri"/>
              </a:rPr>
              <a:t>cuando </a:t>
            </a:r>
            <a:r>
              <a:rPr dirty="0" sz="1600" spc="-10">
                <a:latin typeface="Calibri"/>
                <a:cs typeface="Calibri"/>
              </a:rPr>
              <a:t>éste </a:t>
            </a: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 spc="-10">
                <a:latin typeface="Calibri"/>
                <a:cs typeface="Calibri"/>
              </a:rPr>
              <a:t>encuentra </a:t>
            </a:r>
            <a:r>
              <a:rPr dirty="0" sz="1600">
                <a:latin typeface="Calibri"/>
                <a:cs typeface="Calibri"/>
              </a:rPr>
              <a:t>en el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 </a:t>
            </a:r>
            <a:r>
              <a:rPr dirty="0" sz="1600" spc="-5">
                <a:latin typeface="Calibri"/>
                <a:cs typeface="Calibri"/>
              </a:rPr>
              <a:t>i)</a:t>
            </a:r>
            <a:endParaRPr sz="16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334"/>
              </a:spcBef>
              <a:buClr>
                <a:srgbClr val="396495"/>
              </a:buClr>
              <a:buSzPct val="84210"/>
              <a:buFont typeface="Wingdings"/>
              <a:buChar char=""/>
              <a:tabLst>
                <a:tab pos="526415" algn="l"/>
                <a:tab pos="527050" algn="l"/>
              </a:tabLst>
            </a:pPr>
            <a:r>
              <a:rPr dirty="0"/>
              <a:t>	</a:t>
            </a:r>
            <a:r>
              <a:rPr dirty="0" sz="1900" spc="-15" b="1">
                <a:solidFill>
                  <a:srgbClr val="7AA1CD"/>
                </a:solidFill>
                <a:latin typeface="Calibri"/>
                <a:cs typeface="Calibri"/>
              </a:rPr>
              <a:t>Fallo</a:t>
            </a:r>
            <a:r>
              <a:rPr dirty="0" sz="1900" b="1">
                <a:solidFill>
                  <a:srgbClr val="7AA1CD"/>
                </a:solidFill>
                <a:latin typeface="Calibri"/>
                <a:cs typeface="Calibri"/>
              </a:rPr>
              <a:t> (miss):</a:t>
            </a:r>
            <a:r>
              <a:rPr dirty="0" sz="1900" spc="-20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solicitado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está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necesario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buscarlo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 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nivel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i+1</a:t>
            </a:r>
            <a:endParaRPr sz="2000">
              <a:latin typeface="Calibri"/>
              <a:cs typeface="Calibri"/>
            </a:endParaRPr>
          </a:p>
          <a:p>
            <a:pPr algn="just" lvl="1" marL="927100" indent="-457200">
              <a:lnSpc>
                <a:spcPct val="100000"/>
              </a:lnSpc>
              <a:spcBef>
                <a:spcPts val="31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7100" algn="l"/>
              </a:tabLst>
            </a:pPr>
            <a:r>
              <a:rPr dirty="0" u="heavy" sz="1600" spc="-4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Tasa</a:t>
            </a:r>
            <a:r>
              <a:rPr dirty="0" u="heavy" sz="16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 </a:t>
            </a:r>
            <a:r>
              <a:rPr dirty="0" u="heavy" sz="16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fallos</a:t>
            </a:r>
            <a:r>
              <a:rPr dirty="0" sz="1600" spc="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(miss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ratio):</a:t>
            </a:r>
            <a:r>
              <a:rPr dirty="0" sz="1600" spc="20" i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‐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(Tasa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aciertos)</a:t>
            </a:r>
            <a:endParaRPr sz="1600">
              <a:latin typeface="Calibri"/>
              <a:cs typeface="Calibri"/>
            </a:endParaRPr>
          </a:p>
          <a:p>
            <a:pPr lvl="1" marL="927100" marR="469265" indent="-457200">
              <a:lnSpc>
                <a:spcPct val="100000"/>
              </a:lnSpc>
              <a:spcBef>
                <a:spcPts val="28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u="heavy" sz="16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Tiempo de</a:t>
            </a:r>
            <a:r>
              <a:rPr dirty="0" u="heavy" sz="16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penalización</a:t>
            </a:r>
            <a:r>
              <a:rPr dirty="0" u="heavy" sz="16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por</a:t>
            </a:r>
            <a:r>
              <a:rPr dirty="0" u="heavy" sz="16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fallo</a:t>
            </a:r>
            <a:r>
              <a:rPr dirty="0" sz="1600" spc="-5" i="1">
                <a:latin typeface="Calibri"/>
                <a:cs typeface="Calibri"/>
              </a:rPr>
              <a:t> (miss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penalty):</a:t>
            </a:r>
            <a:r>
              <a:rPr dirty="0" sz="1600" spc="35" i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 invertido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para</a:t>
            </a:r>
            <a:r>
              <a:rPr dirty="0" sz="1600" spc="-5">
                <a:latin typeface="Calibri"/>
                <a:cs typeface="Calibri"/>
              </a:rPr>
              <a:t> mover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 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i+1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</a:t>
            </a:r>
            <a:r>
              <a:rPr dirty="0" sz="1600" spc="-5">
                <a:latin typeface="Calibri"/>
                <a:cs typeface="Calibri"/>
              </a:rPr>
              <a:t> i,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cuando</a:t>
            </a:r>
            <a:r>
              <a:rPr dirty="0" sz="1600">
                <a:latin typeface="Calibri"/>
                <a:cs typeface="Calibri"/>
              </a:rPr>
              <a:t> el </a:t>
            </a:r>
            <a:r>
              <a:rPr dirty="0" sz="1600" spc="-5">
                <a:latin typeface="Calibri"/>
                <a:cs typeface="Calibri"/>
              </a:rPr>
              <a:t>bloque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referenciado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 </a:t>
            </a:r>
            <a:r>
              <a:rPr dirty="0" sz="1600" spc="-15">
                <a:latin typeface="Calibri"/>
                <a:cs typeface="Calibri"/>
              </a:rPr>
              <a:t>está</a:t>
            </a:r>
            <a:r>
              <a:rPr dirty="0" sz="1600">
                <a:latin typeface="Calibri"/>
                <a:cs typeface="Calibri"/>
              </a:rPr>
              <a:t> 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i.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Requisito: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Tiempo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acierto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&lt;&lt; </a:t>
            </a:r>
            <a:r>
              <a:rPr dirty="0" sz="2000" spc="-10">
                <a:latin typeface="Calibri"/>
                <a:cs typeface="Calibri"/>
              </a:rPr>
              <a:t>Penalización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fallo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6481" y="1323086"/>
            <a:ext cx="615124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2725" algn="l"/>
                <a:tab pos="1997710" algn="l"/>
                <a:tab pos="2497455" algn="l"/>
                <a:tab pos="4276725" algn="l"/>
                <a:tab pos="4792345" algn="l"/>
              </a:tabLst>
            </a:pPr>
            <a:r>
              <a:rPr dirty="0" sz="2900" spc="195"/>
              <a:t>G</a:t>
            </a:r>
            <a:r>
              <a:rPr dirty="0" sz="2300" spc="170"/>
              <a:t>ESTIÓ</a:t>
            </a:r>
            <a:r>
              <a:rPr dirty="0" sz="2300" spc="10"/>
              <a:t>N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JERARQUÍ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M</a:t>
            </a:r>
            <a:r>
              <a:rPr dirty="0" sz="2300" spc="170"/>
              <a:t>EMORIA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37087" y="1843810"/>
            <a:ext cx="7797165" cy="41459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9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Cuando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CPU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genera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referencia,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busca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cache:</a:t>
            </a:r>
            <a:endParaRPr sz="2000">
              <a:latin typeface="Calibri"/>
              <a:cs typeface="Calibri"/>
            </a:endParaRPr>
          </a:p>
          <a:p>
            <a:pPr lvl="1" marL="788670" indent="-396240">
              <a:lnSpc>
                <a:spcPct val="100000"/>
              </a:lnSpc>
              <a:spcBef>
                <a:spcPts val="18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788670" algn="l"/>
                <a:tab pos="789305" algn="l"/>
              </a:tabLst>
            </a:pPr>
            <a:r>
              <a:rPr dirty="0" sz="1800" spc="-5">
                <a:latin typeface="Calibri"/>
                <a:cs typeface="Calibri"/>
              </a:rPr>
              <a:t>Si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referencia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 </a:t>
            </a:r>
            <a:r>
              <a:rPr dirty="0" sz="1800" spc="-5">
                <a:latin typeface="Calibri"/>
                <a:cs typeface="Calibri"/>
              </a:rPr>
              <a:t>encuentra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cache: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96497"/>
                </a:solidFill>
                <a:latin typeface="Calibri"/>
                <a:cs typeface="Calibri"/>
              </a:rPr>
              <a:t>FALLO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96497"/>
              </a:buClr>
              <a:buFont typeface="Wingdings"/>
              <a:buChar char=""/>
            </a:pPr>
            <a:endParaRPr sz="2350">
              <a:latin typeface="Calibri"/>
              <a:cs typeface="Calibri"/>
            </a:endParaRPr>
          </a:p>
          <a:p>
            <a:pPr lvl="1" marL="735965" marR="143510" indent="-342900">
              <a:lnSpc>
                <a:spcPct val="80000"/>
              </a:lnSpc>
              <a:spcBef>
                <a:spcPts val="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788670" algn="l"/>
                <a:tab pos="789305" algn="l"/>
              </a:tabLst>
            </a:pPr>
            <a:r>
              <a:rPr dirty="0"/>
              <a:t>	</a:t>
            </a:r>
            <a:r>
              <a:rPr dirty="0" sz="1800">
                <a:latin typeface="Calibri"/>
                <a:cs typeface="Calibri"/>
              </a:rPr>
              <a:t>Cuando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produce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>
                <a:latin typeface="Calibri"/>
                <a:cs typeface="Calibri"/>
              </a:rPr>
              <a:t> fallo,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solo</a:t>
            </a:r>
            <a:r>
              <a:rPr dirty="0" sz="1800">
                <a:latin typeface="Calibri"/>
                <a:cs typeface="Calibri"/>
              </a:rPr>
              <a:t> 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transfiere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palabra,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sino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lleva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96497"/>
                </a:solidFill>
                <a:latin typeface="Calibri"/>
                <a:cs typeface="Calibri"/>
              </a:rPr>
              <a:t>BLOQUE</a:t>
            </a:r>
            <a:r>
              <a:rPr dirty="0" sz="1800" spc="-15" b="1">
                <a:solidFill>
                  <a:srgbClr val="396497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completo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información 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MP a</a:t>
            </a:r>
            <a:r>
              <a:rPr dirty="0" sz="1800" spc="-5">
                <a:latin typeface="Calibri"/>
                <a:cs typeface="Calibri"/>
              </a:rPr>
              <a:t> la </a:t>
            </a:r>
            <a:r>
              <a:rPr dirty="0" sz="1800">
                <a:latin typeface="Calibri"/>
                <a:cs typeface="Calibri"/>
              </a:rPr>
              <a:t>MC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96497"/>
              </a:buClr>
              <a:buFont typeface="Wingdings"/>
              <a:buChar char=""/>
            </a:pPr>
            <a:endParaRPr sz="2000">
              <a:latin typeface="Calibri"/>
              <a:cs typeface="Calibri"/>
            </a:endParaRPr>
          </a:p>
          <a:p>
            <a:pPr lvl="1" marL="788670" indent="-395605">
              <a:lnSpc>
                <a:spcPct val="100000"/>
              </a:lnSpc>
              <a:buClr>
                <a:srgbClr val="396497"/>
              </a:buClr>
              <a:buSzPct val="77777"/>
              <a:buFont typeface="Wingdings"/>
              <a:buChar char=""/>
              <a:tabLst>
                <a:tab pos="788670" algn="l"/>
                <a:tab pos="789305" algn="l"/>
              </a:tabLst>
            </a:pPr>
            <a:r>
              <a:rPr dirty="0" sz="1800">
                <a:latin typeface="Calibri"/>
                <a:cs typeface="Calibri"/>
              </a:rPr>
              <a:t>Por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propiedad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5">
                <a:latin typeface="Calibri"/>
                <a:cs typeface="Calibri"/>
              </a:rPr>
              <a:t>localidad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temporal</a:t>
            </a:r>
            <a:endParaRPr sz="1800">
              <a:latin typeface="Calibri"/>
              <a:cs typeface="Calibri"/>
            </a:endParaRPr>
          </a:p>
          <a:p>
            <a:pPr lvl="2" marL="1116965" marR="220345" indent="-342900">
              <a:lnSpc>
                <a:spcPct val="80000"/>
              </a:lnSpc>
              <a:spcBef>
                <a:spcPts val="61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116965" algn="l"/>
                <a:tab pos="1117600" algn="l"/>
              </a:tabLst>
            </a:pPr>
            <a:r>
              <a:rPr dirty="0" sz="1600" spc="-5">
                <a:latin typeface="Calibri"/>
                <a:cs typeface="Calibri"/>
              </a:rPr>
              <a:t>Es </a:t>
            </a:r>
            <a:r>
              <a:rPr dirty="0" sz="1600">
                <a:latin typeface="Calibri"/>
                <a:cs typeface="Calibri"/>
              </a:rPr>
              <a:t>probable </a:t>
            </a:r>
            <a:r>
              <a:rPr dirty="0" sz="1600" spc="-5">
                <a:latin typeface="Calibri"/>
                <a:cs typeface="Calibri"/>
              </a:rPr>
              <a:t>que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una </a:t>
            </a:r>
            <a:r>
              <a:rPr dirty="0" sz="1600">
                <a:latin typeface="Calibri"/>
                <a:cs typeface="Calibri"/>
              </a:rPr>
              <a:t>próxima </a:t>
            </a:r>
            <a:r>
              <a:rPr dirty="0" sz="1600" spc="-5">
                <a:latin typeface="Calibri"/>
                <a:cs typeface="Calibri"/>
              </a:rPr>
              <a:t>referencia se direccione la misma posición de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memoria</a:t>
            </a:r>
            <a:endParaRPr sz="1600">
              <a:latin typeface="Calibri"/>
              <a:cs typeface="Calibri"/>
            </a:endParaRPr>
          </a:p>
          <a:p>
            <a:pPr lvl="2" marL="1117600" indent="-342900">
              <a:lnSpc>
                <a:spcPct val="100000"/>
              </a:lnSpc>
              <a:spcBef>
                <a:spcPts val="2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116965" algn="l"/>
                <a:tab pos="1117600" algn="l"/>
              </a:tabLst>
            </a:pPr>
            <a:r>
              <a:rPr dirty="0" sz="1600" spc="-5">
                <a:latin typeface="Calibri"/>
                <a:cs typeface="Calibri"/>
              </a:rPr>
              <a:t>Esta</a:t>
            </a:r>
            <a:r>
              <a:rPr dirty="0" sz="1600">
                <a:latin typeface="Calibri"/>
                <a:cs typeface="Calibri"/>
              </a:rPr>
              <a:t> segunda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referencia </a:t>
            </a:r>
            <a:r>
              <a:rPr dirty="0" sz="1600" spc="-5">
                <a:latin typeface="Calibri"/>
                <a:cs typeface="Calibri"/>
              </a:rPr>
              <a:t>no producirá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fallo: producirá un acierto</a:t>
            </a:r>
            <a:endParaRPr sz="16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ABB819"/>
              </a:buClr>
              <a:buFont typeface="Wingdings"/>
              <a:buChar char=""/>
            </a:pPr>
            <a:endParaRPr sz="2150">
              <a:latin typeface="Calibri"/>
              <a:cs typeface="Calibri"/>
            </a:endParaRPr>
          </a:p>
          <a:p>
            <a:pPr lvl="1" marL="788670" indent="-395605">
              <a:lnSpc>
                <a:spcPct val="100000"/>
              </a:lnSpc>
              <a:buClr>
                <a:srgbClr val="396497"/>
              </a:buClr>
              <a:buSzPct val="77777"/>
              <a:buFont typeface="Wingdings"/>
              <a:buChar char=""/>
              <a:tabLst>
                <a:tab pos="788670" algn="l"/>
                <a:tab pos="789305" algn="l"/>
              </a:tabLst>
            </a:pPr>
            <a:r>
              <a:rPr dirty="0" sz="1800">
                <a:latin typeface="Calibri"/>
                <a:cs typeface="Calibri"/>
              </a:rPr>
              <a:t>Por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propiedad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5">
                <a:latin typeface="Calibri"/>
                <a:cs typeface="Calibri"/>
              </a:rPr>
              <a:t>localidad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espacial</a:t>
            </a:r>
            <a:endParaRPr sz="1800">
              <a:latin typeface="Calibri"/>
              <a:cs typeface="Calibri"/>
            </a:endParaRPr>
          </a:p>
          <a:p>
            <a:pPr lvl="2" marL="1117600" marR="5080" indent="-342900">
              <a:lnSpc>
                <a:spcPct val="80000"/>
              </a:lnSpc>
              <a:spcBef>
                <a:spcPts val="61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116965" algn="l"/>
                <a:tab pos="1117600" algn="l"/>
              </a:tabLst>
            </a:pPr>
            <a:r>
              <a:rPr dirty="0" sz="1600" spc="-5">
                <a:latin typeface="Calibri"/>
                <a:cs typeface="Calibri"/>
              </a:rPr>
              <a:t>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probable</a:t>
            </a:r>
            <a:r>
              <a:rPr dirty="0" sz="1600" spc="-5">
                <a:latin typeface="Calibri"/>
                <a:cs typeface="Calibri"/>
              </a:rPr>
              <a:t> 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próximas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referencias </a:t>
            </a:r>
            <a:r>
              <a:rPr dirty="0" sz="1600" spc="-5">
                <a:latin typeface="Calibri"/>
                <a:cs typeface="Calibri"/>
              </a:rPr>
              <a:t>sean direcciones 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pertenecen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mismo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</a:t>
            </a:r>
            <a:endParaRPr sz="1600">
              <a:latin typeface="Calibri"/>
              <a:cs typeface="Calibri"/>
            </a:endParaRPr>
          </a:p>
          <a:p>
            <a:pPr lvl="2" marL="1117600" indent="-342900">
              <a:lnSpc>
                <a:spcPct val="100000"/>
              </a:lnSpc>
              <a:spcBef>
                <a:spcPts val="2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116965" algn="l"/>
                <a:tab pos="1117600" algn="l"/>
              </a:tabLst>
            </a:pPr>
            <a:r>
              <a:rPr dirty="0" sz="1600" spc="-5">
                <a:latin typeface="Calibri"/>
                <a:cs typeface="Calibri"/>
              </a:rPr>
              <a:t>Estas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referencias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producen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fallo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97063" y="3631691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76200" y="127254"/>
                </a:moveTo>
                <a:lnTo>
                  <a:pt x="38100" y="0"/>
                </a:lnTo>
                <a:lnTo>
                  <a:pt x="0" y="127254"/>
                </a:lnTo>
                <a:lnTo>
                  <a:pt x="31254" y="127254"/>
                </a:lnTo>
                <a:lnTo>
                  <a:pt x="31254" y="114300"/>
                </a:lnTo>
                <a:lnTo>
                  <a:pt x="44208" y="114300"/>
                </a:lnTo>
                <a:lnTo>
                  <a:pt x="44208" y="127254"/>
                </a:lnTo>
                <a:lnTo>
                  <a:pt x="76200" y="127254"/>
                </a:lnTo>
                <a:close/>
              </a:path>
              <a:path w="76200" h="268604">
                <a:moveTo>
                  <a:pt x="44208" y="127254"/>
                </a:moveTo>
                <a:lnTo>
                  <a:pt x="44208" y="114300"/>
                </a:lnTo>
                <a:lnTo>
                  <a:pt x="31254" y="114300"/>
                </a:lnTo>
                <a:lnTo>
                  <a:pt x="31254" y="127254"/>
                </a:lnTo>
                <a:lnTo>
                  <a:pt x="44208" y="127254"/>
                </a:lnTo>
                <a:close/>
              </a:path>
              <a:path w="76200" h="268604">
                <a:moveTo>
                  <a:pt x="44208" y="268224"/>
                </a:moveTo>
                <a:lnTo>
                  <a:pt x="44208" y="127254"/>
                </a:lnTo>
                <a:lnTo>
                  <a:pt x="31254" y="127254"/>
                </a:lnTo>
                <a:lnTo>
                  <a:pt x="31254" y="268224"/>
                </a:lnTo>
                <a:lnTo>
                  <a:pt x="44208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2436" y="3631691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76200" y="140970"/>
                </a:moveTo>
                <a:lnTo>
                  <a:pt x="0" y="140970"/>
                </a:lnTo>
                <a:lnTo>
                  <a:pt x="31254" y="245360"/>
                </a:lnTo>
                <a:lnTo>
                  <a:pt x="31254" y="153924"/>
                </a:lnTo>
                <a:lnTo>
                  <a:pt x="44208" y="153924"/>
                </a:lnTo>
                <a:lnTo>
                  <a:pt x="44208" y="247820"/>
                </a:lnTo>
                <a:lnTo>
                  <a:pt x="76200" y="140970"/>
                </a:lnTo>
                <a:close/>
              </a:path>
              <a:path w="76200" h="268604">
                <a:moveTo>
                  <a:pt x="44208" y="140970"/>
                </a:moveTo>
                <a:lnTo>
                  <a:pt x="44208" y="0"/>
                </a:lnTo>
                <a:lnTo>
                  <a:pt x="31254" y="0"/>
                </a:lnTo>
                <a:lnTo>
                  <a:pt x="31254" y="140970"/>
                </a:lnTo>
                <a:lnTo>
                  <a:pt x="44208" y="140970"/>
                </a:lnTo>
                <a:close/>
              </a:path>
              <a:path w="76200" h="268604">
                <a:moveTo>
                  <a:pt x="44208" y="247820"/>
                </a:moveTo>
                <a:lnTo>
                  <a:pt x="44208" y="153924"/>
                </a:lnTo>
                <a:lnTo>
                  <a:pt x="31254" y="153924"/>
                </a:lnTo>
                <a:lnTo>
                  <a:pt x="31254" y="245360"/>
                </a:lnTo>
                <a:lnTo>
                  <a:pt x="38100" y="268224"/>
                </a:lnTo>
                <a:lnTo>
                  <a:pt x="44208" y="247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97063" y="3006851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76200" y="127253"/>
                </a:moveTo>
                <a:lnTo>
                  <a:pt x="38100" y="0"/>
                </a:lnTo>
                <a:lnTo>
                  <a:pt x="0" y="127253"/>
                </a:lnTo>
                <a:lnTo>
                  <a:pt x="31254" y="127253"/>
                </a:lnTo>
                <a:lnTo>
                  <a:pt x="31254" y="114299"/>
                </a:lnTo>
                <a:lnTo>
                  <a:pt x="44208" y="114299"/>
                </a:lnTo>
                <a:lnTo>
                  <a:pt x="44208" y="127253"/>
                </a:lnTo>
                <a:lnTo>
                  <a:pt x="76200" y="127253"/>
                </a:lnTo>
                <a:close/>
              </a:path>
              <a:path w="76200" h="268604">
                <a:moveTo>
                  <a:pt x="44208" y="127253"/>
                </a:moveTo>
                <a:lnTo>
                  <a:pt x="44208" y="114299"/>
                </a:lnTo>
                <a:lnTo>
                  <a:pt x="31254" y="114299"/>
                </a:lnTo>
                <a:lnTo>
                  <a:pt x="31254" y="127253"/>
                </a:lnTo>
                <a:lnTo>
                  <a:pt x="44208" y="127253"/>
                </a:lnTo>
                <a:close/>
              </a:path>
              <a:path w="76200" h="268604">
                <a:moveTo>
                  <a:pt x="44208" y="268223"/>
                </a:moveTo>
                <a:lnTo>
                  <a:pt x="44208" y="127253"/>
                </a:lnTo>
                <a:lnTo>
                  <a:pt x="31254" y="127253"/>
                </a:lnTo>
                <a:lnTo>
                  <a:pt x="31254" y="268223"/>
                </a:lnTo>
                <a:lnTo>
                  <a:pt x="44208" y="26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747393" y="2633726"/>
            <a:ext cx="901700" cy="641350"/>
            <a:chOff x="7747393" y="2633726"/>
            <a:chExt cx="901700" cy="641350"/>
          </a:xfrm>
        </p:grpSpPr>
        <p:sp>
          <p:nvSpPr>
            <p:cNvPr id="7" name="object 7"/>
            <p:cNvSpPr/>
            <p:nvPr/>
          </p:nvSpPr>
          <p:spPr>
            <a:xfrm>
              <a:off x="8322437" y="3006852"/>
              <a:ext cx="76200" cy="268605"/>
            </a:xfrm>
            <a:custGeom>
              <a:avLst/>
              <a:gdLst/>
              <a:ahLst/>
              <a:cxnLst/>
              <a:rect l="l" t="t" r="r" b="b"/>
              <a:pathLst>
                <a:path w="76200" h="268604">
                  <a:moveTo>
                    <a:pt x="76200" y="140969"/>
                  </a:moveTo>
                  <a:lnTo>
                    <a:pt x="0" y="140969"/>
                  </a:lnTo>
                  <a:lnTo>
                    <a:pt x="31254" y="245360"/>
                  </a:lnTo>
                  <a:lnTo>
                    <a:pt x="31254" y="153923"/>
                  </a:lnTo>
                  <a:lnTo>
                    <a:pt x="44208" y="153923"/>
                  </a:lnTo>
                  <a:lnTo>
                    <a:pt x="44208" y="247820"/>
                  </a:lnTo>
                  <a:lnTo>
                    <a:pt x="76200" y="140969"/>
                  </a:lnTo>
                  <a:close/>
                </a:path>
                <a:path w="76200" h="268604">
                  <a:moveTo>
                    <a:pt x="44208" y="140969"/>
                  </a:moveTo>
                  <a:lnTo>
                    <a:pt x="44208" y="0"/>
                  </a:lnTo>
                  <a:lnTo>
                    <a:pt x="31254" y="0"/>
                  </a:lnTo>
                  <a:lnTo>
                    <a:pt x="31254" y="140969"/>
                  </a:lnTo>
                  <a:lnTo>
                    <a:pt x="44208" y="140969"/>
                  </a:lnTo>
                  <a:close/>
                </a:path>
                <a:path w="76200" h="268604">
                  <a:moveTo>
                    <a:pt x="44208" y="247820"/>
                  </a:moveTo>
                  <a:lnTo>
                    <a:pt x="44208" y="153923"/>
                  </a:lnTo>
                  <a:lnTo>
                    <a:pt x="31254" y="153923"/>
                  </a:lnTo>
                  <a:lnTo>
                    <a:pt x="31254" y="245360"/>
                  </a:lnTo>
                  <a:lnTo>
                    <a:pt x="38100" y="268223"/>
                  </a:lnTo>
                  <a:lnTo>
                    <a:pt x="44208" y="247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60093" y="2646426"/>
              <a:ext cx="876300" cy="390525"/>
            </a:xfrm>
            <a:custGeom>
              <a:avLst/>
              <a:gdLst/>
              <a:ahLst/>
              <a:cxnLst/>
              <a:rect l="l" t="t" r="r" b="b"/>
              <a:pathLst>
                <a:path w="876300" h="390525">
                  <a:moveTo>
                    <a:pt x="876300" y="195072"/>
                  </a:moveTo>
                  <a:lnTo>
                    <a:pt x="857776" y="138561"/>
                  </a:lnTo>
                  <a:lnTo>
                    <a:pt x="805795" y="88646"/>
                  </a:lnTo>
                  <a:lnTo>
                    <a:pt x="768941" y="66900"/>
                  </a:lnTo>
                  <a:lnTo>
                    <a:pt x="725743" y="47689"/>
                  </a:lnTo>
                  <a:lnTo>
                    <a:pt x="676874" y="31308"/>
                  </a:lnTo>
                  <a:lnTo>
                    <a:pt x="623006" y="18054"/>
                  </a:lnTo>
                  <a:lnTo>
                    <a:pt x="564814" y="8221"/>
                  </a:lnTo>
                  <a:lnTo>
                    <a:pt x="502971" y="2104"/>
                  </a:lnTo>
                  <a:lnTo>
                    <a:pt x="438150" y="0"/>
                  </a:lnTo>
                  <a:lnTo>
                    <a:pt x="373500" y="2104"/>
                  </a:lnTo>
                  <a:lnTo>
                    <a:pt x="311763" y="8221"/>
                  </a:lnTo>
                  <a:lnTo>
                    <a:pt x="253622" y="18054"/>
                  </a:lnTo>
                  <a:lnTo>
                    <a:pt x="199762" y="31308"/>
                  </a:lnTo>
                  <a:lnTo>
                    <a:pt x="150865" y="47689"/>
                  </a:lnTo>
                  <a:lnTo>
                    <a:pt x="107616" y="66900"/>
                  </a:lnTo>
                  <a:lnTo>
                    <a:pt x="70697" y="88646"/>
                  </a:lnTo>
                  <a:lnTo>
                    <a:pt x="40792" y="112631"/>
                  </a:lnTo>
                  <a:lnTo>
                    <a:pt x="4760" y="166140"/>
                  </a:lnTo>
                  <a:lnTo>
                    <a:pt x="0" y="195072"/>
                  </a:lnTo>
                  <a:lnTo>
                    <a:pt x="4760" y="223832"/>
                  </a:lnTo>
                  <a:lnTo>
                    <a:pt x="40792" y="277182"/>
                  </a:lnTo>
                  <a:lnTo>
                    <a:pt x="70697" y="301161"/>
                  </a:lnTo>
                  <a:lnTo>
                    <a:pt x="107616" y="322934"/>
                  </a:lnTo>
                  <a:lnTo>
                    <a:pt x="150865" y="342196"/>
                  </a:lnTo>
                  <a:lnTo>
                    <a:pt x="199762" y="358642"/>
                  </a:lnTo>
                  <a:lnTo>
                    <a:pt x="253622" y="371965"/>
                  </a:lnTo>
                  <a:lnTo>
                    <a:pt x="311763" y="381861"/>
                  </a:lnTo>
                  <a:lnTo>
                    <a:pt x="373500" y="388022"/>
                  </a:lnTo>
                  <a:lnTo>
                    <a:pt x="438150" y="390144"/>
                  </a:lnTo>
                  <a:lnTo>
                    <a:pt x="502971" y="388022"/>
                  </a:lnTo>
                  <a:lnTo>
                    <a:pt x="564814" y="381861"/>
                  </a:lnTo>
                  <a:lnTo>
                    <a:pt x="623006" y="371965"/>
                  </a:lnTo>
                  <a:lnTo>
                    <a:pt x="676874" y="358642"/>
                  </a:lnTo>
                  <a:lnTo>
                    <a:pt x="725743" y="342196"/>
                  </a:lnTo>
                  <a:lnTo>
                    <a:pt x="768941" y="322934"/>
                  </a:lnTo>
                  <a:lnTo>
                    <a:pt x="805795" y="301161"/>
                  </a:lnTo>
                  <a:lnTo>
                    <a:pt x="835631" y="277182"/>
                  </a:lnTo>
                  <a:lnTo>
                    <a:pt x="871556" y="223832"/>
                  </a:lnTo>
                  <a:lnTo>
                    <a:pt x="876300" y="195072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60093" y="2646426"/>
              <a:ext cx="876300" cy="390525"/>
            </a:xfrm>
            <a:custGeom>
              <a:avLst/>
              <a:gdLst/>
              <a:ahLst/>
              <a:cxnLst/>
              <a:rect l="l" t="t" r="r" b="b"/>
              <a:pathLst>
                <a:path w="876300" h="390525">
                  <a:moveTo>
                    <a:pt x="0" y="195072"/>
                  </a:moveTo>
                  <a:lnTo>
                    <a:pt x="18585" y="138561"/>
                  </a:lnTo>
                  <a:lnTo>
                    <a:pt x="70697" y="88646"/>
                  </a:lnTo>
                  <a:lnTo>
                    <a:pt x="107616" y="66900"/>
                  </a:lnTo>
                  <a:lnTo>
                    <a:pt x="150865" y="47689"/>
                  </a:lnTo>
                  <a:lnTo>
                    <a:pt x="199762" y="31308"/>
                  </a:lnTo>
                  <a:lnTo>
                    <a:pt x="253622" y="18054"/>
                  </a:lnTo>
                  <a:lnTo>
                    <a:pt x="311763" y="8221"/>
                  </a:lnTo>
                  <a:lnTo>
                    <a:pt x="373500" y="2104"/>
                  </a:lnTo>
                  <a:lnTo>
                    <a:pt x="438150" y="0"/>
                  </a:lnTo>
                  <a:lnTo>
                    <a:pt x="502971" y="2104"/>
                  </a:lnTo>
                  <a:lnTo>
                    <a:pt x="564814" y="8221"/>
                  </a:lnTo>
                  <a:lnTo>
                    <a:pt x="623006" y="18054"/>
                  </a:lnTo>
                  <a:lnTo>
                    <a:pt x="676874" y="31308"/>
                  </a:lnTo>
                  <a:lnTo>
                    <a:pt x="725743" y="47689"/>
                  </a:lnTo>
                  <a:lnTo>
                    <a:pt x="768941" y="66900"/>
                  </a:lnTo>
                  <a:lnTo>
                    <a:pt x="805795" y="88646"/>
                  </a:lnTo>
                  <a:lnTo>
                    <a:pt x="835631" y="112631"/>
                  </a:lnTo>
                  <a:lnTo>
                    <a:pt x="871556" y="166140"/>
                  </a:lnTo>
                  <a:lnTo>
                    <a:pt x="876300" y="195072"/>
                  </a:lnTo>
                  <a:lnTo>
                    <a:pt x="871556" y="223832"/>
                  </a:lnTo>
                  <a:lnTo>
                    <a:pt x="835631" y="277182"/>
                  </a:lnTo>
                  <a:lnTo>
                    <a:pt x="805795" y="301161"/>
                  </a:lnTo>
                  <a:lnTo>
                    <a:pt x="768941" y="322934"/>
                  </a:lnTo>
                  <a:lnTo>
                    <a:pt x="725743" y="342196"/>
                  </a:lnTo>
                  <a:lnTo>
                    <a:pt x="676874" y="358642"/>
                  </a:lnTo>
                  <a:lnTo>
                    <a:pt x="623006" y="371965"/>
                  </a:lnTo>
                  <a:lnTo>
                    <a:pt x="564814" y="381861"/>
                  </a:lnTo>
                  <a:lnTo>
                    <a:pt x="502971" y="388022"/>
                  </a:lnTo>
                  <a:lnTo>
                    <a:pt x="438150" y="390144"/>
                  </a:lnTo>
                  <a:lnTo>
                    <a:pt x="373500" y="388022"/>
                  </a:lnTo>
                  <a:lnTo>
                    <a:pt x="311763" y="381861"/>
                  </a:lnTo>
                  <a:lnTo>
                    <a:pt x="253622" y="371965"/>
                  </a:lnTo>
                  <a:lnTo>
                    <a:pt x="199762" y="358642"/>
                  </a:lnTo>
                  <a:lnTo>
                    <a:pt x="150865" y="342196"/>
                  </a:lnTo>
                  <a:lnTo>
                    <a:pt x="107616" y="322934"/>
                  </a:lnTo>
                  <a:lnTo>
                    <a:pt x="70697" y="301161"/>
                  </a:lnTo>
                  <a:lnTo>
                    <a:pt x="40792" y="277182"/>
                  </a:lnTo>
                  <a:lnTo>
                    <a:pt x="4760" y="223832"/>
                  </a:lnTo>
                  <a:lnTo>
                    <a:pt x="0" y="195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054473" y="2726690"/>
            <a:ext cx="286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9848" y="3922014"/>
            <a:ext cx="251460" cy="684530"/>
          </a:xfrm>
          <a:custGeom>
            <a:avLst/>
            <a:gdLst/>
            <a:ahLst/>
            <a:cxnLst/>
            <a:rect l="l" t="t" r="r" b="b"/>
            <a:pathLst>
              <a:path w="251459" h="684529">
                <a:moveTo>
                  <a:pt x="0" y="0"/>
                </a:moveTo>
                <a:lnTo>
                  <a:pt x="48898" y="3452"/>
                </a:lnTo>
                <a:lnTo>
                  <a:pt x="88868" y="12763"/>
                </a:lnTo>
                <a:lnTo>
                  <a:pt x="125730" y="42671"/>
                </a:lnTo>
                <a:lnTo>
                  <a:pt x="125730" y="299466"/>
                </a:lnTo>
                <a:lnTo>
                  <a:pt x="135624" y="316099"/>
                </a:lnTo>
                <a:lnTo>
                  <a:pt x="162591" y="329660"/>
                </a:lnTo>
                <a:lnTo>
                  <a:pt x="202561" y="338792"/>
                </a:lnTo>
                <a:lnTo>
                  <a:pt x="251460" y="342138"/>
                </a:lnTo>
                <a:lnTo>
                  <a:pt x="202561" y="345483"/>
                </a:lnTo>
                <a:lnTo>
                  <a:pt x="162591" y="354615"/>
                </a:lnTo>
                <a:lnTo>
                  <a:pt x="135624" y="368176"/>
                </a:lnTo>
                <a:lnTo>
                  <a:pt x="125730" y="384810"/>
                </a:lnTo>
                <a:lnTo>
                  <a:pt x="125730" y="641604"/>
                </a:lnTo>
                <a:lnTo>
                  <a:pt x="115835" y="658237"/>
                </a:lnTo>
                <a:lnTo>
                  <a:pt x="88868" y="671798"/>
                </a:lnTo>
                <a:lnTo>
                  <a:pt x="48898" y="680930"/>
                </a:lnTo>
                <a:lnTo>
                  <a:pt x="0" y="684276"/>
                </a:lnTo>
              </a:path>
            </a:pathLst>
          </a:custGeom>
          <a:ln w="12700">
            <a:solidFill>
              <a:srgbClr val="2976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52514" y="4082288"/>
            <a:ext cx="555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AA1CD"/>
                </a:solidFill>
                <a:latin typeface="Arial"/>
                <a:cs typeface="Arial"/>
              </a:rPr>
              <a:t>memoria  principal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9798" y="3237995"/>
            <a:ext cx="554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7AA1CD"/>
                </a:solidFill>
                <a:latin typeface="Arial"/>
                <a:cs typeface="Arial"/>
              </a:rPr>
              <a:t>memoria  </a:t>
            </a:r>
            <a:r>
              <a:rPr dirty="0" sz="1000" spc="-5" b="1">
                <a:solidFill>
                  <a:srgbClr val="7AA1CD"/>
                </a:solidFill>
                <a:latin typeface="Arial"/>
                <a:cs typeface="Arial"/>
              </a:rPr>
              <a:t>cache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43607" y="3220973"/>
            <a:ext cx="215900" cy="411480"/>
          </a:xfrm>
          <a:custGeom>
            <a:avLst/>
            <a:gdLst/>
            <a:ahLst/>
            <a:cxnLst/>
            <a:rect l="l" t="t" r="r" b="b"/>
            <a:pathLst>
              <a:path w="215900" h="411479">
                <a:moveTo>
                  <a:pt x="0" y="0"/>
                </a:moveTo>
                <a:lnTo>
                  <a:pt x="41981" y="2928"/>
                </a:lnTo>
                <a:lnTo>
                  <a:pt x="76390" y="10858"/>
                </a:lnTo>
                <a:lnTo>
                  <a:pt x="99655" y="22502"/>
                </a:lnTo>
                <a:lnTo>
                  <a:pt x="108204" y="36575"/>
                </a:lnTo>
                <a:lnTo>
                  <a:pt x="108204" y="169164"/>
                </a:lnTo>
                <a:lnTo>
                  <a:pt x="116633" y="183558"/>
                </a:lnTo>
                <a:lnTo>
                  <a:pt x="139636" y="195167"/>
                </a:lnTo>
                <a:lnTo>
                  <a:pt x="173783" y="202918"/>
                </a:lnTo>
                <a:lnTo>
                  <a:pt x="215646" y="205740"/>
                </a:lnTo>
                <a:lnTo>
                  <a:pt x="173783" y="208668"/>
                </a:lnTo>
                <a:lnTo>
                  <a:pt x="139636" y="216598"/>
                </a:lnTo>
                <a:lnTo>
                  <a:pt x="116633" y="228242"/>
                </a:lnTo>
                <a:lnTo>
                  <a:pt x="108204" y="242315"/>
                </a:lnTo>
                <a:lnTo>
                  <a:pt x="108204" y="374904"/>
                </a:lnTo>
                <a:lnTo>
                  <a:pt x="99655" y="388977"/>
                </a:lnTo>
                <a:lnTo>
                  <a:pt x="76390" y="400621"/>
                </a:lnTo>
                <a:lnTo>
                  <a:pt x="41981" y="408551"/>
                </a:lnTo>
                <a:lnTo>
                  <a:pt x="0" y="411480"/>
                </a:lnTo>
              </a:path>
            </a:pathLst>
          </a:custGeom>
          <a:ln w="12700">
            <a:solidFill>
              <a:srgbClr val="7BA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51681" y="3590797"/>
            <a:ext cx="481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bloque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3664" y="2970529"/>
            <a:ext cx="946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Bloqu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cache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3761" y="2969006"/>
            <a:ext cx="6629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69" marR="5080" indent="-52705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transferencias  </a:t>
            </a:r>
            <a:r>
              <a:rPr dirty="0" sz="800" spc="-5" i="1">
                <a:latin typeface="Arial"/>
                <a:cs typeface="Arial"/>
              </a:rPr>
              <a:t>de</a:t>
            </a:r>
            <a:r>
              <a:rPr dirty="0" sz="800" spc="-10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palabras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2130" y="3669286"/>
            <a:ext cx="6629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915" marR="5080" indent="-6985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transferencias  </a:t>
            </a:r>
            <a:r>
              <a:rPr dirty="0" sz="800" spc="-5" i="1">
                <a:latin typeface="Arial"/>
                <a:cs typeface="Arial"/>
              </a:rPr>
              <a:t>de bloques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97381" y="3217926"/>
            <a:ext cx="1069975" cy="391160"/>
            <a:chOff x="7397381" y="3217926"/>
            <a:chExt cx="1069975" cy="391160"/>
          </a:xfrm>
        </p:grpSpPr>
        <p:sp>
          <p:nvSpPr>
            <p:cNvPr id="20" name="object 20"/>
            <p:cNvSpPr/>
            <p:nvPr/>
          </p:nvSpPr>
          <p:spPr>
            <a:xfrm>
              <a:off x="7937627" y="3256026"/>
              <a:ext cx="516890" cy="340360"/>
            </a:xfrm>
            <a:custGeom>
              <a:avLst/>
              <a:gdLst/>
              <a:ahLst/>
              <a:cxnLst/>
              <a:rect l="l" t="t" r="r" b="b"/>
              <a:pathLst>
                <a:path w="516890" h="340360">
                  <a:moveTo>
                    <a:pt x="0" y="339851"/>
                  </a:moveTo>
                  <a:lnTo>
                    <a:pt x="0" y="0"/>
                  </a:lnTo>
                  <a:lnTo>
                    <a:pt x="516635" y="0"/>
                  </a:lnTo>
                  <a:lnTo>
                    <a:pt x="516635" y="339851"/>
                  </a:lnTo>
                  <a:lnTo>
                    <a:pt x="0" y="33985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34591" y="3428238"/>
              <a:ext cx="520065" cy="0"/>
            </a:xfrm>
            <a:custGeom>
              <a:avLst/>
              <a:gdLst/>
              <a:ahLst/>
              <a:cxnLst/>
              <a:rect l="l" t="t" r="r" b="b"/>
              <a:pathLst>
                <a:path w="520065" h="0">
                  <a:moveTo>
                    <a:pt x="0" y="0"/>
                  </a:moveTo>
                  <a:lnTo>
                    <a:pt x="51968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944497" y="3329432"/>
              <a:ext cx="514350" cy="6350"/>
            </a:xfrm>
            <a:custGeom>
              <a:avLst/>
              <a:gdLst/>
              <a:ahLst/>
              <a:cxnLst/>
              <a:rect l="l" t="t" r="r" b="b"/>
              <a:pathLst>
                <a:path w="514350" h="6350">
                  <a:moveTo>
                    <a:pt x="0" y="6350"/>
                  </a:moveTo>
                  <a:lnTo>
                    <a:pt x="514350" y="6350"/>
                  </a:lnTo>
                </a:path>
                <a:path w="514350" h="6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7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44497" y="3512820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 h="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92147" y="3248406"/>
              <a:ext cx="0" cy="357505"/>
            </a:xfrm>
            <a:custGeom>
              <a:avLst/>
              <a:gdLst/>
              <a:ahLst/>
              <a:cxnLst/>
              <a:rect l="l" t="t" r="r" b="b"/>
              <a:pathLst>
                <a:path w="0" h="357504">
                  <a:moveTo>
                    <a:pt x="0" y="0"/>
                  </a:moveTo>
                  <a:lnTo>
                    <a:pt x="0" y="3573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327021" y="3248406"/>
              <a:ext cx="0" cy="357505"/>
            </a:xfrm>
            <a:custGeom>
              <a:avLst/>
              <a:gdLst/>
              <a:ahLst/>
              <a:cxnLst/>
              <a:rect l="l" t="t" r="r" b="b"/>
              <a:pathLst>
                <a:path w="0" h="357504">
                  <a:moveTo>
                    <a:pt x="0" y="0"/>
                  </a:moveTo>
                  <a:lnTo>
                    <a:pt x="0" y="3573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60321" y="3248406"/>
              <a:ext cx="0" cy="357505"/>
            </a:xfrm>
            <a:custGeom>
              <a:avLst/>
              <a:gdLst/>
              <a:ahLst/>
              <a:cxnLst/>
              <a:rect l="l" t="t" r="r" b="b"/>
              <a:pathLst>
                <a:path w="0" h="357504">
                  <a:moveTo>
                    <a:pt x="0" y="0"/>
                  </a:moveTo>
                  <a:lnTo>
                    <a:pt x="0" y="3573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95195" y="3332226"/>
              <a:ext cx="119380" cy="86995"/>
            </a:xfrm>
            <a:custGeom>
              <a:avLst/>
              <a:gdLst/>
              <a:ahLst/>
              <a:cxnLst/>
              <a:rect l="l" t="t" r="r" b="b"/>
              <a:pathLst>
                <a:path w="119379" h="86995">
                  <a:moveTo>
                    <a:pt x="118872" y="86867"/>
                  </a:moveTo>
                  <a:lnTo>
                    <a:pt x="118872" y="0"/>
                  </a:lnTo>
                  <a:lnTo>
                    <a:pt x="0" y="0"/>
                  </a:lnTo>
                  <a:lnTo>
                    <a:pt x="0" y="86867"/>
                  </a:lnTo>
                  <a:lnTo>
                    <a:pt x="118872" y="86867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95195" y="3332226"/>
              <a:ext cx="119380" cy="86995"/>
            </a:xfrm>
            <a:custGeom>
              <a:avLst/>
              <a:gdLst/>
              <a:ahLst/>
              <a:cxnLst/>
              <a:rect l="l" t="t" r="r" b="b"/>
              <a:pathLst>
                <a:path w="119379" h="86995">
                  <a:moveTo>
                    <a:pt x="0" y="86867"/>
                  </a:moveTo>
                  <a:lnTo>
                    <a:pt x="0" y="0"/>
                  </a:lnTo>
                  <a:lnTo>
                    <a:pt x="118872" y="0"/>
                  </a:lnTo>
                  <a:lnTo>
                    <a:pt x="118872" y="86867"/>
                  </a:lnTo>
                  <a:lnTo>
                    <a:pt x="0" y="8686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97381" y="3217926"/>
              <a:ext cx="798195" cy="163830"/>
            </a:xfrm>
            <a:custGeom>
              <a:avLst/>
              <a:gdLst/>
              <a:ahLst/>
              <a:cxnLst/>
              <a:rect l="l" t="t" r="r" b="b"/>
              <a:pathLst>
                <a:path w="798195" h="163829">
                  <a:moveTo>
                    <a:pt x="51816" y="22859"/>
                  </a:moveTo>
                  <a:lnTo>
                    <a:pt x="0" y="0"/>
                  </a:lnTo>
                  <a:lnTo>
                    <a:pt x="12192" y="54863"/>
                  </a:lnTo>
                  <a:lnTo>
                    <a:pt x="19812" y="48709"/>
                  </a:lnTo>
                  <a:lnTo>
                    <a:pt x="19812" y="33527"/>
                  </a:lnTo>
                  <a:lnTo>
                    <a:pt x="28194" y="24383"/>
                  </a:lnTo>
                  <a:lnTo>
                    <a:pt x="38445" y="33659"/>
                  </a:lnTo>
                  <a:lnTo>
                    <a:pt x="51816" y="22859"/>
                  </a:lnTo>
                  <a:close/>
                </a:path>
                <a:path w="798195" h="163829">
                  <a:moveTo>
                    <a:pt x="38445" y="33659"/>
                  </a:moveTo>
                  <a:lnTo>
                    <a:pt x="28194" y="24383"/>
                  </a:lnTo>
                  <a:lnTo>
                    <a:pt x="19812" y="33527"/>
                  </a:lnTo>
                  <a:lnTo>
                    <a:pt x="28449" y="41733"/>
                  </a:lnTo>
                  <a:lnTo>
                    <a:pt x="38445" y="33659"/>
                  </a:lnTo>
                  <a:close/>
                </a:path>
                <a:path w="798195" h="163829">
                  <a:moveTo>
                    <a:pt x="28449" y="41733"/>
                  </a:moveTo>
                  <a:lnTo>
                    <a:pt x="19812" y="33527"/>
                  </a:lnTo>
                  <a:lnTo>
                    <a:pt x="19812" y="48709"/>
                  </a:lnTo>
                  <a:lnTo>
                    <a:pt x="28449" y="41733"/>
                  </a:lnTo>
                  <a:close/>
                </a:path>
                <a:path w="798195" h="163829">
                  <a:moveTo>
                    <a:pt x="44196" y="38861"/>
                  </a:moveTo>
                  <a:lnTo>
                    <a:pt x="38445" y="33659"/>
                  </a:lnTo>
                  <a:lnTo>
                    <a:pt x="28449" y="41733"/>
                  </a:lnTo>
                  <a:lnTo>
                    <a:pt x="35052" y="48005"/>
                  </a:lnTo>
                  <a:lnTo>
                    <a:pt x="36576" y="49529"/>
                  </a:lnTo>
                  <a:lnTo>
                    <a:pt x="42672" y="52577"/>
                  </a:lnTo>
                  <a:lnTo>
                    <a:pt x="42672" y="38099"/>
                  </a:lnTo>
                  <a:lnTo>
                    <a:pt x="44196" y="38861"/>
                  </a:lnTo>
                  <a:close/>
                </a:path>
                <a:path w="798195" h="163829">
                  <a:moveTo>
                    <a:pt x="797814" y="163829"/>
                  </a:moveTo>
                  <a:lnTo>
                    <a:pt x="797814" y="150875"/>
                  </a:lnTo>
                  <a:lnTo>
                    <a:pt x="723138" y="150113"/>
                  </a:lnTo>
                  <a:lnTo>
                    <a:pt x="649224" y="147827"/>
                  </a:lnTo>
                  <a:lnTo>
                    <a:pt x="596212" y="144528"/>
                  </a:lnTo>
                  <a:lnTo>
                    <a:pt x="543111" y="140587"/>
                  </a:lnTo>
                  <a:lnTo>
                    <a:pt x="489997" y="135896"/>
                  </a:lnTo>
                  <a:lnTo>
                    <a:pt x="436943" y="130345"/>
                  </a:lnTo>
                  <a:lnTo>
                    <a:pt x="384024" y="123826"/>
                  </a:lnTo>
                  <a:lnTo>
                    <a:pt x="331316" y="116227"/>
                  </a:lnTo>
                  <a:lnTo>
                    <a:pt x="278892" y="107441"/>
                  </a:lnTo>
                  <a:lnTo>
                    <a:pt x="223266" y="96011"/>
                  </a:lnTo>
                  <a:lnTo>
                    <a:pt x="185048" y="87745"/>
                  </a:lnTo>
                  <a:lnTo>
                    <a:pt x="145980" y="77600"/>
                  </a:lnTo>
                  <a:lnTo>
                    <a:pt x="107455" y="65611"/>
                  </a:lnTo>
                  <a:lnTo>
                    <a:pt x="70866" y="51815"/>
                  </a:lnTo>
                  <a:lnTo>
                    <a:pt x="42672" y="38099"/>
                  </a:lnTo>
                  <a:lnTo>
                    <a:pt x="42672" y="52577"/>
                  </a:lnTo>
                  <a:lnTo>
                    <a:pt x="110843" y="79743"/>
                  </a:lnTo>
                  <a:lnTo>
                    <a:pt x="156033" y="93387"/>
                  </a:lnTo>
                  <a:lnTo>
                    <a:pt x="201884" y="104724"/>
                  </a:lnTo>
                  <a:lnTo>
                    <a:pt x="248412" y="114299"/>
                  </a:lnTo>
                  <a:lnTo>
                    <a:pt x="306324" y="124967"/>
                  </a:lnTo>
                  <a:lnTo>
                    <a:pt x="354882" y="132580"/>
                  </a:lnTo>
                  <a:lnTo>
                    <a:pt x="403583" y="139281"/>
                  </a:lnTo>
                  <a:lnTo>
                    <a:pt x="452405" y="145096"/>
                  </a:lnTo>
                  <a:lnTo>
                    <a:pt x="501326" y="150052"/>
                  </a:lnTo>
                  <a:lnTo>
                    <a:pt x="550323" y="154173"/>
                  </a:lnTo>
                  <a:lnTo>
                    <a:pt x="599376" y="157487"/>
                  </a:lnTo>
                  <a:lnTo>
                    <a:pt x="649224" y="160051"/>
                  </a:lnTo>
                  <a:lnTo>
                    <a:pt x="723138" y="163067"/>
                  </a:lnTo>
                  <a:lnTo>
                    <a:pt x="797814" y="163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7276210" y="3837432"/>
            <a:ext cx="1520825" cy="810260"/>
            <a:chOff x="7276210" y="3837432"/>
            <a:chExt cx="1520825" cy="810260"/>
          </a:xfrm>
        </p:grpSpPr>
        <p:sp>
          <p:nvSpPr>
            <p:cNvPr id="31" name="object 31"/>
            <p:cNvSpPr/>
            <p:nvPr/>
          </p:nvSpPr>
          <p:spPr>
            <a:xfrm>
              <a:off x="7613776" y="3928110"/>
              <a:ext cx="1170940" cy="706755"/>
            </a:xfrm>
            <a:custGeom>
              <a:avLst/>
              <a:gdLst/>
              <a:ahLst/>
              <a:cxnLst/>
              <a:rect l="l" t="t" r="r" b="b"/>
              <a:pathLst>
                <a:path w="1170940" h="706754">
                  <a:moveTo>
                    <a:pt x="0" y="706374"/>
                  </a:moveTo>
                  <a:lnTo>
                    <a:pt x="0" y="0"/>
                  </a:lnTo>
                  <a:lnTo>
                    <a:pt x="1170431" y="0"/>
                  </a:lnTo>
                  <a:lnTo>
                    <a:pt x="1170431" y="706374"/>
                  </a:lnTo>
                  <a:lnTo>
                    <a:pt x="0" y="7063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16062" y="4271645"/>
              <a:ext cx="1160145" cy="6350"/>
            </a:xfrm>
            <a:custGeom>
              <a:avLst/>
              <a:gdLst/>
              <a:ahLst/>
              <a:cxnLst/>
              <a:rect l="l" t="t" r="r" b="b"/>
              <a:pathLst>
                <a:path w="1160145" h="6350">
                  <a:moveTo>
                    <a:pt x="0" y="0"/>
                  </a:moveTo>
                  <a:lnTo>
                    <a:pt x="1159763" y="0"/>
                  </a:lnTo>
                </a:path>
                <a:path w="1160145" h="6350">
                  <a:moveTo>
                    <a:pt x="0" y="6350"/>
                  </a:moveTo>
                  <a:lnTo>
                    <a:pt x="1159763" y="6350"/>
                  </a:lnTo>
                </a:path>
              </a:pathLst>
            </a:custGeom>
            <a:ln w="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10728" y="4097274"/>
              <a:ext cx="1160780" cy="0"/>
            </a:xfrm>
            <a:custGeom>
              <a:avLst/>
              <a:gdLst/>
              <a:ahLst/>
              <a:cxnLst/>
              <a:rect l="l" t="t" r="r" b="b"/>
              <a:pathLst>
                <a:path w="1160779" h="0">
                  <a:moveTo>
                    <a:pt x="0" y="0"/>
                  </a:moveTo>
                  <a:lnTo>
                    <a:pt x="11605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610728" y="4465320"/>
              <a:ext cx="1160780" cy="0"/>
            </a:xfrm>
            <a:custGeom>
              <a:avLst/>
              <a:gdLst/>
              <a:ahLst/>
              <a:cxnLst/>
              <a:rect l="l" t="t" r="r" b="b"/>
              <a:pathLst>
                <a:path w="1160779" h="0">
                  <a:moveTo>
                    <a:pt x="0" y="0"/>
                  </a:moveTo>
                  <a:lnTo>
                    <a:pt x="11605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622158" y="4187952"/>
              <a:ext cx="1160780" cy="0"/>
            </a:xfrm>
            <a:custGeom>
              <a:avLst/>
              <a:gdLst/>
              <a:ahLst/>
              <a:cxnLst/>
              <a:rect l="l" t="t" r="r" b="b"/>
              <a:pathLst>
                <a:path w="1160779" h="0">
                  <a:moveTo>
                    <a:pt x="0" y="0"/>
                  </a:moveTo>
                  <a:lnTo>
                    <a:pt x="11605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16062" y="4009644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 h="0">
                  <a:moveTo>
                    <a:pt x="0" y="0"/>
                  </a:moveTo>
                  <a:lnTo>
                    <a:pt x="11597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22158" y="4549902"/>
              <a:ext cx="1160780" cy="0"/>
            </a:xfrm>
            <a:custGeom>
              <a:avLst/>
              <a:gdLst/>
              <a:ahLst/>
              <a:cxnLst/>
              <a:rect l="l" t="t" r="r" b="b"/>
              <a:pathLst>
                <a:path w="1160779" h="0">
                  <a:moveTo>
                    <a:pt x="0" y="0"/>
                  </a:moveTo>
                  <a:lnTo>
                    <a:pt x="11605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16062" y="4371594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 h="0">
                  <a:moveTo>
                    <a:pt x="0" y="0"/>
                  </a:moveTo>
                  <a:lnTo>
                    <a:pt x="115976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95182" y="3929634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w="0" h="701039">
                  <a:moveTo>
                    <a:pt x="0" y="70104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903336" y="3931920"/>
              <a:ext cx="0" cy="703580"/>
            </a:xfrm>
            <a:custGeom>
              <a:avLst/>
              <a:gdLst/>
              <a:ahLst/>
              <a:cxnLst/>
              <a:rect l="l" t="t" r="r" b="b"/>
              <a:pathLst>
                <a:path w="0" h="703579">
                  <a:moveTo>
                    <a:pt x="0" y="70332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504554" y="3931920"/>
              <a:ext cx="0" cy="703580"/>
            </a:xfrm>
            <a:custGeom>
              <a:avLst/>
              <a:gdLst/>
              <a:ahLst/>
              <a:cxnLst/>
              <a:rect l="l" t="t" r="r" b="b"/>
              <a:pathLst>
                <a:path w="0" h="703579">
                  <a:moveTo>
                    <a:pt x="0" y="70332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050402" y="3927348"/>
              <a:ext cx="0" cy="702945"/>
            </a:xfrm>
            <a:custGeom>
              <a:avLst/>
              <a:gdLst/>
              <a:ahLst/>
              <a:cxnLst/>
              <a:rect l="l" t="t" r="r" b="b"/>
              <a:pathLst>
                <a:path w="0" h="702945">
                  <a:moveTo>
                    <a:pt x="0" y="70256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60080" y="3929634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w="0" h="701039">
                  <a:moveTo>
                    <a:pt x="0" y="70103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642476" y="3927348"/>
              <a:ext cx="0" cy="702945"/>
            </a:xfrm>
            <a:custGeom>
              <a:avLst/>
              <a:gdLst/>
              <a:ahLst/>
              <a:cxnLst/>
              <a:rect l="l" t="t" r="r" b="b"/>
              <a:pathLst>
                <a:path w="0" h="702945">
                  <a:moveTo>
                    <a:pt x="0" y="70256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352154" y="3929634"/>
              <a:ext cx="0" cy="701040"/>
            </a:xfrm>
            <a:custGeom>
              <a:avLst/>
              <a:gdLst/>
              <a:ahLst/>
              <a:cxnLst/>
              <a:rect l="l" t="t" r="r" b="b"/>
              <a:pathLst>
                <a:path w="0" h="701039">
                  <a:moveTo>
                    <a:pt x="0" y="70103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051926" y="4194810"/>
              <a:ext cx="140335" cy="78740"/>
            </a:xfrm>
            <a:custGeom>
              <a:avLst/>
              <a:gdLst/>
              <a:ahLst/>
              <a:cxnLst/>
              <a:rect l="l" t="t" r="r" b="b"/>
              <a:pathLst>
                <a:path w="140334" h="78739">
                  <a:moveTo>
                    <a:pt x="140207" y="7848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78486"/>
                  </a:lnTo>
                  <a:lnTo>
                    <a:pt x="140207" y="78486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051926" y="4194810"/>
              <a:ext cx="140335" cy="78740"/>
            </a:xfrm>
            <a:custGeom>
              <a:avLst/>
              <a:gdLst/>
              <a:ahLst/>
              <a:cxnLst/>
              <a:rect l="l" t="t" r="r" b="b"/>
              <a:pathLst>
                <a:path w="140334" h="78739">
                  <a:moveTo>
                    <a:pt x="0" y="78486"/>
                  </a:moveTo>
                  <a:lnTo>
                    <a:pt x="0" y="0"/>
                  </a:lnTo>
                  <a:lnTo>
                    <a:pt x="140207" y="0"/>
                  </a:lnTo>
                  <a:lnTo>
                    <a:pt x="140207" y="78486"/>
                  </a:lnTo>
                  <a:lnTo>
                    <a:pt x="0" y="7848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76210" y="3837432"/>
              <a:ext cx="776605" cy="403225"/>
            </a:xfrm>
            <a:custGeom>
              <a:avLst/>
              <a:gdLst/>
              <a:ahLst/>
              <a:cxnLst/>
              <a:rect l="l" t="t" r="r" b="b"/>
              <a:pathLst>
                <a:path w="776604" h="403225">
                  <a:moveTo>
                    <a:pt x="50292" y="46482"/>
                  </a:moveTo>
                  <a:lnTo>
                    <a:pt x="17526" y="0"/>
                  </a:lnTo>
                  <a:lnTo>
                    <a:pt x="0" y="54102"/>
                  </a:lnTo>
                  <a:lnTo>
                    <a:pt x="16764" y="51562"/>
                  </a:lnTo>
                  <a:lnTo>
                    <a:pt x="16764" y="38862"/>
                  </a:lnTo>
                  <a:lnTo>
                    <a:pt x="29718" y="36576"/>
                  </a:lnTo>
                  <a:lnTo>
                    <a:pt x="32348" y="49200"/>
                  </a:lnTo>
                  <a:lnTo>
                    <a:pt x="50292" y="46482"/>
                  </a:lnTo>
                  <a:close/>
                </a:path>
                <a:path w="776604" h="403225">
                  <a:moveTo>
                    <a:pt x="32348" y="49200"/>
                  </a:moveTo>
                  <a:lnTo>
                    <a:pt x="29718" y="36576"/>
                  </a:lnTo>
                  <a:lnTo>
                    <a:pt x="16764" y="38862"/>
                  </a:lnTo>
                  <a:lnTo>
                    <a:pt x="19328" y="51173"/>
                  </a:lnTo>
                  <a:lnTo>
                    <a:pt x="32348" y="49200"/>
                  </a:lnTo>
                  <a:close/>
                </a:path>
                <a:path w="776604" h="403225">
                  <a:moveTo>
                    <a:pt x="19328" y="51173"/>
                  </a:moveTo>
                  <a:lnTo>
                    <a:pt x="16764" y="38862"/>
                  </a:lnTo>
                  <a:lnTo>
                    <a:pt x="16764" y="51562"/>
                  </a:lnTo>
                  <a:lnTo>
                    <a:pt x="19328" y="51173"/>
                  </a:lnTo>
                  <a:close/>
                </a:path>
                <a:path w="776604" h="403225">
                  <a:moveTo>
                    <a:pt x="33528" y="54864"/>
                  </a:moveTo>
                  <a:lnTo>
                    <a:pt x="32348" y="49200"/>
                  </a:lnTo>
                  <a:lnTo>
                    <a:pt x="19328" y="51173"/>
                  </a:lnTo>
                  <a:lnTo>
                    <a:pt x="20574" y="57150"/>
                  </a:lnTo>
                  <a:lnTo>
                    <a:pt x="20574" y="57912"/>
                  </a:lnTo>
                  <a:lnTo>
                    <a:pt x="21336" y="57912"/>
                  </a:lnTo>
                  <a:lnTo>
                    <a:pt x="24384" y="67818"/>
                  </a:lnTo>
                  <a:lnTo>
                    <a:pt x="32766" y="83493"/>
                  </a:lnTo>
                  <a:lnTo>
                    <a:pt x="32766" y="53340"/>
                  </a:lnTo>
                  <a:lnTo>
                    <a:pt x="33528" y="54864"/>
                  </a:lnTo>
                  <a:close/>
                </a:path>
                <a:path w="776604" h="403225">
                  <a:moveTo>
                    <a:pt x="776478" y="390906"/>
                  </a:moveTo>
                  <a:lnTo>
                    <a:pt x="758190" y="390144"/>
                  </a:lnTo>
                  <a:lnTo>
                    <a:pt x="718957" y="389696"/>
                  </a:lnTo>
                  <a:lnTo>
                    <a:pt x="676174" y="386889"/>
                  </a:lnTo>
                  <a:lnTo>
                    <a:pt x="630470" y="381723"/>
                  </a:lnTo>
                  <a:lnTo>
                    <a:pt x="582473" y="374200"/>
                  </a:lnTo>
                  <a:lnTo>
                    <a:pt x="532812" y="364321"/>
                  </a:lnTo>
                  <a:lnTo>
                    <a:pt x="482114" y="352087"/>
                  </a:lnTo>
                  <a:lnTo>
                    <a:pt x="431009" y="337500"/>
                  </a:lnTo>
                  <a:lnTo>
                    <a:pt x="380126" y="320561"/>
                  </a:lnTo>
                  <a:lnTo>
                    <a:pt x="330091" y="301271"/>
                  </a:lnTo>
                  <a:lnTo>
                    <a:pt x="281535" y="279632"/>
                  </a:lnTo>
                  <a:lnTo>
                    <a:pt x="235085" y="255645"/>
                  </a:lnTo>
                  <a:lnTo>
                    <a:pt x="191369" y="229311"/>
                  </a:lnTo>
                  <a:lnTo>
                    <a:pt x="151018" y="200631"/>
                  </a:lnTo>
                  <a:lnTo>
                    <a:pt x="114658" y="169607"/>
                  </a:lnTo>
                  <a:lnTo>
                    <a:pt x="82918" y="136240"/>
                  </a:lnTo>
                  <a:lnTo>
                    <a:pt x="56427" y="100532"/>
                  </a:lnTo>
                  <a:lnTo>
                    <a:pt x="35814" y="62484"/>
                  </a:lnTo>
                  <a:lnTo>
                    <a:pt x="32766" y="53340"/>
                  </a:lnTo>
                  <a:lnTo>
                    <a:pt x="32766" y="83493"/>
                  </a:lnTo>
                  <a:lnTo>
                    <a:pt x="69167" y="139512"/>
                  </a:lnTo>
                  <a:lnTo>
                    <a:pt x="98954" y="172090"/>
                  </a:lnTo>
                  <a:lnTo>
                    <a:pt x="132968" y="202495"/>
                  </a:lnTo>
                  <a:lnTo>
                    <a:pt x="170683" y="230734"/>
                  </a:lnTo>
                  <a:lnTo>
                    <a:pt x="211573" y="256810"/>
                  </a:lnTo>
                  <a:lnTo>
                    <a:pt x="255111" y="280731"/>
                  </a:lnTo>
                  <a:lnTo>
                    <a:pt x="300770" y="302501"/>
                  </a:lnTo>
                  <a:lnTo>
                    <a:pt x="348024" y="322125"/>
                  </a:lnTo>
                  <a:lnTo>
                    <a:pt x="396346" y="339610"/>
                  </a:lnTo>
                  <a:lnTo>
                    <a:pt x="445210" y="354960"/>
                  </a:lnTo>
                  <a:lnTo>
                    <a:pt x="494089" y="368181"/>
                  </a:lnTo>
                  <a:lnTo>
                    <a:pt x="542456" y="379278"/>
                  </a:lnTo>
                  <a:lnTo>
                    <a:pt x="589785" y="388257"/>
                  </a:lnTo>
                  <a:lnTo>
                    <a:pt x="635550" y="395123"/>
                  </a:lnTo>
                  <a:lnTo>
                    <a:pt x="679223" y="399881"/>
                  </a:lnTo>
                  <a:lnTo>
                    <a:pt x="720279" y="402538"/>
                  </a:lnTo>
                  <a:lnTo>
                    <a:pt x="758190" y="403098"/>
                  </a:lnTo>
                  <a:lnTo>
                    <a:pt x="775716" y="403098"/>
                  </a:lnTo>
                  <a:lnTo>
                    <a:pt x="776478" y="390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722236" y="4818888"/>
            <a:ext cx="3065780" cy="1279525"/>
          </a:xfrm>
          <a:prstGeom prst="rect">
            <a:avLst/>
          </a:prstGeom>
          <a:solidFill>
            <a:srgbClr val="0070C0"/>
          </a:solidFill>
          <a:ln w="9525">
            <a:solidFill>
              <a:srgbClr val="00336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91440" marR="363220">
              <a:lnSpc>
                <a:spcPts val="1850"/>
              </a:lnSpc>
              <a:spcBef>
                <a:spcPts val="25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nB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número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bloques</a:t>
            </a:r>
            <a:r>
              <a:rPr dirty="0" sz="1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memoria </a:t>
            </a:r>
            <a:r>
              <a:rPr dirty="0" sz="1400" spc="-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nM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bloques</a:t>
            </a:r>
            <a:r>
              <a:rPr dirty="0" sz="14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cache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dirección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dirección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palabra</a:t>
            </a:r>
            <a:r>
              <a:rPr dirty="0" sz="1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170553" y="1323086"/>
            <a:ext cx="252730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3525" algn="l"/>
              </a:tabLst>
            </a:pP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CACHE</a:t>
            </a:r>
            <a:endParaRPr sz="2300"/>
          </a:p>
        </p:txBody>
      </p:sp>
      <p:sp>
        <p:nvSpPr>
          <p:cNvPr id="51" name="object 51"/>
          <p:cNvSpPr txBox="1"/>
          <p:nvPr/>
        </p:nvSpPr>
        <p:spPr>
          <a:xfrm>
            <a:off x="1545723" y="1861362"/>
            <a:ext cx="4939665" cy="9563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700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81965" algn="l"/>
                <a:tab pos="482600" algn="l"/>
              </a:tabLst>
            </a:pPr>
            <a:r>
              <a:rPr dirty="0" sz="1600" b="1">
                <a:latin typeface="Calibri"/>
                <a:cs typeface="Calibri"/>
              </a:rPr>
              <a:t>Estructura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sistema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memoria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cache/principal:</a:t>
            </a:r>
            <a:endParaRPr sz="1600">
              <a:latin typeface="Calibri"/>
              <a:cs typeface="Calibri"/>
            </a:endParaRPr>
          </a:p>
          <a:p>
            <a:pPr lvl="1" marL="939800" indent="-457834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39165" algn="l"/>
                <a:tab pos="939800" algn="l"/>
              </a:tabLst>
            </a:pPr>
            <a:r>
              <a:rPr dirty="0" sz="1600" b="1" i="1">
                <a:solidFill>
                  <a:srgbClr val="7AA1CD"/>
                </a:solidFill>
                <a:latin typeface="Calibri"/>
                <a:cs typeface="Calibri"/>
              </a:rPr>
              <a:t>MP</a:t>
            </a:r>
            <a:r>
              <a:rPr dirty="0" sz="1600" spc="-25" b="1" i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600" b="1" i="1">
                <a:solidFill>
                  <a:srgbClr val="7AA1CD"/>
                </a:solidFill>
                <a:latin typeface="Calibri"/>
                <a:cs typeface="Calibri"/>
              </a:rPr>
              <a:t>(memoria</a:t>
            </a:r>
            <a:r>
              <a:rPr dirty="0" sz="1600" spc="-25" b="1" i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600" b="1" i="1">
                <a:solidFill>
                  <a:srgbClr val="7AA1CD"/>
                </a:solidFill>
                <a:latin typeface="Calibri"/>
                <a:cs typeface="Calibri"/>
              </a:rPr>
              <a:t>principal):</a:t>
            </a:r>
            <a:endParaRPr sz="1600">
              <a:latin typeface="Calibri"/>
              <a:cs typeface="Calibri"/>
            </a:endParaRPr>
          </a:p>
          <a:p>
            <a:pPr lvl="2" marL="1073150" indent="-343535">
              <a:lnSpc>
                <a:spcPct val="100000"/>
              </a:lnSpc>
              <a:spcBef>
                <a:spcPts val="60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072515" algn="l"/>
                <a:tab pos="1073150" algn="l"/>
              </a:tabLst>
            </a:pPr>
            <a:r>
              <a:rPr dirty="0" sz="1400" spc="-5">
                <a:latin typeface="Calibri"/>
                <a:cs typeface="Calibri"/>
              </a:rPr>
              <a:t>formada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2</a:t>
            </a:r>
            <a:r>
              <a:rPr dirty="0" baseline="24691" sz="1350" spc="15">
                <a:latin typeface="Calibri"/>
                <a:cs typeface="Calibri"/>
              </a:rPr>
              <a:t>n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direccionables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“dividida”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37868" y="2791917"/>
            <a:ext cx="41027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228600">
              <a:lnSpc>
                <a:spcPct val="1357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nB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tamaño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fijo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2</a:t>
            </a:r>
            <a:r>
              <a:rPr dirty="0" baseline="24691" sz="1350" spc="22">
                <a:latin typeface="Calibri"/>
                <a:cs typeface="Calibri"/>
              </a:rPr>
              <a:t>K</a:t>
            </a:r>
            <a:r>
              <a:rPr dirty="0" baseline="24691" sz="1350" spc="179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Campos</a:t>
            </a:r>
            <a:r>
              <a:rPr dirty="0" u="sng" sz="14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una</a:t>
            </a:r>
            <a:r>
              <a:rPr dirty="0" u="sng" sz="14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dirección</a:t>
            </a:r>
            <a:r>
              <a:rPr dirty="0" u="sng" sz="14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física: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77523" y="4225981"/>
            <a:ext cx="4485005" cy="1685289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07365" algn="l"/>
                <a:tab pos="508000" algn="l"/>
              </a:tabLst>
            </a:pPr>
            <a:r>
              <a:rPr dirty="0" sz="1600" spc="-5" b="1" i="1">
                <a:solidFill>
                  <a:srgbClr val="7AA1CD"/>
                </a:solidFill>
                <a:latin typeface="Calibri"/>
                <a:cs typeface="Calibri"/>
              </a:rPr>
              <a:t>MC</a:t>
            </a:r>
            <a:r>
              <a:rPr dirty="0" sz="1600" spc="-30" b="1" i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600" b="1" i="1">
                <a:solidFill>
                  <a:srgbClr val="7AA1CD"/>
                </a:solidFill>
                <a:latin typeface="Calibri"/>
                <a:cs typeface="Calibri"/>
              </a:rPr>
              <a:t>(memoria</a:t>
            </a:r>
            <a:r>
              <a:rPr dirty="0" sz="1600" spc="-20" b="1" i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600" b="1" i="1">
                <a:solidFill>
                  <a:srgbClr val="7AA1CD"/>
                </a:solidFill>
                <a:latin typeface="Calibri"/>
                <a:cs typeface="Calibri"/>
              </a:rPr>
              <a:t>cache):</a:t>
            </a:r>
            <a:endParaRPr sz="1600">
              <a:latin typeface="Calibri"/>
              <a:cs typeface="Calibri"/>
            </a:endParaRPr>
          </a:p>
          <a:p>
            <a:pPr lvl="1" marL="641350" marR="260985" indent="-342900">
              <a:lnSpc>
                <a:spcPct val="100000"/>
              </a:lnSpc>
              <a:spcBef>
                <a:spcPts val="60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640715" algn="l"/>
                <a:tab pos="641350" algn="l"/>
              </a:tabLst>
            </a:pPr>
            <a:r>
              <a:rPr dirty="0" sz="1400" spc="-10">
                <a:latin typeface="Calibri"/>
                <a:cs typeface="Calibri"/>
              </a:rPr>
              <a:t>formada </a:t>
            </a:r>
            <a:r>
              <a:rPr dirty="0" sz="1400" spc="-5">
                <a:latin typeface="Calibri"/>
                <a:cs typeface="Calibri"/>
              </a:rPr>
              <a:t>por nM </a:t>
            </a:r>
            <a:r>
              <a:rPr dirty="0" sz="1400" spc="-10">
                <a:latin typeface="Calibri"/>
                <a:cs typeface="Calibri"/>
              </a:rPr>
              <a:t>bloques </a:t>
            </a:r>
            <a:r>
              <a:rPr dirty="0" sz="1400" spc="-5">
                <a:latin typeface="Calibri"/>
                <a:cs typeface="Calibri"/>
              </a:rPr>
              <a:t>(o líneas) de </a:t>
            </a:r>
            <a:r>
              <a:rPr dirty="0" sz="1400" spc="20">
                <a:latin typeface="Calibri"/>
                <a:cs typeface="Calibri"/>
              </a:rPr>
              <a:t>2</a:t>
            </a:r>
            <a:r>
              <a:rPr dirty="0" baseline="24691" sz="1350" spc="30">
                <a:latin typeface="Calibri"/>
                <a:cs typeface="Calibri"/>
              </a:rPr>
              <a:t>K</a:t>
            </a:r>
            <a:r>
              <a:rPr dirty="0" baseline="24691" sz="1350" spc="37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palabras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cada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(nM&lt;&lt;nB)</a:t>
            </a:r>
            <a:endParaRPr sz="1400">
              <a:latin typeface="Calibri"/>
              <a:cs typeface="Calibri"/>
            </a:endParaRPr>
          </a:p>
          <a:p>
            <a:pPr marL="508000" indent="-457200">
              <a:lnSpc>
                <a:spcPct val="100000"/>
              </a:lnSpc>
              <a:spcBef>
                <a:spcPts val="59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07365" algn="l"/>
                <a:tab pos="508000" algn="l"/>
              </a:tabLst>
            </a:pPr>
            <a:r>
              <a:rPr dirty="0" sz="1600" spc="-5" i="1">
                <a:latin typeface="Calibri"/>
                <a:cs typeface="Calibri"/>
              </a:rPr>
              <a:t>Directorio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(en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memoria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cache):</a:t>
            </a:r>
            <a:endParaRPr sz="1600">
              <a:latin typeface="Calibri"/>
              <a:cs typeface="Calibri"/>
            </a:endParaRPr>
          </a:p>
          <a:p>
            <a:pPr lvl="1" marL="641350" marR="55880" indent="-342900">
              <a:lnSpc>
                <a:spcPct val="100000"/>
              </a:lnSpc>
              <a:spcBef>
                <a:spcPts val="60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640715" algn="l"/>
                <a:tab pos="641350" algn="l"/>
              </a:tabLst>
            </a:pPr>
            <a:r>
              <a:rPr dirty="0" sz="1400" spc="-5">
                <a:latin typeface="Calibri"/>
                <a:cs typeface="Calibri"/>
              </a:rPr>
              <a:t>Para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cada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MC,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indica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cuál 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MP que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está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alojado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él.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90329" y="3877055"/>
            <a:ext cx="904240" cy="211454"/>
          </a:xfrm>
          <a:prstGeom prst="rect">
            <a:avLst/>
          </a:prstGeom>
          <a:ln w="12700">
            <a:solidFill>
              <a:srgbClr val="396497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20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94061" y="3877055"/>
            <a:ext cx="495300" cy="211454"/>
          </a:xfrm>
          <a:prstGeom prst="rect">
            <a:avLst/>
          </a:prstGeom>
          <a:ln w="12700">
            <a:solidFill>
              <a:srgbClr val="396497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80"/>
              </a:spcBef>
            </a:pPr>
            <a:r>
              <a:rPr dirty="0" sz="1200" b="1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90329" y="3772661"/>
            <a:ext cx="904240" cy="74295"/>
          </a:xfrm>
          <a:custGeom>
            <a:avLst/>
            <a:gdLst/>
            <a:ahLst/>
            <a:cxnLst/>
            <a:rect l="l" t="t" r="r" b="b"/>
            <a:pathLst>
              <a:path w="904239" h="74295">
                <a:moveTo>
                  <a:pt x="0" y="73913"/>
                </a:moveTo>
                <a:lnTo>
                  <a:pt x="46291" y="40159"/>
                </a:lnTo>
                <a:lnTo>
                  <a:pt x="376428" y="37337"/>
                </a:lnTo>
                <a:lnTo>
                  <a:pt x="405895" y="34397"/>
                </a:lnTo>
                <a:lnTo>
                  <a:pt x="429863" y="26384"/>
                </a:lnTo>
                <a:lnTo>
                  <a:pt x="445972" y="14513"/>
                </a:lnTo>
                <a:lnTo>
                  <a:pt x="451866" y="0"/>
                </a:lnTo>
                <a:lnTo>
                  <a:pt x="457759" y="14513"/>
                </a:lnTo>
                <a:lnTo>
                  <a:pt x="473868" y="26384"/>
                </a:lnTo>
                <a:lnTo>
                  <a:pt x="497836" y="34397"/>
                </a:lnTo>
                <a:lnTo>
                  <a:pt x="527304" y="37337"/>
                </a:lnTo>
                <a:lnTo>
                  <a:pt x="828294" y="37337"/>
                </a:lnTo>
                <a:lnTo>
                  <a:pt x="857761" y="40159"/>
                </a:lnTo>
                <a:lnTo>
                  <a:pt x="881729" y="47910"/>
                </a:lnTo>
                <a:lnTo>
                  <a:pt x="897838" y="59519"/>
                </a:lnTo>
                <a:lnTo>
                  <a:pt x="903732" y="739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917831" y="3447542"/>
            <a:ext cx="654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Dir</a:t>
            </a:r>
            <a:r>
              <a:rPr dirty="0" sz="1000">
                <a:latin typeface="Arial MT"/>
                <a:cs typeface="Arial MT"/>
              </a:rPr>
              <a:t>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Bloque  </a:t>
            </a:r>
            <a:r>
              <a:rPr dirty="0" sz="1000">
                <a:latin typeface="Arial MT"/>
                <a:cs typeface="Arial MT"/>
              </a:rPr>
              <a:t>(n-k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bits)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00157" y="3772661"/>
            <a:ext cx="489584" cy="74295"/>
          </a:xfrm>
          <a:custGeom>
            <a:avLst/>
            <a:gdLst/>
            <a:ahLst/>
            <a:cxnLst/>
            <a:rect l="l" t="t" r="r" b="b"/>
            <a:pathLst>
              <a:path w="489585" h="74295">
                <a:moveTo>
                  <a:pt x="0" y="73913"/>
                </a:moveTo>
                <a:lnTo>
                  <a:pt x="25074" y="40159"/>
                </a:lnTo>
                <a:lnTo>
                  <a:pt x="204215" y="37337"/>
                </a:lnTo>
                <a:lnTo>
                  <a:pt x="219848" y="34397"/>
                </a:lnTo>
                <a:lnTo>
                  <a:pt x="232695" y="26384"/>
                </a:lnTo>
                <a:lnTo>
                  <a:pt x="241399" y="14513"/>
                </a:lnTo>
                <a:lnTo>
                  <a:pt x="244602" y="0"/>
                </a:lnTo>
                <a:lnTo>
                  <a:pt x="247816" y="14513"/>
                </a:lnTo>
                <a:lnTo>
                  <a:pt x="256603" y="26384"/>
                </a:lnTo>
                <a:lnTo>
                  <a:pt x="269676" y="34397"/>
                </a:lnTo>
                <a:lnTo>
                  <a:pt x="285750" y="37337"/>
                </a:lnTo>
                <a:lnTo>
                  <a:pt x="448056" y="37337"/>
                </a:lnTo>
                <a:lnTo>
                  <a:pt x="464129" y="40159"/>
                </a:lnTo>
                <a:lnTo>
                  <a:pt x="477202" y="47910"/>
                </a:lnTo>
                <a:lnTo>
                  <a:pt x="485989" y="59519"/>
                </a:lnTo>
                <a:lnTo>
                  <a:pt x="489204" y="739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727837" y="3447542"/>
            <a:ext cx="463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Palabra  </a:t>
            </a:r>
            <a:r>
              <a:rPr dirty="0" sz="1000">
                <a:latin typeface="Arial MT"/>
                <a:cs typeface="Arial MT"/>
              </a:rPr>
              <a:t>(k</a:t>
            </a:r>
            <a:r>
              <a:rPr dirty="0" sz="1000" spc="-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bits)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0" name="object 60"/>
          <p:cNvSpPr txBox="1"/>
          <p:nvPr/>
        </p:nvSpPr>
        <p:spPr>
          <a:xfrm>
            <a:off x="2445391" y="3887215"/>
            <a:ext cx="270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DF: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4629" y="2149601"/>
            <a:ext cx="3096260" cy="1772920"/>
          </a:xfrm>
          <a:custGeom>
            <a:avLst/>
            <a:gdLst/>
            <a:ahLst/>
            <a:cxnLst/>
            <a:rect l="l" t="t" r="r" b="b"/>
            <a:pathLst>
              <a:path w="3096259" h="1772920">
                <a:moveTo>
                  <a:pt x="0" y="1772412"/>
                </a:moveTo>
                <a:lnTo>
                  <a:pt x="0" y="0"/>
                </a:lnTo>
                <a:lnTo>
                  <a:pt x="3096005" y="0"/>
                </a:lnTo>
                <a:lnTo>
                  <a:pt x="3096005" y="1772412"/>
                </a:lnTo>
                <a:lnTo>
                  <a:pt x="0" y="177241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06825" y="2303780"/>
            <a:ext cx="2739390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Objetivos:</a:t>
            </a:r>
            <a:endParaRPr sz="16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90"/>
              </a:spcBef>
              <a:buClr>
                <a:srgbClr val="003365"/>
              </a:buClr>
              <a:buSzPct val="150000"/>
              <a:buChar char="•"/>
              <a:tabLst>
                <a:tab pos="342265" algn="l"/>
                <a:tab pos="342900" algn="l"/>
              </a:tabLst>
            </a:pPr>
            <a:r>
              <a:rPr dirty="0" sz="1600" spc="-10">
                <a:latin typeface="Calibri"/>
                <a:cs typeface="Calibri"/>
              </a:rPr>
              <a:t>Maximizar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tasa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0">
                <a:latin typeface="Calibri"/>
                <a:cs typeface="Calibri"/>
              </a:rPr>
              <a:t> aciertos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6825" y="2840227"/>
            <a:ext cx="2870200" cy="1045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003365"/>
              </a:buClr>
              <a:buSzPct val="150000"/>
              <a:buChar char="•"/>
              <a:tabLst>
                <a:tab pos="342265" algn="l"/>
                <a:tab pos="342900" algn="l"/>
              </a:tabLst>
            </a:pPr>
            <a:r>
              <a:rPr dirty="0" sz="1600" spc="-10">
                <a:latin typeface="Calibri"/>
                <a:cs typeface="Calibri"/>
              </a:rPr>
              <a:t>Minimizar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acceso</a:t>
            </a:r>
            <a:endParaRPr sz="1600">
              <a:latin typeface="Calibri"/>
              <a:cs typeface="Calibri"/>
            </a:endParaRPr>
          </a:p>
          <a:p>
            <a:pPr marL="342265" marR="607695" indent="-342265">
              <a:lnSpc>
                <a:spcPts val="1730"/>
              </a:lnSpc>
              <a:spcBef>
                <a:spcPts val="409"/>
              </a:spcBef>
              <a:buClr>
                <a:srgbClr val="003365"/>
              </a:buClr>
              <a:buSzPct val="150000"/>
              <a:buChar char="•"/>
              <a:tabLst>
                <a:tab pos="342265" algn="l"/>
                <a:tab pos="342900" algn="l"/>
              </a:tabLst>
            </a:pPr>
            <a:r>
              <a:rPr dirty="0" sz="1600" spc="-10">
                <a:latin typeface="Calibri"/>
                <a:cs typeface="Calibri"/>
              </a:rPr>
              <a:t>Minimizar </a:t>
            </a:r>
            <a:r>
              <a:rPr dirty="0" sz="1600" spc="-5">
                <a:latin typeface="Calibri"/>
                <a:cs typeface="Calibri"/>
              </a:rPr>
              <a:t>el tiempo de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penalización</a:t>
            </a:r>
            <a:endParaRPr sz="16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60"/>
              </a:spcBef>
              <a:buClr>
                <a:srgbClr val="003365"/>
              </a:buClr>
              <a:buSzPct val="150000"/>
              <a:buChar char="•"/>
              <a:tabLst>
                <a:tab pos="342265" algn="l"/>
                <a:tab pos="342900" algn="l"/>
              </a:tabLst>
            </a:pPr>
            <a:r>
              <a:rPr dirty="0" sz="1600" spc="-10">
                <a:latin typeface="Calibri"/>
                <a:cs typeface="Calibri"/>
              </a:rPr>
              <a:t>Reducir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coste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hardware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20163" y="4787646"/>
            <a:ext cx="143510" cy="372745"/>
          </a:xfrm>
          <a:custGeom>
            <a:avLst/>
            <a:gdLst/>
            <a:ahLst/>
            <a:cxnLst/>
            <a:rect l="l" t="t" r="r" b="b"/>
            <a:pathLst>
              <a:path w="143509" h="372745">
                <a:moveTo>
                  <a:pt x="125297" y="50116"/>
                </a:moveTo>
                <a:lnTo>
                  <a:pt x="113269" y="45916"/>
                </a:lnTo>
                <a:lnTo>
                  <a:pt x="0" y="368808"/>
                </a:lnTo>
                <a:lnTo>
                  <a:pt x="11429" y="372618"/>
                </a:lnTo>
                <a:lnTo>
                  <a:pt x="125297" y="50116"/>
                </a:lnTo>
                <a:close/>
              </a:path>
              <a:path w="143509" h="372745">
                <a:moveTo>
                  <a:pt x="143255" y="56388"/>
                </a:moveTo>
                <a:lnTo>
                  <a:pt x="135635" y="0"/>
                </a:lnTo>
                <a:lnTo>
                  <a:pt x="95249" y="39624"/>
                </a:lnTo>
                <a:lnTo>
                  <a:pt x="113269" y="45916"/>
                </a:lnTo>
                <a:lnTo>
                  <a:pt x="117347" y="34290"/>
                </a:lnTo>
                <a:lnTo>
                  <a:pt x="129539" y="38100"/>
                </a:lnTo>
                <a:lnTo>
                  <a:pt x="129539" y="51598"/>
                </a:lnTo>
                <a:lnTo>
                  <a:pt x="143255" y="56388"/>
                </a:lnTo>
                <a:close/>
              </a:path>
              <a:path w="143509" h="372745">
                <a:moveTo>
                  <a:pt x="129539" y="38100"/>
                </a:moveTo>
                <a:lnTo>
                  <a:pt x="117347" y="34290"/>
                </a:lnTo>
                <a:lnTo>
                  <a:pt x="113269" y="45916"/>
                </a:lnTo>
                <a:lnTo>
                  <a:pt x="125297" y="50116"/>
                </a:lnTo>
                <a:lnTo>
                  <a:pt x="129539" y="38100"/>
                </a:lnTo>
                <a:close/>
              </a:path>
              <a:path w="143509" h="372745">
                <a:moveTo>
                  <a:pt x="129539" y="51598"/>
                </a:moveTo>
                <a:lnTo>
                  <a:pt x="129539" y="38100"/>
                </a:lnTo>
                <a:lnTo>
                  <a:pt x="125297" y="50116"/>
                </a:lnTo>
                <a:lnTo>
                  <a:pt x="129539" y="51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72661" y="5098796"/>
            <a:ext cx="1879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(frecuencia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de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aciertos)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70553" y="1323086"/>
            <a:ext cx="252730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3525" algn="l"/>
              </a:tabLst>
            </a:pP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CACHE</a:t>
            </a:r>
            <a:endParaRPr sz="2300"/>
          </a:p>
        </p:txBody>
      </p:sp>
      <p:sp>
        <p:nvSpPr>
          <p:cNvPr id="9" name="object 9"/>
          <p:cNvSpPr txBox="1"/>
          <p:nvPr/>
        </p:nvSpPr>
        <p:spPr>
          <a:xfrm>
            <a:off x="2576969" y="1891283"/>
            <a:ext cx="1739264" cy="295910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Dirección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memoria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4775" y="3509771"/>
            <a:ext cx="1249680" cy="494665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19380" marR="113030" indent="98425">
              <a:lnSpc>
                <a:spcPct val="100000"/>
              </a:lnSpc>
              <a:spcBef>
                <a:spcPts val="27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Obtener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2449" y="4143755"/>
            <a:ext cx="1895475" cy="4889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358775" marR="190500" indent="-201930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Asignar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cache </a:t>
            </a:r>
            <a:r>
              <a:rPr dirty="0" sz="1400" spc="-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2469" y="4764023"/>
            <a:ext cx="1573530" cy="494665"/>
          </a:xfrm>
          <a:prstGeom prst="rect">
            <a:avLst/>
          </a:prstGeom>
          <a:solidFill>
            <a:srgbClr val="0070C0"/>
          </a:solidFill>
          <a:ln w="12700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94945" marR="119380" indent="-67310">
              <a:lnSpc>
                <a:spcPct val="100000"/>
              </a:lnSpc>
              <a:spcBef>
                <a:spcPts val="275"/>
              </a:spcBef>
            </a:pP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Almacenar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 </a:t>
            </a:r>
            <a:r>
              <a:rPr dirty="0" sz="1400" spc="-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bloque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4889" y="2915665"/>
            <a:ext cx="39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C00000"/>
                </a:solidFill>
                <a:latin typeface="Calibri"/>
                <a:cs typeface="Calibri"/>
              </a:rPr>
              <a:t>(fallo</a:t>
            </a:r>
            <a:r>
              <a:rPr dirty="0" sz="1200" spc="-1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34469" y="4004309"/>
            <a:ext cx="51435" cy="139700"/>
          </a:xfrm>
          <a:custGeom>
            <a:avLst/>
            <a:gdLst/>
            <a:ahLst/>
            <a:cxnLst/>
            <a:rect l="l" t="t" r="r" b="b"/>
            <a:pathLst>
              <a:path w="51435" h="139700">
                <a:moveTo>
                  <a:pt x="51054" y="89154"/>
                </a:moveTo>
                <a:lnTo>
                  <a:pt x="31429" y="88861"/>
                </a:lnTo>
                <a:lnTo>
                  <a:pt x="31242" y="101346"/>
                </a:lnTo>
                <a:lnTo>
                  <a:pt x="19050" y="101346"/>
                </a:lnTo>
                <a:lnTo>
                  <a:pt x="19050" y="88676"/>
                </a:lnTo>
                <a:lnTo>
                  <a:pt x="0" y="88392"/>
                </a:lnTo>
                <a:lnTo>
                  <a:pt x="19050" y="128277"/>
                </a:lnTo>
                <a:lnTo>
                  <a:pt x="19050" y="101346"/>
                </a:lnTo>
                <a:lnTo>
                  <a:pt x="19145" y="128477"/>
                </a:lnTo>
                <a:lnTo>
                  <a:pt x="24384" y="139446"/>
                </a:lnTo>
                <a:lnTo>
                  <a:pt x="51054" y="89154"/>
                </a:lnTo>
                <a:close/>
              </a:path>
              <a:path w="51435" h="139700">
                <a:moveTo>
                  <a:pt x="31429" y="88861"/>
                </a:moveTo>
                <a:lnTo>
                  <a:pt x="19145" y="88677"/>
                </a:lnTo>
                <a:lnTo>
                  <a:pt x="19050" y="101346"/>
                </a:lnTo>
                <a:lnTo>
                  <a:pt x="31242" y="101346"/>
                </a:lnTo>
                <a:lnTo>
                  <a:pt x="31429" y="88861"/>
                </a:lnTo>
                <a:close/>
              </a:path>
              <a:path w="51435" h="139700">
                <a:moveTo>
                  <a:pt x="32766" y="0"/>
                </a:moveTo>
                <a:lnTo>
                  <a:pt x="19812" y="0"/>
                </a:lnTo>
                <a:lnTo>
                  <a:pt x="19145" y="88677"/>
                </a:lnTo>
                <a:lnTo>
                  <a:pt x="31429" y="88861"/>
                </a:lnTo>
                <a:lnTo>
                  <a:pt x="32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33707" y="4632197"/>
            <a:ext cx="51435" cy="132080"/>
          </a:xfrm>
          <a:custGeom>
            <a:avLst/>
            <a:gdLst/>
            <a:ahLst/>
            <a:cxnLst/>
            <a:rect l="l" t="t" r="r" b="b"/>
            <a:pathLst>
              <a:path w="51435" h="132079">
                <a:moveTo>
                  <a:pt x="51053" y="81534"/>
                </a:moveTo>
                <a:lnTo>
                  <a:pt x="0" y="81534"/>
                </a:lnTo>
                <a:lnTo>
                  <a:pt x="19050" y="119633"/>
                </a:lnTo>
                <a:lnTo>
                  <a:pt x="19050" y="93725"/>
                </a:lnTo>
                <a:lnTo>
                  <a:pt x="32003" y="93725"/>
                </a:lnTo>
                <a:lnTo>
                  <a:pt x="32003" y="118513"/>
                </a:lnTo>
                <a:lnTo>
                  <a:pt x="51053" y="81534"/>
                </a:lnTo>
                <a:close/>
              </a:path>
              <a:path w="51435" h="132079">
                <a:moveTo>
                  <a:pt x="32003" y="81534"/>
                </a:moveTo>
                <a:lnTo>
                  <a:pt x="32003" y="0"/>
                </a:lnTo>
                <a:lnTo>
                  <a:pt x="19050" y="0"/>
                </a:lnTo>
                <a:lnTo>
                  <a:pt x="19050" y="81534"/>
                </a:lnTo>
                <a:lnTo>
                  <a:pt x="32003" y="81534"/>
                </a:lnTo>
                <a:close/>
              </a:path>
              <a:path w="51435" h="132079">
                <a:moveTo>
                  <a:pt x="32003" y="118513"/>
                </a:moveTo>
                <a:lnTo>
                  <a:pt x="32003" y="93725"/>
                </a:lnTo>
                <a:lnTo>
                  <a:pt x="19050" y="93725"/>
                </a:lnTo>
                <a:lnTo>
                  <a:pt x="19050" y="119633"/>
                </a:lnTo>
                <a:lnTo>
                  <a:pt x="25146" y="131825"/>
                </a:lnTo>
                <a:lnTo>
                  <a:pt x="32003" y="118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4426343" y="3315461"/>
            <a:ext cx="1060450" cy="1835785"/>
            <a:chOff x="4426343" y="3315461"/>
            <a:chExt cx="1060450" cy="1835785"/>
          </a:xfrm>
        </p:grpSpPr>
        <p:sp>
          <p:nvSpPr>
            <p:cNvPr id="17" name="object 17"/>
            <p:cNvSpPr/>
            <p:nvPr/>
          </p:nvSpPr>
          <p:spPr>
            <a:xfrm>
              <a:off x="4426343" y="3415283"/>
              <a:ext cx="76200" cy="1736089"/>
            </a:xfrm>
            <a:custGeom>
              <a:avLst/>
              <a:gdLst/>
              <a:ahLst/>
              <a:cxnLst/>
              <a:rect l="l" t="t" r="r" b="b"/>
              <a:pathLst>
                <a:path w="76200" h="173608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3245"/>
                  </a:lnTo>
                  <a:lnTo>
                    <a:pt x="43434" y="63245"/>
                  </a:lnTo>
                  <a:lnTo>
                    <a:pt x="43434" y="76200"/>
                  </a:lnTo>
                  <a:lnTo>
                    <a:pt x="76200" y="76200"/>
                  </a:lnTo>
                  <a:close/>
                </a:path>
                <a:path w="76200" h="1736089">
                  <a:moveTo>
                    <a:pt x="76200" y="1659636"/>
                  </a:moveTo>
                  <a:lnTo>
                    <a:pt x="0" y="1659636"/>
                  </a:lnTo>
                  <a:lnTo>
                    <a:pt x="33528" y="1726692"/>
                  </a:lnTo>
                  <a:lnTo>
                    <a:pt x="33528" y="1671827"/>
                  </a:lnTo>
                  <a:lnTo>
                    <a:pt x="43434" y="1671827"/>
                  </a:lnTo>
                  <a:lnTo>
                    <a:pt x="43434" y="1725167"/>
                  </a:lnTo>
                  <a:lnTo>
                    <a:pt x="76200" y="1659636"/>
                  </a:lnTo>
                  <a:close/>
                </a:path>
                <a:path w="76200" h="1736089">
                  <a:moveTo>
                    <a:pt x="43434" y="76200"/>
                  </a:moveTo>
                  <a:lnTo>
                    <a:pt x="43434" y="63245"/>
                  </a:lnTo>
                  <a:lnTo>
                    <a:pt x="33528" y="63245"/>
                  </a:lnTo>
                  <a:lnTo>
                    <a:pt x="33528" y="76200"/>
                  </a:lnTo>
                  <a:lnTo>
                    <a:pt x="43434" y="76200"/>
                  </a:lnTo>
                  <a:close/>
                </a:path>
                <a:path w="76200" h="1736089">
                  <a:moveTo>
                    <a:pt x="43434" y="1659636"/>
                  </a:moveTo>
                  <a:lnTo>
                    <a:pt x="43434" y="76200"/>
                  </a:lnTo>
                  <a:lnTo>
                    <a:pt x="33528" y="76200"/>
                  </a:lnTo>
                  <a:lnTo>
                    <a:pt x="33528" y="1659636"/>
                  </a:lnTo>
                  <a:lnTo>
                    <a:pt x="43434" y="1659636"/>
                  </a:lnTo>
                  <a:close/>
                </a:path>
                <a:path w="76200" h="1736089">
                  <a:moveTo>
                    <a:pt x="43434" y="1725167"/>
                  </a:moveTo>
                  <a:lnTo>
                    <a:pt x="43434" y="1671827"/>
                  </a:lnTo>
                  <a:lnTo>
                    <a:pt x="33528" y="1671827"/>
                  </a:lnTo>
                  <a:lnTo>
                    <a:pt x="33528" y="1726692"/>
                  </a:lnTo>
                  <a:lnTo>
                    <a:pt x="38100" y="1735836"/>
                  </a:lnTo>
                  <a:lnTo>
                    <a:pt x="43434" y="1725167"/>
                  </a:lnTo>
                  <a:close/>
                </a:path>
              </a:pathLst>
            </a:custGeom>
            <a:solidFill>
              <a:srgbClr val="667F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32439" y="3315461"/>
              <a:ext cx="1054100" cy="194310"/>
            </a:xfrm>
            <a:custGeom>
              <a:avLst/>
              <a:gdLst/>
              <a:ahLst/>
              <a:cxnLst/>
              <a:rect l="l" t="t" r="r" b="b"/>
              <a:pathLst>
                <a:path w="1054100" h="194310">
                  <a:moveTo>
                    <a:pt x="1034796" y="143255"/>
                  </a:moveTo>
                  <a:lnTo>
                    <a:pt x="1034796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021841" y="12191"/>
                  </a:lnTo>
                  <a:lnTo>
                    <a:pt x="1021841" y="6095"/>
                  </a:lnTo>
                  <a:lnTo>
                    <a:pt x="1027938" y="12191"/>
                  </a:lnTo>
                  <a:lnTo>
                    <a:pt x="1027938" y="143255"/>
                  </a:lnTo>
                  <a:lnTo>
                    <a:pt x="1034796" y="143255"/>
                  </a:lnTo>
                  <a:close/>
                </a:path>
                <a:path w="1054100" h="194310">
                  <a:moveTo>
                    <a:pt x="1053846" y="143255"/>
                  </a:moveTo>
                  <a:lnTo>
                    <a:pt x="1002791" y="143255"/>
                  </a:lnTo>
                  <a:lnTo>
                    <a:pt x="1021841" y="181933"/>
                  </a:lnTo>
                  <a:lnTo>
                    <a:pt x="1021841" y="156209"/>
                  </a:lnTo>
                  <a:lnTo>
                    <a:pt x="1034796" y="156209"/>
                  </a:lnTo>
                  <a:lnTo>
                    <a:pt x="1034796" y="180795"/>
                  </a:lnTo>
                  <a:lnTo>
                    <a:pt x="1053846" y="143255"/>
                  </a:lnTo>
                  <a:close/>
                </a:path>
                <a:path w="1054100" h="194310">
                  <a:moveTo>
                    <a:pt x="1027938" y="12191"/>
                  </a:moveTo>
                  <a:lnTo>
                    <a:pt x="1021841" y="6095"/>
                  </a:lnTo>
                  <a:lnTo>
                    <a:pt x="1021841" y="12191"/>
                  </a:lnTo>
                  <a:lnTo>
                    <a:pt x="1027938" y="12191"/>
                  </a:lnTo>
                  <a:close/>
                </a:path>
                <a:path w="1054100" h="194310">
                  <a:moveTo>
                    <a:pt x="1027938" y="143255"/>
                  </a:moveTo>
                  <a:lnTo>
                    <a:pt x="1027938" y="12191"/>
                  </a:lnTo>
                  <a:lnTo>
                    <a:pt x="1021841" y="12191"/>
                  </a:lnTo>
                  <a:lnTo>
                    <a:pt x="1021841" y="143255"/>
                  </a:lnTo>
                  <a:lnTo>
                    <a:pt x="1027938" y="143255"/>
                  </a:lnTo>
                  <a:close/>
                </a:path>
                <a:path w="1054100" h="194310">
                  <a:moveTo>
                    <a:pt x="1034796" y="180795"/>
                  </a:moveTo>
                  <a:lnTo>
                    <a:pt x="1034796" y="156209"/>
                  </a:lnTo>
                  <a:lnTo>
                    <a:pt x="1021841" y="156209"/>
                  </a:lnTo>
                  <a:lnTo>
                    <a:pt x="1021841" y="181933"/>
                  </a:lnTo>
                  <a:lnTo>
                    <a:pt x="1027938" y="194309"/>
                  </a:lnTo>
                  <a:lnTo>
                    <a:pt x="1034796" y="18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4478159" y="5258561"/>
            <a:ext cx="988060" cy="62865"/>
          </a:xfrm>
          <a:custGeom>
            <a:avLst/>
            <a:gdLst/>
            <a:ahLst/>
            <a:cxnLst/>
            <a:rect l="l" t="t" r="r" b="b"/>
            <a:pathLst>
              <a:path w="988060" h="62864">
                <a:moveTo>
                  <a:pt x="51053" y="31242"/>
                </a:moveTo>
                <a:lnTo>
                  <a:pt x="51053" y="12192"/>
                </a:lnTo>
                <a:lnTo>
                  <a:pt x="0" y="37338"/>
                </a:lnTo>
                <a:lnTo>
                  <a:pt x="38099" y="56103"/>
                </a:lnTo>
                <a:lnTo>
                  <a:pt x="38099" y="31242"/>
                </a:lnTo>
                <a:lnTo>
                  <a:pt x="51053" y="31242"/>
                </a:lnTo>
                <a:close/>
              </a:path>
              <a:path w="988060" h="62864">
                <a:moveTo>
                  <a:pt x="980693" y="31242"/>
                </a:moveTo>
                <a:lnTo>
                  <a:pt x="38099" y="31242"/>
                </a:lnTo>
                <a:lnTo>
                  <a:pt x="38099" y="43434"/>
                </a:lnTo>
                <a:lnTo>
                  <a:pt x="974597" y="43434"/>
                </a:lnTo>
                <a:lnTo>
                  <a:pt x="974597" y="37338"/>
                </a:lnTo>
                <a:lnTo>
                  <a:pt x="980693" y="31242"/>
                </a:lnTo>
                <a:close/>
              </a:path>
              <a:path w="988060" h="62864">
                <a:moveTo>
                  <a:pt x="51053" y="62483"/>
                </a:moveTo>
                <a:lnTo>
                  <a:pt x="51053" y="43434"/>
                </a:lnTo>
                <a:lnTo>
                  <a:pt x="38099" y="43434"/>
                </a:lnTo>
                <a:lnTo>
                  <a:pt x="38099" y="56103"/>
                </a:lnTo>
                <a:lnTo>
                  <a:pt x="51053" y="62483"/>
                </a:lnTo>
                <a:close/>
              </a:path>
              <a:path w="988060" h="62864">
                <a:moveTo>
                  <a:pt x="987551" y="43434"/>
                </a:moveTo>
                <a:lnTo>
                  <a:pt x="987551" y="0"/>
                </a:lnTo>
                <a:lnTo>
                  <a:pt x="974597" y="0"/>
                </a:lnTo>
                <a:lnTo>
                  <a:pt x="974597" y="31242"/>
                </a:lnTo>
                <a:lnTo>
                  <a:pt x="980693" y="31242"/>
                </a:lnTo>
                <a:lnTo>
                  <a:pt x="980693" y="43434"/>
                </a:lnTo>
                <a:lnTo>
                  <a:pt x="987551" y="43434"/>
                </a:lnTo>
                <a:close/>
              </a:path>
              <a:path w="988060" h="62864">
                <a:moveTo>
                  <a:pt x="980693" y="43434"/>
                </a:moveTo>
                <a:lnTo>
                  <a:pt x="980693" y="31242"/>
                </a:lnTo>
                <a:lnTo>
                  <a:pt x="974597" y="37338"/>
                </a:lnTo>
                <a:lnTo>
                  <a:pt x="974597" y="43434"/>
                </a:lnTo>
                <a:lnTo>
                  <a:pt x="980693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725053" y="2186939"/>
            <a:ext cx="3752850" cy="257810"/>
            <a:chOff x="1725053" y="2186939"/>
            <a:chExt cx="3752850" cy="257810"/>
          </a:xfrm>
        </p:grpSpPr>
        <p:sp>
          <p:nvSpPr>
            <p:cNvPr id="21" name="object 21"/>
            <p:cNvSpPr/>
            <p:nvPr/>
          </p:nvSpPr>
          <p:spPr>
            <a:xfrm>
              <a:off x="3430409" y="2186939"/>
              <a:ext cx="50800" cy="257810"/>
            </a:xfrm>
            <a:custGeom>
              <a:avLst/>
              <a:gdLst/>
              <a:ahLst/>
              <a:cxnLst/>
              <a:rect l="l" t="t" r="r" b="b"/>
              <a:pathLst>
                <a:path w="50800" h="257810">
                  <a:moveTo>
                    <a:pt x="32004" y="247192"/>
                  </a:moveTo>
                  <a:lnTo>
                    <a:pt x="32004" y="219456"/>
                  </a:lnTo>
                  <a:lnTo>
                    <a:pt x="19812" y="220218"/>
                  </a:lnTo>
                  <a:lnTo>
                    <a:pt x="19222" y="207152"/>
                  </a:lnTo>
                  <a:lnTo>
                    <a:pt x="0" y="208026"/>
                  </a:lnTo>
                  <a:lnTo>
                    <a:pt x="27432" y="257556"/>
                  </a:lnTo>
                  <a:lnTo>
                    <a:pt x="32004" y="247192"/>
                  </a:lnTo>
                  <a:close/>
                </a:path>
                <a:path w="50800" h="257810">
                  <a:moveTo>
                    <a:pt x="31468" y="206595"/>
                  </a:moveTo>
                  <a:lnTo>
                    <a:pt x="22860" y="0"/>
                  </a:lnTo>
                  <a:lnTo>
                    <a:pt x="9906" y="762"/>
                  </a:lnTo>
                  <a:lnTo>
                    <a:pt x="19222" y="207152"/>
                  </a:lnTo>
                  <a:lnTo>
                    <a:pt x="31468" y="206595"/>
                  </a:lnTo>
                  <a:close/>
                </a:path>
                <a:path w="50800" h="257810">
                  <a:moveTo>
                    <a:pt x="32004" y="219456"/>
                  </a:moveTo>
                  <a:lnTo>
                    <a:pt x="31468" y="206595"/>
                  </a:lnTo>
                  <a:lnTo>
                    <a:pt x="19222" y="207152"/>
                  </a:lnTo>
                  <a:lnTo>
                    <a:pt x="19812" y="220218"/>
                  </a:lnTo>
                  <a:lnTo>
                    <a:pt x="32004" y="219456"/>
                  </a:lnTo>
                  <a:close/>
                </a:path>
                <a:path w="50800" h="257810">
                  <a:moveTo>
                    <a:pt x="50292" y="205740"/>
                  </a:moveTo>
                  <a:lnTo>
                    <a:pt x="31468" y="206595"/>
                  </a:lnTo>
                  <a:lnTo>
                    <a:pt x="32004" y="219456"/>
                  </a:lnTo>
                  <a:lnTo>
                    <a:pt x="32004" y="247192"/>
                  </a:lnTo>
                  <a:lnTo>
                    <a:pt x="50292" y="205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44103" y="2314193"/>
              <a:ext cx="3714750" cy="0"/>
            </a:xfrm>
            <a:custGeom>
              <a:avLst/>
              <a:gdLst/>
              <a:ahLst/>
              <a:cxnLst/>
              <a:rect l="l" t="t" r="r" b="b"/>
              <a:pathLst>
                <a:path w="3714750" h="0">
                  <a:moveTo>
                    <a:pt x="0" y="0"/>
                  </a:moveTo>
                  <a:lnTo>
                    <a:pt x="3714750" y="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812163" y="2067559"/>
            <a:ext cx="346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latin typeface="Arial"/>
                <a:cs typeface="Arial"/>
              </a:rPr>
              <a:t>CPU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1193" y="2319020"/>
            <a:ext cx="617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" marR="5080" indent="-9271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Arial"/>
                <a:cs typeface="Arial"/>
              </a:rPr>
              <a:t>Me</a:t>
            </a:r>
            <a:r>
              <a:rPr dirty="0" sz="1200" spc="-15" i="1">
                <a:latin typeface="Arial"/>
                <a:cs typeface="Arial"/>
              </a:rPr>
              <a:t>m</a:t>
            </a:r>
            <a:r>
              <a:rPr dirty="0" sz="1200" spc="-10" i="1">
                <a:latin typeface="Arial"/>
                <a:cs typeface="Arial"/>
              </a:rPr>
              <a:t>o</a:t>
            </a:r>
            <a:r>
              <a:rPr dirty="0" sz="1200" spc="-5" i="1">
                <a:latin typeface="Arial"/>
                <a:cs typeface="Arial"/>
              </a:rPr>
              <a:t>ria  </a:t>
            </a:r>
            <a:r>
              <a:rPr dirty="0" sz="1200" spc="-10" i="1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9473" y="3501824"/>
            <a:ext cx="196215" cy="15792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tiempo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penalización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8069" y="3669927"/>
            <a:ext cx="196215" cy="11925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tiempo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acierto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30999" y="2535778"/>
            <a:ext cx="379095" cy="90487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 marR="5080" indent="104775">
              <a:lnSpc>
                <a:spcPts val="1440"/>
              </a:lnSpc>
              <a:spcBef>
                <a:spcPts val="35"/>
              </a:spcBef>
            </a:pPr>
            <a:r>
              <a:rPr dirty="0" sz="1200" spc="-5">
                <a:latin typeface="Arial MT"/>
                <a:cs typeface="Arial MT"/>
              </a:rPr>
              <a:t>tiempo de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identificación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40827" y="2968751"/>
            <a:ext cx="462915" cy="715645"/>
          </a:xfrm>
          <a:custGeom>
            <a:avLst/>
            <a:gdLst/>
            <a:ahLst/>
            <a:cxnLst/>
            <a:rect l="l" t="t" r="r" b="b"/>
            <a:pathLst>
              <a:path w="462914" h="715645">
                <a:moveTo>
                  <a:pt x="413045" y="31771"/>
                </a:moveTo>
                <a:lnTo>
                  <a:pt x="411531" y="19285"/>
                </a:lnTo>
                <a:lnTo>
                  <a:pt x="407670" y="19812"/>
                </a:lnTo>
                <a:lnTo>
                  <a:pt x="365795" y="33764"/>
                </a:lnTo>
                <a:lnTo>
                  <a:pt x="325945" y="52944"/>
                </a:lnTo>
                <a:lnTo>
                  <a:pt x="288163" y="76897"/>
                </a:lnTo>
                <a:lnTo>
                  <a:pt x="252493" y="105168"/>
                </a:lnTo>
                <a:lnTo>
                  <a:pt x="218981" y="137302"/>
                </a:lnTo>
                <a:lnTo>
                  <a:pt x="187672" y="172844"/>
                </a:lnTo>
                <a:lnTo>
                  <a:pt x="158609" y="211338"/>
                </a:lnTo>
                <a:lnTo>
                  <a:pt x="131838" y="252330"/>
                </a:lnTo>
                <a:lnTo>
                  <a:pt x="107403" y="295365"/>
                </a:lnTo>
                <a:lnTo>
                  <a:pt x="85350" y="339987"/>
                </a:lnTo>
                <a:lnTo>
                  <a:pt x="65722" y="385742"/>
                </a:lnTo>
                <a:lnTo>
                  <a:pt x="48564" y="432175"/>
                </a:lnTo>
                <a:lnTo>
                  <a:pt x="33922" y="478830"/>
                </a:lnTo>
                <a:lnTo>
                  <a:pt x="21839" y="525252"/>
                </a:lnTo>
                <a:lnTo>
                  <a:pt x="12361" y="570987"/>
                </a:lnTo>
                <a:lnTo>
                  <a:pt x="5532" y="615579"/>
                </a:lnTo>
                <a:lnTo>
                  <a:pt x="1396" y="658574"/>
                </a:lnTo>
                <a:lnTo>
                  <a:pt x="0" y="699516"/>
                </a:lnTo>
                <a:lnTo>
                  <a:pt x="0" y="715518"/>
                </a:lnTo>
                <a:lnTo>
                  <a:pt x="12954" y="715518"/>
                </a:lnTo>
                <a:lnTo>
                  <a:pt x="12954" y="699516"/>
                </a:lnTo>
                <a:lnTo>
                  <a:pt x="14090" y="659800"/>
                </a:lnTo>
                <a:lnTo>
                  <a:pt x="17977" y="617933"/>
                </a:lnTo>
                <a:lnTo>
                  <a:pt x="24562" y="574376"/>
                </a:lnTo>
                <a:lnTo>
                  <a:pt x="33790" y="529589"/>
                </a:lnTo>
                <a:lnTo>
                  <a:pt x="45608" y="484035"/>
                </a:lnTo>
                <a:lnTo>
                  <a:pt x="59963" y="438175"/>
                </a:lnTo>
                <a:lnTo>
                  <a:pt x="76802" y="392471"/>
                </a:lnTo>
                <a:lnTo>
                  <a:pt x="96072" y="347384"/>
                </a:lnTo>
                <a:lnTo>
                  <a:pt x="117719" y="303376"/>
                </a:lnTo>
                <a:lnTo>
                  <a:pt x="141690" y="260908"/>
                </a:lnTo>
                <a:lnTo>
                  <a:pt x="167931" y="220442"/>
                </a:lnTo>
                <a:lnTo>
                  <a:pt x="196389" y="182439"/>
                </a:lnTo>
                <a:lnTo>
                  <a:pt x="227012" y="147362"/>
                </a:lnTo>
                <a:lnTo>
                  <a:pt x="259745" y="115671"/>
                </a:lnTo>
                <a:lnTo>
                  <a:pt x="294535" y="87828"/>
                </a:lnTo>
                <a:lnTo>
                  <a:pt x="331330" y="64295"/>
                </a:lnTo>
                <a:lnTo>
                  <a:pt x="370075" y="45533"/>
                </a:lnTo>
                <a:lnTo>
                  <a:pt x="410718" y="32004"/>
                </a:lnTo>
                <a:lnTo>
                  <a:pt x="413045" y="31771"/>
                </a:lnTo>
                <a:close/>
              </a:path>
              <a:path w="462914" h="715645">
                <a:moveTo>
                  <a:pt x="462534" y="19812"/>
                </a:moveTo>
                <a:lnTo>
                  <a:pt x="409194" y="0"/>
                </a:lnTo>
                <a:lnTo>
                  <a:pt x="411531" y="19285"/>
                </a:lnTo>
                <a:lnTo>
                  <a:pt x="424434" y="17526"/>
                </a:lnTo>
                <a:lnTo>
                  <a:pt x="425958" y="30480"/>
                </a:lnTo>
                <a:lnTo>
                  <a:pt x="425958" y="43409"/>
                </a:lnTo>
                <a:lnTo>
                  <a:pt x="462534" y="19812"/>
                </a:lnTo>
                <a:close/>
              </a:path>
              <a:path w="462914" h="715645">
                <a:moveTo>
                  <a:pt x="425958" y="30480"/>
                </a:moveTo>
                <a:lnTo>
                  <a:pt x="424434" y="17526"/>
                </a:lnTo>
                <a:lnTo>
                  <a:pt x="411531" y="19285"/>
                </a:lnTo>
                <a:lnTo>
                  <a:pt x="413045" y="31771"/>
                </a:lnTo>
                <a:lnTo>
                  <a:pt x="425958" y="30480"/>
                </a:lnTo>
                <a:close/>
              </a:path>
              <a:path w="462914" h="715645">
                <a:moveTo>
                  <a:pt x="425958" y="43409"/>
                </a:moveTo>
                <a:lnTo>
                  <a:pt x="425958" y="30480"/>
                </a:lnTo>
                <a:lnTo>
                  <a:pt x="413045" y="31771"/>
                </a:lnTo>
                <a:lnTo>
                  <a:pt x="415290" y="50292"/>
                </a:lnTo>
                <a:lnTo>
                  <a:pt x="425958" y="43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0827" y="4940046"/>
            <a:ext cx="461009" cy="814705"/>
          </a:xfrm>
          <a:custGeom>
            <a:avLst/>
            <a:gdLst/>
            <a:ahLst/>
            <a:cxnLst/>
            <a:rect l="l" t="t" r="r" b="b"/>
            <a:pathLst>
              <a:path w="461010" h="814704">
                <a:moveTo>
                  <a:pt x="400050" y="779526"/>
                </a:moveTo>
                <a:lnTo>
                  <a:pt x="341366" y="752157"/>
                </a:lnTo>
                <a:lnTo>
                  <a:pt x="305224" y="727449"/>
                </a:lnTo>
                <a:lnTo>
                  <a:pt x="271074" y="698246"/>
                </a:lnTo>
                <a:lnTo>
                  <a:pt x="238939" y="665015"/>
                </a:lnTo>
                <a:lnTo>
                  <a:pt x="208843" y="628219"/>
                </a:lnTo>
                <a:lnTo>
                  <a:pt x="180808" y="588326"/>
                </a:lnTo>
                <a:lnTo>
                  <a:pt x="154858" y="545799"/>
                </a:lnTo>
                <a:lnTo>
                  <a:pt x="131018" y="501105"/>
                </a:lnTo>
                <a:lnTo>
                  <a:pt x="109308" y="454709"/>
                </a:lnTo>
                <a:lnTo>
                  <a:pt x="89755" y="407076"/>
                </a:lnTo>
                <a:lnTo>
                  <a:pt x="72379" y="358672"/>
                </a:lnTo>
                <a:lnTo>
                  <a:pt x="57206" y="309961"/>
                </a:lnTo>
                <a:lnTo>
                  <a:pt x="44258" y="261411"/>
                </a:lnTo>
                <a:lnTo>
                  <a:pt x="33559" y="213485"/>
                </a:lnTo>
                <a:lnTo>
                  <a:pt x="25131" y="166649"/>
                </a:lnTo>
                <a:lnTo>
                  <a:pt x="19000" y="121369"/>
                </a:lnTo>
                <a:lnTo>
                  <a:pt x="15186" y="78110"/>
                </a:lnTo>
                <a:lnTo>
                  <a:pt x="13716" y="37338"/>
                </a:lnTo>
                <a:lnTo>
                  <a:pt x="12954" y="0"/>
                </a:lnTo>
                <a:lnTo>
                  <a:pt x="0" y="762"/>
                </a:lnTo>
                <a:lnTo>
                  <a:pt x="2286" y="75438"/>
                </a:lnTo>
                <a:lnTo>
                  <a:pt x="7105" y="123253"/>
                </a:lnTo>
                <a:lnTo>
                  <a:pt x="13692" y="170883"/>
                </a:lnTo>
                <a:lnTo>
                  <a:pt x="22081" y="218236"/>
                </a:lnTo>
                <a:lnTo>
                  <a:pt x="32301" y="265223"/>
                </a:lnTo>
                <a:lnTo>
                  <a:pt x="44387" y="311752"/>
                </a:lnTo>
                <a:lnTo>
                  <a:pt x="58369" y="357733"/>
                </a:lnTo>
                <a:lnTo>
                  <a:pt x="74279" y="403077"/>
                </a:lnTo>
                <a:lnTo>
                  <a:pt x="92150" y="447692"/>
                </a:lnTo>
                <a:lnTo>
                  <a:pt x="112014" y="491490"/>
                </a:lnTo>
                <a:lnTo>
                  <a:pt x="143256" y="550164"/>
                </a:lnTo>
                <a:lnTo>
                  <a:pt x="169058" y="592673"/>
                </a:lnTo>
                <a:lnTo>
                  <a:pt x="198297" y="634717"/>
                </a:lnTo>
                <a:lnTo>
                  <a:pt x="230957" y="674974"/>
                </a:lnTo>
                <a:lnTo>
                  <a:pt x="267020" y="712123"/>
                </a:lnTo>
                <a:lnTo>
                  <a:pt x="306472" y="744845"/>
                </a:lnTo>
                <a:lnTo>
                  <a:pt x="349297" y="771816"/>
                </a:lnTo>
                <a:lnTo>
                  <a:pt x="395478" y="791718"/>
                </a:lnTo>
                <a:lnTo>
                  <a:pt x="396240" y="791718"/>
                </a:lnTo>
                <a:lnTo>
                  <a:pt x="398526" y="792188"/>
                </a:lnTo>
                <a:lnTo>
                  <a:pt x="398526" y="779526"/>
                </a:lnTo>
                <a:lnTo>
                  <a:pt x="400050" y="779526"/>
                </a:lnTo>
                <a:close/>
              </a:path>
              <a:path w="461010" h="814704">
                <a:moveTo>
                  <a:pt x="412080" y="782236"/>
                </a:moveTo>
                <a:lnTo>
                  <a:pt x="398526" y="779526"/>
                </a:lnTo>
                <a:lnTo>
                  <a:pt x="398526" y="792188"/>
                </a:lnTo>
                <a:lnTo>
                  <a:pt x="410390" y="794631"/>
                </a:lnTo>
                <a:lnTo>
                  <a:pt x="412080" y="782236"/>
                </a:lnTo>
                <a:close/>
              </a:path>
              <a:path w="461010" h="814704">
                <a:moveTo>
                  <a:pt x="425196" y="808318"/>
                </a:moveTo>
                <a:lnTo>
                  <a:pt x="425196" y="784860"/>
                </a:lnTo>
                <a:lnTo>
                  <a:pt x="422148" y="797052"/>
                </a:lnTo>
                <a:lnTo>
                  <a:pt x="410390" y="794631"/>
                </a:lnTo>
                <a:lnTo>
                  <a:pt x="407670" y="814578"/>
                </a:lnTo>
                <a:lnTo>
                  <a:pt x="425196" y="808318"/>
                </a:lnTo>
                <a:close/>
              </a:path>
              <a:path w="461010" h="814704">
                <a:moveTo>
                  <a:pt x="425196" y="784860"/>
                </a:moveTo>
                <a:lnTo>
                  <a:pt x="412080" y="782236"/>
                </a:lnTo>
                <a:lnTo>
                  <a:pt x="410390" y="794631"/>
                </a:lnTo>
                <a:lnTo>
                  <a:pt x="422148" y="797052"/>
                </a:lnTo>
                <a:lnTo>
                  <a:pt x="425196" y="784860"/>
                </a:lnTo>
                <a:close/>
              </a:path>
              <a:path w="461010" h="814704">
                <a:moveTo>
                  <a:pt x="461010" y="795528"/>
                </a:moveTo>
                <a:lnTo>
                  <a:pt x="414528" y="764286"/>
                </a:lnTo>
                <a:lnTo>
                  <a:pt x="412080" y="782236"/>
                </a:lnTo>
                <a:lnTo>
                  <a:pt x="425196" y="784860"/>
                </a:lnTo>
                <a:lnTo>
                  <a:pt x="425196" y="808318"/>
                </a:lnTo>
                <a:lnTo>
                  <a:pt x="461010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861195" y="2444495"/>
            <a:ext cx="1193800" cy="495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243204" marR="173990" indent="-104775">
              <a:lnSpc>
                <a:spcPct val="100000"/>
              </a:lnSpc>
              <a:spcBef>
                <a:spcPts val="275"/>
              </a:spcBef>
            </a:pPr>
            <a:r>
              <a:rPr dirty="0" sz="1400" spc="-5">
                <a:latin typeface="Calibri"/>
                <a:cs typeface="Calibri"/>
              </a:rPr>
              <a:t>Buscar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directorio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8417" y="2939795"/>
            <a:ext cx="1960880" cy="609600"/>
            <a:chOff x="2478417" y="2939795"/>
            <a:chExt cx="1960880" cy="609600"/>
          </a:xfrm>
        </p:grpSpPr>
        <p:sp>
          <p:nvSpPr>
            <p:cNvPr id="32" name="object 32"/>
            <p:cNvSpPr/>
            <p:nvPr/>
          </p:nvSpPr>
          <p:spPr>
            <a:xfrm>
              <a:off x="2484767" y="3099815"/>
              <a:ext cx="1948180" cy="443230"/>
            </a:xfrm>
            <a:custGeom>
              <a:avLst/>
              <a:gdLst/>
              <a:ahLst/>
              <a:cxnLst/>
              <a:rect l="l" t="t" r="r" b="b"/>
              <a:pathLst>
                <a:path w="1948179" h="443229">
                  <a:moveTo>
                    <a:pt x="0" y="220979"/>
                  </a:moveTo>
                  <a:lnTo>
                    <a:pt x="469392" y="0"/>
                  </a:lnTo>
                  <a:lnTo>
                    <a:pt x="1478280" y="0"/>
                  </a:lnTo>
                  <a:lnTo>
                    <a:pt x="1947672" y="220979"/>
                  </a:lnTo>
                  <a:lnTo>
                    <a:pt x="1478280" y="442721"/>
                  </a:lnTo>
                  <a:lnTo>
                    <a:pt x="469392" y="442721"/>
                  </a:lnTo>
                  <a:lnTo>
                    <a:pt x="0" y="2209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33457" y="2939795"/>
              <a:ext cx="51435" cy="160020"/>
            </a:xfrm>
            <a:custGeom>
              <a:avLst/>
              <a:gdLst/>
              <a:ahLst/>
              <a:cxnLst/>
              <a:rect l="l" t="t" r="r" b="b"/>
              <a:pathLst>
                <a:path w="51435" h="160019">
                  <a:moveTo>
                    <a:pt x="32003" y="147643"/>
                  </a:moveTo>
                  <a:lnTo>
                    <a:pt x="32003" y="121920"/>
                  </a:lnTo>
                  <a:lnTo>
                    <a:pt x="19049" y="121920"/>
                  </a:lnTo>
                  <a:lnTo>
                    <a:pt x="18969" y="108966"/>
                  </a:lnTo>
                  <a:lnTo>
                    <a:pt x="0" y="108966"/>
                  </a:lnTo>
                  <a:lnTo>
                    <a:pt x="25907" y="160020"/>
                  </a:lnTo>
                  <a:lnTo>
                    <a:pt x="32003" y="147643"/>
                  </a:lnTo>
                  <a:close/>
                </a:path>
                <a:path w="51435" h="160019">
                  <a:moveTo>
                    <a:pt x="31842" y="108966"/>
                  </a:moveTo>
                  <a:lnTo>
                    <a:pt x="30479" y="0"/>
                  </a:lnTo>
                  <a:lnTo>
                    <a:pt x="18287" y="0"/>
                  </a:lnTo>
                  <a:lnTo>
                    <a:pt x="18969" y="108966"/>
                  </a:lnTo>
                  <a:lnTo>
                    <a:pt x="31842" y="108966"/>
                  </a:lnTo>
                  <a:close/>
                </a:path>
                <a:path w="51435" h="160019">
                  <a:moveTo>
                    <a:pt x="32003" y="121920"/>
                  </a:moveTo>
                  <a:lnTo>
                    <a:pt x="31842" y="108966"/>
                  </a:lnTo>
                  <a:lnTo>
                    <a:pt x="18969" y="108966"/>
                  </a:lnTo>
                  <a:lnTo>
                    <a:pt x="19049" y="121920"/>
                  </a:lnTo>
                  <a:lnTo>
                    <a:pt x="32003" y="121920"/>
                  </a:lnTo>
                  <a:close/>
                </a:path>
                <a:path w="51435" h="160019">
                  <a:moveTo>
                    <a:pt x="51053" y="108966"/>
                  </a:moveTo>
                  <a:lnTo>
                    <a:pt x="31842" y="108966"/>
                  </a:lnTo>
                  <a:lnTo>
                    <a:pt x="32003" y="121920"/>
                  </a:lnTo>
                  <a:lnTo>
                    <a:pt x="32003" y="147643"/>
                  </a:lnTo>
                  <a:lnTo>
                    <a:pt x="51053" y="108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438285" y="5152644"/>
            <a:ext cx="2040255" cy="2876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latin typeface="Calibri"/>
                <a:cs typeface="Calibri"/>
              </a:rPr>
              <a:t>Acceder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5297" y="5804153"/>
            <a:ext cx="1088390" cy="4946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73050" marR="125095" indent="-142240">
              <a:lnSpc>
                <a:spcPct val="100000"/>
              </a:lnSpc>
              <a:spcBef>
                <a:spcPts val="265"/>
              </a:spcBef>
            </a:pPr>
            <a:r>
              <a:rPr dirty="0" sz="1400" spc="-10">
                <a:latin typeface="Calibri"/>
                <a:cs typeface="Calibri"/>
              </a:rPr>
              <a:t>Seleccionar  </a:t>
            </a:r>
            <a:r>
              <a:rPr dirty="0" sz="1400" spc="-10">
                <a:latin typeface="Calibri"/>
                <a:cs typeface="Calibri"/>
              </a:rPr>
              <a:t>palabra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34219" y="3579114"/>
            <a:ext cx="50800" cy="1573530"/>
          </a:xfrm>
          <a:custGeom>
            <a:avLst/>
            <a:gdLst/>
            <a:ahLst/>
            <a:cxnLst/>
            <a:rect l="l" t="t" r="r" b="b"/>
            <a:pathLst>
              <a:path w="50800" h="1573529">
                <a:moveTo>
                  <a:pt x="50291" y="1522476"/>
                </a:moveTo>
                <a:lnTo>
                  <a:pt x="0" y="1522476"/>
                </a:lnTo>
                <a:lnTo>
                  <a:pt x="19050" y="1561153"/>
                </a:lnTo>
                <a:lnTo>
                  <a:pt x="19050" y="1535430"/>
                </a:lnTo>
                <a:lnTo>
                  <a:pt x="31241" y="1535430"/>
                </a:lnTo>
                <a:lnTo>
                  <a:pt x="31241" y="1561153"/>
                </a:lnTo>
                <a:lnTo>
                  <a:pt x="50291" y="1522476"/>
                </a:lnTo>
                <a:close/>
              </a:path>
              <a:path w="50800" h="1573529">
                <a:moveTo>
                  <a:pt x="31241" y="1522476"/>
                </a:moveTo>
                <a:lnTo>
                  <a:pt x="31241" y="0"/>
                </a:lnTo>
                <a:lnTo>
                  <a:pt x="19050" y="0"/>
                </a:lnTo>
                <a:lnTo>
                  <a:pt x="19050" y="1522476"/>
                </a:lnTo>
                <a:lnTo>
                  <a:pt x="31241" y="1522476"/>
                </a:lnTo>
                <a:close/>
              </a:path>
              <a:path w="50800" h="1573529">
                <a:moveTo>
                  <a:pt x="31241" y="1561153"/>
                </a:moveTo>
                <a:lnTo>
                  <a:pt x="31241" y="1535430"/>
                </a:lnTo>
                <a:lnTo>
                  <a:pt x="19050" y="1535430"/>
                </a:lnTo>
                <a:lnTo>
                  <a:pt x="19050" y="1561153"/>
                </a:lnTo>
                <a:lnTo>
                  <a:pt x="25146" y="1573530"/>
                </a:lnTo>
                <a:lnTo>
                  <a:pt x="31241" y="1561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34219" y="5439917"/>
            <a:ext cx="50800" cy="364490"/>
          </a:xfrm>
          <a:custGeom>
            <a:avLst/>
            <a:gdLst/>
            <a:ahLst/>
            <a:cxnLst/>
            <a:rect l="l" t="t" r="r" b="b"/>
            <a:pathLst>
              <a:path w="50800" h="364489">
                <a:moveTo>
                  <a:pt x="50291" y="313182"/>
                </a:moveTo>
                <a:lnTo>
                  <a:pt x="0" y="313182"/>
                </a:lnTo>
                <a:lnTo>
                  <a:pt x="19050" y="351859"/>
                </a:lnTo>
                <a:lnTo>
                  <a:pt x="19050" y="326136"/>
                </a:lnTo>
                <a:lnTo>
                  <a:pt x="31241" y="326136"/>
                </a:lnTo>
                <a:lnTo>
                  <a:pt x="31241" y="351859"/>
                </a:lnTo>
                <a:lnTo>
                  <a:pt x="50291" y="313182"/>
                </a:lnTo>
                <a:close/>
              </a:path>
              <a:path w="50800" h="364489">
                <a:moveTo>
                  <a:pt x="31241" y="313182"/>
                </a:moveTo>
                <a:lnTo>
                  <a:pt x="31241" y="0"/>
                </a:lnTo>
                <a:lnTo>
                  <a:pt x="19050" y="0"/>
                </a:lnTo>
                <a:lnTo>
                  <a:pt x="19050" y="313182"/>
                </a:lnTo>
                <a:lnTo>
                  <a:pt x="31241" y="313182"/>
                </a:lnTo>
                <a:close/>
              </a:path>
              <a:path w="50800" h="364489">
                <a:moveTo>
                  <a:pt x="31241" y="351859"/>
                </a:moveTo>
                <a:lnTo>
                  <a:pt x="31241" y="326136"/>
                </a:lnTo>
                <a:lnTo>
                  <a:pt x="19050" y="326136"/>
                </a:lnTo>
                <a:lnTo>
                  <a:pt x="19050" y="351859"/>
                </a:lnTo>
                <a:lnTo>
                  <a:pt x="25146" y="364236"/>
                </a:lnTo>
                <a:lnTo>
                  <a:pt x="31241" y="351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699899" y="3083306"/>
            <a:ext cx="1301750" cy="911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0685" marR="5080" indent="-17335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¿Está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-10">
                <a:latin typeface="Calibri"/>
                <a:cs typeface="Calibri"/>
              </a:rPr>
              <a:t> bloque?</a:t>
            </a:r>
            <a:endParaRPr sz="1400">
              <a:latin typeface="Calibri"/>
              <a:cs typeface="Calibri"/>
            </a:endParaRPr>
          </a:p>
          <a:p>
            <a:pPr algn="ctr" marR="732790">
              <a:lnSpc>
                <a:spcPct val="100000"/>
              </a:lnSpc>
              <a:spcBef>
                <a:spcPts val="735"/>
              </a:spcBef>
            </a:pPr>
            <a:r>
              <a:rPr dirty="0" sz="1200" b="1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endParaRPr sz="1200">
              <a:latin typeface="Calibri"/>
              <a:cs typeface="Calibri"/>
            </a:endParaRPr>
          </a:p>
          <a:p>
            <a:pPr algn="ctr" marR="731520">
              <a:lnSpc>
                <a:spcPct val="100000"/>
              </a:lnSpc>
            </a:pPr>
            <a:r>
              <a:rPr dirty="0" sz="1200" spc="-5" b="1">
                <a:solidFill>
                  <a:srgbClr val="C00000"/>
                </a:solidFill>
                <a:latin typeface="Calibri"/>
                <a:cs typeface="Calibri"/>
              </a:rPr>
              <a:t>(acierto)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07221" y="2444495"/>
            <a:ext cx="77470" cy="1081405"/>
          </a:xfrm>
          <a:custGeom>
            <a:avLst/>
            <a:gdLst/>
            <a:ahLst/>
            <a:cxnLst/>
            <a:rect l="l" t="t" r="r" b="b"/>
            <a:pathLst>
              <a:path w="77469" h="1081404">
                <a:moveTo>
                  <a:pt x="76200" y="76200"/>
                </a:moveTo>
                <a:lnTo>
                  <a:pt x="37338" y="0"/>
                </a:lnTo>
                <a:lnTo>
                  <a:pt x="0" y="76962"/>
                </a:lnTo>
                <a:lnTo>
                  <a:pt x="32766" y="76634"/>
                </a:lnTo>
                <a:lnTo>
                  <a:pt x="32766" y="64008"/>
                </a:lnTo>
                <a:lnTo>
                  <a:pt x="42672" y="64008"/>
                </a:lnTo>
                <a:lnTo>
                  <a:pt x="42692" y="76535"/>
                </a:lnTo>
                <a:lnTo>
                  <a:pt x="76200" y="76200"/>
                </a:lnTo>
                <a:close/>
              </a:path>
              <a:path w="77469" h="1081404">
                <a:moveTo>
                  <a:pt x="44196" y="1070610"/>
                </a:moveTo>
                <a:lnTo>
                  <a:pt x="44196" y="1018032"/>
                </a:lnTo>
                <a:lnTo>
                  <a:pt x="34290" y="1018032"/>
                </a:lnTo>
                <a:lnTo>
                  <a:pt x="34269" y="1005078"/>
                </a:lnTo>
                <a:lnTo>
                  <a:pt x="762" y="1005078"/>
                </a:lnTo>
                <a:lnTo>
                  <a:pt x="38862" y="1081278"/>
                </a:lnTo>
                <a:lnTo>
                  <a:pt x="44196" y="1070610"/>
                </a:lnTo>
                <a:close/>
              </a:path>
              <a:path w="77469" h="1081404">
                <a:moveTo>
                  <a:pt x="42692" y="76535"/>
                </a:moveTo>
                <a:lnTo>
                  <a:pt x="42672" y="64008"/>
                </a:lnTo>
                <a:lnTo>
                  <a:pt x="32766" y="64008"/>
                </a:lnTo>
                <a:lnTo>
                  <a:pt x="32786" y="76634"/>
                </a:lnTo>
                <a:lnTo>
                  <a:pt x="42692" y="76535"/>
                </a:lnTo>
                <a:close/>
              </a:path>
              <a:path w="77469" h="1081404">
                <a:moveTo>
                  <a:pt x="32786" y="76634"/>
                </a:moveTo>
                <a:lnTo>
                  <a:pt x="32766" y="64008"/>
                </a:lnTo>
                <a:lnTo>
                  <a:pt x="32766" y="76634"/>
                </a:lnTo>
                <a:close/>
              </a:path>
              <a:path w="77469" h="1081404">
                <a:moveTo>
                  <a:pt x="44175" y="1005078"/>
                </a:moveTo>
                <a:lnTo>
                  <a:pt x="42692" y="76535"/>
                </a:lnTo>
                <a:lnTo>
                  <a:pt x="32786" y="76634"/>
                </a:lnTo>
                <a:lnTo>
                  <a:pt x="34269" y="1005078"/>
                </a:lnTo>
                <a:lnTo>
                  <a:pt x="44175" y="1005078"/>
                </a:lnTo>
                <a:close/>
              </a:path>
              <a:path w="77469" h="1081404">
                <a:moveTo>
                  <a:pt x="44196" y="1018032"/>
                </a:moveTo>
                <a:lnTo>
                  <a:pt x="44175" y="1005078"/>
                </a:lnTo>
                <a:lnTo>
                  <a:pt x="34269" y="1005078"/>
                </a:lnTo>
                <a:lnTo>
                  <a:pt x="34290" y="1018032"/>
                </a:lnTo>
                <a:lnTo>
                  <a:pt x="44196" y="1018032"/>
                </a:lnTo>
                <a:close/>
              </a:path>
              <a:path w="77469" h="1081404">
                <a:moveTo>
                  <a:pt x="76962" y="1005078"/>
                </a:moveTo>
                <a:lnTo>
                  <a:pt x="44175" y="1005078"/>
                </a:lnTo>
                <a:lnTo>
                  <a:pt x="44196" y="1070610"/>
                </a:lnTo>
                <a:lnTo>
                  <a:pt x="76962" y="1005078"/>
                </a:lnTo>
                <a:close/>
              </a:path>
            </a:pathLst>
          </a:custGeom>
          <a:solidFill>
            <a:srgbClr val="667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65311" y="5151120"/>
            <a:ext cx="76200" cy="1137285"/>
          </a:xfrm>
          <a:custGeom>
            <a:avLst/>
            <a:gdLst/>
            <a:ahLst/>
            <a:cxnLst/>
            <a:rect l="l" t="t" r="r" b="b"/>
            <a:pathLst>
              <a:path w="76200" h="11372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42671" y="63245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1137285">
                <a:moveTo>
                  <a:pt x="76200" y="1060703"/>
                </a:moveTo>
                <a:lnTo>
                  <a:pt x="0" y="1060703"/>
                </a:lnTo>
                <a:lnTo>
                  <a:pt x="33527" y="1127759"/>
                </a:lnTo>
                <a:lnTo>
                  <a:pt x="33527" y="1073657"/>
                </a:lnTo>
                <a:lnTo>
                  <a:pt x="42671" y="1073657"/>
                </a:lnTo>
                <a:lnTo>
                  <a:pt x="42671" y="1127760"/>
                </a:lnTo>
                <a:lnTo>
                  <a:pt x="76200" y="1060703"/>
                </a:lnTo>
                <a:close/>
              </a:path>
              <a:path w="76200" h="1137285">
                <a:moveTo>
                  <a:pt x="42671" y="76200"/>
                </a:moveTo>
                <a:lnTo>
                  <a:pt x="42671" y="63245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137285">
                <a:moveTo>
                  <a:pt x="42671" y="1060703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060703"/>
                </a:lnTo>
                <a:lnTo>
                  <a:pt x="42671" y="1060703"/>
                </a:lnTo>
                <a:close/>
              </a:path>
              <a:path w="76200" h="1137285">
                <a:moveTo>
                  <a:pt x="42671" y="1127760"/>
                </a:moveTo>
                <a:lnTo>
                  <a:pt x="42671" y="1073657"/>
                </a:lnTo>
                <a:lnTo>
                  <a:pt x="33527" y="1073657"/>
                </a:lnTo>
                <a:lnTo>
                  <a:pt x="33527" y="1127759"/>
                </a:lnTo>
                <a:lnTo>
                  <a:pt x="38100" y="1136903"/>
                </a:lnTo>
                <a:lnTo>
                  <a:pt x="42671" y="1127760"/>
                </a:lnTo>
                <a:close/>
              </a:path>
            </a:pathLst>
          </a:custGeom>
          <a:solidFill>
            <a:srgbClr val="667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929475" y="5389448"/>
            <a:ext cx="379095" cy="693420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04775" marR="5080" indent="-92710">
              <a:lnSpc>
                <a:spcPts val="1440"/>
              </a:lnSpc>
              <a:spcBef>
                <a:spcPts val="35"/>
              </a:spcBef>
            </a:pPr>
            <a:r>
              <a:rPr dirty="0" sz="1200">
                <a:latin typeface="Arial MT"/>
                <a:cs typeface="Arial MT"/>
              </a:rPr>
              <a:t>tiempo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</a:t>
            </a:r>
            <a:r>
              <a:rPr dirty="0" sz="1200">
                <a:latin typeface="Arial MT"/>
                <a:cs typeface="Arial MT"/>
              </a:rPr>
              <a:t>e  </a:t>
            </a:r>
            <a:r>
              <a:rPr dirty="0" sz="1200" spc="-5">
                <a:latin typeface="Arial MT"/>
                <a:cs typeface="Arial MT"/>
              </a:rPr>
              <a:t>acceso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3409" y="5862065"/>
            <a:ext cx="584835" cy="379095"/>
          </a:xfrm>
          <a:custGeom>
            <a:avLst/>
            <a:gdLst/>
            <a:ahLst/>
            <a:cxnLst/>
            <a:rect l="l" t="t" r="r" b="b"/>
            <a:pathLst>
              <a:path w="584835" h="379095">
                <a:moveTo>
                  <a:pt x="0" y="188975"/>
                </a:moveTo>
                <a:lnTo>
                  <a:pt x="5947" y="150883"/>
                </a:lnTo>
                <a:lnTo>
                  <a:pt x="23002" y="115407"/>
                </a:lnTo>
                <a:lnTo>
                  <a:pt x="49988" y="83306"/>
                </a:lnTo>
                <a:lnTo>
                  <a:pt x="85725" y="55340"/>
                </a:lnTo>
                <a:lnTo>
                  <a:pt x="129033" y="32267"/>
                </a:lnTo>
                <a:lnTo>
                  <a:pt x="178736" y="14847"/>
                </a:lnTo>
                <a:lnTo>
                  <a:pt x="233654" y="3838"/>
                </a:lnTo>
                <a:lnTo>
                  <a:pt x="292608" y="0"/>
                </a:lnTo>
                <a:lnTo>
                  <a:pt x="351310" y="3838"/>
                </a:lnTo>
                <a:lnTo>
                  <a:pt x="406038" y="14847"/>
                </a:lnTo>
                <a:lnTo>
                  <a:pt x="455606" y="32267"/>
                </a:lnTo>
                <a:lnTo>
                  <a:pt x="498824" y="55340"/>
                </a:lnTo>
                <a:lnTo>
                  <a:pt x="534505" y="83306"/>
                </a:lnTo>
                <a:lnTo>
                  <a:pt x="561463" y="115407"/>
                </a:lnTo>
                <a:lnTo>
                  <a:pt x="578508" y="150883"/>
                </a:lnTo>
                <a:lnTo>
                  <a:pt x="584454" y="188975"/>
                </a:lnTo>
                <a:lnTo>
                  <a:pt x="578508" y="227320"/>
                </a:lnTo>
                <a:lnTo>
                  <a:pt x="561463" y="262985"/>
                </a:lnTo>
                <a:lnTo>
                  <a:pt x="534505" y="295221"/>
                </a:lnTo>
                <a:lnTo>
                  <a:pt x="498824" y="323278"/>
                </a:lnTo>
                <a:lnTo>
                  <a:pt x="455606" y="346406"/>
                </a:lnTo>
                <a:lnTo>
                  <a:pt x="406038" y="363854"/>
                </a:lnTo>
                <a:lnTo>
                  <a:pt x="351310" y="374874"/>
                </a:lnTo>
                <a:lnTo>
                  <a:pt x="292608" y="378713"/>
                </a:lnTo>
                <a:lnTo>
                  <a:pt x="233654" y="374874"/>
                </a:lnTo>
                <a:lnTo>
                  <a:pt x="178736" y="363854"/>
                </a:lnTo>
                <a:lnTo>
                  <a:pt x="129033" y="346406"/>
                </a:lnTo>
                <a:lnTo>
                  <a:pt x="85725" y="323278"/>
                </a:lnTo>
                <a:lnTo>
                  <a:pt x="49988" y="295221"/>
                </a:lnTo>
                <a:lnTo>
                  <a:pt x="23002" y="262985"/>
                </a:lnTo>
                <a:lnTo>
                  <a:pt x="5947" y="227320"/>
                </a:lnTo>
                <a:lnTo>
                  <a:pt x="0" y="188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732153" y="5939282"/>
            <a:ext cx="2667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FIN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03433" y="6025896"/>
            <a:ext cx="570230" cy="51435"/>
          </a:xfrm>
          <a:custGeom>
            <a:avLst/>
            <a:gdLst/>
            <a:ahLst/>
            <a:cxnLst/>
            <a:rect l="l" t="t" r="r" b="b"/>
            <a:pathLst>
              <a:path w="570229" h="51435">
                <a:moveTo>
                  <a:pt x="531876" y="32003"/>
                </a:moveTo>
                <a:lnTo>
                  <a:pt x="531876" y="19050"/>
                </a:lnTo>
                <a:lnTo>
                  <a:pt x="0" y="19050"/>
                </a:lnTo>
                <a:lnTo>
                  <a:pt x="0" y="32003"/>
                </a:lnTo>
                <a:lnTo>
                  <a:pt x="531876" y="32003"/>
                </a:lnTo>
                <a:close/>
              </a:path>
              <a:path w="570229" h="51435">
                <a:moveTo>
                  <a:pt x="569976" y="25145"/>
                </a:moveTo>
                <a:lnTo>
                  <a:pt x="519684" y="0"/>
                </a:lnTo>
                <a:lnTo>
                  <a:pt x="519684" y="19050"/>
                </a:lnTo>
                <a:lnTo>
                  <a:pt x="531876" y="19050"/>
                </a:lnTo>
                <a:lnTo>
                  <a:pt x="531876" y="44773"/>
                </a:lnTo>
                <a:lnTo>
                  <a:pt x="569976" y="25145"/>
                </a:lnTo>
                <a:close/>
              </a:path>
              <a:path w="570229" h="51435">
                <a:moveTo>
                  <a:pt x="531876" y="44773"/>
                </a:moveTo>
                <a:lnTo>
                  <a:pt x="531876" y="32003"/>
                </a:lnTo>
                <a:lnTo>
                  <a:pt x="519684" y="32003"/>
                </a:lnTo>
                <a:lnTo>
                  <a:pt x="519684" y="51053"/>
                </a:lnTo>
                <a:lnTo>
                  <a:pt x="531876" y="4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15363" y="4639817"/>
            <a:ext cx="561975" cy="165100"/>
          </a:xfrm>
          <a:custGeom>
            <a:avLst/>
            <a:gdLst/>
            <a:ahLst/>
            <a:cxnLst/>
            <a:rect l="l" t="t" r="r" b="b"/>
            <a:pathLst>
              <a:path w="561975" h="165100">
                <a:moveTo>
                  <a:pt x="561593" y="82296"/>
                </a:moveTo>
                <a:lnTo>
                  <a:pt x="554200" y="40826"/>
                </a:lnTo>
                <a:lnTo>
                  <a:pt x="521636" y="4417"/>
                </a:lnTo>
                <a:lnTo>
                  <a:pt x="509777" y="0"/>
                </a:lnTo>
                <a:lnTo>
                  <a:pt x="506729" y="6858"/>
                </a:lnTo>
                <a:lnTo>
                  <a:pt x="516314" y="11013"/>
                </a:lnTo>
                <a:lnTo>
                  <a:pt x="524541" y="16668"/>
                </a:lnTo>
                <a:lnTo>
                  <a:pt x="544448" y="54863"/>
                </a:lnTo>
                <a:lnTo>
                  <a:pt x="547115" y="81534"/>
                </a:lnTo>
                <a:lnTo>
                  <a:pt x="547115" y="138384"/>
                </a:lnTo>
                <a:lnTo>
                  <a:pt x="548639" y="136398"/>
                </a:lnTo>
                <a:lnTo>
                  <a:pt x="554200" y="124515"/>
                </a:lnTo>
                <a:lnTo>
                  <a:pt x="558260" y="111632"/>
                </a:lnTo>
                <a:lnTo>
                  <a:pt x="560748" y="97607"/>
                </a:lnTo>
                <a:lnTo>
                  <a:pt x="561593" y="82296"/>
                </a:lnTo>
                <a:close/>
              </a:path>
              <a:path w="561975" h="165100">
                <a:moveTo>
                  <a:pt x="547115" y="138384"/>
                </a:moveTo>
                <a:lnTo>
                  <a:pt x="547115" y="81534"/>
                </a:lnTo>
                <a:lnTo>
                  <a:pt x="546425" y="96250"/>
                </a:lnTo>
                <a:lnTo>
                  <a:pt x="544448" y="109537"/>
                </a:lnTo>
                <a:lnTo>
                  <a:pt x="524636" y="148304"/>
                </a:lnTo>
                <a:lnTo>
                  <a:pt x="507491" y="158496"/>
                </a:lnTo>
                <a:lnTo>
                  <a:pt x="509777" y="164592"/>
                </a:lnTo>
                <a:lnTo>
                  <a:pt x="521636" y="160293"/>
                </a:lnTo>
                <a:lnTo>
                  <a:pt x="532066" y="154209"/>
                </a:lnTo>
                <a:lnTo>
                  <a:pt x="541067" y="146268"/>
                </a:lnTo>
                <a:lnTo>
                  <a:pt x="547115" y="138384"/>
                </a:lnTo>
                <a:close/>
              </a:path>
              <a:path w="561975" h="165100">
                <a:moveTo>
                  <a:pt x="54101" y="6858"/>
                </a:moveTo>
                <a:lnTo>
                  <a:pt x="51815" y="0"/>
                </a:lnTo>
                <a:lnTo>
                  <a:pt x="39957" y="4417"/>
                </a:lnTo>
                <a:lnTo>
                  <a:pt x="29527" y="10763"/>
                </a:lnTo>
                <a:lnTo>
                  <a:pt x="3333" y="53625"/>
                </a:lnTo>
                <a:lnTo>
                  <a:pt x="0" y="82296"/>
                </a:lnTo>
                <a:lnTo>
                  <a:pt x="845" y="97607"/>
                </a:lnTo>
                <a:lnTo>
                  <a:pt x="3333" y="111633"/>
                </a:lnTo>
                <a:lnTo>
                  <a:pt x="7393" y="124515"/>
                </a:lnTo>
                <a:lnTo>
                  <a:pt x="12953" y="136398"/>
                </a:lnTo>
                <a:lnTo>
                  <a:pt x="14477" y="138384"/>
                </a:lnTo>
                <a:lnTo>
                  <a:pt x="14477" y="81534"/>
                </a:lnTo>
                <a:lnTo>
                  <a:pt x="15168" y="67698"/>
                </a:lnTo>
                <a:lnTo>
                  <a:pt x="30098" y="23895"/>
                </a:lnTo>
                <a:lnTo>
                  <a:pt x="44957" y="11013"/>
                </a:lnTo>
                <a:lnTo>
                  <a:pt x="54101" y="6858"/>
                </a:lnTo>
                <a:close/>
              </a:path>
              <a:path w="561975" h="165100">
                <a:moveTo>
                  <a:pt x="54101" y="158496"/>
                </a:moveTo>
                <a:lnTo>
                  <a:pt x="24383" y="131826"/>
                </a:lnTo>
                <a:lnTo>
                  <a:pt x="14477" y="81534"/>
                </a:lnTo>
                <a:lnTo>
                  <a:pt x="14477" y="138384"/>
                </a:lnTo>
                <a:lnTo>
                  <a:pt x="20526" y="146268"/>
                </a:lnTo>
                <a:lnTo>
                  <a:pt x="29527" y="154209"/>
                </a:lnTo>
                <a:lnTo>
                  <a:pt x="39957" y="160293"/>
                </a:lnTo>
                <a:lnTo>
                  <a:pt x="51815" y="164592"/>
                </a:lnTo>
                <a:lnTo>
                  <a:pt x="54101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459353" y="4582921"/>
            <a:ext cx="34613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mbria"/>
                <a:cs typeface="Cambria"/>
              </a:rPr>
              <a:t>𝑇</a:t>
            </a:r>
            <a:r>
              <a:rPr dirty="0" baseline="-21604" sz="1350" spc="52">
                <a:latin typeface="Cambria"/>
                <a:cs typeface="Cambria"/>
              </a:rPr>
              <a:t>𝑡𝑜</a:t>
            </a:r>
            <a:r>
              <a:rPr dirty="0" baseline="-21604" sz="1350" spc="44">
                <a:latin typeface="Cambria"/>
                <a:cs typeface="Cambria"/>
              </a:rPr>
              <a:t>𝑡</a:t>
            </a:r>
            <a:r>
              <a:rPr dirty="0" baseline="-21604" sz="1350" spc="52">
                <a:latin typeface="Cambria"/>
                <a:cs typeface="Cambria"/>
              </a:rPr>
              <a:t>𝑎𝑙</a:t>
            </a:r>
            <a:r>
              <a:rPr dirty="0" baseline="-21604" sz="1350">
                <a:latin typeface="Cambria"/>
                <a:cs typeface="Cambria"/>
              </a:rPr>
              <a:t> </a:t>
            </a:r>
            <a:r>
              <a:rPr dirty="0" baseline="-21604" sz="1350" spc="52">
                <a:latin typeface="Cambria"/>
                <a:cs typeface="Cambria"/>
              </a:rPr>
              <a:t> </a:t>
            </a:r>
            <a:r>
              <a:rPr dirty="0" sz="1400" spc="265">
                <a:latin typeface="Cambria"/>
                <a:cs typeface="Cambria"/>
              </a:rPr>
              <a:t>=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𝑇𝑎𝑐𝑖𝑒𝑟𝑡𝑜</a:t>
            </a:r>
            <a:r>
              <a:rPr dirty="0" sz="1400" spc="35">
                <a:latin typeface="Cambria"/>
                <a:cs typeface="Cambria"/>
              </a:rPr>
              <a:t> </a:t>
            </a:r>
            <a:r>
              <a:rPr dirty="0" sz="1400" spc="265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-125">
                <a:latin typeface="Cambria"/>
                <a:cs typeface="Cambria"/>
              </a:rPr>
              <a:t>1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29">
                <a:latin typeface="Cambria"/>
                <a:cs typeface="Cambria"/>
              </a:rPr>
              <a:t>—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𝐻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4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∗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𝑇𝑝𝑒𝑛𝑎</a:t>
            </a:r>
            <a:r>
              <a:rPr dirty="0" sz="1400" spc="-10">
                <a:latin typeface="Cambria"/>
                <a:cs typeface="Cambria"/>
              </a:rPr>
              <a:t>𝑙𝑖</a:t>
            </a:r>
            <a:r>
              <a:rPr dirty="0" sz="1400" spc="-5">
                <a:latin typeface="Cambria"/>
                <a:cs typeface="Cambria"/>
              </a:rPr>
              <a:t>𝑧</a:t>
            </a:r>
            <a:r>
              <a:rPr dirty="0" sz="1400" spc="-15">
                <a:latin typeface="Cambria"/>
                <a:cs typeface="Cambria"/>
              </a:rPr>
              <a:t>𝑎</a:t>
            </a:r>
            <a:r>
              <a:rPr dirty="0" sz="1400" spc="-10">
                <a:latin typeface="Cambria"/>
                <a:cs typeface="Cambria"/>
              </a:rPr>
              <a:t>𝑐</a:t>
            </a:r>
            <a:r>
              <a:rPr dirty="0" sz="1400" spc="-5">
                <a:latin typeface="Cambria"/>
                <a:cs typeface="Cambria"/>
              </a:rPr>
              <a:t>𝑖</a:t>
            </a:r>
            <a:r>
              <a:rPr dirty="0" sz="1400" spc="-10">
                <a:latin typeface="Cambria"/>
                <a:cs typeface="Cambria"/>
              </a:rPr>
              <a:t>𝑜</a:t>
            </a:r>
            <a:r>
              <a:rPr dirty="0" sz="1400" spc="-5">
                <a:latin typeface="Cambria"/>
                <a:cs typeface="Cambria"/>
              </a:rPr>
              <a:t>𝑛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7299" y="6038341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9165" y="2971038"/>
            <a:ext cx="3312160" cy="1937385"/>
            <a:chOff x="1859165" y="2971038"/>
            <a:chExt cx="3312160" cy="1937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165" y="2971038"/>
              <a:ext cx="3311652" cy="19370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1941" y="3802380"/>
              <a:ext cx="862965" cy="520065"/>
            </a:xfrm>
            <a:custGeom>
              <a:avLst/>
              <a:gdLst/>
              <a:ahLst/>
              <a:cxnLst/>
              <a:rect l="l" t="t" r="r" b="b"/>
              <a:pathLst>
                <a:path w="862964" h="520064">
                  <a:moveTo>
                    <a:pt x="0" y="259841"/>
                  </a:moveTo>
                  <a:lnTo>
                    <a:pt x="15437" y="190852"/>
                  </a:lnTo>
                  <a:lnTo>
                    <a:pt x="58984" y="128806"/>
                  </a:lnTo>
                  <a:lnTo>
                    <a:pt x="90002" y="101166"/>
                  </a:lnTo>
                  <a:lnTo>
                    <a:pt x="126492" y="76199"/>
                  </a:lnTo>
                  <a:lnTo>
                    <a:pt x="167934" y="54217"/>
                  </a:lnTo>
                  <a:lnTo>
                    <a:pt x="213811" y="35531"/>
                  </a:lnTo>
                  <a:lnTo>
                    <a:pt x="263604" y="20454"/>
                  </a:lnTo>
                  <a:lnTo>
                    <a:pt x="316794" y="9299"/>
                  </a:lnTo>
                  <a:lnTo>
                    <a:pt x="372863" y="2376"/>
                  </a:lnTo>
                  <a:lnTo>
                    <a:pt x="431292" y="0"/>
                  </a:lnTo>
                  <a:lnTo>
                    <a:pt x="489720" y="2376"/>
                  </a:lnTo>
                  <a:lnTo>
                    <a:pt x="545789" y="9299"/>
                  </a:lnTo>
                  <a:lnTo>
                    <a:pt x="598979" y="20454"/>
                  </a:lnTo>
                  <a:lnTo>
                    <a:pt x="648772" y="35531"/>
                  </a:lnTo>
                  <a:lnTo>
                    <a:pt x="694649" y="54217"/>
                  </a:lnTo>
                  <a:lnTo>
                    <a:pt x="736092" y="76199"/>
                  </a:lnTo>
                  <a:lnTo>
                    <a:pt x="772581" y="101166"/>
                  </a:lnTo>
                  <a:lnTo>
                    <a:pt x="803599" y="128806"/>
                  </a:lnTo>
                  <a:lnTo>
                    <a:pt x="828627" y="158805"/>
                  </a:lnTo>
                  <a:lnTo>
                    <a:pt x="858638" y="224635"/>
                  </a:lnTo>
                  <a:lnTo>
                    <a:pt x="862584" y="259841"/>
                  </a:lnTo>
                  <a:lnTo>
                    <a:pt x="858638" y="295048"/>
                  </a:lnTo>
                  <a:lnTo>
                    <a:pt x="828627" y="360878"/>
                  </a:lnTo>
                  <a:lnTo>
                    <a:pt x="803599" y="390877"/>
                  </a:lnTo>
                  <a:lnTo>
                    <a:pt x="772581" y="418517"/>
                  </a:lnTo>
                  <a:lnTo>
                    <a:pt x="736091" y="443483"/>
                  </a:lnTo>
                  <a:lnTo>
                    <a:pt x="694649" y="465466"/>
                  </a:lnTo>
                  <a:lnTo>
                    <a:pt x="648772" y="484152"/>
                  </a:lnTo>
                  <a:lnTo>
                    <a:pt x="598979" y="499229"/>
                  </a:lnTo>
                  <a:lnTo>
                    <a:pt x="545789" y="510384"/>
                  </a:lnTo>
                  <a:lnTo>
                    <a:pt x="489720" y="517307"/>
                  </a:lnTo>
                  <a:lnTo>
                    <a:pt x="431292" y="519683"/>
                  </a:lnTo>
                  <a:lnTo>
                    <a:pt x="372863" y="517307"/>
                  </a:lnTo>
                  <a:lnTo>
                    <a:pt x="316794" y="510384"/>
                  </a:lnTo>
                  <a:lnTo>
                    <a:pt x="263604" y="499229"/>
                  </a:lnTo>
                  <a:lnTo>
                    <a:pt x="213811" y="484152"/>
                  </a:lnTo>
                  <a:lnTo>
                    <a:pt x="167934" y="465466"/>
                  </a:lnTo>
                  <a:lnTo>
                    <a:pt x="126492" y="443483"/>
                  </a:lnTo>
                  <a:lnTo>
                    <a:pt x="90002" y="418517"/>
                  </a:lnTo>
                  <a:lnTo>
                    <a:pt x="58984" y="390877"/>
                  </a:lnTo>
                  <a:lnTo>
                    <a:pt x="33956" y="360878"/>
                  </a:lnTo>
                  <a:lnTo>
                    <a:pt x="3945" y="295048"/>
                  </a:lnTo>
                  <a:lnTo>
                    <a:pt x="0" y="259841"/>
                  </a:lnTo>
                  <a:close/>
                </a:path>
              </a:pathLst>
            </a:custGeom>
            <a:ln w="381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85223" y="3265932"/>
              <a:ext cx="862330" cy="519430"/>
            </a:xfrm>
            <a:custGeom>
              <a:avLst/>
              <a:gdLst/>
              <a:ahLst/>
              <a:cxnLst/>
              <a:rect l="l" t="t" r="r" b="b"/>
              <a:pathLst>
                <a:path w="862329" h="519429">
                  <a:moveTo>
                    <a:pt x="0" y="259079"/>
                  </a:moveTo>
                  <a:lnTo>
                    <a:pt x="15381" y="190147"/>
                  </a:lnTo>
                  <a:lnTo>
                    <a:pt x="58786" y="128241"/>
                  </a:lnTo>
                  <a:lnTo>
                    <a:pt x="89715" y="100691"/>
                  </a:lnTo>
                  <a:lnTo>
                    <a:pt x="126111" y="75818"/>
                  </a:lnTo>
                  <a:lnTo>
                    <a:pt x="167459" y="53930"/>
                  </a:lnTo>
                  <a:lnTo>
                    <a:pt x="213247" y="35334"/>
                  </a:lnTo>
                  <a:lnTo>
                    <a:pt x="262961" y="20335"/>
                  </a:lnTo>
                  <a:lnTo>
                    <a:pt x="316088" y="9242"/>
                  </a:lnTo>
                  <a:lnTo>
                    <a:pt x="372116" y="2361"/>
                  </a:lnTo>
                  <a:lnTo>
                    <a:pt x="430530" y="0"/>
                  </a:lnTo>
                  <a:lnTo>
                    <a:pt x="489118" y="2361"/>
                  </a:lnTo>
                  <a:lnTo>
                    <a:pt x="545292" y="9242"/>
                  </a:lnTo>
                  <a:lnTo>
                    <a:pt x="598539" y="20335"/>
                  </a:lnTo>
                  <a:lnTo>
                    <a:pt x="648349" y="35334"/>
                  </a:lnTo>
                  <a:lnTo>
                    <a:pt x="694211" y="53930"/>
                  </a:lnTo>
                  <a:lnTo>
                    <a:pt x="735615" y="75818"/>
                  </a:lnTo>
                  <a:lnTo>
                    <a:pt x="772051" y="100691"/>
                  </a:lnTo>
                  <a:lnTo>
                    <a:pt x="803006" y="128241"/>
                  </a:lnTo>
                  <a:lnTo>
                    <a:pt x="827972" y="158162"/>
                  </a:lnTo>
                  <a:lnTo>
                    <a:pt x="857890" y="223888"/>
                  </a:lnTo>
                  <a:lnTo>
                    <a:pt x="861822" y="259079"/>
                  </a:lnTo>
                  <a:lnTo>
                    <a:pt x="857890" y="294446"/>
                  </a:lnTo>
                  <a:lnTo>
                    <a:pt x="827972" y="360437"/>
                  </a:lnTo>
                  <a:lnTo>
                    <a:pt x="803006" y="390454"/>
                  </a:lnTo>
                  <a:lnTo>
                    <a:pt x="772051" y="418079"/>
                  </a:lnTo>
                  <a:lnTo>
                    <a:pt x="735615" y="443007"/>
                  </a:lnTo>
                  <a:lnTo>
                    <a:pt x="694211" y="464935"/>
                  </a:lnTo>
                  <a:lnTo>
                    <a:pt x="648349" y="483559"/>
                  </a:lnTo>
                  <a:lnTo>
                    <a:pt x="598539" y="498574"/>
                  </a:lnTo>
                  <a:lnTo>
                    <a:pt x="545292" y="509675"/>
                  </a:lnTo>
                  <a:lnTo>
                    <a:pt x="489118" y="516559"/>
                  </a:lnTo>
                  <a:lnTo>
                    <a:pt x="430530" y="518921"/>
                  </a:lnTo>
                  <a:lnTo>
                    <a:pt x="372116" y="516559"/>
                  </a:lnTo>
                  <a:lnTo>
                    <a:pt x="316088" y="509675"/>
                  </a:lnTo>
                  <a:lnTo>
                    <a:pt x="262961" y="498574"/>
                  </a:lnTo>
                  <a:lnTo>
                    <a:pt x="213247" y="483559"/>
                  </a:lnTo>
                  <a:lnTo>
                    <a:pt x="167459" y="464935"/>
                  </a:lnTo>
                  <a:lnTo>
                    <a:pt x="126111" y="443007"/>
                  </a:lnTo>
                  <a:lnTo>
                    <a:pt x="89715" y="418079"/>
                  </a:lnTo>
                  <a:lnTo>
                    <a:pt x="58786" y="390454"/>
                  </a:lnTo>
                  <a:lnTo>
                    <a:pt x="33837" y="360437"/>
                  </a:lnTo>
                  <a:lnTo>
                    <a:pt x="3930" y="294446"/>
                  </a:lnTo>
                  <a:lnTo>
                    <a:pt x="0" y="259079"/>
                  </a:lnTo>
                  <a:close/>
                </a:path>
              </a:pathLst>
            </a:custGeom>
            <a:ln w="381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29419" y="4264914"/>
              <a:ext cx="862330" cy="519430"/>
            </a:xfrm>
            <a:custGeom>
              <a:avLst/>
              <a:gdLst/>
              <a:ahLst/>
              <a:cxnLst/>
              <a:rect l="l" t="t" r="r" b="b"/>
              <a:pathLst>
                <a:path w="862329" h="519429">
                  <a:moveTo>
                    <a:pt x="0" y="259080"/>
                  </a:moveTo>
                  <a:lnTo>
                    <a:pt x="15384" y="190147"/>
                  </a:lnTo>
                  <a:lnTo>
                    <a:pt x="58815" y="128241"/>
                  </a:lnTo>
                  <a:lnTo>
                    <a:pt x="89770" y="100691"/>
                  </a:lnTo>
                  <a:lnTo>
                    <a:pt x="126206" y="75819"/>
                  </a:lnTo>
                  <a:lnTo>
                    <a:pt x="167610" y="53930"/>
                  </a:lnTo>
                  <a:lnTo>
                    <a:pt x="213472" y="35334"/>
                  </a:lnTo>
                  <a:lnTo>
                    <a:pt x="263282" y="20335"/>
                  </a:lnTo>
                  <a:lnTo>
                    <a:pt x="316529" y="9242"/>
                  </a:lnTo>
                  <a:lnTo>
                    <a:pt x="372703" y="2361"/>
                  </a:lnTo>
                  <a:lnTo>
                    <a:pt x="431292" y="0"/>
                  </a:lnTo>
                  <a:lnTo>
                    <a:pt x="489705" y="2361"/>
                  </a:lnTo>
                  <a:lnTo>
                    <a:pt x="545733" y="9242"/>
                  </a:lnTo>
                  <a:lnTo>
                    <a:pt x="598860" y="20335"/>
                  </a:lnTo>
                  <a:lnTo>
                    <a:pt x="648574" y="35334"/>
                  </a:lnTo>
                  <a:lnTo>
                    <a:pt x="694362" y="53930"/>
                  </a:lnTo>
                  <a:lnTo>
                    <a:pt x="735710" y="75819"/>
                  </a:lnTo>
                  <a:lnTo>
                    <a:pt x="772106" y="100691"/>
                  </a:lnTo>
                  <a:lnTo>
                    <a:pt x="803035" y="128241"/>
                  </a:lnTo>
                  <a:lnTo>
                    <a:pt x="827984" y="158162"/>
                  </a:lnTo>
                  <a:lnTo>
                    <a:pt x="857891" y="223888"/>
                  </a:lnTo>
                  <a:lnTo>
                    <a:pt x="861822" y="259080"/>
                  </a:lnTo>
                  <a:lnTo>
                    <a:pt x="857891" y="294446"/>
                  </a:lnTo>
                  <a:lnTo>
                    <a:pt x="827984" y="360437"/>
                  </a:lnTo>
                  <a:lnTo>
                    <a:pt x="803035" y="390454"/>
                  </a:lnTo>
                  <a:lnTo>
                    <a:pt x="772106" y="418079"/>
                  </a:lnTo>
                  <a:lnTo>
                    <a:pt x="735711" y="443007"/>
                  </a:lnTo>
                  <a:lnTo>
                    <a:pt x="694362" y="464935"/>
                  </a:lnTo>
                  <a:lnTo>
                    <a:pt x="648574" y="483559"/>
                  </a:lnTo>
                  <a:lnTo>
                    <a:pt x="598860" y="498574"/>
                  </a:lnTo>
                  <a:lnTo>
                    <a:pt x="545733" y="509675"/>
                  </a:lnTo>
                  <a:lnTo>
                    <a:pt x="489705" y="516559"/>
                  </a:lnTo>
                  <a:lnTo>
                    <a:pt x="431292" y="518922"/>
                  </a:lnTo>
                  <a:lnTo>
                    <a:pt x="372703" y="516559"/>
                  </a:lnTo>
                  <a:lnTo>
                    <a:pt x="316529" y="509675"/>
                  </a:lnTo>
                  <a:lnTo>
                    <a:pt x="263282" y="498574"/>
                  </a:lnTo>
                  <a:lnTo>
                    <a:pt x="213472" y="483559"/>
                  </a:lnTo>
                  <a:lnTo>
                    <a:pt x="167610" y="464935"/>
                  </a:lnTo>
                  <a:lnTo>
                    <a:pt x="126206" y="443007"/>
                  </a:lnTo>
                  <a:lnTo>
                    <a:pt x="89770" y="418079"/>
                  </a:lnTo>
                  <a:lnTo>
                    <a:pt x="58815" y="390454"/>
                  </a:lnTo>
                  <a:lnTo>
                    <a:pt x="33849" y="360437"/>
                  </a:lnTo>
                  <a:lnTo>
                    <a:pt x="3931" y="294446"/>
                  </a:lnTo>
                  <a:lnTo>
                    <a:pt x="0" y="259080"/>
                  </a:lnTo>
                  <a:close/>
                </a:path>
              </a:pathLst>
            </a:custGeom>
            <a:ln w="381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95733" y="4971542"/>
            <a:ext cx="1239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mic Sans MS"/>
                <a:cs typeface="Comic Sans MS"/>
              </a:rPr>
              <a:t>PentiumIII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77923" y="1323086"/>
            <a:ext cx="451929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3525" algn="l"/>
              </a:tabLst>
            </a:pPr>
            <a:r>
              <a:rPr dirty="0" sz="2900" spc="150"/>
              <a:t>M</a:t>
            </a:r>
            <a:r>
              <a:rPr dirty="0" sz="2300" spc="150"/>
              <a:t>EMORIA	</a:t>
            </a:r>
            <a:r>
              <a:rPr dirty="0" sz="2300" spc="140"/>
              <a:t>CACHE</a:t>
            </a:r>
            <a:r>
              <a:rPr dirty="0" sz="2900" spc="140"/>
              <a:t>:</a:t>
            </a:r>
            <a:r>
              <a:rPr dirty="0" sz="2900" spc="315"/>
              <a:t> </a:t>
            </a:r>
            <a:r>
              <a:rPr dirty="0" sz="2300" spc="170"/>
              <a:t>EVOLUCIÓN</a:t>
            </a:r>
            <a:endParaRPr sz="23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2989" y="2109216"/>
            <a:ext cx="3166110" cy="36972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80509" y="5706871"/>
            <a:ext cx="98806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00" spc="-10" b="1">
                <a:latin typeface="Comic Sans MS"/>
                <a:cs typeface="Comic Sans MS"/>
              </a:rPr>
              <a:t>Itaniun</a:t>
            </a:r>
            <a:r>
              <a:rPr dirty="0" sz="1700" spc="-55" b="1">
                <a:latin typeface="Comic Sans MS"/>
                <a:cs typeface="Comic Sans MS"/>
              </a:rPr>
              <a:t> </a:t>
            </a:r>
            <a:r>
              <a:rPr dirty="0" sz="1700" spc="-5" b="1">
                <a:latin typeface="Comic Sans MS"/>
                <a:cs typeface="Comic Sans MS"/>
              </a:rPr>
              <a:t>2 </a:t>
            </a:r>
            <a:r>
              <a:rPr dirty="0" sz="1700" spc="-720" b="1">
                <a:latin typeface="Comic Sans MS"/>
                <a:cs typeface="Comic Sans MS"/>
              </a:rPr>
              <a:t> </a:t>
            </a:r>
            <a:r>
              <a:rPr dirty="0" sz="1700" spc="-5" b="1">
                <a:latin typeface="Comic Sans MS"/>
                <a:cs typeface="Comic Sans MS"/>
              </a:rPr>
              <a:t>Madison</a:t>
            </a:r>
            <a:endParaRPr sz="17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69949" y="5478589"/>
            <a:ext cx="4072254" cy="655955"/>
            <a:chOff x="1269949" y="5478589"/>
            <a:chExt cx="4072254" cy="65595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4711" y="5483352"/>
              <a:ext cx="4062222" cy="6461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4711" y="5483352"/>
              <a:ext cx="4062729" cy="646430"/>
            </a:xfrm>
            <a:custGeom>
              <a:avLst/>
              <a:gdLst/>
              <a:ahLst/>
              <a:cxnLst/>
              <a:rect l="l" t="t" r="r" b="b"/>
              <a:pathLst>
                <a:path w="4062729" h="646429">
                  <a:moveTo>
                    <a:pt x="0" y="646176"/>
                  </a:moveTo>
                  <a:lnTo>
                    <a:pt x="0" y="0"/>
                  </a:lnTo>
                  <a:lnTo>
                    <a:pt x="4062221" y="0"/>
                  </a:lnTo>
                  <a:lnTo>
                    <a:pt x="4062222" y="646176"/>
                  </a:lnTo>
                  <a:lnTo>
                    <a:pt x="0" y="646176"/>
                  </a:lnTo>
                  <a:close/>
                </a:path>
              </a:pathLst>
            </a:custGeom>
            <a:ln w="9525">
              <a:solidFill>
                <a:srgbClr val="667F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74711" y="5483352"/>
            <a:ext cx="4062729" cy="646430"/>
          </a:xfrm>
          <a:prstGeom prst="rect">
            <a:avLst/>
          </a:prstGeom>
          <a:ln w="9525">
            <a:solidFill>
              <a:srgbClr val="667FA5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Latencia:</a:t>
            </a:r>
            <a:endParaRPr sz="1800">
              <a:latin typeface="Calibri"/>
              <a:cs typeface="Calibri"/>
            </a:endParaRPr>
          </a:p>
          <a:p>
            <a:pPr marL="14287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1ciclo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Itanium2)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ciclos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Power4‐5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3079" y="3205226"/>
            <a:ext cx="555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5">
                <a:latin typeface="Calibri"/>
                <a:cs typeface="Calibri"/>
              </a:rPr>
              <a:t> D</a:t>
            </a:r>
            <a:r>
              <a:rPr dirty="0" sz="1200" spc="-15">
                <a:latin typeface="Calibri"/>
                <a:cs typeface="Calibri"/>
              </a:rPr>
              <a:t>at</a:t>
            </a:r>
            <a:r>
              <a:rPr dirty="0" sz="1200" spc="-5"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18623" y="3345179"/>
            <a:ext cx="1748789" cy="238125"/>
          </a:xfrm>
          <a:custGeom>
            <a:avLst/>
            <a:gdLst/>
            <a:ahLst/>
            <a:cxnLst/>
            <a:rect l="l" t="t" r="r" b="b"/>
            <a:pathLst>
              <a:path w="1748789" h="238125">
                <a:moveTo>
                  <a:pt x="74261" y="189838"/>
                </a:moveTo>
                <a:lnTo>
                  <a:pt x="70865" y="161544"/>
                </a:lnTo>
                <a:lnTo>
                  <a:pt x="0" y="208026"/>
                </a:lnTo>
                <a:lnTo>
                  <a:pt x="61721" y="230951"/>
                </a:lnTo>
                <a:lnTo>
                  <a:pt x="61721" y="191262"/>
                </a:lnTo>
                <a:lnTo>
                  <a:pt x="74261" y="189838"/>
                </a:lnTo>
                <a:close/>
              </a:path>
              <a:path w="1748789" h="238125">
                <a:moveTo>
                  <a:pt x="76547" y="208888"/>
                </a:moveTo>
                <a:lnTo>
                  <a:pt x="74261" y="189838"/>
                </a:lnTo>
                <a:lnTo>
                  <a:pt x="61721" y="191262"/>
                </a:lnTo>
                <a:lnTo>
                  <a:pt x="64007" y="210312"/>
                </a:lnTo>
                <a:lnTo>
                  <a:pt x="76547" y="208888"/>
                </a:lnTo>
                <a:close/>
              </a:path>
              <a:path w="1748789" h="238125">
                <a:moveTo>
                  <a:pt x="80009" y="237744"/>
                </a:moveTo>
                <a:lnTo>
                  <a:pt x="76547" y="208888"/>
                </a:lnTo>
                <a:lnTo>
                  <a:pt x="64007" y="210312"/>
                </a:lnTo>
                <a:lnTo>
                  <a:pt x="61721" y="191262"/>
                </a:lnTo>
                <a:lnTo>
                  <a:pt x="61721" y="230951"/>
                </a:lnTo>
                <a:lnTo>
                  <a:pt x="80009" y="237744"/>
                </a:lnTo>
                <a:close/>
              </a:path>
              <a:path w="1748789" h="238125">
                <a:moveTo>
                  <a:pt x="1748789" y="19050"/>
                </a:moveTo>
                <a:lnTo>
                  <a:pt x="1746503" y="0"/>
                </a:lnTo>
                <a:lnTo>
                  <a:pt x="74261" y="189838"/>
                </a:lnTo>
                <a:lnTo>
                  <a:pt x="76547" y="208888"/>
                </a:lnTo>
                <a:lnTo>
                  <a:pt x="1748789" y="190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67077" y="4678171"/>
            <a:ext cx="481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L1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Instr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80345" y="4328921"/>
            <a:ext cx="1663064" cy="353060"/>
          </a:xfrm>
          <a:custGeom>
            <a:avLst/>
            <a:gdLst/>
            <a:ahLst/>
            <a:cxnLst/>
            <a:rect l="l" t="t" r="r" b="b"/>
            <a:pathLst>
              <a:path w="1663064" h="353060">
                <a:moveTo>
                  <a:pt x="82296" y="0"/>
                </a:moveTo>
                <a:lnTo>
                  <a:pt x="0" y="23621"/>
                </a:lnTo>
                <a:lnTo>
                  <a:pt x="60198" y="69615"/>
                </a:lnTo>
                <a:lnTo>
                  <a:pt x="60198" y="44957"/>
                </a:lnTo>
                <a:lnTo>
                  <a:pt x="64008" y="25907"/>
                </a:lnTo>
                <a:lnTo>
                  <a:pt x="76848" y="28386"/>
                </a:lnTo>
                <a:lnTo>
                  <a:pt x="82296" y="0"/>
                </a:lnTo>
                <a:close/>
              </a:path>
              <a:path w="1663064" h="353060">
                <a:moveTo>
                  <a:pt x="76848" y="28386"/>
                </a:moveTo>
                <a:lnTo>
                  <a:pt x="64008" y="25907"/>
                </a:lnTo>
                <a:lnTo>
                  <a:pt x="60198" y="44957"/>
                </a:lnTo>
                <a:lnTo>
                  <a:pt x="73187" y="47459"/>
                </a:lnTo>
                <a:lnTo>
                  <a:pt x="76848" y="28386"/>
                </a:lnTo>
                <a:close/>
              </a:path>
              <a:path w="1663064" h="353060">
                <a:moveTo>
                  <a:pt x="73187" y="47459"/>
                </a:moveTo>
                <a:lnTo>
                  <a:pt x="60198" y="44957"/>
                </a:lnTo>
                <a:lnTo>
                  <a:pt x="60198" y="69615"/>
                </a:lnTo>
                <a:lnTo>
                  <a:pt x="67818" y="75437"/>
                </a:lnTo>
                <a:lnTo>
                  <a:pt x="73187" y="47459"/>
                </a:lnTo>
                <a:close/>
              </a:path>
              <a:path w="1663064" h="353060">
                <a:moveTo>
                  <a:pt x="1662684" y="334517"/>
                </a:moveTo>
                <a:lnTo>
                  <a:pt x="76848" y="28386"/>
                </a:lnTo>
                <a:lnTo>
                  <a:pt x="73187" y="47459"/>
                </a:lnTo>
                <a:lnTo>
                  <a:pt x="1658874" y="352805"/>
                </a:lnTo>
                <a:lnTo>
                  <a:pt x="1662684" y="33451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8907" y="1861566"/>
            <a:ext cx="4154424" cy="9235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18907" y="1861566"/>
            <a:ext cx="4154804" cy="923925"/>
          </a:xfrm>
          <a:prstGeom prst="rect">
            <a:avLst/>
          </a:prstGeom>
          <a:ln w="9525">
            <a:solidFill>
              <a:srgbClr val="667FA5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Tamaño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 la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  <a:p>
            <a:pPr marL="90805" marR="37084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Del 50 al 75 %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del área.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Más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80%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transistores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71793" y="5997194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7923" y="1323086"/>
            <a:ext cx="451929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3525" algn="l"/>
              </a:tabLst>
            </a:pPr>
            <a:r>
              <a:rPr dirty="0" sz="2900" spc="150"/>
              <a:t>M</a:t>
            </a:r>
            <a:r>
              <a:rPr dirty="0" sz="2300" spc="150"/>
              <a:t>EMORIA	</a:t>
            </a:r>
            <a:r>
              <a:rPr dirty="0" sz="2300" spc="140"/>
              <a:t>CACHE</a:t>
            </a:r>
            <a:r>
              <a:rPr dirty="0" sz="2900" spc="140"/>
              <a:t>:</a:t>
            </a:r>
            <a:r>
              <a:rPr dirty="0" sz="2900" spc="315"/>
              <a:t> </a:t>
            </a:r>
            <a:r>
              <a:rPr dirty="0" sz="2300" spc="170"/>
              <a:t>EVOLUCIÓN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6289681" y="2652775"/>
            <a:ext cx="304355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rebuchet MS"/>
                <a:cs typeface="Trebuchet MS"/>
              </a:rPr>
              <a:t>IBM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Power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9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(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24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cores)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total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128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MB </a:t>
            </a:r>
            <a:r>
              <a:rPr dirty="0" sz="1400" spc="-409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L1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datos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32KB,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L1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instrucciones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32KB </a:t>
            </a:r>
            <a:r>
              <a:rPr dirty="0" sz="1400" spc="-5">
                <a:latin typeface="Trebuchet MS"/>
                <a:cs typeface="Trebuchet MS"/>
              </a:rPr>
              <a:t> L2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256KB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rebuchet MS"/>
                <a:cs typeface="Trebuchet MS"/>
              </a:rPr>
              <a:t>L3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120MB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239" y="3566921"/>
            <a:ext cx="4373117" cy="25191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779" y="1997964"/>
            <a:ext cx="3332988" cy="28308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24896" y="4854194"/>
            <a:ext cx="29216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Trebuchet MS"/>
                <a:cs typeface="Trebuchet MS"/>
              </a:rPr>
              <a:t>Intel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core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i7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5960X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latin typeface="Trebuchet MS"/>
                <a:cs typeface="Trebuchet MS"/>
              </a:rPr>
              <a:t>L1datos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32KB,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L1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instrucciones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32KB </a:t>
            </a:r>
            <a:r>
              <a:rPr dirty="0" sz="1400" spc="-40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L2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256KB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rebuchet MS"/>
                <a:cs typeface="Trebuchet MS"/>
              </a:rPr>
              <a:t>L3</a:t>
            </a:r>
            <a:r>
              <a:rPr dirty="0" sz="1400" spc="3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20MB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Políticas</a:t>
            </a:r>
            <a:r>
              <a:rPr dirty="0" sz="19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 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0553" y="1323086"/>
            <a:ext cx="252730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3525" algn="l"/>
              </a:tabLst>
            </a:pP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CACHE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2241295"/>
            <a:ext cx="8056245" cy="3029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marR="74422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¿Cómo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sabemos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está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cache?,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está,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¿cómo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encontramos?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Política</a:t>
            </a:r>
            <a:r>
              <a:rPr dirty="0" sz="2000" spc="-20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7AA1CD"/>
                </a:solidFill>
                <a:latin typeface="Calibri"/>
                <a:cs typeface="Calibri"/>
              </a:rPr>
              <a:t>de</a:t>
            </a:r>
            <a:r>
              <a:rPr dirty="0" sz="2000" spc="-20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emplazamiento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927100" marR="5080" indent="-457200">
              <a:lnSpc>
                <a:spcPts val="1939"/>
              </a:lnSpc>
              <a:spcBef>
                <a:spcPts val="65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5">
                <a:latin typeface="Calibri"/>
                <a:cs typeface="Calibri"/>
              </a:rPr>
              <a:t>Determina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qué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 bloques,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MC,</a:t>
            </a:r>
            <a:r>
              <a:rPr dirty="0" sz="1800" spc="-5">
                <a:latin typeface="Calibri"/>
                <a:cs typeface="Calibri"/>
              </a:rPr>
              <a:t> puede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cargarse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cada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MP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5">
                <a:latin typeface="Calibri"/>
                <a:cs typeface="Calibri"/>
              </a:rPr>
              <a:t>Existen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diferentes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políticas: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4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10">
                <a:latin typeface="Calibri"/>
                <a:cs typeface="Calibri"/>
              </a:rPr>
              <a:t>Emplazamiento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8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10">
                <a:latin typeface="Calibri"/>
                <a:cs typeface="Calibri"/>
              </a:rPr>
              <a:t>Emplazamiento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asociativo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8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10">
                <a:latin typeface="Calibri"/>
                <a:cs typeface="Calibri"/>
              </a:rPr>
              <a:t>Emplazamiento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asociativo por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conjuntos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7235" y="1323086"/>
            <a:ext cx="466852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3864" algn="l"/>
                <a:tab pos="2229485" algn="l"/>
              </a:tabLst>
            </a:pPr>
            <a:r>
              <a:rPr dirty="0" sz="2900" spc="155"/>
              <a:t>P</a:t>
            </a:r>
            <a:r>
              <a:rPr dirty="0" sz="2300" spc="155"/>
              <a:t>OLÍTICAS	</a:t>
            </a:r>
            <a:r>
              <a:rPr dirty="0" sz="2300" spc="85"/>
              <a:t>DE	</a:t>
            </a:r>
            <a:r>
              <a:rPr dirty="0" sz="2300" spc="145"/>
              <a:t>EMPLAZAMIENTO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537087" y="1900624"/>
            <a:ext cx="5079365" cy="159194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80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spc="-25">
                <a:latin typeface="Calibri"/>
                <a:cs typeface="Calibri"/>
              </a:rPr>
              <a:t>Para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todos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los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ejemplos:</a:t>
            </a:r>
            <a:endParaRPr sz="22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1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30">
                <a:latin typeface="Calibri"/>
                <a:cs typeface="Calibri"/>
              </a:rPr>
              <a:t>Tamaño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bloque</a:t>
            </a:r>
            <a:r>
              <a:rPr dirty="0" sz="2000" spc="-5">
                <a:latin typeface="Calibri"/>
                <a:cs typeface="Calibri"/>
              </a:rPr>
              <a:t> 128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palabras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=&gt;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k=7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8 </a:t>
            </a:r>
            <a:r>
              <a:rPr dirty="0" sz="2000" spc="-10">
                <a:latin typeface="Calibri"/>
                <a:cs typeface="Calibri"/>
              </a:rPr>
              <a:t>bloques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principal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4k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palabras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=&gt;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 =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6771" y="3994403"/>
            <a:ext cx="1130300" cy="738505"/>
          </a:xfrm>
          <a:custGeom>
            <a:avLst/>
            <a:gdLst/>
            <a:ahLst/>
            <a:cxnLst/>
            <a:rect l="l" t="t" r="r" b="b"/>
            <a:pathLst>
              <a:path w="1130300" h="738504">
                <a:moveTo>
                  <a:pt x="0" y="738377"/>
                </a:moveTo>
                <a:lnTo>
                  <a:pt x="0" y="0"/>
                </a:lnTo>
                <a:lnTo>
                  <a:pt x="1130045" y="0"/>
                </a:lnTo>
                <a:lnTo>
                  <a:pt x="1130045" y="738377"/>
                </a:lnTo>
                <a:lnTo>
                  <a:pt x="0" y="738377"/>
                </a:lnTo>
                <a:close/>
              </a:path>
            </a:pathLst>
          </a:custGeom>
          <a:ln w="9525">
            <a:solidFill>
              <a:srgbClr val="3964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04743" y="4015994"/>
            <a:ext cx="95885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alibri"/>
                <a:cs typeface="Calibri"/>
              </a:rPr>
              <a:t>00000</a:t>
            </a:r>
            <a:r>
              <a:rPr dirty="0" sz="1400" spc="-5">
                <a:latin typeface="Calibri"/>
                <a:cs typeface="Calibri"/>
              </a:rPr>
              <a:t>000…0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00000</a:t>
            </a:r>
            <a:r>
              <a:rPr dirty="0" sz="1400" spc="-5">
                <a:latin typeface="Calibri"/>
                <a:cs typeface="Calibri"/>
              </a:rPr>
              <a:t>111…1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6771" y="4710684"/>
            <a:ext cx="1130300" cy="738505"/>
          </a:xfrm>
          <a:custGeom>
            <a:avLst/>
            <a:gdLst/>
            <a:ahLst/>
            <a:cxnLst/>
            <a:rect l="l" t="t" r="r" b="b"/>
            <a:pathLst>
              <a:path w="1130300" h="738504">
                <a:moveTo>
                  <a:pt x="0" y="738377"/>
                </a:moveTo>
                <a:lnTo>
                  <a:pt x="0" y="0"/>
                </a:lnTo>
                <a:lnTo>
                  <a:pt x="1130045" y="0"/>
                </a:lnTo>
                <a:lnTo>
                  <a:pt x="1130045" y="738377"/>
                </a:lnTo>
                <a:lnTo>
                  <a:pt x="0" y="738377"/>
                </a:lnTo>
                <a:close/>
              </a:path>
            </a:pathLst>
          </a:custGeom>
          <a:ln w="9525">
            <a:solidFill>
              <a:srgbClr val="3964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04743" y="4732273"/>
            <a:ext cx="958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alibri"/>
                <a:cs typeface="Calibri"/>
              </a:rPr>
              <a:t>00001</a:t>
            </a:r>
            <a:r>
              <a:rPr dirty="0" sz="1400" spc="-5">
                <a:latin typeface="Calibri"/>
                <a:cs typeface="Calibri"/>
              </a:rPr>
              <a:t>000…0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743" y="5158988"/>
            <a:ext cx="958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alibri"/>
                <a:cs typeface="Calibri"/>
              </a:rPr>
              <a:t>00001</a:t>
            </a:r>
            <a:r>
              <a:rPr dirty="0" sz="1400" spc="-5">
                <a:latin typeface="Calibri"/>
                <a:cs typeface="Calibri"/>
              </a:rPr>
              <a:t>111…1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6771" y="5506211"/>
            <a:ext cx="1130300" cy="738505"/>
          </a:xfrm>
          <a:prstGeom prst="rect">
            <a:avLst/>
          </a:prstGeom>
          <a:ln w="9525">
            <a:solidFill>
              <a:srgbClr val="396495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dirty="0" sz="1400" spc="-5" b="1">
                <a:latin typeface="Calibri"/>
                <a:cs typeface="Calibri"/>
              </a:rPr>
              <a:t>11111</a:t>
            </a:r>
            <a:r>
              <a:rPr dirty="0" sz="1400" spc="-5">
                <a:latin typeface="Calibri"/>
                <a:cs typeface="Calibri"/>
              </a:rPr>
              <a:t>000…0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212" y="5258801"/>
            <a:ext cx="1485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54099" y="4185411"/>
            <a:ext cx="1028700" cy="415290"/>
            <a:chOff x="7554099" y="4185411"/>
            <a:chExt cx="1028700" cy="415290"/>
          </a:xfrm>
        </p:grpSpPr>
        <p:sp>
          <p:nvSpPr>
            <p:cNvPr id="13" name="object 13"/>
            <p:cNvSpPr/>
            <p:nvPr/>
          </p:nvSpPr>
          <p:spPr>
            <a:xfrm>
              <a:off x="7579499" y="4210811"/>
              <a:ext cx="977900" cy="364490"/>
            </a:xfrm>
            <a:custGeom>
              <a:avLst/>
              <a:gdLst/>
              <a:ahLst/>
              <a:cxnLst/>
              <a:rect l="l" t="t" r="r" b="b"/>
              <a:pathLst>
                <a:path w="977900" h="364489">
                  <a:moveTo>
                    <a:pt x="977646" y="272796"/>
                  </a:moveTo>
                  <a:lnTo>
                    <a:pt x="977646" y="90678"/>
                  </a:lnTo>
                  <a:lnTo>
                    <a:pt x="182118" y="90678"/>
                  </a:lnTo>
                  <a:lnTo>
                    <a:pt x="182118" y="0"/>
                  </a:lnTo>
                  <a:lnTo>
                    <a:pt x="0" y="182118"/>
                  </a:lnTo>
                  <a:lnTo>
                    <a:pt x="182118" y="364236"/>
                  </a:lnTo>
                  <a:lnTo>
                    <a:pt x="182118" y="272796"/>
                  </a:lnTo>
                  <a:lnTo>
                    <a:pt x="977646" y="272796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79499" y="4210811"/>
              <a:ext cx="977900" cy="364490"/>
            </a:xfrm>
            <a:custGeom>
              <a:avLst/>
              <a:gdLst/>
              <a:ahLst/>
              <a:cxnLst/>
              <a:rect l="l" t="t" r="r" b="b"/>
              <a:pathLst>
                <a:path w="977900" h="364489">
                  <a:moveTo>
                    <a:pt x="977646" y="272796"/>
                  </a:moveTo>
                  <a:lnTo>
                    <a:pt x="182118" y="272796"/>
                  </a:lnTo>
                  <a:lnTo>
                    <a:pt x="182118" y="364236"/>
                  </a:lnTo>
                  <a:lnTo>
                    <a:pt x="0" y="182118"/>
                  </a:lnTo>
                  <a:lnTo>
                    <a:pt x="182118" y="0"/>
                  </a:lnTo>
                  <a:lnTo>
                    <a:pt x="182118" y="90678"/>
                  </a:lnTo>
                  <a:lnTo>
                    <a:pt x="977646" y="90678"/>
                  </a:lnTo>
                  <a:lnTo>
                    <a:pt x="977646" y="272796"/>
                  </a:lnTo>
                  <a:close/>
                </a:path>
              </a:pathLst>
            </a:custGeom>
            <a:ln w="50800">
              <a:solidFill>
                <a:srgbClr val="616E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583805" y="4740147"/>
            <a:ext cx="1029335" cy="414020"/>
            <a:chOff x="7583805" y="4740147"/>
            <a:chExt cx="1029335" cy="414020"/>
          </a:xfrm>
        </p:grpSpPr>
        <p:sp>
          <p:nvSpPr>
            <p:cNvPr id="16" name="object 16"/>
            <p:cNvSpPr/>
            <p:nvPr/>
          </p:nvSpPr>
          <p:spPr>
            <a:xfrm>
              <a:off x="7609205" y="4765547"/>
              <a:ext cx="978535" cy="363220"/>
            </a:xfrm>
            <a:custGeom>
              <a:avLst/>
              <a:gdLst/>
              <a:ahLst/>
              <a:cxnLst/>
              <a:rect l="l" t="t" r="r" b="b"/>
              <a:pathLst>
                <a:path w="978534" h="363220">
                  <a:moveTo>
                    <a:pt x="978407" y="272033"/>
                  </a:moveTo>
                  <a:lnTo>
                    <a:pt x="978407" y="90677"/>
                  </a:lnTo>
                  <a:lnTo>
                    <a:pt x="181355" y="90677"/>
                  </a:lnTo>
                  <a:lnTo>
                    <a:pt x="181355" y="0"/>
                  </a:lnTo>
                  <a:lnTo>
                    <a:pt x="0" y="181355"/>
                  </a:lnTo>
                  <a:lnTo>
                    <a:pt x="181355" y="362711"/>
                  </a:lnTo>
                  <a:lnTo>
                    <a:pt x="181355" y="272033"/>
                  </a:lnTo>
                  <a:lnTo>
                    <a:pt x="978407" y="272033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9205" y="4765547"/>
              <a:ext cx="978535" cy="363220"/>
            </a:xfrm>
            <a:custGeom>
              <a:avLst/>
              <a:gdLst/>
              <a:ahLst/>
              <a:cxnLst/>
              <a:rect l="l" t="t" r="r" b="b"/>
              <a:pathLst>
                <a:path w="978534" h="363220">
                  <a:moveTo>
                    <a:pt x="978407" y="272033"/>
                  </a:moveTo>
                  <a:lnTo>
                    <a:pt x="181355" y="272033"/>
                  </a:lnTo>
                  <a:lnTo>
                    <a:pt x="181355" y="362711"/>
                  </a:lnTo>
                  <a:lnTo>
                    <a:pt x="0" y="181355"/>
                  </a:lnTo>
                  <a:lnTo>
                    <a:pt x="181355" y="0"/>
                  </a:lnTo>
                  <a:lnTo>
                    <a:pt x="181355" y="90677"/>
                  </a:lnTo>
                  <a:lnTo>
                    <a:pt x="978407" y="90677"/>
                  </a:lnTo>
                  <a:lnTo>
                    <a:pt x="978407" y="272033"/>
                  </a:lnTo>
                  <a:close/>
                </a:path>
              </a:pathLst>
            </a:custGeom>
            <a:ln w="50800">
              <a:solidFill>
                <a:srgbClr val="616E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554099" y="5603494"/>
            <a:ext cx="1028700" cy="415290"/>
            <a:chOff x="7554099" y="5603494"/>
            <a:chExt cx="1028700" cy="415290"/>
          </a:xfrm>
        </p:grpSpPr>
        <p:sp>
          <p:nvSpPr>
            <p:cNvPr id="19" name="object 19"/>
            <p:cNvSpPr/>
            <p:nvPr/>
          </p:nvSpPr>
          <p:spPr>
            <a:xfrm>
              <a:off x="7579499" y="5628894"/>
              <a:ext cx="977900" cy="364490"/>
            </a:xfrm>
            <a:custGeom>
              <a:avLst/>
              <a:gdLst/>
              <a:ahLst/>
              <a:cxnLst/>
              <a:rect l="l" t="t" r="r" b="b"/>
              <a:pathLst>
                <a:path w="977900" h="364489">
                  <a:moveTo>
                    <a:pt x="977646" y="272796"/>
                  </a:moveTo>
                  <a:lnTo>
                    <a:pt x="977646" y="90678"/>
                  </a:lnTo>
                  <a:lnTo>
                    <a:pt x="182118" y="90678"/>
                  </a:lnTo>
                  <a:lnTo>
                    <a:pt x="182118" y="0"/>
                  </a:lnTo>
                  <a:lnTo>
                    <a:pt x="0" y="182118"/>
                  </a:lnTo>
                  <a:lnTo>
                    <a:pt x="182118" y="364236"/>
                  </a:lnTo>
                  <a:lnTo>
                    <a:pt x="182118" y="272796"/>
                  </a:lnTo>
                  <a:lnTo>
                    <a:pt x="977646" y="272796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79499" y="5628894"/>
              <a:ext cx="977900" cy="364490"/>
            </a:xfrm>
            <a:custGeom>
              <a:avLst/>
              <a:gdLst/>
              <a:ahLst/>
              <a:cxnLst/>
              <a:rect l="l" t="t" r="r" b="b"/>
              <a:pathLst>
                <a:path w="977900" h="364489">
                  <a:moveTo>
                    <a:pt x="977646" y="272796"/>
                  </a:moveTo>
                  <a:lnTo>
                    <a:pt x="182118" y="272796"/>
                  </a:lnTo>
                  <a:lnTo>
                    <a:pt x="182118" y="364236"/>
                  </a:lnTo>
                  <a:lnTo>
                    <a:pt x="0" y="182118"/>
                  </a:lnTo>
                  <a:lnTo>
                    <a:pt x="182118" y="0"/>
                  </a:lnTo>
                  <a:lnTo>
                    <a:pt x="182118" y="90678"/>
                  </a:lnTo>
                  <a:lnTo>
                    <a:pt x="977646" y="90678"/>
                  </a:lnTo>
                  <a:lnTo>
                    <a:pt x="977646" y="272796"/>
                  </a:lnTo>
                  <a:close/>
                </a:path>
              </a:pathLst>
            </a:custGeom>
            <a:ln w="50800">
              <a:solidFill>
                <a:srgbClr val="616E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698619" y="4281170"/>
            <a:ext cx="663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4523" y="4819134"/>
            <a:ext cx="663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7464" y="5690867"/>
            <a:ext cx="7537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Bloque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59873" y="4014723"/>
            <a:ext cx="1410970" cy="224154"/>
            <a:chOff x="3459873" y="4014723"/>
            <a:chExt cx="1410970" cy="224154"/>
          </a:xfrm>
        </p:grpSpPr>
        <p:sp>
          <p:nvSpPr>
            <p:cNvPr id="25" name="object 25"/>
            <p:cNvSpPr/>
            <p:nvPr/>
          </p:nvSpPr>
          <p:spPr>
            <a:xfrm>
              <a:off x="3466223" y="4021073"/>
              <a:ext cx="1398270" cy="211454"/>
            </a:xfrm>
            <a:custGeom>
              <a:avLst/>
              <a:gdLst/>
              <a:ahLst/>
              <a:cxnLst/>
              <a:rect l="l" t="t" r="r" b="b"/>
              <a:pathLst>
                <a:path w="1398270" h="211454">
                  <a:moveTo>
                    <a:pt x="0" y="211074"/>
                  </a:moveTo>
                  <a:lnTo>
                    <a:pt x="0" y="0"/>
                  </a:lnTo>
                  <a:lnTo>
                    <a:pt x="1398269" y="0"/>
                  </a:lnTo>
                  <a:lnTo>
                    <a:pt x="1398269" y="211074"/>
                  </a:lnTo>
                  <a:lnTo>
                    <a:pt x="0" y="211074"/>
                  </a:lnTo>
                  <a:close/>
                </a:path>
              </a:pathLst>
            </a:custGeom>
            <a:ln w="12700">
              <a:solidFill>
                <a:srgbClr val="396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79049" y="4021073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w="0" h="211454">
                  <a:moveTo>
                    <a:pt x="0" y="0"/>
                  </a:moveTo>
                  <a:lnTo>
                    <a:pt x="0" y="211074"/>
                  </a:lnTo>
                </a:path>
              </a:pathLst>
            </a:custGeom>
            <a:ln w="12700">
              <a:solidFill>
                <a:srgbClr val="3964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627253" y="4018279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1191" y="40182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23373" y="3915917"/>
            <a:ext cx="410845" cy="72390"/>
          </a:xfrm>
          <a:custGeom>
            <a:avLst/>
            <a:gdLst/>
            <a:ahLst/>
            <a:cxnLst/>
            <a:rect l="l" t="t" r="r" b="b"/>
            <a:pathLst>
              <a:path w="410845" h="72389">
                <a:moveTo>
                  <a:pt x="0" y="72389"/>
                </a:moveTo>
                <a:lnTo>
                  <a:pt x="5738" y="58435"/>
                </a:lnTo>
                <a:lnTo>
                  <a:pt x="21335" y="47053"/>
                </a:lnTo>
                <a:lnTo>
                  <a:pt x="44362" y="39385"/>
                </a:lnTo>
                <a:lnTo>
                  <a:pt x="72390" y="36575"/>
                </a:lnTo>
                <a:lnTo>
                  <a:pt x="132588" y="36575"/>
                </a:lnTo>
                <a:lnTo>
                  <a:pt x="160936" y="33754"/>
                </a:lnTo>
                <a:lnTo>
                  <a:pt x="183927" y="26003"/>
                </a:lnTo>
                <a:lnTo>
                  <a:pt x="199346" y="14394"/>
                </a:lnTo>
                <a:lnTo>
                  <a:pt x="204978" y="0"/>
                </a:lnTo>
                <a:lnTo>
                  <a:pt x="210728" y="14394"/>
                </a:lnTo>
                <a:lnTo>
                  <a:pt x="226409" y="26003"/>
                </a:lnTo>
                <a:lnTo>
                  <a:pt x="249662" y="33754"/>
                </a:lnTo>
                <a:lnTo>
                  <a:pt x="278130" y="36575"/>
                </a:lnTo>
                <a:lnTo>
                  <a:pt x="338328" y="36575"/>
                </a:lnTo>
                <a:lnTo>
                  <a:pt x="366355" y="39385"/>
                </a:lnTo>
                <a:lnTo>
                  <a:pt x="389382" y="47053"/>
                </a:lnTo>
                <a:lnTo>
                  <a:pt x="404979" y="58435"/>
                </a:lnTo>
                <a:lnTo>
                  <a:pt x="410718" y="723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98881" y="3743198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08005" y="3917441"/>
            <a:ext cx="828675" cy="71120"/>
          </a:xfrm>
          <a:custGeom>
            <a:avLst/>
            <a:gdLst/>
            <a:ahLst/>
            <a:cxnLst/>
            <a:rect l="l" t="t" r="r" b="b"/>
            <a:pathLst>
              <a:path w="828675" h="71120">
                <a:moveTo>
                  <a:pt x="0" y="70865"/>
                </a:moveTo>
                <a:lnTo>
                  <a:pt x="23788" y="37861"/>
                </a:lnTo>
                <a:lnTo>
                  <a:pt x="374904" y="35051"/>
                </a:lnTo>
                <a:lnTo>
                  <a:pt x="389977" y="32254"/>
                </a:lnTo>
                <a:lnTo>
                  <a:pt x="402336" y="24669"/>
                </a:lnTo>
                <a:lnTo>
                  <a:pt x="410694" y="13513"/>
                </a:lnTo>
                <a:lnTo>
                  <a:pt x="413766" y="0"/>
                </a:lnTo>
                <a:lnTo>
                  <a:pt x="416837" y="13513"/>
                </a:lnTo>
                <a:lnTo>
                  <a:pt x="425195" y="24669"/>
                </a:lnTo>
                <a:lnTo>
                  <a:pt x="437554" y="32254"/>
                </a:lnTo>
                <a:lnTo>
                  <a:pt x="452628" y="35051"/>
                </a:lnTo>
                <a:lnTo>
                  <a:pt x="788670" y="35051"/>
                </a:lnTo>
                <a:lnTo>
                  <a:pt x="804183" y="37861"/>
                </a:lnTo>
                <a:lnTo>
                  <a:pt x="816768" y="45529"/>
                </a:lnTo>
                <a:lnTo>
                  <a:pt x="825210" y="56911"/>
                </a:lnTo>
                <a:lnTo>
                  <a:pt x="828294" y="708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13637" y="3743198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04743" y="5998902"/>
            <a:ext cx="95885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400" spc="-5" b="1">
                <a:latin typeface="Calibri"/>
                <a:cs typeface="Calibri"/>
              </a:rPr>
              <a:t>11111</a:t>
            </a:r>
            <a:r>
              <a:rPr dirty="0" sz="1400" spc="-5">
                <a:latin typeface="Calibri"/>
                <a:cs typeface="Calibri"/>
              </a:rPr>
              <a:t>111…1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3120523" y="4031234"/>
            <a:ext cx="270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DF: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1427" y="1323086"/>
            <a:ext cx="38931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0" algn="l"/>
              </a:tabLst>
            </a:pPr>
            <a:r>
              <a:rPr dirty="0" sz="2900" spc="145"/>
              <a:t>E</a:t>
            </a:r>
            <a:r>
              <a:rPr dirty="0" sz="2300" spc="145"/>
              <a:t>MPLAZAMIENTO	</a:t>
            </a:r>
            <a:r>
              <a:rPr dirty="0" sz="2300" spc="125"/>
              <a:t>DIRECTO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1454353" y="1901761"/>
            <a:ext cx="3753485" cy="2033905"/>
            <a:chOff x="1454353" y="1901761"/>
            <a:chExt cx="3753485" cy="2033905"/>
          </a:xfrm>
        </p:grpSpPr>
        <p:sp>
          <p:nvSpPr>
            <p:cNvPr id="5" name="object 5"/>
            <p:cNvSpPr/>
            <p:nvPr/>
          </p:nvSpPr>
          <p:spPr>
            <a:xfrm>
              <a:off x="1459115" y="1906523"/>
              <a:ext cx="3743960" cy="2024380"/>
            </a:xfrm>
            <a:custGeom>
              <a:avLst/>
              <a:gdLst/>
              <a:ahLst/>
              <a:cxnLst/>
              <a:rect l="l" t="t" r="r" b="b"/>
              <a:pathLst>
                <a:path w="3743960" h="2024379">
                  <a:moveTo>
                    <a:pt x="3743705" y="2023872"/>
                  </a:moveTo>
                  <a:lnTo>
                    <a:pt x="3743705" y="0"/>
                  </a:lnTo>
                  <a:lnTo>
                    <a:pt x="0" y="0"/>
                  </a:lnTo>
                  <a:lnTo>
                    <a:pt x="0" y="2023872"/>
                  </a:lnTo>
                  <a:lnTo>
                    <a:pt x="3743705" y="2023872"/>
                  </a:lnTo>
                  <a:close/>
                </a:path>
              </a:pathLst>
            </a:custGeom>
            <a:solidFill>
              <a:srgbClr val="D7E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9115" y="1906523"/>
              <a:ext cx="3743960" cy="2024380"/>
            </a:xfrm>
            <a:custGeom>
              <a:avLst/>
              <a:gdLst/>
              <a:ahLst/>
              <a:cxnLst/>
              <a:rect l="l" t="t" r="r" b="b"/>
              <a:pathLst>
                <a:path w="3743960" h="2024379">
                  <a:moveTo>
                    <a:pt x="0" y="2023872"/>
                  </a:moveTo>
                  <a:lnTo>
                    <a:pt x="0" y="0"/>
                  </a:lnTo>
                  <a:lnTo>
                    <a:pt x="3743705" y="0"/>
                  </a:lnTo>
                  <a:lnTo>
                    <a:pt x="3743705" y="2023872"/>
                  </a:lnTo>
                  <a:lnTo>
                    <a:pt x="0" y="2023872"/>
                  </a:lnTo>
                  <a:close/>
                </a:path>
              </a:pathLst>
            </a:custGeom>
            <a:ln w="9525">
              <a:solidFill>
                <a:srgbClr val="667F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87049" y="1925065"/>
            <a:ext cx="364744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2865" marR="431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dirty="0" sz="1800">
                <a:latin typeface="Calibri"/>
                <a:cs typeface="Calibri"/>
              </a:rPr>
              <a:t>Cada </a:t>
            </a:r>
            <a:r>
              <a:rPr dirty="0" sz="1800" spc="-5">
                <a:latin typeface="Calibri"/>
                <a:cs typeface="Calibri"/>
              </a:rPr>
              <a:t>bloque </a:t>
            </a:r>
            <a:r>
              <a:rPr dirty="0" sz="1800">
                <a:latin typeface="Calibri"/>
                <a:cs typeface="Calibri"/>
              </a:rPr>
              <a:t>B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memoria </a:t>
            </a:r>
            <a:r>
              <a:rPr dirty="0" sz="1800" spc="-5">
                <a:latin typeface="Calibri"/>
                <a:cs typeface="Calibri"/>
              </a:rPr>
              <a:t>principal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tiene asignado </a:t>
            </a:r>
            <a:r>
              <a:rPr dirty="0" sz="1800" spc="-5">
                <a:latin typeface="Calibri"/>
                <a:cs typeface="Calibri"/>
              </a:rPr>
              <a:t>un </a:t>
            </a:r>
            <a:r>
              <a:rPr dirty="0" sz="1800" spc="-5" b="1">
                <a:latin typeface="Calibri"/>
                <a:cs typeface="Calibri"/>
              </a:rPr>
              <a:t>único </a:t>
            </a:r>
            <a:r>
              <a:rPr dirty="0" sz="1800">
                <a:latin typeface="Calibri"/>
                <a:cs typeface="Calibri"/>
              </a:rPr>
              <a:t>bloque </a:t>
            </a:r>
            <a:r>
              <a:rPr dirty="0" sz="1800" spc="-5">
                <a:latin typeface="Calibri"/>
                <a:cs typeface="Calibri"/>
              </a:rPr>
              <a:t>cache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donde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ubicarse.</a:t>
            </a:r>
            <a:endParaRPr sz="1800">
              <a:latin typeface="Calibri"/>
              <a:cs typeface="Calibri"/>
            </a:endParaRPr>
          </a:p>
          <a:p>
            <a:pPr algn="just" marL="62865" marR="77470">
              <a:lnSpc>
                <a:spcPct val="100000"/>
              </a:lnSpc>
              <a:buFont typeface="Wingdings"/>
              <a:buChar char=""/>
              <a:tabLst>
                <a:tab pos="221615" algn="l"/>
              </a:tabLst>
            </a:pPr>
            <a:r>
              <a:rPr dirty="0" sz="1800" spc="-15">
                <a:latin typeface="Calibri"/>
                <a:cs typeface="Calibri"/>
              </a:rPr>
              <a:t>Este </a:t>
            </a:r>
            <a:r>
              <a:rPr dirty="0" sz="1800" spc="-5">
                <a:latin typeface="Calibri"/>
                <a:cs typeface="Calibri"/>
              </a:rPr>
              <a:t>bloque cache viene </a:t>
            </a:r>
            <a:r>
              <a:rPr dirty="0" sz="1800">
                <a:latin typeface="Calibri"/>
                <a:cs typeface="Calibri"/>
              </a:rPr>
              <a:t>dado </a:t>
            </a:r>
            <a:r>
              <a:rPr dirty="0" sz="1800" spc="-5">
                <a:latin typeface="Calibri"/>
                <a:cs typeface="Calibri"/>
              </a:rPr>
              <a:t>por la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expresión: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=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mod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nM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just" marL="62865" marR="323215">
              <a:lnSpc>
                <a:spcPct val="100000"/>
              </a:lnSpc>
              <a:buFont typeface="Wingdings"/>
              <a:buChar char=""/>
              <a:tabLst>
                <a:tab pos="168910" algn="l"/>
              </a:tabLst>
            </a:pP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nM = 2</a:t>
            </a:r>
            <a:r>
              <a:rPr dirty="0" baseline="25462" sz="1800">
                <a:latin typeface="Calibri"/>
                <a:cs typeface="Calibri"/>
              </a:rPr>
              <a:t>m </a:t>
            </a:r>
            <a:r>
              <a:rPr dirty="0" sz="1800" spc="-10">
                <a:latin typeface="Calibri"/>
                <a:cs typeface="Calibri"/>
              </a:rPr>
              <a:t>entonces </a:t>
            </a:r>
            <a:r>
              <a:rPr dirty="0" sz="1800">
                <a:latin typeface="Calibri"/>
                <a:cs typeface="Calibri"/>
              </a:rPr>
              <a:t>M = </a:t>
            </a:r>
            <a:r>
              <a:rPr dirty="0" sz="1800" spc="-5">
                <a:latin typeface="Calibri"/>
                <a:cs typeface="Calibri"/>
              </a:rPr>
              <a:t>(m bits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menos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significativos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0597" y="2833116"/>
            <a:ext cx="4899025" cy="1786889"/>
            <a:chOff x="3410597" y="2833116"/>
            <a:chExt cx="4899025" cy="1786889"/>
          </a:xfrm>
        </p:grpSpPr>
        <p:sp>
          <p:nvSpPr>
            <p:cNvPr id="9" name="object 9"/>
            <p:cNvSpPr/>
            <p:nvPr/>
          </p:nvSpPr>
          <p:spPr>
            <a:xfrm>
              <a:off x="5860427" y="2847594"/>
              <a:ext cx="226060" cy="1367790"/>
            </a:xfrm>
            <a:custGeom>
              <a:avLst/>
              <a:gdLst/>
              <a:ahLst/>
              <a:cxnLst/>
              <a:rect l="l" t="t" r="r" b="b"/>
              <a:pathLst>
                <a:path w="226060" h="1367789">
                  <a:moveTo>
                    <a:pt x="225551" y="1367789"/>
                  </a:moveTo>
                  <a:lnTo>
                    <a:pt x="225551" y="0"/>
                  </a:lnTo>
                  <a:lnTo>
                    <a:pt x="0" y="0"/>
                  </a:lnTo>
                  <a:lnTo>
                    <a:pt x="0" y="1367790"/>
                  </a:lnTo>
                  <a:lnTo>
                    <a:pt x="225551" y="1367789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61098" y="2847594"/>
              <a:ext cx="224790" cy="1367790"/>
            </a:xfrm>
            <a:custGeom>
              <a:avLst/>
              <a:gdLst/>
              <a:ahLst/>
              <a:cxnLst/>
              <a:rect l="l" t="t" r="r" b="b"/>
              <a:pathLst>
                <a:path w="224790" h="1367789">
                  <a:moveTo>
                    <a:pt x="224790" y="1367789"/>
                  </a:moveTo>
                  <a:lnTo>
                    <a:pt x="224790" y="0"/>
                  </a:lnTo>
                  <a:lnTo>
                    <a:pt x="0" y="0"/>
                  </a:lnTo>
                  <a:lnTo>
                    <a:pt x="0" y="1367789"/>
                  </a:lnTo>
                  <a:lnTo>
                    <a:pt x="224790" y="1367789"/>
                  </a:lnTo>
                  <a:close/>
                </a:path>
              </a:pathLst>
            </a:custGeom>
            <a:solidFill>
              <a:srgbClr val="A500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60427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85979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10007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35559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61111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85901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09929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34875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35481" y="2833116"/>
              <a:ext cx="0" cy="1397000"/>
            </a:xfrm>
            <a:custGeom>
              <a:avLst/>
              <a:gdLst/>
              <a:ahLst/>
              <a:cxnLst/>
              <a:rect l="l" t="t" r="r" b="b"/>
              <a:pathLst>
                <a:path w="0" h="1397000">
                  <a:moveTo>
                    <a:pt x="0" y="0"/>
                  </a:moveTo>
                  <a:lnTo>
                    <a:pt x="0" y="139674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21159" y="2847594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 h="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21159" y="4215383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 h="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10597" y="3854208"/>
              <a:ext cx="4899025" cy="765810"/>
            </a:xfrm>
            <a:custGeom>
              <a:avLst/>
              <a:gdLst/>
              <a:ahLst/>
              <a:cxnLst/>
              <a:rect l="l" t="t" r="r" b="b"/>
              <a:pathLst>
                <a:path w="4899025" h="765810">
                  <a:moveTo>
                    <a:pt x="1611630" y="695706"/>
                  </a:moveTo>
                  <a:lnTo>
                    <a:pt x="1584960" y="614934"/>
                  </a:lnTo>
                  <a:lnTo>
                    <a:pt x="1530858" y="669036"/>
                  </a:lnTo>
                  <a:lnTo>
                    <a:pt x="1611630" y="695706"/>
                  </a:lnTo>
                  <a:close/>
                </a:path>
                <a:path w="4899025" h="765810">
                  <a:moveTo>
                    <a:pt x="2513838" y="25908"/>
                  </a:moveTo>
                  <a:lnTo>
                    <a:pt x="2430018" y="8382"/>
                  </a:lnTo>
                  <a:lnTo>
                    <a:pt x="2438628" y="40525"/>
                  </a:lnTo>
                  <a:lnTo>
                    <a:pt x="0" y="691134"/>
                  </a:lnTo>
                  <a:lnTo>
                    <a:pt x="2286" y="700278"/>
                  </a:lnTo>
                  <a:lnTo>
                    <a:pt x="2441308" y="50520"/>
                  </a:lnTo>
                  <a:lnTo>
                    <a:pt x="2449830" y="82296"/>
                  </a:lnTo>
                  <a:lnTo>
                    <a:pt x="2453640" y="78930"/>
                  </a:lnTo>
                  <a:lnTo>
                    <a:pt x="2513838" y="25908"/>
                  </a:lnTo>
                  <a:close/>
                </a:path>
                <a:path w="4899025" h="765810">
                  <a:moveTo>
                    <a:pt x="3979913" y="757428"/>
                  </a:moveTo>
                  <a:lnTo>
                    <a:pt x="3254502" y="376237"/>
                  </a:lnTo>
                  <a:lnTo>
                    <a:pt x="3436493" y="139585"/>
                  </a:lnTo>
                  <a:lnTo>
                    <a:pt x="3444227" y="145491"/>
                  </a:lnTo>
                  <a:lnTo>
                    <a:pt x="3463277" y="160020"/>
                  </a:lnTo>
                  <a:lnTo>
                    <a:pt x="3479279" y="76200"/>
                  </a:lnTo>
                  <a:lnTo>
                    <a:pt x="3402317" y="113538"/>
                  </a:lnTo>
                  <a:lnTo>
                    <a:pt x="3428733" y="133680"/>
                  </a:lnTo>
                  <a:lnTo>
                    <a:pt x="3245904" y="371716"/>
                  </a:lnTo>
                  <a:lnTo>
                    <a:pt x="2889313" y="184315"/>
                  </a:lnTo>
                  <a:lnTo>
                    <a:pt x="3359594" y="49225"/>
                  </a:lnTo>
                  <a:lnTo>
                    <a:pt x="3368802" y="80772"/>
                  </a:lnTo>
                  <a:lnTo>
                    <a:pt x="3371850" y="77978"/>
                  </a:lnTo>
                  <a:lnTo>
                    <a:pt x="3431286" y="23622"/>
                  </a:lnTo>
                  <a:lnTo>
                    <a:pt x="3347466" y="7620"/>
                  </a:lnTo>
                  <a:lnTo>
                    <a:pt x="3356965" y="40182"/>
                  </a:lnTo>
                  <a:lnTo>
                    <a:pt x="2877248" y="177977"/>
                  </a:lnTo>
                  <a:lnTo>
                    <a:pt x="2647111" y="57023"/>
                  </a:lnTo>
                  <a:lnTo>
                    <a:pt x="2662415" y="27432"/>
                  </a:lnTo>
                  <a:lnTo>
                    <a:pt x="2577071" y="25933"/>
                  </a:lnTo>
                  <a:lnTo>
                    <a:pt x="2627363" y="95250"/>
                  </a:lnTo>
                  <a:lnTo>
                    <a:pt x="2631173" y="87871"/>
                  </a:lnTo>
                  <a:lnTo>
                    <a:pt x="2642730" y="65506"/>
                  </a:lnTo>
                  <a:lnTo>
                    <a:pt x="2863977" y="181787"/>
                  </a:lnTo>
                  <a:lnTo>
                    <a:pt x="2300567" y="343611"/>
                  </a:lnTo>
                  <a:lnTo>
                    <a:pt x="2530335" y="85890"/>
                  </a:lnTo>
                  <a:lnTo>
                    <a:pt x="2538984" y="93713"/>
                  </a:lnTo>
                  <a:lnTo>
                    <a:pt x="2554986" y="108204"/>
                  </a:lnTo>
                  <a:lnTo>
                    <a:pt x="2577071" y="25933"/>
                  </a:lnTo>
                  <a:lnTo>
                    <a:pt x="2498598" y="57150"/>
                  </a:lnTo>
                  <a:lnTo>
                    <a:pt x="2523109" y="79349"/>
                  </a:lnTo>
                  <a:lnTo>
                    <a:pt x="2283066" y="348640"/>
                  </a:lnTo>
                  <a:lnTo>
                    <a:pt x="918210" y="740664"/>
                  </a:lnTo>
                  <a:lnTo>
                    <a:pt x="920496" y="749808"/>
                  </a:lnTo>
                  <a:lnTo>
                    <a:pt x="2271318" y="361810"/>
                  </a:lnTo>
                  <a:lnTo>
                    <a:pt x="1930908" y="743712"/>
                  </a:lnTo>
                  <a:lnTo>
                    <a:pt x="1937766" y="750570"/>
                  </a:lnTo>
                  <a:lnTo>
                    <a:pt x="2288832" y="356781"/>
                  </a:lnTo>
                  <a:lnTo>
                    <a:pt x="2876042" y="188125"/>
                  </a:lnTo>
                  <a:lnTo>
                    <a:pt x="3239998" y="379399"/>
                  </a:lnTo>
                  <a:lnTo>
                    <a:pt x="2959595" y="744474"/>
                  </a:lnTo>
                  <a:lnTo>
                    <a:pt x="2967215" y="749808"/>
                  </a:lnTo>
                  <a:lnTo>
                    <a:pt x="3248596" y="383908"/>
                  </a:lnTo>
                  <a:lnTo>
                    <a:pt x="3975341" y="765810"/>
                  </a:lnTo>
                  <a:lnTo>
                    <a:pt x="3979913" y="757428"/>
                  </a:lnTo>
                  <a:close/>
                </a:path>
                <a:path w="4899025" h="765810">
                  <a:moveTo>
                    <a:pt x="4898898" y="717804"/>
                  </a:moveTo>
                  <a:lnTo>
                    <a:pt x="3549408" y="30213"/>
                  </a:lnTo>
                  <a:lnTo>
                    <a:pt x="3564636" y="762"/>
                  </a:lnTo>
                  <a:lnTo>
                    <a:pt x="3479292" y="0"/>
                  </a:lnTo>
                  <a:lnTo>
                    <a:pt x="3529584" y="68580"/>
                  </a:lnTo>
                  <a:lnTo>
                    <a:pt x="3533394" y="61201"/>
                  </a:lnTo>
                  <a:lnTo>
                    <a:pt x="3545027" y="38684"/>
                  </a:lnTo>
                  <a:lnTo>
                    <a:pt x="4894326" y="726186"/>
                  </a:lnTo>
                  <a:lnTo>
                    <a:pt x="4898898" y="71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167767" y="5920994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3831" y="5920994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00101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4664" y="5920994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01001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1490" y="5920994"/>
            <a:ext cx="436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</a:t>
            </a:r>
            <a:r>
              <a:rPr dirty="0" sz="1200" spc="-95">
                <a:latin typeface="Arial MT"/>
                <a:cs typeface="Arial MT"/>
              </a:rPr>
              <a:t>1</a:t>
            </a:r>
            <a:r>
              <a:rPr dirty="0" sz="1200" spc="-5">
                <a:latin typeface="Arial MT"/>
                <a:cs typeface="Arial MT"/>
              </a:rPr>
              <a:t>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6807" y="5920994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10001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27655" y="5920994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10101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3991" y="4316221"/>
            <a:ext cx="652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33205"/>
                </a:solidFill>
                <a:latin typeface="Arial"/>
                <a:cs typeface="Arial"/>
              </a:rPr>
              <a:t>Memoria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75353" y="3212846"/>
            <a:ext cx="481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33205"/>
                </a:solidFill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28985" y="2490561"/>
            <a:ext cx="1828800" cy="2901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2286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000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 MT"/>
                <a:cs typeface="Arial MT"/>
              </a:rPr>
              <a:t>001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 MT"/>
                <a:cs typeface="Arial MT"/>
              </a:rPr>
              <a:t>010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395"/>
              </a:spcBef>
            </a:pPr>
            <a:r>
              <a:rPr dirty="0" sz="1200" spc="-35">
                <a:latin typeface="Arial MT"/>
                <a:cs typeface="Arial MT"/>
              </a:rPr>
              <a:t>011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 MT"/>
                <a:cs typeface="Arial MT"/>
              </a:rPr>
              <a:t>100</a:t>
            </a:r>
            <a:endParaRPr sz="1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 MT"/>
                <a:cs typeface="Arial MT"/>
              </a:rPr>
              <a:t>101</a:t>
            </a:r>
            <a:endParaRPr sz="1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395"/>
              </a:spcBef>
            </a:pPr>
            <a:r>
              <a:rPr dirty="0" sz="1200" spc="-35">
                <a:latin typeface="Arial MT"/>
                <a:cs typeface="Arial MT"/>
              </a:rPr>
              <a:t>110</a:t>
            </a:r>
            <a:endParaRPr sz="1200">
              <a:latin typeface="Arial MT"/>
              <a:cs typeface="Arial MT"/>
            </a:endParaRPr>
          </a:p>
          <a:p>
            <a:pPr marL="27305">
              <a:lnSpc>
                <a:spcPct val="100000"/>
              </a:lnSpc>
              <a:spcBef>
                <a:spcPts val="395"/>
              </a:spcBef>
            </a:pPr>
            <a:r>
              <a:rPr dirty="0" sz="1200" spc="-95">
                <a:latin typeface="Arial MT"/>
                <a:cs typeface="Arial MT"/>
              </a:rPr>
              <a:t>111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945968" y="4577524"/>
          <a:ext cx="6445884" cy="132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254000"/>
                <a:gridCol w="254000"/>
                <a:gridCol w="254634"/>
                <a:gridCol w="254000"/>
                <a:gridCol w="254000"/>
                <a:gridCol w="254000"/>
                <a:gridCol w="254635"/>
                <a:gridCol w="252094"/>
                <a:gridCol w="255269"/>
                <a:gridCol w="254000"/>
                <a:gridCol w="255269"/>
                <a:gridCol w="251459"/>
                <a:gridCol w="255270"/>
                <a:gridCol w="254000"/>
                <a:gridCol w="255270"/>
                <a:gridCol w="252095"/>
                <a:gridCol w="254635"/>
                <a:gridCol w="254000"/>
                <a:gridCol w="254000"/>
                <a:gridCol w="254000"/>
                <a:gridCol w="254635"/>
                <a:gridCol w="254000"/>
                <a:gridCol w="254000"/>
                <a:gridCol w="309245"/>
              </a:tblGrid>
              <a:tr h="1296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185549" y="5916421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Nº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Bloque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43106" y="5094985"/>
            <a:ext cx="68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66971" y="2622296"/>
            <a:ext cx="749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º</a:t>
            </a:r>
            <a:r>
              <a:rPr dirty="0" sz="1200" spc="-5" b="1">
                <a:latin typeface="Arial"/>
                <a:cs typeface="Arial"/>
              </a:rPr>
              <a:t> Bloque  </a:t>
            </a:r>
            <a:r>
              <a:rPr dirty="0" sz="1200" spc="-5" b="1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1427" y="1323086"/>
            <a:ext cx="38931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0" algn="l"/>
              </a:tabLst>
            </a:pPr>
            <a:r>
              <a:rPr dirty="0" sz="2900" spc="145"/>
              <a:t>E</a:t>
            </a:r>
            <a:r>
              <a:rPr dirty="0" sz="2300" spc="145"/>
              <a:t>MPLAZAMIENTO	</a:t>
            </a:r>
            <a:r>
              <a:rPr dirty="0" sz="2300" spc="125"/>
              <a:t>DIRECTO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4891671" y="2941827"/>
            <a:ext cx="4648835" cy="1934845"/>
            <a:chOff x="4891671" y="2941827"/>
            <a:chExt cx="4648835" cy="1934845"/>
          </a:xfrm>
        </p:grpSpPr>
        <p:sp>
          <p:nvSpPr>
            <p:cNvPr id="5" name="object 5"/>
            <p:cNvSpPr/>
            <p:nvPr/>
          </p:nvSpPr>
          <p:spPr>
            <a:xfrm>
              <a:off x="7693786" y="4444745"/>
              <a:ext cx="1831975" cy="425450"/>
            </a:xfrm>
            <a:custGeom>
              <a:avLst/>
              <a:gdLst/>
              <a:ahLst/>
              <a:cxnLst/>
              <a:rect l="l" t="t" r="r" b="b"/>
              <a:pathLst>
                <a:path w="1831975" h="425450">
                  <a:moveTo>
                    <a:pt x="0" y="84581"/>
                  </a:moveTo>
                  <a:lnTo>
                    <a:pt x="1831860" y="84581"/>
                  </a:lnTo>
                  <a:lnTo>
                    <a:pt x="1831860" y="425195"/>
                  </a:lnTo>
                  <a:lnTo>
                    <a:pt x="0" y="425195"/>
                  </a:lnTo>
                  <a:lnTo>
                    <a:pt x="0" y="84581"/>
                  </a:lnTo>
                  <a:close/>
                </a:path>
                <a:path w="1831975" h="425450">
                  <a:moveTo>
                    <a:pt x="0" y="0"/>
                  </a:moveTo>
                  <a:lnTo>
                    <a:pt x="1831860" y="0"/>
                  </a:lnTo>
                  <a:lnTo>
                    <a:pt x="1831860" y="84581"/>
                  </a:lnTo>
                  <a:lnTo>
                    <a:pt x="0" y="845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93786" y="4189475"/>
              <a:ext cx="1831975" cy="340360"/>
            </a:xfrm>
            <a:custGeom>
              <a:avLst/>
              <a:gdLst/>
              <a:ahLst/>
              <a:cxnLst/>
              <a:rect l="l" t="t" r="r" b="b"/>
              <a:pathLst>
                <a:path w="1831975" h="340360">
                  <a:moveTo>
                    <a:pt x="0" y="339851"/>
                  </a:moveTo>
                  <a:lnTo>
                    <a:pt x="0" y="0"/>
                  </a:lnTo>
                  <a:lnTo>
                    <a:pt x="1831848" y="0"/>
                  </a:lnTo>
                  <a:lnTo>
                    <a:pt x="1831848" y="339851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93786" y="4293869"/>
              <a:ext cx="1831975" cy="161290"/>
            </a:xfrm>
            <a:custGeom>
              <a:avLst/>
              <a:gdLst/>
              <a:ahLst/>
              <a:cxnLst/>
              <a:rect l="l" t="t" r="r" b="b"/>
              <a:pathLst>
                <a:path w="1831975" h="161289">
                  <a:moveTo>
                    <a:pt x="0" y="76200"/>
                  </a:moveTo>
                  <a:lnTo>
                    <a:pt x="1831860" y="76200"/>
                  </a:lnTo>
                  <a:lnTo>
                    <a:pt x="1831860" y="160781"/>
                  </a:lnTo>
                  <a:lnTo>
                    <a:pt x="0" y="160781"/>
                  </a:lnTo>
                  <a:lnTo>
                    <a:pt x="0" y="76200"/>
                  </a:lnTo>
                  <a:close/>
                </a:path>
                <a:path w="1831975" h="161289">
                  <a:moveTo>
                    <a:pt x="0" y="0"/>
                  </a:moveTo>
                  <a:lnTo>
                    <a:pt x="1831860" y="0"/>
                  </a:lnTo>
                  <a:lnTo>
                    <a:pt x="1831860" y="84581"/>
                  </a:lnTo>
                  <a:lnTo>
                    <a:pt x="0" y="845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98021" y="2948177"/>
              <a:ext cx="870585" cy="168910"/>
            </a:xfrm>
            <a:custGeom>
              <a:avLst/>
              <a:gdLst/>
              <a:ahLst/>
              <a:cxnLst/>
              <a:rect l="l" t="t" r="r" b="b"/>
              <a:pathLst>
                <a:path w="870585" h="168910">
                  <a:moveTo>
                    <a:pt x="0" y="168401"/>
                  </a:moveTo>
                  <a:lnTo>
                    <a:pt x="0" y="0"/>
                  </a:lnTo>
                  <a:lnTo>
                    <a:pt x="870203" y="0"/>
                  </a:lnTo>
                  <a:lnTo>
                    <a:pt x="870203" y="168401"/>
                  </a:lnTo>
                  <a:lnTo>
                    <a:pt x="0" y="1684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1095" y="4604766"/>
              <a:ext cx="576580" cy="209550"/>
            </a:xfrm>
            <a:custGeom>
              <a:avLst/>
              <a:gdLst/>
              <a:ahLst/>
              <a:cxnLst/>
              <a:rect l="l" t="t" r="r" b="b"/>
              <a:pathLst>
                <a:path w="576579" h="209550">
                  <a:moveTo>
                    <a:pt x="0" y="0"/>
                  </a:moveTo>
                  <a:lnTo>
                    <a:pt x="144018" y="209550"/>
                  </a:lnTo>
                  <a:lnTo>
                    <a:pt x="432054" y="209549"/>
                  </a:lnTo>
                  <a:lnTo>
                    <a:pt x="576072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95371" y="4562347"/>
            <a:ext cx="1270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8021" y="2706623"/>
            <a:ext cx="1207770" cy="165100"/>
          </a:xfrm>
          <a:custGeom>
            <a:avLst/>
            <a:gdLst/>
            <a:ahLst/>
            <a:cxnLst/>
            <a:rect l="l" t="t" r="r" b="b"/>
            <a:pathLst>
              <a:path w="1207770" h="165100">
                <a:moveTo>
                  <a:pt x="0" y="164591"/>
                </a:moveTo>
                <a:lnTo>
                  <a:pt x="0" y="0"/>
                </a:lnTo>
                <a:lnTo>
                  <a:pt x="1207769" y="0"/>
                </a:lnTo>
                <a:lnTo>
                  <a:pt x="1207769" y="164591"/>
                </a:lnTo>
                <a:lnTo>
                  <a:pt x="0" y="1645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46147" y="2674873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5791" y="2706623"/>
            <a:ext cx="341630" cy="163195"/>
          </a:xfrm>
          <a:custGeom>
            <a:avLst/>
            <a:gdLst/>
            <a:ahLst/>
            <a:cxnLst/>
            <a:rect l="l" t="t" r="r" b="b"/>
            <a:pathLst>
              <a:path w="341629" h="163194">
                <a:moveTo>
                  <a:pt x="0" y="163067"/>
                </a:moveTo>
                <a:lnTo>
                  <a:pt x="0" y="0"/>
                </a:lnTo>
                <a:lnTo>
                  <a:pt x="341375" y="0"/>
                </a:lnTo>
                <a:lnTo>
                  <a:pt x="341375" y="163067"/>
                </a:lnTo>
                <a:lnTo>
                  <a:pt x="0" y="1630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12141" y="2674111"/>
            <a:ext cx="328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68225" y="2948177"/>
            <a:ext cx="337820" cy="170815"/>
          </a:xfrm>
          <a:custGeom>
            <a:avLst/>
            <a:gdLst/>
            <a:ahLst/>
            <a:cxnLst/>
            <a:rect l="l" t="t" r="r" b="b"/>
            <a:pathLst>
              <a:path w="337820" h="170814">
                <a:moveTo>
                  <a:pt x="0" y="170687"/>
                </a:moveTo>
                <a:lnTo>
                  <a:pt x="0" y="0"/>
                </a:lnTo>
                <a:lnTo>
                  <a:pt x="337565" y="0"/>
                </a:lnTo>
                <a:lnTo>
                  <a:pt x="337565" y="170687"/>
                </a:lnTo>
                <a:lnTo>
                  <a:pt x="0" y="170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04371" y="2919476"/>
            <a:ext cx="1195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  <a:tabLst>
                <a:tab pos="964565" algn="l"/>
              </a:tabLst>
            </a:pPr>
            <a:r>
              <a:rPr dirty="0" sz="1200" spc="-15" b="1">
                <a:latin typeface="Calibri"/>
                <a:cs typeface="Calibri"/>
              </a:rPr>
              <a:t>ETIQUETA	</a:t>
            </a:r>
            <a:r>
              <a:rPr dirty="0" sz="1200" b="1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5791" y="2948177"/>
            <a:ext cx="341630" cy="1689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15"/>
              </a:lnSpc>
            </a:pPr>
            <a:r>
              <a:rPr dirty="0" sz="1200" b="1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1860" y="3176016"/>
            <a:ext cx="2764155" cy="340995"/>
          </a:xfrm>
          <a:custGeom>
            <a:avLst/>
            <a:gdLst/>
            <a:ahLst/>
            <a:cxnLst/>
            <a:rect l="l" t="t" r="r" b="b"/>
            <a:pathLst>
              <a:path w="2764154" h="340995">
                <a:moveTo>
                  <a:pt x="0" y="169925"/>
                </a:moveTo>
                <a:lnTo>
                  <a:pt x="0" y="0"/>
                </a:lnTo>
                <a:lnTo>
                  <a:pt x="869442" y="0"/>
                </a:lnTo>
                <a:lnTo>
                  <a:pt x="869442" y="169925"/>
                </a:lnTo>
                <a:lnTo>
                  <a:pt x="0" y="169925"/>
                </a:lnTo>
                <a:close/>
              </a:path>
              <a:path w="2764154" h="340995">
                <a:moveTo>
                  <a:pt x="931926" y="340613"/>
                </a:moveTo>
                <a:lnTo>
                  <a:pt x="931926" y="0"/>
                </a:lnTo>
                <a:lnTo>
                  <a:pt x="2763774" y="0"/>
                </a:lnTo>
                <a:lnTo>
                  <a:pt x="2763774" y="340613"/>
                </a:lnTo>
                <a:lnTo>
                  <a:pt x="931926" y="3406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86705" y="3231896"/>
            <a:ext cx="444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</a:t>
            </a:r>
            <a:r>
              <a:rPr dirty="0" sz="1200" spc="-100" b="1">
                <a:latin typeface="Calibri"/>
                <a:cs typeface="Calibri"/>
              </a:rPr>
              <a:t>A</a:t>
            </a:r>
            <a:r>
              <a:rPr dirty="0" sz="1200" spc="-35" b="1">
                <a:latin typeface="Calibri"/>
                <a:cs typeface="Calibri"/>
              </a:rPr>
              <a:t>T</a:t>
            </a:r>
            <a:r>
              <a:rPr dirty="0" sz="1200" spc="-5" b="1">
                <a:latin typeface="Calibri"/>
                <a:cs typeface="Calibri"/>
              </a:rPr>
              <a:t>O</a:t>
            </a:r>
            <a:r>
              <a:rPr dirty="0" sz="1200" b="1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53834" y="3176016"/>
            <a:ext cx="208279" cy="170180"/>
          </a:xfrm>
          <a:custGeom>
            <a:avLst/>
            <a:gdLst/>
            <a:ahLst/>
            <a:cxnLst/>
            <a:rect l="l" t="t" r="r" b="b"/>
            <a:pathLst>
              <a:path w="208279" h="170179">
                <a:moveTo>
                  <a:pt x="0" y="169925"/>
                </a:moveTo>
                <a:lnTo>
                  <a:pt x="0" y="0"/>
                </a:lnTo>
                <a:lnTo>
                  <a:pt x="208025" y="0"/>
                </a:lnTo>
                <a:lnTo>
                  <a:pt x="208025" y="169925"/>
                </a:lnTo>
                <a:lnTo>
                  <a:pt x="0" y="169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99814" y="3147314"/>
            <a:ext cx="922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845" algn="l"/>
              </a:tabLst>
            </a:pPr>
            <a:r>
              <a:rPr dirty="0" sz="1200" b="1">
                <a:latin typeface="Calibri"/>
                <a:cs typeface="Calibri"/>
              </a:rPr>
              <a:t>V	ETIQUE</a:t>
            </a:r>
            <a:r>
              <a:rPr dirty="0" sz="1200" spc="-100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53834" y="4198620"/>
            <a:ext cx="1077595" cy="170180"/>
          </a:xfrm>
          <a:custGeom>
            <a:avLst/>
            <a:gdLst/>
            <a:ahLst/>
            <a:cxnLst/>
            <a:rect l="l" t="t" r="r" b="b"/>
            <a:pathLst>
              <a:path w="1077595" h="170179">
                <a:moveTo>
                  <a:pt x="208025" y="169925"/>
                </a:moveTo>
                <a:lnTo>
                  <a:pt x="208025" y="0"/>
                </a:lnTo>
                <a:lnTo>
                  <a:pt x="1077468" y="0"/>
                </a:lnTo>
                <a:lnTo>
                  <a:pt x="1077468" y="169925"/>
                </a:lnTo>
                <a:lnTo>
                  <a:pt x="208025" y="169925"/>
                </a:lnTo>
                <a:close/>
              </a:path>
              <a:path w="1077595" h="170179">
                <a:moveTo>
                  <a:pt x="0" y="169925"/>
                </a:moveTo>
                <a:lnTo>
                  <a:pt x="0" y="0"/>
                </a:lnTo>
                <a:lnTo>
                  <a:pt x="208025" y="0"/>
                </a:lnTo>
                <a:lnTo>
                  <a:pt x="208025" y="169925"/>
                </a:lnTo>
                <a:lnTo>
                  <a:pt x="0" y="1699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99814" y="4169917"/>
            <a:ext cx="922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845" algn="l"/>
              </a:tabLst>
            </a:pPr>
            <a:r>
              <a:rPr dirty="0" sz="1200" b="1">
                <a:latin typeface="Calibri"/>
                <a:cs typeface="Calibri"/>
              </a:rPr>
              <a:t>V	ETIQUE</a:t>
            </a:r>
            <a:r>
              <a:rPr dirty="0" sz="1200" spc="-100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26265" y="3028188"/>
            <a:ext cx="4434205" cy="2083435"/>
            <a:chOff x="5326265" y="3028188"/>
            <a:chExt cx="4434205" cy="2083435"/>
          </a:xfrm>
        </p:grpSpPr>
        <p:sp>
          <p:nvSpPr>
            <p:cNvPr id="25" name="object 25"/>
            <p:cNvSpPr/>
            <p:nvPr/>
          </p:nvSpPr>
          <p:spPr>
            <a:xfrm>
              <a:off x="5326265" y="3028200"/>
              <a:ext cx="4434205" cy="2083435"/>
            </a:xfrm>
            <a:custGeom>
              <a:avLst/>
              <a:gdLst/>
              <a:ahLst/>
              <a:cxnLst/>
              <a:rect l="l" t="t" r="r" b="b"/>
              <a:pathLst>
                <a:path w="4434205" h="2083435">
                  <a:moveTo>
                    <a:pt x="616458" y="1680972"/>
                  </a:moveTo>
                  <a:lnTo>
                    <a:pt x="565404" y="1655826"/>
                  </a:lnTo>
                  <a:lnTo>
                    <a:pt x="565404" y="1674876"/>
                  </a:lnTo>
                  <a:lnTo>
                    <a:pt x="12954" y="1674876"/>
                  </a:lnTo>
                  <a:lnTo>
                    <a:pt x="12954" y="88392"/>
                  </a:lnTo>
                  <a:lnTo>
                    <a:pt x="0" y="88392"/>
                  </a:lnTo>
                  <a:lnTo>
                    <a:pt x="0" y="1687830"/>
                  </a:lnTo>
                  <a:lnTo>
                    <a:pt x="6858" y="1687830"/>
                  </a:lnTo>
                  <a:lnTo>
                    <a:pt x="12954" y="1687830"/>
                  </a:lnTo>
                  <a:lnTo>
                    <a:pt x="565404" y="1687830"/>
                  </a:lnTo>
                  <a:lnTo>
                    <a:pt x="565404" y="1706880"/>
                  </a:lnTo>
                  <a:lnTo>
                    <a:pt x="578358" y="1700301"/>
                  </a:lnTo>
                  <a:lnTo>
                    <a:pt x="616458" y="1680972"/>
                  </a:lnTo>
                  <a:close/>
                </a:path>
                <a:path w="4434205" h="2083435">
                  <a:moveTo>
                    <a:pt x="1213104" y="1256538"/>
                  </a:moveTo>
                  <a:lnTo>
                    <a:pt x="1162050" y="1230630"/>
                  </a:lnTo>
                  <a:lnTo>
                    <a:pt x="1162050" y="1249680"/>
                  </a:lnTo>
                  <a:lnTo>
                    <a:pt x="617982" y="1249680"/>
                  </a:lnTo>
                  <a:lnTo>
                    <a:pt x="617982" y="90678"/>
                  </a:lnTo>
                  <a:lnTo>
                    <a:pt x="605028" y="90678"/>
                  </a:lnTo>
                  <a:lnTo>
                    <a:pt x="605028" y="1262634"/>
                  </a:lnTo>
                  <a:lnTo>
                    <a:pt x="611124" y="1262634"/>
                  </a:lnTo>
                  <a:lnTo>
                    <a:pt x="617982" y="1262634"/>
                  </a:lnTo>
                  <a:lnTo>
                    <a:pt x="1162050" y="1262634"/>
                  </a:lnTo>
                  <a:lnTo>
                    <a:pt x="1162050" y="1281684"/>
                  </a:lnTo>
                  <a:lnTo>
                    <a:pt x="1175004" y="1275295"/>
                  </a:lnTo>
                  <a:lnTo>
                    <a:pt x="1213104" y="1256538"/>
                  </a:lnTo>
                  <a:close/>
                </a:path>
                <a:path w="4434205" h="2083435">
                  <a:moveTo>
                    <a:pt x="1232916" y="2015490"/>
                  </a:moveTo>
                  <a:lnTo>
                    <a:pt x="1213866" y="2015490"/>
                  </a:lnTo>
                  <a:lnTo>
                    <a:pt x="1213866" y="1919478"/>
                  </a:lnTo>
                  <a:lnTo>
                    <a:pt x="838962" y="1919478"/>
                  </a:lnTo>
                  <a:lnTo>
                    <a:pt x="838962" y="1786890"/>
                  </a:lnTo>
                  <a:lnTo>
                    <a:pt x="826770" y="1786890"/>
                  </a:lnTo>
                  <a:lnTo>
                    <a:pt x="826770" y="1932432"/>
                  </a:lnTo>
                  <a:lnTo>
                    <a:pt x="832866" y="1932432"/>
                  </a:lnTo>
                  <a:lnTo>
                    <a:pt x="838962" y="1932432"/>
                  </a:lnTo>
                  <a:lnTo>
                    <a:pt x="1200912" y="1932432"/>
                  </a:lnTo>
                  <a:lnTo>
                    <a:pt x="1200912" y="2015490"/>
                  </a:lnTo>
                  <a:lnTo>
                    <a:pt x="1181862" y="2015490"/>
                  </a:lnTo>
                  <a:lnTo>
                    <a:pt x="1200912" y="2053018"/>
                  </a:lnTo>
                  <a:lnTo>
                    <a:pt x="1207770" y="2066544"/>
                  </a:lnTo>
                  <a:lnTo>
                    <a:pt x="1213866" y="2054161"/>
                  </a:lnTo>
                  <a:lnTo>
                    <a:pt x="1232916" y="2015490"/>
                  </a:lnTo>
                  <a:close/>
                </a:path>
                <a:path w="4434205" h="2083435">
                  <a:moveTo>
                    <a:pt x="1876806" y="1351788"/>
                  </a:moveTo>
                  <a:lnTo>
                    <a:pt x="1863852" y="1351788"/>
                  </a:lnTo>
                  <a:lnTo>
                    <a:pt x="1863852" y="1674876"/>
                  </a:lnTo>
                  <a:lnTo>
                    <a:pt x="1335938" y="1674876"/>
                  </a:lnTo>
                  <a:lnTo>
                    <a:pt x="1338834" y="1341120"/>
                  </a:lnTo>
                  <a:lnTo>
                    <a:pt x="1325880" y="1340358"/>
                  </a:lnTo>
                  <a:lnTo>
                    <a:pt x="1322984" y="1674876"/>
                  </a:lnTo>
                  <a:lnTo>
                    <a:pt x="1100328" y="1674876"/>
                  </a:lnTo>
                  <a:lnTo>
                    <a:pt x="1100328" y="1655826"/>
                  </a:lnTo>
                  <a:lnTo>
                    <a:pt x="1049274" y="1680972"/>
                  </a:lnTo>
                  <a:lnTo>
                    <a:pt x="1087374" y="1700301"/>
                  </a:lnTo>
                  <a:lnTo>
                    <a:pt x="1100328" y="1706880"/>
                  </a:lnTo>
                  <a:lnTo>
                    <a:pt x="1100328" y="1687830"/>
                  </a:lnTo>
                  <a:lnTo>
                    <a:pt x="1322870" y="1687830"/>
                  </a:lnTo>
                  <a:lnTo>
                    <a:pt x="1319885" y="2033016"/>
                  </a:lnTo>
                  <a:lnTo>
                    <a:pt x="1300734" y="2033016"/>
                  </a:lnTo>
                  <a:lnTo>
                    <a:pt x="1319784" y="2071116"/>
                  </a:lnTo>
                  <a:lnTo>
                    <a:pt x="1325880" y="2083308"/>
                  </a:lnTo>
                  <a:lnTo>
                    <a:pt x="1351788" y="2033016"/>
                  </a:lnTo>
                  <a:lnTo>
                    <a:pt x="1332839" y="2033016"/>
                  </a:lnTo>
                  <a:lnTo>
                    <a:pt x="1335824" y="1687830"/>
                  </a:lnTo>
                  <a:lnTo>
                    <a:pt x="1863852" y="1687830"/>
                  </a:lnTo>
                  <a:lnTo>
                    <a:pt x="1870710" y="1687830"/>
                  </a:lnTo>
                  <a:lnTo>
                    <a:pt x="1876806" y="1687830"/>
                  </a:lnTo>
                  <a:lnTo>
                    <a:pt x="1876806" y="1351788"/>
                  </a:lnTo>
                  <a:close/>
                </a:path>
                <a:path w="4434205" h="2083435">
                  <a:moveTo>
                    <a:pt x="4434078" y="0"/>
                  </a:moveTo>
                  <a:lnTo>
                    <a:pt x="1120902" y="0"/>
                  </a:lnTo>
                  <a:lnTo>
                    <a:pt x="1120902" y="12192"/>
                  </a:lnTo>
                  <a:lnTo>
                    <a:pt x="4421124" y="12192"/>
                  </a:lnTo>
                  <a:lnTo>
                    <a:pt x="4421124" y="1302258"/>
                  </a:lnTo>
                  <a:lnTo>
                    <a:pt x="4249674" y="1302258"/>
                  </a:lnTo>
                  <a:lnTo>
                    <a:pt x="4249674" y="1283208"/>
                  </a:lnTo>
                  <a:lnTo>
                    <a:pt x="4199382" y="1308354"/>
                  </a:lnTo>
                  <a:lnTo>
                    <a:pt x="4237482" y="1327975"/>
                  </a:lnTo>
                  <a:lnTo>
                    <a:pt x="4249674" y="1334262"/>
                  </a:lnTo>
                  <a:lnTo>
                    <a:pt x="4249674" y="1315212"/>
                  </a:lnTo>
                  <a:lnTo>
                    <a:pt x="4421124" y="1315212"/>
                  </a:lnTo>
                  <a:lnTo>
                    <a:pt x="4427982" y="1315212"/>
                  </a:lnTo>
                  <a:lnTo>
                    <a:pt x="4434078" y="1315212"/>
                  </a:lnTo>
                  <a:lnTo>
                    <a:pt x="4434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61860" y="3516630"/>
              <a:ext cx="2764155" cy="340995"/>
            </a:xfrm>
            <a:custGeom>
              <a:avLst/>
              <a:gdLst/>
              <a:ahLst/>
              <a:cxnLst/>
              <a:rect l="l" t="t" r="r" b="b"/>
              <a:pathLst>
                <a:path w="2764154" h="340995">
                  <a:moveTo>
                    <a:pt x="0" y="169925"/>
                  </a:moveTo>
                  <a:lnTo>
                    <a:pt x="0" y="0"/>
                  </a:lnTo>
                  <a:lnTo>
                    <a:pt x="869442" y="0"/>
                  </a:lnTo>
                  <a:lnTo>
                    <a:pt x="869442" y="169925"/>
                  </a:lnTo>
                  <a:lnTo>
                    <a:pt x="0" y="169925"/>
                  </a:lnTo>
                  <a:close/>
                </a:path>
                <a:path w="2764154" h="340995">
                  <a:moveTo>
                    <a:pt x="931926" y="340614"/>
                  </a:moveTo>
                  <a:lnTo>
                    <a:pt x="931926" y="0"/>
                  </a:lnTo>
                  <a:lnTo>
                    <a:pt x="2763774" y="0"/>
                  </a:lnTo>
                  <a:lnTo>
                    <a:pt x="2763774" y="340614"/>
                  </a:lnTo>
                  <a:lnTo>
                    <a:pt x="931926" y="3406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700136" y="3572509"/>
            <a:ext cx="1819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53834" y="3516629"/>
            <a:ext cx="208279" cy="170180"/>
          </a:xfrm>
          <a:custGeom>
            <a:avLst/>
            <a:gdLst/>
            <a:ahLst/>
            <a:cxnLst/>
            <a:rect l="l" t="t" r="r" b="b"/>
            <a:pathLst>
              <a:path w="208279" h="170179">
                <a:moveTo>
                  <a:pt x="0" y="169925"/>
                </a:moveTo>
                <a:lnTo>
                  <a:pt x="0" y="0"/>
                </a:lnTo>
                <a:lnTo>
                  <a:pt x="208025" y="0"/>
                </a:lnTo>
                <a:lnTo>
                  <a:pt x="208025" y="169925"/>
                </a:lnTo>
                <a:lnTo>
                  <a:pt x="0" y="169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599814" y="3487928"/>
            <a:ext cx="922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845" algn="l"/>
              </a:tabLst>
            </a:pPr>
            <a:r>
              <a:rPr dirty="0" sz="1200" b="1">
                <a:latin typeface="Calibri"/>
                <a:cs typeface="Calibri"/>
              </a:rPr>
              <a:t>V	ETIQUE</a:t>
            </a:r>
            <a:r>
              <a:rPr dirty="0" sz="1200" spc="-100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39293" y="3850894"/>
            <a:ext cx="3093085" cy="1505585"/>
            <a:chOff x="6439293" y="3850894"/>
            <a:chExt cx="3093085" cy="1505585"/>
          </a:xfrm>
        </p:grpSpPr>
        <p:sp>
          <p:nvSpPr>
            <p:cNvPr id="31" name="object 31"/>
            <p:cNvSpPr/>
            <p:nvPr/>
          </p:nvSpPr>
          <p:spPr>
            <a:xfrm>
              <a:off x="7693787" y="3857244"/>
              <a:ext cx="1831975" cy="340360"/>
            </a:xfrm>
            <a:custGeom>
              <a:avLst/>
              <a:gdLst/>
              <a:ahLst/>
              <a:cxnLst/>
              <a:rect l="l" t="t" r="r" b="b"/>
              <a:pathLst>
                <a:path w="1831975" h="340360">
                  <a:moveTo>
                    <a:pt x="0" y="0"/>
                  </a:moveTo>
                  <a:lnTo>
                    <a:pt x="1831860" y="0"/>
                  </a:lnTo>
                  <a:lnTo>
                    <a:pt x="1831860" y="339851"/>
                  </a:lnTo>
                  <a:lnTo>
                    <a:pt x="0" y="3398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45643" y="5093969"/>
              <a:ext cx="254000" cy="133350"/>
            </a:xfrm>
            <a:custGeom>
              <a:avLst/>
              <a:gdLst/>
              <a:ahLst/>
              <a:cxnLst/>
              <a:rect l="l" t="t" r="r" b="b"/>
              <a:pathLst>
                <a:path w="254000" h="133350">
                  <a:moveTo>
                    <a:pt x="0" y="0"/>
                  </a:moveTo>
                  <a:lnTo>
                    <a:pt x="0" y="67056"/>
                  </a:lnTo>
                  <a:lnTo>
                    <a:pt x="37338" y="113919"/>
                  </a:lnTo>
                  <a:lnTo>
                    <a:pt x="77795" y="128135"/>
                  </a:lnTo>
                  <a:lnTo>
                    <a:pt x="127254" y="133350"/>
                  </a:lnTo>
                  <a:lnTo>
                    <a:pt x="176593" y="128135"/>
                  </a:lnTo>
                  <a:lnTo>
                    <a:pt x="216789" y="113918"/>
                  </a:lnTo>
                  <a:lnTo>
                    <a:pt x="243840" y="92844"/>
                  </a:lnTo>
                  <a:lnTo>
                    <a:pt x="253746" y="67055"/>
                  </a:lnTo>
                  <a:lnTo>
                    <a:pt x="253746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65277" y="5226558"/>
              <a:ext cx="429259" cy="129539"/>
            </a:xfrm>
            <a:custGeom>
              <a:avLst/>
              <a:gdLst/>
              <a:ahLst/>
              <a:cxnLst/>
              <a:rect l="l" t="t" r="r" b="b"/>
              <a:pathLst>
                <a:path w="429259" h="129539">
                  <a:moveTo>
                    <a:pt x="12953" y="97536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110489"/>
                  </a:lnTo>
                  <a:lnTo>
                    <a:pt x="6858" y="110489"/>
                  </a:lnTo>
                  <a:lnTo>
                    <a:pt x="6858" y="97536"/>
                  </a:lnTo>
                  <a:lnTo>
                    <a:pt x="12953" y="97536"/>
                  </a:lnTo>
                  <a:close/>
                </a:path>
                <a:path w="429259" h="129539">
                  <a:moveTo>
                    <a:pt x="390906" y="110489"/>
                  </a:moveTo>
                  <a:lnTo>
                    <a:pt x="390906" y="97535"/>
                  </a:lnTo>
                  <a:lnTo>
                    <a:pt x="6858" y="97536"/>
                  </a:lnTo>
                  <a:lnTo>
                    <a:pt x="12953" y="103631"/>
                  </a:lnTo>
                  <a:lnTo>
                    <a:pt x="12953" y="110489"/>
                  </a:lnTo>
                  <a:lnTo>
                    <a:pt x="390906" y="110489"/>
                  </a:lnTo>
                  <a:close/>
                </a:path>
                <a:path w="429259" h="129539">
                  <a:moveTo>
                    <a:pt x="12953" y="110489"/>
                  </a:moveTo>
                  <a:lnTo>
                    <a:pt x="12953" y="103631"/>
                  </a:lnTo>
                  <a:lnTo>
                    <a:pt x="6858" y="97536"/>
                  </a:lnTo>
                  <a:lnTo>
                    <a:pt x="6858" y="110489"/>
                  </a:lnTo>
                  <a:lnTo>
                    <a:pt x="12953" y="110489"/>
                  </a:lnTo>
                  <a:close/>
                </a:path>
                <a:path w="429259" h="129539">
                  <a:moveTo>
                    <a:pt x="429006" y="103631"/>
                  </a:moveTo>
                  <a:lnTo>
                    <a:pt x="377952" y="78485"/>
                  </a:lnTo>
                  <a:lnTo>
                    <a:pt x="377952" y="97535"/>
                  </a:lnTo>
                  <a:lnTo>
                    <a:pt x="390906" y="97535"/>
                  </a:lnTo>
                  <a:lnTo>
                    <a:pt x="390906" y="122966"/>
                  </a:lnTo>
                  <a:lnTo>
                    <a:pt x="429006" y="103631"/>
                  </a:lnTo>
                  <a:close/>
                </a:path>
                <a:path w="429259" h="129539">
                  <a:moveTo>
                    <a:pt x="390906" y="122966"/>
                  </a:moveTo>
                  <a:lnTo>
                    <a:pt x="390906" y="110489"/>
                  </a:lnTo>
                  <a:lnTo>
                    <a:pt x="377952" y="110489"/>
                  </a:lnTo>
                  <a:lnTo>
                    <a:pt x="377952" y="129539"/>
                  </a:lnTo>
                  <a:lnTo>
                    <a:pt x="390906" y="12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072255" y="5185664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acierto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18153" y="280746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58291" y="2953511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171450">
                <a:moveTo>
                  <a:pt x="152400" y="0"/>
                </a:moveTo>
                <a:lnTo>
                  <a:pt x="0" y="17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47899" y="3169411"/>
            <a:ext cx="15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52045" y="3315461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171450">
                <a:moveTo>
                  <a:pt x="152400" y="0"/>
                </a:moveTo>
                <a:lnTo>
                  <a:pt x="0" y="17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865503" y="3169411"/>
            <a:ext cx="415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n-m-k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42191" y="2700527"/>
            <a:ext cx="2823210" cy="2363470"/>
            <a:chOff x="5242191" y="2700527"/>
            <a:chExt cx="2823210" cy="2363470"/>
          </a:xfrm>
        </p:grpSpPr>
        <p:sp>
          <p:nvSpPr>
            <p:cNvPr id="41" name="object 41"/>
            <p:cNvSpPr/>
            <p:nvPr/>
          </p:nvSpPr>
          <p:spPr>
            <a:xfrm>
              <a:off x="5248541" y="3315461"/>
              <a:ext cx="152400" cy="171450"/>
            </a:xfrm>
            <a:custGeom>
              <a:avLst/>
              <a:gdLst/>
              <a:ahLst/>
              <a:cxnLst/>
              <a:rect l="l" t="t" r="r" b="b"/>
              <a:pathLst>
                <a:path w="152400" h="171450">
                  <a:moveTo>
                    <a:pt x="15240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59450" y="2700540"/>
              <a:ext cx="1669414" cy="546735"/>
            </a:xfrm>
            <a:custGeom>
              <a:avLst/>
              <a:gdLst/>
              <a:ahLst/>
              <a:cxnLst/>
              <a:rect l="l" t="t" r="r" b="b"/>
              <a:pathLst>
                <a:path w="1669415" h="546735">
                  <a:moveTo>
                    <a:pt x="721245" y="508254"/>
                  </a:moveTo>
                  <a:lnTo>
                    <a:pt x="38493" y="508254"/>
                  </a:lnTo>
                  <a:lnTo>
                    <a:pt x="38493" y="521208"/>
                  </a:lnTo>
                  <a:lnTo>
                    <a:pt x="721245" y="521208"/>
                  </a:lnTo>
                  <a:lnTo>
                    <a:pt x="721245" y="508254"/>
                  </a:lnTo>
                  <a:close/>
                </a:path>
                <a:path w="1669415" h="546735">
                  <a:moveTo>
                    <a:pt x="734060" y="162306"/>
                  </a:moveTo>
                  <a:lnTo>
                    <a:pt x="721360" y="162306"/>
                  </a:lnTo>
                  <a:lnTo>
                    <a:pt x="38100" y="162306"/>
                  </a:lnTo>
                  <a:lnTo>
                    <a:pt x="25400" y="162306"/>
                  </a:lnTo>
                  <a:lnTo>
                    <a:pt x="25400" y="521208"/>
                  </a:lnTo>
                  <a:lnTo>
                    <a:pt x="38100" y="521208"/>
                  </a:lnTo>
                  <a:lnTo>
                    <a:pt x="38100" y="174498"/>
                  </a:lnTo>
                  <a:lnTo>
                    <a:pt x="721360" y="174498"/>
                  </a:lnTo>
                  <a:lnTo>
                    <a:pt x="721360" y="521208"/>
                  </a:lnTo>
                  <a:lnTo>
                    <a:pt x="734060" y="521208"/>
                  </a:lnTo>
                  <a:lnTo>
                    <a:pt x="734060" y="162306"/>
                  </a:lnTo>
                  <a:close/>
                </a:path>
                <a:path w="1669415" h="546735">
                  <a:moveTo>
                    <a:pt x="759460" y="136398"/>
                  </a:moveTo>
                  <a:lnTo>
                    <a:pt x="746760" y="136398"/>
                  </a:lnTo>
                  <a:lnTo>
                    <a:pt x="13970" y="136398"/>
                  </a:lnTo>
                  <a:lnTo>
                    <a:pt x="0" y="136398"/>
                  </a:lnTo>
                  <a:lnTo>
                    <a:pt x="0" y="546354"/>
                  </a:lnTo>
                  <a:lnTo>
                    <a:pt x="13347" y="546354"/>
                  </a:lnTo>
                  <a:lnTo>
                    <a:pt x="13970" y="546354"/>
                  </a:lnTo>
                  <a:lnTo>
                    <a:pt x="746379" y="546354"/>
                  </a:lnTo>
                  <a:lnTo>
                    <a:pt x="746379" y="533400"/>
                  </a:lnTo>
                  <a:lnTo>
                    <a:pt x="13970" y="533400"/>
                  </a:lnTo>
                  <a:lnTo>
                    <a:pt x="13970" y="149352"/>
                  </a:lnTo>
                  <a:lnTo>
                    <a:pt x="746760" y="149352"/>
                  </a:lnTo>
                  <a:lnTo>
                    <a:pt x="746760" y="546354"/>
                  </a:lnTo>
                  <a:lnTo>
                    <a:pt x="759460" y="546354"/>
                  </a:lnTo>
                  <a:lnTo>
                    <a:pt x="759460" y="136398"/>
                  </a:lnTo>
                  <a:close/>
                </a:path>
                <a:path w="1669415" h="546735">
                  <a:moveTo>
                    <a:pt x="1669173" y="12192"/>
                  </a:moveTo>
                  <a:lnTo>
                    <a:pt x="1665363" y="0"/>
                  </a:lnTo>
                  <a:lnTo>
                    <a:pt x="846899" y="222250"/>
                  </a:lnTo>
                  <a:lnTo>
                    <a:pt x="838593" y="191262"/>
                  </a:lnTo>
                  <a:lnTo>
                    <a:pt x="775347" y="247650"/>
                  </a:lnTo>
                  <a:lnTo>
                    <a:pt x="834783" y="260184"/>
                  </a:lnTo>
                  <a:lnTo>
                    <a:pt x="858405" y="265176"/>
                  </a:lnTo>
                  <a:lnTo>
                    <a:pt x="850150" y="234391"/>
                  </a:lnTo>
                  <a:lnTo>
                    <a:pt x="1669173" y="12192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699389" y="4382261"/>
              <a:ext cx="1365885" cy="681355"/>
            </a:xfrm>
            <a:custGeom>
              <a:avLst/>
              <a:gdLst/>
              <a:ahLst/>
              <a:cxnLst/>
              <a:rect l="l" t="t" r="r" b="b"/>
              <a:pathLst>
                <a:path w="1365884" h="681354">
                  <a:moveTo>
                    <a:pt x="101345" y="4571"/>
                  </a:moveTo>
                  <a:lnTo>
                    <a:pt x="99821" y="1523"/>
                  </a:lnTo>
                  <a:lnTo>
                    <a:pt x="96773" y="0"/>
                  </a:lnTo>
                  <a:lnTo>
                    <a:pt x="0" y="6857"/>
                  </a:lnTo>
                  <a:lnTo>
                    <a:pt x="6857" y="17242"/>
                  </a:lnTo>
                  <a:lnTo>
                    <a:pt x="6857" y="15239"/>
                  </a:lnTo>
                  <a:lnTo>
                    <a:pt x="10667" y="6857"/>
                  </a:lnTo>
                  <a:lnTo>
                    <a:pt x="26793" y="14784"/>
                  </a:lnTo>
                  <a:lnTo>
                    <a:pt x="97535" y="9905"/>
                  </a:lnTo>
                  <a:lnTo>
                    <a:pt x="100583" y="8381"/>
                  </a:lnTo>
                  <a:lnTo>
                    <a:pt x="101345" y="4571"/>
                  </a:lnTo>
                  <a:close/>
                </a:path>
                <a:path w="1365884" h="681354">
                  <a:moveTo>
                    <a:pt x="26793" y="14784"/>
                  </a:moveTo>
                  <a:lnTo>
                    <a:pt x="10667" y="6857"/>
                  </a:lnTo>
                  <a:lnTo>
                    <a:pt x="6857" y="15239"/>
                  </a:lnTo>
                  <a:lnTo>
                    <a:pt x="9143" y="16364"/>
                  </a:lnTo>
                  <a:lnTo>
                    <a:pt x="9143" y="16001"/>
                  </a:lnTo>
                  <a:lnTo>
                    <a:pt x="12953" y="8381"/>
                  </a:lnTo>
                  <a:lnTo>
                    <a:pt x="17596" y="15419"/>
                  </a:lnTo>
                  <a:lnTo>
                    <a:pt x="26793" y="14784"/>
                  </a:lnTo>
                  <a:close/>
                </a:path>
                <a:path w="1365884" h="681354">
                  <a:moveTo>
                    <a:pt x="62483" y="86105"/>
                  </a:moveTo>
                  <a:lnTo>
                    <a:pt x="61721" y="82295"/>
                  </a:lnTo>
                  <a:lnTo>
                    <a:pt x="22581" y="22973"/>
                  </a:lnTo>
                  <a:lnTo>
                    <a:pt x="6857" y="15239"/>
                  </a:lnTo>
                  <a:lnTo>
                    <a:pt x="6857" y="17242"/>
                  </a:lnTo>
                  <a:lnTo>
                    <a:pt x="53339" y="87629"/>
                  </a:lnTo>
                  <a:lnTo>
                    <a:pt x="56387" y="89153"/>
                  </a:lnTo>
                  <a:lnTo>
                    <a:pt x="60197" y="88391"/>
                  </a:lnTo>
                  <a:lnTo>
                    <a:pt x="62483" y="86105"/>
                  </a:lnTo>
                  <a:close/>
                </a:path>
                <a:path w="1365884" h="681354">
                  <a:moveTo>
                    <a:pt x="17596" y="15419"/>
                  </a:moveTo>
                  <a:lnTo>
                    <a:pt x="12953" y="8381"/>
                  </a:lnTo>
                  <a:lnTo>
                    <a:pt x="9143" y="16001"/>
                  </a:lnTo>
                  <a:lnTo>
                    <a:pt x="17596" y="15419"/>
                  </a:lnTo>
                  <a:close/>
                </a:path>
                <a:path w="1365884" h="681354">
                  <a:moveTo>
                    <a:pt x="22581" y="22973"/>
                  </a:moveTo>
                  <a:lnTo>
                    <a:pt x="17596" y="15419"/>
                  </a:lnTo>
                  <a:lnTo>
                    <a:pt x="9143" y="16001"/>
                  </a:lnTo>
                  <a:lnTo>
                    <a:pt x="9143" y="16364"/>
                  </a:lnTo>
                  <a:lnTo>
                    <a:pt x="22581" y="22973"/>
                  </a:lnTo>
                  <a:close/>
                </a:path>
                <a:path w="1365884" h="681354">
                  <a:moveTo>
                    <a:pt x="1365503" y="672845"/>
                  </a:moveTo>
                  <a:lnTo>
                    <a:pt x="26793" y="14784"/>
                  </a:lnTo>
                  <a:lnTo>
                    <a:pt x="17596" y="15419"/>
                  </a:lnTo>
                  <a:lnTo>
                    <a:pt x="22581" y="22973"/>
                  </a:lnTo>
                  <a:lnTo>
                    <a:pt x="1360931" y="681227"/>
                  </a:lnTo>
                  <a:lnTo>
                    <a:pt x="1365503" y="672845"/>
                  </a:lnTo>
                  <a:close/>
                </a:path>
              </a:pathLst>
            </a:custGeom>
            <a:solidFill>
              <a:srgbClr val="667F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4288421" y="2772917"/>
            <a:ext cx="533400" cy="51435"/>
          </a:xfrm>
          <a:custGeom>
            <a:avLst/>
            <a:gdLst/>
            <a:ahLst/>
            <a:cxnLst/>
            <a:rect l="l" t="t" r="r" b="b"/>
            <a:pathLst>
              <a:path w="533400" h="51435">
                <a:moveTo>
                  <a:pt x="495300" y="32004"/>
                </a:moveTo>
                <a:lnTo>
                  <a:pt x="495300" y="19050"/>
                </a:lnTo>
                <a:lnTo>
                  <a:pt x="0" y="19050"/>
                </a:lnTo>
                <a:lnTo>
                  <a:pt x="0" y="32004"/>
                </a:lnTo>
                <a:lnTo>
                  <a:pt x="495300" y="32004"/>
                </a:lnTo>
                <a:close/>
              </a:path>
              <a:path w="533400" h="51435">
                <a:moveTo>
                  <a:pt x="533400" y="25907"/>
                </a:moveTo>
                <a:lnTo>
                  <a:pt x="482346" y="0"/>
                </a:lnTo>
                <a:lnTo>
                  <a:pt x="482346" y="19050"/>
                </a:lnTo>
                <a:lnTo>
                  <a:pt x="495300" y="19050"/>
                </a:lnTo>
                <a:lnTo>
                  <a:pt x="495300" y="44673"/>
                </a:lnTo>
                <a:lnTo>
                  <a:pt x="533400" y="25907"/>
                </a:lnTo>
                <a:close/>
              </a:path>
              <a:path w="533400" h="51435">
                <a:moveTo>
                  <a:pt x="495300" y="44673"/>
                </a:moveTo>
                <a:lnTo>
                  <a:pt x="495300" y="32004"/>
                </a:lnTo>
                <a:lnTo>
                  <a:pt x="482346" y="32004"/>
                </a:lnTo>
                <a:lnTo>
                  <a:pt x="482346" y="51054"/>
                </a:lnTo>
                <a:lnTo>
                  <a:pt x="495300" y="4467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976505" y="2364739"/>
            <a:ext cx="16490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Dirección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ofrecida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 CPU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54551" y="2426461"/>
            <a:ext cx="21564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Posible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dirección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cache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59115" y="3454146"/>
            <a:ext cx="3614420" cy="1892935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805" marR="640715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249554" algn="l"/>
              </a:tabLst>
            </a:pPr>
            <a:r>
              <a:rPr dirty="0" sz="1800" spc="-5">
                <a:latin typeface="Calibri"/>
                <a:cs typeface="Calibri"/>
              </a:rPr>
              <a:t>El </a:t>
            </a:r>
            <a:r>
              <a:rPr dirty="0" sz="1800">
                <a:latin typeface="Calibri"/>
                <a:cs typeface="Calibri"/>
              </a:rPr>
              <a:t>acceso al </a:t>
            </a:r>
            <a:r>
              <a:rPr dirty="0" sz="1800" spc="-5">
                <a:latin typeface="Calibri"/>
                <a:cs typeface="Calibri"/>
              </a:rPr>
              <a:t>bloque cache </a:t>
            </a:r>
            <a:r>
              <a:rPr dirty="0" sz="1800">
                <a:latin typeface="Calibri"/>
                <a:cs typeface="Calibri"/>
              </a:rPr>
              <a:t>y al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directorio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 </a:t>
            </a:r>
            <a:r>
              <a:rPr dirty="0" sz="1800" spc="-10">
                <a:latin typeface="Calibri"/>
                <a:cs typeface="Calibri"/>
              </a:rPr>
              <a:t>directo.</a:t>
            </a:r>
            <a:endParaRPr sz="1800">
              <a:latin typeface="Calibri"/>
              <a:cs typeface="Calibri"/>
            </a:endParaRPr>
          </a:p>
          <a:p>
            <a:pPr marL="90805" marR="30670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49554" algn="l"/>
              </a:tabLst>
            </a:pPr>
            <a:r>
              <a:rPr dirty="0" sz="1800" spc="-20">
                <a:latin typeface="Calibri"/>
                <a:cs typeface="Calibri"/>
              </a:rPr>
              <a:t>Para </a:t>
            </a:r>
            <a:r>
              <a:rPr dirty="0" sz="1800" spc="-5">
                <a:latin typeface="Calibri"/>
                <a:cs typeface="Calibri"/>
              </a:rPr>
              <a:t>conocer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 un 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memoria </a:t>
            </a:r>
            <a:r>
              <a:rPr dirty="0" sz="1800" spc="-5">
                <a:latin typeface="Calibri"/>
                <a:cs typeface="Calibri"/>
              </a:rPr>
              <a:t>principal </a:t>
            </a:r>
            <a:r>
              <a:rPr dirty="0" sz="1800" spc="-15">
                <a:latin typeface="Calibri"/>
                <a:cs typeface="Calibri"/>
              </a:rPr>
              <a:t>está cargado </a:t>
            </a:r>
            <a:r>
              <a:rPr dirty="0" sz="1800">
                <a:latin typeface="Calibri"/>
                <a:cs typeface="Calibri"/>
              </a:rPr>
              <a:t>en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MC,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basta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comparar</a:t>
            </a:r>
            <a:r>
              <a:rPr dirty="0" sz="1800" spc="-5">
                <a:latin typeface="Calibri"/>
                <a:cs typeface="Calibri"/>
              </a:rPr>
              <a:t> las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etiquetas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42421" y="5978151"/>
            <a:ext cx="4552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¿Cuánto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tiene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 </a:t>
            </a:r>
            <a:r>
              <a:rPr dirty="0" sz="1800" spc="-10">
                <a:latin typeface="Calibri"/>
                <a:cs typeface="Calibri"/>
              </a:rPr>
              <a:t>para</a:t>
            </a:r>
            <a:r>
              <a:rPr dirty="0" sz="1800" spc="-5">
                <a:latin typeface="Calibri"/>
                <a:cs typeface="Calibri"/>
              </a:rPr>
              <a:t> los</a:t>
            </a:r>
            <a:r>
              <a:rPr dirty="0" sz="1800" spc="-10">
                <a:latin typeface="Calibri"/>
                <a:cs typeface="Calibri"/>
              </a:rPr>
              <a:t> datos</a:t>
            </a:r>
            <a:r>
              <a:rPr dirty="0" sz="1800" spc="-5">
                <a:latin typeface="Calibri"/>
                <a:cs typeface="Calibri"/>
              </a:rPr>
              <a:t> 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ejemplo?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39817" y="4951729"/>
            <a:ext cx="9315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97D716"/>
                </a:solidFill>
                <a:latin typeface="Arial MT"/>
                <a:cs typeface="Arial MT"/>
              </a:rPr>
              <a:t>Bit</a:t>
            </a:r>
            <a:r>
              <a:rPr dirty="0" sz="1200" spc="-35">
                <a:solidFill>
                  <a:srgbClr val="97D71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97D716"/>
                </a:solidFill>
                <a:latin typeface="Arial MT"/>
                <a:cs typeface="Arial MT"/>
              </a:rPr>
              <a:t>de</a:t>
            </a:r>
            <a:r>
              <a:rPr dirty="0" sz="1200" spc="-40">
                <a:solidFill>
                  <a:srgbClr val="97D71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97D716"/>
                </a:solidFill>
                <a:latin typeface="Arial MT"/>
                <a:cs typeface="Arial MT"/>
              </a:rPr>
              <a:t>validez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179" y="1323086"/>
            <a:ext cx="43757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7470" algn="l"/>
              </a:tabLst>
            </a:pPr>
            <a:r>
              <a:rPr dirty="0" sz="2900" spc="190"/>
              <a:t>E</a:t>
            </a:r>
            <a:r>
              <a:rPr dirty="0" sz="2300" spc="165"/>
              <a:t>MPLAZAMIEN</a:t>
            </a:r>
            <a:r>
              <a:rPr dirty="0" sz="2300" spc="40"/>
              <a:t>T</a:t>
            </a:r>
            <a:r>
              <a:rPr dirty="0" sz="2300" spc="10"/>
              <a:t>O</a:t>
            </a:r>
            <a:r>
              <a:rPr dirty="0" sz="2300"/>
              <a:t>	</a:t>
            </a:r>
            <a:r>
              <a:rPr dirty="0" sz="2300" spc="165"/>
              <a:t>ASOCI</a:t>
            </a:r>
            <a:r>
              <a:rPr dirty="0" sz="2300" spc="-65"/>
              <a:t>A</a:t>
            </a:r>
            <a:r>
              <a:rPr dirty="0" sz="2300" spc="170"/>
              <a:t>TIVO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459115" y="2374392"/>
            <a:ext cx="3743960" cy="923925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 marR="390525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249554" algn="l"/>
              </a:tabLst>
            </a:pPr>
            <a:r>
              <a:rPr dirty="0" sz="1800">
                <a:latin typeface="Calibri"/>
                <a:cs typeface="Calibri"/>
              </a:rPr>
              <a:t>Cada bloque B puede </a:t>
            </a:r>
            <a:r>
              <a:rPr dirty="0" sz="1800" spc="-10">
                <a:latin typeface="Calibri"/>
                <a:cs typeface="Calibri"/>
              </a:rPr>
              <a:t>ubicarse </a:t>
            </a:r>
            <a:r>
              <a:rPr dirty="0" sz="1800">
                <a:latin typeface="Calibri"/>
                <a:cs typeface="Calibri"/>
              </a:rPr>
              <a:t>en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cualquiera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 </a:t>
            </a:r>
            <a:r>
              <a:rPr dirty="0" sz="1800">
                <a:latin typeface="Calibri"/>
                <a:cs typeface="Calibri"/>
              </a:rPr>
              <a:t>nM </a:t>
            </a:r>
            <a:r>
              <a:rPr dirty="0" sz="1800" spc="-5">
                <a:latin typeface="Calibri"/>
                <a:cs typeface="Calibri"/>
              </a:rPr>
              <a:t>bloques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20588" y="2629090"/>
          <a:ext cx="1842770" cy="105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/>
                <a:gridCol w="225425"/>
                <a:gridCol w="224154"/>
                <a:gridCol w="225424"/>
                <a:gridCol w="225425"/>
                <a:gridCol w="224790"/>
                <a:gridCol w="224154"/>
                <a:gridCol w="225425"/>
              </a:tblGrid>
              <a:tr h="1026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96210" y="4455604"/>
          <a:ext cx="6957059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/>
                <a:gridCol w="276225"/>
                <a:gridCol w="275590"/>
                <a:gridCol w="278130"/>
                <a:gridCol w="275590"/>
                <a:gridCol w="276224"/>
                <a:gridCol w="275589"/>
                <a:gridCol w="278130"/>
                <a:gridCol w="274319"/>
                <a:gridCol w="278130"/>
                <a:gridCol w="275589"/>
                <a:gridCol w="278130"/>
                <a:gridCol w="274320"/>
                <a:gridCol w="278129"/>
                <a:gridCol w="276860"/>
                <a:gridCol w="277495"/>
                <a:gridCol w="274954"/>
                <a:gridCol w="277495"/>
                <a:gridCol w="276860"/>
                <a:gridCol w="276225"/>
                <a:gridCol w="276860"/>
                <a:gridCol w="277495"/>
                <a:gridCol w="276860"/>
                <a:gridCol w="276225"/>
                <a:gridCol w="276859"/>
              </a:tblGrid>
              <a:tr h="1296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114179" y="3701046"/>
            <a:ext cx="3746500" cy="730250"/>
          </a:xfrm>
          <a:custGeom>
            <a:avLst/>
            <a:gdLst/>
            <a:ahLst/>
            <a:cxnLst/>
            <a:rect l="l" t="t" r="r" b="b"/>
            <a:pathLst>
              <a:path w="3746500" h="730250">
                <a:moveTo>
                  <a:pt x="1801368" y="724662"/>
                </a:moveTo>
                <a:lnTo>
                  <a:pt x="1773936" y="643890"/>
                </a:lnTo>
                <a:lnTo>
                  <a:pt x="1720596" y="697992"/>
                </a:lnTo>
                <a:lnTo>
                  <a:pt x="1801368" y="724662"/>
                </a:lnTo>
                <a:close/>
              </a:path>
              <a:path w="3746500" h="730250">
                <a:moveTo>
                  <a:pt x="3745992" y="23622"/>
                </a:moveTo>
                <a:lnTo>
                  <a:pt x="3663696" y="0"/>
                </a:lnTo>
                <a:lnTo>
                  <a:pt x="3669995" y="32854"/>
                </a:lnTo>
                <a:lnTo>
                  <a:pt x="172961" y="687705"/>
                </a:lnTo>
                <a:lnTo>
                  <a:pt x="2760256" y="46558"/>
                </a:lnTo>
                <a:lnTo>
                  <a:pt x="2768346" y="79248"/>
                </a:lnTo>
                <a:lnTo>
                  <a:pt x="2772918" y="75311"/>
                </a:lnTo>
                <a:lnTo>
                  <a:pt x="2833116" y="23622"/>
                </a:lnTo>
                <a:lnTo>
                  <a:pt x="2750058" y="5334"/>
                </a:lnTo>
                <a:lnTo>
                  <a:pt x="2757995" y="37414"/>
                </a:lnTo>
                <a:lnTo>
                  <a:pt x="0" y="720090"/>
                </a:lnTo>
                <a:lnTo>
                  <a:pt x="1524" y="729996"/>
                </a:lnTo>
                <a:lnTo>
                  <a:pt x="2247" y="729869"/>
                </a:lnTo>
                <a:lnTo>
                  <a:pt x="2286" y="729996"/>
                </a:lnTo>
                <a:lnTo>
                  <a:pt x="4635" y="729424"/>
                </a:lnTo>
                <a:lnTo>
                  <a:pt x="3671887" y="42697"/>
                </a:lnTo>
                <a:lnTo>
                  <a:pt x="3678174" y="75438"/>
                </a:lnTo>
                <a:lnTo>
                  <a:pt x="3684270" y="70777"/>
                </a:lnTo>
                <a:lnTo>
                  <a:pt x="3745992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3249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851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00101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4857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01001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983" y="5859271"/>
            <a:ext cx="436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</a:t>
            </a:r>
            <a:r>
              <a:rPr dirty="0" sz="1200" spc="-95">
                <a:latin typeface="Arial MT"/>
                <a:cs typeface="Arial MT"/>
              </a:rPr>
              <a:t>1</a:t>
            </a:r>
            <a:r>
              <a:rPr dirty="0" sz="1200" spc="-5">
                <a:latin typeface="Arial MT"/>
                <a:cs typeface="Arial MT"/>
              </a:rPr>
              <a:t>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5585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10001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7591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10101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0799" y="4178300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3205"/>
                </a:solidFill>
                <a:latin typeface="Arial"/>
                <a:cs typeface="Arial"/>
              </a:rPr>
              <a:t>Memoria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8327" y="3023115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3205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5269" y="2287107"/>
            <a:ext cx="1809750" cy="2901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2286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000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Arial MT"/>
                <a:cs typeface="Arial MT"/>
              </a:rPr>
              <a:t>001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Arial MT"/>
                <a:cs typeface="Arial MT"/>
              </a:rPr>
              <a:t>010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700"/>
              </a:spcBef>
            </a:pPr>
            <a:r>
              <a:rPr dirty="0" sz="1200" spc="-35">
                <a:latin typeface="Arial MT"/>
                <a:cs typeface="Arial MT"/>
              </a:rPr>
              <a:t>011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 spc="-5">
                <a:latin typeface="Arial MT"/>
                <a:cs typeface="Arial MT"/>
              </a:rPr>
              <a:t>100</a:t>
            </a:r>
            <a:endParaRPr sz="1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latin typeface="Arial MT"/>
                <a:cs typeface="Arial MT"/>
              </a:rPr>
              <a:t>101</a:t>
            </a:r>
            <a:endParaRPr sz="1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490"/>
              </a:spcBef>
            </a:pPr>
            <a:r>
              <a:rPr dirty="0" sz="1200" spc="-35">
                <a:latin typeface="Arial MT"/>
                <a:cs typeface="Arial MT"/>
              </a:rPr>
              <a:t>110</a:t>
            </a:r>
            <a:endParaRPr sz="12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254"/>
              </a:spcBef>
            </a:pPr>
            <a:r>
              <a:rPr dirty="0" sz="1200" spc="-95">
                <a:latin typeface="Arial MT"/>
                <a:cs typeface="Arial MT"/>
              </a:rPr>
              <a:t>111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4445" y="5854700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Nº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Bloque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2951" y="4993640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....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8421" y="2406650"/>
            <a:ext cx="749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º</a:t>
            </a:r>
            <a:r>
              <a:rPr dirty="0" sz="1200" spc="-5" b="1">
                <a:latin typeface="Arial"/>
                <a:cs typeface="Arial"/>
              </a:rPr>
              <a:t> Bloque  </a:t>
            </a:r>
            <a:r>
              <a:rPr dirty="0" sz="1200" spc="-5" b="1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4179" y="3699522"/>
            <a:ext cx="4200525" cy="731520"/>
          </a:xfrm>
          <a:custGeom>
            <a:avLst/>
            <a:gdLst/>
            <a:ahLst/>
            <a:cxnLst/>
            <a:rect l="l" t="t" r="r" b="b"/>
            <a:pathLst>
              <a:path w="4200525" h="731520">
                <a:moveTo>
                  <a:pt x="4200144" y="25146"/>
                </a:moveTo>
                <a:lnTo>
                  <a:pt x="4118610" y="0"/>
                </a:lnTo>
                <a:lnTo>
                  <a:pt x="4123994" y="33388"/>
                </a:lnTo>
                <a:lnTo>
                  <a:pt x="3992778" y="55295"/>
                </a:lnTo>
                <a:lnTo>
                  <a:pt x="4033266" y="25146"/>
                </a:lnTo>
                <a:lnTo>
                  <a:pt x="3961968" y="3835"/>
                </a:lnTo>
                <a:lnTo>
                  <a:pt x="3961968" y="60439"/>
                </a:lnTo>
                <a:lnTo>
                  <a:pt x="2239124" y="347941"/>
                </a:lnTo>
                <a:lnTo>
                  <a:pt x="3959034" y="43357"/>
                </a:lnTo>
                <a:lnTo>
                  <a:pt x="3961968" y="60439"/>
                </a:lnTo>
                <a:lnTo>
                  <a:pt x="3961968" y="3835"/>
                </a:lnTo>
                <a:lnTo>
                  <a:pt x="3951732" y="762"/>
                </a:lnTo>
                <a:lnTo>
                  <a:pt x="3957472" y="34213"/>
                </a:lnTo>
                <a:lnTo>
                  <a:pt x="1265567" y="510413"/>
                </a:lnTo>
                <a:lnTo>
                  <a:pt x="681405" y="607910"/>
                </a:lnTo>
                <a:lnTo>
                  <a:pt x="3449802" y="45250"/>
                </a:lnTo>
                <a:lnTo>
                  <a:pt x="3456432" y="77724"/>
                </a:lnTo>
                <a:lnTo>
                  <a:pt x="3462528" y="72936"/>
                </a:lnTo>
                <a:lnTo>
                  <a:pt x="3523488" y="25146"/>
                </a:lnTo>
                <a:lnTo>
                  <a:pt x="3441192" y="3048"/>
                </a:lnTo>
                <a:lnTo>
                  <a:pt x="3447910" y="36017"/>
                </a:lnTo>
                <a:lnTo>
                  <a:pt x="3240443" y="78155"/>
                </a:lnTo>
                <a:lnTo>
                  <a:pt x="3245358" y="74193"/>
                </a:lnTo>
                <a:lnTo>
                  <a:pt x="3306318" y="25146"/>
                </a:lnTo>
                <a:lnTo>
                  <a:pt x="3239960" y="8102"/>
                </a:lnTo>
                <a:lnTo>
                  <a:pt x="3239960" y="78244"/>
                </a:lnTo>
                <a:lnTo>
                  <a:pt x="811060" y="571461"/>
                </a:lnTo>
                <a:lnTo>
                  <a:pt x="3232759" y="46164"/>
                </a:lnTo>
                <a:lnTo>
                  <a:pt x="3239960" y="78244"/>
                </a:lnTo>
                <a:lnTo>
                  <a:pt x="3239960" y="8102"/>
                </a:lnTo>
                <a:lnTo>
                  <a:pt x="3223260" y="3810"/>
                </a:lnTo>
                <a:lnTo>
                  <a:pt x="3230702" y="36969"/>
                </a:lnTo>
                <a:lnTo>
                  <a:pt x="311454" y="669645"/>
                </a:lnTo>
                <a:lnTo>
                  <a:pt x="162013" y="694575"/>
                </a:lnTo>
                <a:lnTo>
                  <a:pt x="2961462" y="47104"/>
                </a:lnTo>
                <a:lnTo>
                  <a:pt x="2968752" y="79248"/>
                </a:lnTo>
                <a:lnTo>
                  <a:pt x="2974086" y="74891"/>
                </a:lnTo>
                <a:lnTo>
                  <a:pt x="3035046" y="25146"/>
                </a:lnTo>
                <a:lnTo>
                  <a:pt x="2951988" y="5334"/>
                </a:lnTo>
                <a:lnTo>
                  <a:pt x="2959366" y="37909"/>
                </a:lnTo>
                <a:lnTo>
                  <a:pt x="265823" y="660209"/>
                </a:lnTo>
                <a:lnTo>
                  <a:pt x="2521140" y="49860"/>
                </a:lnTo>
                <a:lnTo>
                  <a:pt x="2529840" y="82296"/>
                </a:lnTo>
                <a:lnTo>
                  <a:pt x="2533650" y="78841"/>
                </a:lnTo>
                <a:lnTo>
                  <a:pt x="2593086" y="25146"/>
                </a:lnTo>
                <a:lnTo>
                  <a:pt x="2510028" y="8382"/>
                </a:lnTo>
                <a:lnTo>
                  <a:pt x="2518651" y="40563"/>
                </a:lnTo>
                <a:lnTo>
                  <a:pt x="0" y="721614"/>
                </a:lnTo>
                <a:lnTo>
                  <a:pt x="1524" y="731520"/>
                </a:lnTo>
                <a:lnTo>
                  <a:pt x="2247" y="731405"/>
                </a:lnTo>
                <a:lnTo>
                  <a:pt x="4267" y="731062"/>
                </a:lnTo>
                <a:lnTo>
                  <a:pt x="107988" y="713740"/>
                </a:lnTo>
                <a:lnTo>
                  <a:pt x="71628" y="721614"/>
                </a:lnTo>
                <a:lnTo>
                  <a:pt x="73152" y="731520"/>
                </a:lnTo>
                <a:lnTo>
                  <a:pt x="1266659" y="520166"/>
                </a:lnTo>
                <a:lnTo>
                  <a:pt x="3963543" y="69608"/>
                </a:lnTo>
                <a:lnTo>
                  <a:pt x="3964686" y="76200"/>
                </a:lnTo>
                <a:lnTo>
                  <a:pt x="3971544" y="71094"/>
                </a:lnTo>
                <a:lnTo>
                  <a:pt x="3976446" y="67449"/>
                </a:lnTo>
                <a:lnTo>
                  <a:pt x="4125480" y="42545"/>
                </a:lnTo>
                <a:lnTo>
                  <a:pt x="4130802" y="75438"/>
                </a:lnTo>
                <a:lnTo>
                  <a:pt x="4138422" y="69900"/>
                </a:lnTo>
                <a:lnTo>
                  <a:pt x="4200144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179" y="1323086"/>
            <a:ext cx="43757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7470" algn="l"/>
              </a:tabLst>
            </a:pPr>
            <a:r>
              <a:rPr dirty="0" sz="2900" spc="190"/>
              <a:t>E</a:t>
            </a:r>
            <a:r>
              <a:rPr dirty="0" sz="2300" spc="165"/>
              <a:t>MPLAZAMIEN</a:t>
            </a:r>
            <a:r>
              <a:rPr dirty="0" sz="2300" spc="40"/>
              <a:t>T</a:t>
            </a:r>
            <a:r>
              <a:rPr dirty="0" sz="2300" spc="10"/>
              <a:t>O</a:t>
            </a:r>
            <a:r>
              <a:rPr dirty="0" sz="2300"/>
              <a:t>	</a:t>
            </a:r>
            <a:r>
              <a:rPr dirty="0" sz="2300" spc="165"/>
              <a:t>ASOCI</a:t>
            </a:r>
            <a:r>
              <a:rPr dirty="0" sz="2300" spc="-65"/>
              <a:t>A</a:t>
            </a:r>
            <a:r>
              <a:rPr dirty="0" sz="2300" spc="170"/>
              <a:t>TIVO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1352943" y="3151377"/>
            <a:ext cx="4599305" cy="1327150"/>
            <a:chOff x="1352943" y="3151377"/>
            <a:chExt cx="4599305" cy="1327150"/>
          </a:xfrm>
        </p:grpSpPr>
        <p:sp>
          <p:nvSpPr>
            <p:cNvPr id="5" name="object 5"/>
            <p:cNvSpPr/>
            <p:nvPr/>
          </p:nvSpPr>
          <p:spPr>
            <a:xfrm>
              <a:off x="4857635" y="3639311"/>
              <a:ext cx="1094740" cy="839469"/>
            </a:xfrm>
            <a:custGeom>
              <a:avLst/>
              <a:gdLst/>
              <a:ahLst/>
              <a:cxnLst/>
              <a:rect l="l" t="t" r="r" b="b"/>
              <a:pathLst>
                <a:path w="1094739" h="839470">
                  <a:moveTo>
                    <a:pt x="12954" y="806958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19912"/>
                  </a:lnTo>
                  <a:lnTo>
                    <a:pt x="6096" y="819912"/>
                  </a:lnTo>
                  <a:lnTo>
                    <a:pt x="6096" y="806958"/>
                  </a:lnTo>
                  <a:lnTo>
                    <a:pt x="12954" y="806958"/>
                  </a:lnTo>
                  <a:close/>
                </a:path>
                <a:path w="1094739" h="839470">
                  <a:moveTo>
                    <a:pt x="1056132" y="819912"/>
                  </a:moveTo>
                  <a:lnTo>
                    <a:pt x="1056132" y="806957"/>
                  </a:lnTo>
                  <a:lnTo>
                    <a:pt x="6096" y="806958"/>
                  </a:lnTo>
                  <a:lnTo>
                    <a:pt x="12954" y="813816"/>
                  </a:lnTo>
                  <a:lnTo>
                    <a:pt x="12954" y="819912"/>
                  </a:lnTo>
                  <a:lnTo>
                    <a:pt x="1056132" y="819912"/>
                  </a:lnTo>
                  <a:close/>
                </a:path>
                <a:path w="1094739" h="839470">
                  <a:moveTo>
                    <a:pt x="12954" y="819912"/>
                  </a:moveTo>
                  <a:lnTo>
                    <a:pt x="12954" y="813816"/>
                  </a:lnTo>
                  <a:lnTo>
                    <a:pt x="6096" y="806958"/>
                  </a:lnTo>
                  <a:lnTo>
                    <a:pt x="6096" y="819912"/>
                  </a:lnTo>
                  <a:lnTo>
                    <a:pt x="12954" y="819912"/>
                  </a:lnTo>
                  <a:close/>
                </a:path>
                <a:path w="1094739" h="839470">
                  <a:moveTo>
                    <a:pt x="1094232" y="813816"/>
                  </a:moveTo>
                  <a:lnTo>
                    <a:pt x="1043940" y="787907"/>
                  </a:lnTo>
                  <a:lnTo>
                    <a:pt x="1043940" y="806957"/>
                  </a:lnTo>
                  <a:lnTo>
                    <a:pt x="1056132" y="806957"/>
                  </a:lnTo>
                  <a:lnTo>
                    <a:pt x="1056132" y="832866"/>
                  </a:lnTo>
                  <a:lnTo>
                    <a:pt x="1094232" y="813816"/>
                  </a:lnTo>
                  <a:close/>
                </a:path>
                <a:path w="1094739" h="839470">
                  <a:moveTo>
                    <a:pt x="1056132" y="832866"/>
                  </a:moveTo>
                  <a:lnTo>
                    <a:pt x="1056132" y="819912"/>
                  </a:lnTo>
                  <a:lnTo>
                    <a:pt x="1043940" y="819912"/>
                  </a:lnTo>
                  <a:lnTo>
                    <a:pt x="1043940" y="838962"/>
                  </a:lnTo>
                  <a:lnTo>
                    <a:pt x="1056132" y="832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293" y="3157727"/>
              <a:ext cx="1193800" cy="171450"/>
            </a:xfrm>
            <a:custGeom>
              <a:avLst/>
              <a:gdLst/>
              <a:ahLst/>
              <a:cxnLst/>
              <a:rect l="l" t="t" r="r" b="b"/>
              <a:pathLst>
                <a:path w="1193800" h="171450">
                  <a:moveTo>
                    <a:pt x="0" y="171450"/>
                  </a:moveTo>
                  <a:lnTo>
                    <a:pt x="0" y="0"/>
                  </a:lnTo>
                  <a:lnTo>
                    <a:pt x="1193292" y="0"/>
                  </a:lnTo>
                  <a:lnTo>
                    <a:pt x="1193292" y="171450"/>
                  </a:lnTo>
                  <a:lnTo>
                    <a:pt x="0" y="17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30051" y="3129788"/>
            <a:ext cx="650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ETIQUE</a:t>
            </a:r>
            <a:r>
              <a:rPr dirty="0" sz="1200" spc="-100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9293" y="2860548"/>
            <a:ext cx="1193800" cy="163830"/>
          </a:xfrm>
          <a:custGeom>
            <a:avLst/>
            <a:gdLst/>
            <a:ahLst/>
            <a:cxnLst/>
            <a:rect l="l" t="t" r="r" b="b"/>
            <a:pathLst>
              <a:path w="1193800" h="163830">
                <a:moveTo>
                  <a:pt x="0" y="163829"/>
                </a:moveTo>
                <a:lnTo>
                  <a:pt x="0" y="0"/>
                </a:lnTo>
                <a:lnTo>
                  <a:pt x="1193291" y="0"/>
                </a:lnTo>
                <a:lnTo>
                  <a:pt x="1193292" y="163829"/>
                </a:lnTo>
                <a:lnTo>
                  <a:pt x="0" y="1638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546235" y="3151377"/>
            <a:ext cx="3630929" cy="1155065"/>
            <a:chOff x="2546235" y="3151377"/>
            <a:chExt cx="3630929" cy="1155065"/>
          </a:xfrm>
        </p:grpSpPr>
        <p:sp>
          <p:nvSpPr>
            <p:cNvPr id="10" name="object 10"/>
            <p:cNvSpPr/>
            <p:nvPr/>
          </p:nvSpPr>
          <p:spPr>
            <a:xfrm>
              <a:off x="4971173" y="4090416"/>
              <a:ext cx="1199515" cy="209550"/>
            </a:xfrm>
            <a:custGeom>
              <a:avLst/>
              <a:gdLst/>
              <a:ahLst/>
              <a:cxnLst/>
              <a:rect l="l" t="t" r="r" b="b"/>
              <a:pathLst>
                <a:path w="1199514" h="209550">
                  <a:moveTo>
                    <a:pt x="0" y="0"/>
                  </a:moveTo>
                  <a:lnTo>
                    <a:pt x="300228" y="209550"/>
                  </a:lnTo>
                  <a:lnTo>
                    <a:pt x="899922" y="209549"/>
                  </a:lnTo>
                  <a:lnTo>
                    <a:pt x="119938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52585" y="3157727"/>
              <a:ext cx="337185" cy="171450"/>
            </a:xfrm>
            <a:custGeom>
              <a:avLst/>
              <a:gdLst/>
              <a:ahLst/>
              <a:cxnLst/>
              <a:rect l="l" t="t" r="r" b="b"/>
              <a:pathLst>
                <a:path w="337185" h="171450">
                  <a:moveTo>
                    <a:pt x="0" y="171450"/>
                  </a:moveTo>
                  <a:lnTo>
                    <a:pt x="0" y="0"/>
                  </a:lnTo>
                  <a:lnTo>
                    <a:pt x="336804" y="0"/>
                  </a:lnTo>
                  <a:lnTo>
                    <a:pt x="336804" y="171450"/>
                  </a:lnTo>
                  <a:lnTo>
                    <a:pt x="0" y="17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99799" y="2828797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2585" y="2860548"/>
            <a:ext cx="337185" cy="163195"/>
          </a:xfrm>
          <a:custGeom>
            <a:avLst/>
            <a:gdLst/>
            <a:ahLst/>
            <a:cxnLst/>
            <a:rect l="l" t="t" r="r" b="b"/>
            <a:pathLst>
              <a:path w="337185" h="163194">
                <a:moveTo>
                  <a:pt x="0" y="163068"/>
                </a:moveTo>
                <a:lnTo>
                  <a:pt x="0" y="0"/>
                </a:lnTo>
                <a:lnTo>
                  <a:pt x="336804" y="0"/>
                </a:lnTo>
                <a:lnTo>
                  <a:pt x="336804" y="163068"/>
                </a:lnTo>
                <a:lnTo>
                  <a:pt x="0" y="1630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67895" y="2828035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7895" y="3129788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0605" y="3237738"/>
            <a:ext cx="6349365" cy="1325245"/>
            <a:chOff x="1950605" y="3237738"/>
            <a:chExt cx="6349365" cy="1325245"/>
          </a:xfrm>
        </p:grpSpPr>
        <p:sp>
          <p:nvSpPr>
            <p:cNvPr id="17" name="object 17"/>
            <p:cNvSpPr/>
            <p:nvPr/>
          </p:nvSpPr>
          <p:spPr>
            <a:xfrm>
              <a:off x="1950605" y="3237750"/>
              <a:ext cx="6349365" cy="1325245"/>
            </a:xfrm>
            <a:custGeom>
              <a:avLst/>
              <a:gdLst/>
              <a:ahLst/>
              <a:cxnLst/>
              <a:rect l="l" t="t" r="r" b="b"/>
              <a:pathLst>
                <a:path w="6349365" h="1325245">
                  <a:moveTo>
                    <a:pt x="3171444" y="957072"/>
                  </a:moveTo>
                  <a:lnTo>
                    <a:pt x="3120390" y="931926"/>
                  </a:lnTo>
                  <a:lnTo>
                    <a:pt x="3120390" y="950976"/>
                  </a:lnTo>
                  <a:lnTo>
                    <a:pt x="12192" y="950976"/>
                  </a:lnTo>
                  <a:lnTo>
                    <a:pt x="12192" y="91440"/>
                  </a:lnTo>
                  <a:lnTo>
                    <a:pt x="0" y="91440"/>
                  </a:lnTo>
                  <a:lnTo>
                    <a:pt x="0" y="963930"/>
                  </a:lnTo>
                  <a:lnTo>
                    <a:pt x="6096" y="963930"/>
                  </a:lnTo>
                  <a:lnTo>
                    <a:pt x="12192" y="963930"/>
                  </a:lnTo>
                  <a:lnTo>
                    <a:pt x="3120390" y="963930"/>
                  </a:lnTo>
                  <a:lnTo>
                    <a:pt x="3120390" y="982980"/>
                  </a:lnTo>
                  <a:lnTo>
                    <a:pt x="3133344" y="976401"/>
                  </a:lnTo>
                  <a:lnTo>
                    <a:pt x="3171444" y="957072"/>
                  </a:lnTo>
                  <a:close/>
                </a:path>
                <a:path w="6349365" h="1325245">
                  <a:moveTo>
                    <a:pt x="3246882" y="801624"/>
                  </a:moveTo>
                  <a:lnTo>
                    <a:pt x="3227832" y="801624"/>
                  </a:lnTo>
                  <a:lnTo>
                    <a:pt x="3227832" y="697230"/>
                  </a:lnTo>
                  <a:lnTo>
                    <a:pt x="1091184" y="697230"/>
                  </a:lnTo>
                  <a:lnTo>
                    <a:pt x="1091184" y="401574"/>
                  </a:lnTo>
                  <a:lnTo>
                    <a:pt x="1078230" y="401574"/>
                  </a:lnTo>
                  <a:lnTo>
                    <a:pt x="1078230" y="710184"/>
                  </a:lnTo>
                  <a:lnTo>
                    <a:pt x="1084326" y="710184"/>
                  </a:lnTo>
                  <a:lnTo>
                    <a:pt x="1091184" y="710184"/>
                  </a:lnTo>
                  <a:lnTo>
                    <a:pt x="3214878" y="710184"/>
                  </a:lnTo>
                  <a:lnTo>
                    <a:pt x="3214878" y="801624"/>
                  </a:lnTo>
                  <a:lnTo>
                    <a:pt x="3195828" y="801624"/>
                  </a:lnTo>
                  <a:lnTo>
                    <a:pt x="3214878" y="839152"/>
                  </a:lnTo>
                  <a:lnTo>
                    <a:pt x="3221736" y="852678"/>
                  </a:lnTo>
                  <a:lnTo>
                    <a:pt x="3227832" y="840295"/>
                  </a:lnTo>
                  <a:lnTo>
                    <a:pt x="3246882" y="801624"/>
                  </a:lnTo>
                  <a:close/>
                </a:path>
                <a:path w="6349365" h="1325245">
                  <a:moveTo>
                    <a:pt x="3472434" y="801624"/>
                  </a:moveTo>
                  <a:lnTo>
                    <a:pt x="3453333" y="801624"/>
                  </a:lnTo>
                  <a:lnTo>
                    <a:pt x="3451860" y="401574"/>
                  </a:lnTo>
                  <a:lnTo>
                    <a:pt x="3439668" y="401574"/>
                  </a:lnTo>
                  <a:lnTo>
                    <a:pt x="3440404" y="801624"/>
                  </a:lnTo>
                  <a:lnTo>
                    <a:pt x="3421380" y="801624"/>
                  </a:lnTo>
                  <a:lnTo>
                    <a:pt x="3447288" y="852678"/>
                  </a:lnTo>
                  <a:lnTo>
                    <a:pt x="3453384" y="840295"/>
                  </a:lnTo>
                  <a:lnTo>
                    <a:pt x="3472434" y="801624"/>
                  </a:lnTo>
                  <a:close/>
                </a:path>
                <a:path w="6349365" h="1325245">
                  <a:moveTo>
                    <a:pt x="4002786" y="1299972"/>
                  </a:moveTo>
                  <a:lnTo>
                    <a:pt x="3952494" y="1274064"/>
                  </a:lnTo>
                  <a:lnTo>
                    <a:pt x="3952494" y="1293114"/>
                  </a:lnTo>
                  <a:lnTo>
                    <a:pt x="3628644" y="1293114"/>
                  </a:lnTo>
                  <a:lnTo>
                    <a:pt x="3628644" y="1061466"/>
                  </a:lnTo>
                  <a:lnTo>
                    <a:pt x="3615690" y="1061466"/>
                  </a:lnTo>
                  <a:lnTo>
                    <a:pt x="3615690" y="1306068"/>
                  </a:lnTo>
                  <a:lnTo>
                    <a:pt x="3621786" y="1306068"/>
                  </a:lnTo>
                  <a:lnTo>
                    <a:pt x="3628644" y="1306068"/>
                  </a:lnTo>
                  <a:lnTo>
                    <a:pt x="3952494" y="1306068"/>
                  </a:lnTo>
                  <a:lnTo>
                    <a:pt x="3952494" y="1325118"/>
                  </a:lnTo>
                  <a:lnTo>
                    <a:pt x="3964686" y="1319022"/>
                  </a:lnTo>
                  <a:lnTo>
                    <a:pt x="4002786" y="1299972"/>
                  </a:lnTo>
                  <a:close/>
                </a:path>
                <a:path w="6349365" h="1325245">
                  <a:moveTo>
                    <a:pt x="5303520" y="0"/>
                  </a:moveTo>
                  <a:lnTo>
                    <a:pt x="938784" y="0"/>
                  </a:lnTo>
                  <a:lnTo>
                    <a:pt x="938784" y="12192"/>
                  </a:lnTo>
                  <a:lnTo>
                    <a:pt x="5290566" y="12192"/>
                  </a:lnTo>
                  <a:lnTo>
                    <a:pt x="5290566" y="354330"/>
                  </a:lnTo>
                  <a:lnTo>
                    <a:pt x="5122164" y="354330"/>
                  </a:lnTo>
                  <a:lnTo>
                    <a:pt x="5122164" y="335280"/>
                  </a:lnTo>
                  <a:lnTo>
                    <a:pt x="5071110" y="361188"/>
                  </a:lnTo>
                  <a:lnTo>
                    <a:pt x="5109210" y="379945"/>
                  </a:lnTo>
                  <a:lnTo>
                    <a:pt x="5122164" y="386334"/>
                  </a:lnTo>
                  <a:lnTo>
                    <a:pt x="5122164" y="367284"/>
                  </a:lnTo>
                  <a:lnTo>
                    <a:pt x="5290566" y="367284"/>
                  </a:lnTo>
                  <a:lnTo>
                    <a:pt x="5297424" y="367284"/>
                  </a:lnTo>
                  <a:lnTo>
                    <a:pt x="5303520" y="367284"/>
                  </a:lnTo>
                  <a:lnTo>
                    <a:pt x="5303520" y="0"/>
                  </a:lnTo>
                  <a:close/>
                </a:path>
                <a:path w="6349365" h="1325245">
                  <a:moveTo>
                    <a:pt x="6348971" y="401574"/>
                  </a:moveTo>
                  <a:lnTo>
                    <a:pt x="6336779" y="401574"/>
                  </a:lnTo>
                  <a:lnTo>
                    <a:pt x="6336779" y="697230"/>
                  </a:lnTo>
                  <a:lnTo>
                    <a:pt x="3848849" y="697230"/>
                  </a:lnTo>
                  <a:lnTo>
                    <a:pt x="3848849" y="801624"/>
                  </a:lnTo>
                  <a:lnTo>
                    <a:pt x="3829799" y="801624"/>
                  </a:lnTo>
                  <a:lnTo>
                    <a:pt x="3848849" y="840295"/>
                  </a:lnTo>
                  <a:lnTo>
                    <a:pt x="3854945" y="852678"/>
                  </a:lnTo>
                  <a:lnTo>
                    <a:pt x="3861041" y="840295"/>
                  </a:lnTo>
                  <a:lnTo>
                    <a:pt x="3880091" y="801624"/>
                  </a:lnTo>
                  <a:lnTo>
                    <a:pt x="3861041" y="801624"/>
                  </a:lnTo>
                  <a:lnTo>
                    <a:pt x="3861041" y="710184"/>
                  </a:lnTo>
                  <a:lnTo>
                    <a:pt x="6336779" y="710184"/>
                  </a:lnTo>
                  <a:lnTo>
                    <a:pt x="6342875" y="710184"/>
                  </a:lnTo>
                  <a:lnTo>
                    <a:pt x="6348971" y="710184"/>
                  </a:lnTo>
                  <a:lnTo>
                    <a:pt x="6348971" y="401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05925" y="3468624"/>
              <a:ext cx="859155" cy="170815"/>
            </a:xfrm>
            <a:custGeom>
              <a:avLst/>
              <a:gdLst/>
              <a:ahLst/>
              <a:cxnLst/>
              <a:rect l="l" t="t" r="r" b="b"/>
              <a:pathLst>
                <a:path w="859154" h="170814">
                  <a:moveTo>
                    <a:pt x="858774" y="170687"/>
                  </a:moveTo>
                  <a:lnTo>
                    <a:pt x="858774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858774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05925" y="3468624"/>
              <a:ext cx="859155" cy="170815"/>
            </a:xfrm>
            <a:custGeom>
              <a:avLst/>
              <a:gdLst/>
              <a:ahLst/>
              <a:cxnLst/>
              <a:rect l="l" t="t" r="r" b="b"/>
              <a:pathLst>
                <a:path w="859154" h="170814">
                  <a:moveTo>
                    <a:pt x="0" y="170687"/>
                  </a:moveTo>
                  <a:lnTo>
                    <a:pt x="0" y="0"/>
                  </a:lnTo>
                  <a:lnTo>
                    <a:pt x="858774" y="0"/>
                  </a:lnTo>
                  <a:lnTo>
                    <a:pt x="858774" y="170687"/>
                  </a:lnTo>
                  <a:lnTo>
                    <a:pt x="0" y="170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00185" y="3468624"/>
              <a:ext cx="205740" cy="170815"/>
            </a:xfrm>
            <a:custGeom>
              <a:avLst/>
              <a:gdLst/>
              <a:ahLst/>
              <a:cxnLst/>
              <a:rect l="l" t="t" r="r" b="b"/>
              <a:pathLst>
                <a:path w="205739" h="170814">
                  <a:moveTo>
                    <a:pt x="205739" y="170687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205739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00185" y="3468624"/>
              <a:ext cx="205740" cy="170815"/>
            </a:xfrm>
            <a:custGeom>
              <a:avLst/>
              <a:gdLst/>
              <a:ahLst/>
              <a:cxnLst/>
              <a:rect l="l" t="t" r="r" b="b"/>
              <a:pathLst>
                <a:path w="205739" h="170814">
                  <a:moveTo>
                    <a:pt x="0" y="170687"/>
                  </a:moveTo>
                  <a:lnTo>
                    <a:pt x="0" y="0"/>
                  </a:lnTo>
                  <a:lnTo>
                    <a:pt x="205739" y="0"/>
                  </a:lnTo>
                  <a:lnTo>
                    <a:pt x="205739" y="170687"/>
                  </a:lnTo>
                  <a:lnTo>
                    <a:pt x="0" y="170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00185" y="3468623"/>
            <a:ext cx="1064895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ts val="1315"/>
              </a:lnSpc>
              <a:tabLst>
                <a:tab pos="321310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19309" y="3462273"/>
            <a:ext cx="1148080" cy="353695"/>
            <a:chOff x="3519309" y="3462273"/>
            <a:chExt cx="1148080" cy="353695"/>
          </a:xfrm>
        </p:grpSpPr>
        <p:sp>
          <p:nvSpPr>
            <p:cNvPr id="24" name="object 24"/>
            <p:cNvSpPr/>
            <p:nvPr/>
          </p:nvSpPr>
          <p:spPr>
            <a:xfrm>
              <a:off x="3525659" y="3468623"/>
              <a:ext cx="1135380" cy="340995"/>
            </a:xfrm>
            <a:custGeom>
              <a:avLst/>
              <a:gdLst/>
              <a:ahLst/>
              <a:cxnLst/>
              <a:rect l="l" t="t" r="r" b="b"/>
              <a:pathLst>
                <a:path w="1135379" h="340995">
                  <a:moveTo>
                    <a:pt x="1135379" y="340613"/>
                  </a:moveTo>
                  <a:lnTo>
                    <a:pt x="1135379" y="0"/>
                  </a:lnTo>
                  <a:lnTo>
                    <a:pt x="0" y="0"/>
                  </a:lnTo>
                  <a:lnTo>
                    <a:pt x="0" y="340613"/>
                  </a:lnTo>
                  <a:lnTo>
                    <a:pt x="1135379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25659" y="3468623"/>
              <a:ext cx="1135380" cy="340995"/>
            </a:xfrm>
            <a:custGeom>
              <a:avLst/>
              <a:gdLst/>
              <a:ahLst/>
              <a:cxnLst/>
              <a:rect l="l" t="t" r="r" b="b"/>
              <a:pathLst>
                <a:path w="1135379" h="340995">
                  <a:moveTo>
                    <a:pt x="0" y="340613"/>
                  </a:moveTo>
                  <a:lnTo>
                    <a:pt x="0" y="0"/>
                  </a:lnTo>
                  <a:lnTo>
                    <a:pt x="1135379" y="0"/>
                  </a:lnTo>
                  <a:lnTo>
                    <a:pt x="1135379" y="340613"/>
                  </a:lnTo>
                  <a:lnTo>
                    <a:pt x="0" y="3406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525659" y="3468623"/>
            <a:ext cx="1135380" cy="34099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57505">
              <a:lnSpc>
                <a:spcPct val="100000"/>
              </a:lnSpc>
              <a:spcBef>
                <a:spcPts val="545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63719" y="3468623"/>
            <a:ext cx="859790" cy="1720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ts val="1315"/>
              </a:lnSpc>
            </a:pP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8748" y="3468623"/>
            <a:ext cx="205104" cy="172085"/>
          </a:xfrm>
          <a:prstGeom prst="rect">
            <a:avLst/>
          </a:prstGeom>
          <a:ln w="127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6515">
              <a:lnSpc>
                <a:spcPts val="1315"/>
              </a:lnSpc>
            </a:pPr>
            <a:r>
              <a:rPr dirty="0" sz="1200" b="1"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84221" y="3468623"/>
            <a:ext cx="1134745" cy="3409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545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66601" y="3468623"/>
            <a:ext cx="859790" cy="170815"/>
          </a:xfrm>
          <a:custGeom>
            <a:avLst/>
            <a:gdLst/>
            <a:ahLst/>
            <a:cxnLst/>
            <a:rect l="l" t="t" r="r" b="b"/>
            <a:pathLst>
              <a:path w="859789" h="170814">
                <a:moveTo>
                  <a:pt x="859536" y="170687"/>
                </a:moveTo>
                <a:lnTo>
                  <a:pt x="859536" y="0"/>
                </a:lnTo>
                <a:lnTo>
                  <a:pt x="0" y="0"/>
                </a:lnTo>
                <a:lnTo>
                  <a:pt x="0" y="170687"/>
                </a:lnTo>
                <a:lnTo>
                  <a:pt x="859536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966601" y="3468623"/>
            <a:ext cx="859790" cy="170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ts val="1315"/>
              </a:lnSpc>
            </a:pP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55273" y="3462273"/>
            <a:ext cx="217804" cy="183515"/>
            <a:chOff x="4755273" y="3462273"/>
            <a:chExt cx="217804" cy="183515"/>
          </a:xfrm>
        </p:grpSpPr>
        <p:sp>
          <p:nvSpPr>
            <p:cNvPr id="33" name="object 33"/>
            <p:cNvSpPr/>
            <p:nvPr/>
          </p:nvSpPr>
          <p:spPr>
            <a:xfrm>
              <a:off x="4761623" y="3468623"/>
              <a:ext cx="205104" cy="170815"/>
            </a:xfrm>
            <a:custGeom>
              <a:avLst/>
              <a:gdLst/>
              <a:ahLst/>
              <a:cxnLst/>
              <a:rect l="l" t="t" r="r" b="b"/>
              <a:pathLst>
                <a:path w="205104" h="170814">
                  <a:moveTo>
                    <a:pt x="204977" y="170687"/>
                  </a:moveTo>
                  <a:lnTo>
                    <a:pt x="204977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204977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61623" y="3468623"/>
              <a:ext cx="205104" cy="170815"/>
            </a:xfrm>
            <a:custGeom>
              <a:avLst/>
              <a:gdLst/>
              <a:ahLst/>
              <a:cxnLst/>
              <a:rect l="l" t="t" r="r" b="b"/>
              <a:pathLst>
                <a:path w="205104" h="170814">
                  <a:moveTo>
                    <a:pt x="0" y="170687"/>
                  </a:moveTo>
                  <a:lnTo>
                    <a:pt x="0" y="0"/>
                  </a:lnTo>
                  <a:lnTo>
                    <a:pt x="204977" y="0"/>
                  </a:lnTo>
                  <a:lnTo>
                    <a:pt x="204977" y="170687"/>
                  </a:lnTo>
                  <a:lnTo>
                    <a:pt x="0" y="170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806067" y="3439921"/>
            <a:ext cx="11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80747" y="3462273"/>
            <a:ext cx="2910205" cy="1120140"/>
            <a:chOff x="5880747" y="3462273"/>
            <a:chExt cx="2910205" cy="1120140"/>
          </a:xfrm>
        </p:grpSpPr>
        <p:sp>
          <p:nvSpPr>
            <p:cNvPr id="37" name="object 37"/>
            <p:cNvSpPr/>
            <p:nvPr/>
          </p:nvSpPr>
          <p:spPr>
            <a:xfrm>
              <a:off x="5887097" y="3726179"/>
              <a:ext cx="1134745" cy="85090"/>
            </a:xfrm>
            <a:custGeom>
              <a:avLst/>
              <a:gdLst/>
              <a:ahLst/>
              <a:cxnLst/>
              <a:rect l="l" t="t" r="r" b="b"/>
              <a:pathLst>
                <a:path w="1134745" h="85089">
                  <a:moveTo>
                    <a:pt x="1134617" y="84582"/>
                  </a:moveTo>
                  <a:lnTo>
                    <a:pt x="1134617" y="0"/>
                  </a:lnTo>
                  <a:lnTo>
                    <a:pt x="0" y="0"/>
                  </a:lnTo>
                  <a:lnTo>
                    <a:pt x="0" y="84582"/>
                  </a:lnTo>
                  <a:lnTo>
                    <a:pt x="1134617" y="84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87097" y="3726179"/>
              <a:ext cx="1134745" cy="85090"/>
            </a:xfrm>
            <a:custGeom>
              <a:avLst/>
              <a:gdLst/>
              <a:ahLst/>
              <a:cxnLst/>
              <a:rect l="l" t="t" r="r" b="b"/>
              <a:pathLst>
                <a:path w="1134745" h="85089">
                  <a:moveTo>
                    <a:pt x="0" y="0"/>
                  </a:moveTo>
                  <a:lnTo>
                    <a:pt x="1134617" y="0"/>
                  </a:lnTo>
                  <a:lnTo>
                    <a:pt x="1134617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87097" y="3641597"/>
              <a:ext cx="1134745" cy="85090"/>
            </a:xfrm>
            <a:custGeom>
              <a:avLst/>
              <a:gdLst/>
              <a:ahLst/>
              <a:cxnLst/>
              <a:rect l="l" t="t" r="r" b="b"/>
              <a:pathLst>
                <a:path w="1134745" h="85089">
                  <a:moveTo>
                    <a:pt x="1134617" y="84582"/>
                  </a:moveTo>
                  <a:lnTo>
                    <a:pt x="1134617" y="0"/>
                  </a:lnTo>
                  <a:lnTo>
                    <a:pt x="0" y="0"/>
                  </a:lnTo>
                  <a:lnTo>
                    <a:pt x="0" y="84582"/>
                  </a:lnTo>
                  <a:lnTo>
                    <a:pt x="1134617" y="84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887097" y="3641597"/>
              <a:ext cx="1134745" cy="85090"/>
            </a:xfrm>
            <a:custGeom>
              <a:avLst/>
              <a:gdLst/>
              <a:ahLst/>
              <a:cxnLst/>
              <a:rect l="l" t="t" r="r" b="b"/>
              <a:pathLst>
                <a:path w="1134745" h="85089">
                  <a:moveTo>
                    <a:pt x="0" y="0"/>
                  </a:moveTo>
                  <a:lnTo>
                    <a:pt x="1134617" y="0"/>
                  </a:lnTo>
                  <a:lnTo>
                    <a:pt x="1134617" y="84581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887097" y="3555491"/>
              <a:ext cx="1134745" cy="85090"/>
            </a:xfrm>
            <a:custGeom>
              <a:avLst/>
              <a:gdLst/>
              <a:ahLst/>
              <a:cxnLst/>
              <a:rect l="l" t="t" r="r" b="b"/>
              <a:pathLst>
                <a:path w="1134745" h="85089">
                  <a:moveTo>
                    <a:pt x="1134617" y="84582"/>
                  </a:moveTo>
                  <a:lnTo>
                    <a:pt x="1134617" y="0"/>
                  </a:lnTo>
                  <a:lnTo>
                    <a:pt x="0" y="0"/>
                  </a:lnTo>
                  <a:lnTo>
                    <a:pt x="0" y="84582"/>
                  </a:lnTo>
                  <a:lnTo>
                    <a:pt x="1134617" y="84582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887097" y="3555491"/>
              <a:ext cx="1134745" cy="85090"/>
            </a:xfrm>
            <a:custGeom>
              <a:avLst/>
              <a:gdLst/>
              <a:ahLst/>
              <a:cxnLst/>
              <a:rect l="l" t="t" r="r" b="b"/>
              <a:pathLst>
                <a:path w="1134745" h="85089">
                  <a:moveTo>
                    <a:pt x="0" y="0"/>
                  </a:moveTo>
                  <a:lnTo>
                    <a:pt x="1134617" y="0"/>
                  </a:lnTo>
                  <a:lnTo>
                    <a:pt x="1134617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887097" y="3468623"/>
              <a:ext cx="1134745" cy="340995"/>
            </a:xfrm>
            <a:custGeom>
              <a:avLst/>
              <a:gdLst/>
              <a:ahLst/>
              <a:cxnLst/>
              <a:rect l="l" t="t" r="r" b="b"/>
              <a:pathLst>
                <a:path w="1134745" h="340995">
                  <a:moveTo>
                    <a:pt x="0" y="340614"/>
                  </a:moveTo>
                  <a:lnTo>
                    <a:pt x="0" y="0"/>
                  </a:lnTo>
                  <a:lnTo>
                    <a:pt x="1134617" y="0"/>
                  </a:lnTo>
                  <a:lnTo>
                    <a:pt x="1134617" y="340613"/>
                  </a:lnTo>
                  <a:lnTo>
                    <a:pt x="0" y="3406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021715" y="3468623"/>
              <a:ext cx="1762760" cy="340995"/>
            </a:xfrm>
            <a:custGeom>
              <a:avLst/>
              <a:gdLst/>
              <a:ahLst/>
              <a:cxnLst/>
              <a:rect l="l" t="t" r="r" b="b"/>
              <a:pathLst>
                <a:path w="1762759" h="340995">
                  <a:moveTo>
                    <a:pt x="0" y="172974"/>
                  </a:moveTo>
                  <a:lnTo>
                    <a:pt x="637032" y="172974"/>
                  </a:lnTo>
                </a:path>
                <a:path w="1762759" h="340995">
                  <a:moveTo>
                    <a:pt x="14477" y="340613"/>
                  </a:moveTo>
                  <a:lnTo>
                    <a:pt x="1762506" y="340613"/>
                  </a:lnTo>
                </a:path>
                <a:path w="1762759" h="340995">
                  <a:moveTo>
                    <a:pt x="14477" y="0"/>
                  </a:moveTo>
                  <a:lnTo>
                    <a:pt x="650735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6279" y="4378959"/>
              <a:ext cx="188722" cy="2032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128651" y="4456175"/>
              <a:ext cx="264795" cy="51435"/>
            </a:xfrm>
            <a:custGeom>
              <a:avLst/>
              <a:gdLst/>
              <a:ahLst/>
              <a:cxnLst/>
              <a:rect l="l" t="t" r="r" b="b"/>
              <a:pathLst>
                <a:path w="264795" h="51435">
                  <a:moveTo>
                    <a:pt x="226314" y="32003"/>
                  </a:moveTo>
                  <a:lnTo>
                    <a:pt x="226314" y="19049"/>
                  </a:lnTo>
                  <a:lnTo>
                    <a:pt x="0" y="18287"/>
                  </a:lnTo>
                  <a:lnTo>
                    <a:pt x="0" y="31241"/>
                  </a:lnTo>
                  <a:lnTo>
                    <a:pt x="226314" y="32003"/>
                  </a:lnTo>
                  <a:close/>
                </a:path>
                <a:path w="264795" h="51435">
                  <a:moveTo>
                    <a:pt x="264414" y="25907"/>
                  </a:moveTo>
                  <a:lnTo>
                    <a:pt x="214122" y="0"/>
                  </a:lnTo>
                  <a:lnTo>
                    <a:pt x="214122" y="19008"/>
                  </a:lnTo>
                  <a:lnTo>
                    <a:pt x="226314" y="19049"/>
                  </a:lnTo>
                  <a:lnTo>
                    <a:pt x="226314" y="44957"/>
                  </a:lnTo>
                  <a:lnTo>
                    <a:pt x="264414" y="25907"/>
                  </a:lnTo>
                  <a:close/>
                </a:path>
                <a:path w="264795" h="51435">
                  <a:moveTo>
                    <a:pt x="226314" y="44957"/>
                  </a:moveTo>
                  <a:lnTo>
                    <a:pt x="226314" y="32003"/>
                  </a:lnTo>
                  <a:lnTo>
                    <a:pt x="214122" y="31962"/>
                  </a:lnTo>
                  <a:lnTo>
                    <a:pt x="214122" y="51053"/>
                  </a:lnTo>
                  <a:lnTo>
                    <a:pt x="226314" y="44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497963" y="4010502"/>
            <a:ext cx="1430655" cy="5302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600" b="1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60"/>
              </a:spcBef>
            </a:pPr>
            <a:r>
              <a:rPr dirty="0" sz="1200" spc="-5">
                <a:latin typeface="Calibri"/>
                <a:cs typeface="Calibri"/>
              </a:rPr>
              <a:t>acierto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72745" y="3007105"/>
            <a:ext cx="95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13645" y="3157727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171450">
                <a:moveTo>
                  <a:pt x="152400" y="0"/>
                </a:moveTo>
                <a:lnTo>
                  <a:pt x="0" y="17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682629" y="3422396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n‐k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75167" y="3573779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171450">
                <a:moveTo>
                  <a:pt x="152400" y="0"/>
                </a:moveTo>
                <a:lnTo>
                  <a:pt x="0" y="17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603895" y="4642865"/>
            <a:ext cx="3310890" cy="738505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170" marR="31877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211454" algn="l"/>
              </a:tabLst>
            </a:pPr>
            <a:r>
              <a:rPr dirty="0" sz="1400" spc="-20">
                <a:latin typeface="Calibri"/>
                <a:cs typeface="Calibri"/>
              </a:rPr>
              <a:t>Para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conocer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memoria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principal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está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cargado</a:t>
            </a:r>
            <a:r>
              <a:rPr dirty="0" sz="1400" spc="-5">
                <a:latin typeface="Calibri"/>
                <a:cs typeface="Calibri"/>
              </a:rPr>
              <a:t> 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MC,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hay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que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comparar todas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etiquetas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24739" y="2512567"/>
            <a:ext cx="1240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Direcció</a:t>
            </a:r>
            <a:r>
              <a:rPr dirty="0" sz="1200">
                <a:latin typeface="Arial MT"/>
                <a:cs typeface="Arial MT"/>
              </a:rPr>
              <a:t>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ofrecida  </a:t>
            </a:r>
            <a:r>
              <a:rPr dirty="0" sz="1200" spc="-5">
                <a:latin typeface="Arial MT"/>
                <a:cs typeface="Arial MT"/>
              </a:rPr>
              <a:t>por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CPU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89389" y="2766060"/>
            <a:ext cx="372110" cy="185420"/>
          </a:xfrm>
          <a:custGeom>
            <a:avLst/>
            <a:gdLst/>
            <a:ahLst/>
            <a:cxnLst/>
            <a:rect l="l" t="t" r="r" b="b"/>
            <a:pathLst>
              <a:path w="372110" h="185419">
                <a:moveTo>
                  <a:pt x="64008" y="99060"/>
                </a:moveTo>
                <a:lnTo>
                  <a:pt x="61722" y="96012"/>
                </a:lnTo>
                <a:lnTo>
                  <a:pt x="57912" y="95250"/>
                </a:lnTo>
                <a:lnTo>
                  <a:pt x="54864" y="97536"/>
                </a:lnTo>
                <a:lnTo>
                  <a:pt x="0" y="176784"/>
                </a:lnTo>
                <a:lnTo>
                  <a:pt x="6858" y="177382"/>
                </a:lnTo>
                <a:lnTo>
                  <a:pt x="6858" y="168402"/>
                </a:lnTo>
                <a:lnTo>
                  <a:pt x="22715" y="160992"/>
                </a:lnTo>
                <a:lnTo>
                  <a:pt x="62484" y="102870"/>
                </a:lnTo>
                <a:lnTo>
                  <a:pt x="64008" y="99060"/>
                </a:lnTo>
                <a:close/>
              </a:path>
              <a:path w="372110" h="185419">
                <a:moveTo>
                  <a:pt x="22715" y="160992"/>
                </a:moveTo>
                <a:lnTo>
                  <a:pt x="6858" y="168402"/>
                </a:lnTo>
                <a:lnTo>
                  <a:pt x="9144" y="173431"/>
                </a:lnTo>
                <a:lnTo>
                  <a:pt x="9144" y="167640"/>
                </a:lnTo>
                <a:lnTo>
                  <a:pt x="17613" y="168450"/>
                </a:lnTo>
                <a:lnTo>
                  <a:pt x="22715" y="160992"/>
                </a:lnTo>
                <a:close/>
              </a:path>
              <a:path w="372110" h="185419">
                <a:moveTo>
                  <a:pt x="101346" y="181356"/>
                </a:moveTo>
                <a:lnTo>
                  <a:pt x="99822" y="177546"/>
                </a:lnTo>
                <a:lnTo>
                  <a:pt x="96774" y="176022"/>
                </a:lnTo>
                <a:lnTo>
                  <a:pt x="26682" y="169317"/>
                </a:lnTo>
                <a:lnTo>
                  <a:pt x="10668" y="176784"/>
                </a:lnTo>
                <a:lnTo>
                  <a:pt x="6858" y="168402"/>
                </a:lnTo>
                <a:lnTo>
                  <a:pt x="6858" y="177382"/>
                </a:lnTo>
                <a:lnTo>
                  <a:pt x="96012" y="185166"/>
                </a:lnTo>
                <a:lnTo>
                  <a:pt x="99822" y="184404"/>
                </a:lnTo>
                <a:lnTo>
                  <a:pt x="101346" y="181356"/>
                </a:lnTo>
                <a:close/>
              </a:path>
              <a:path w="372110" h="185419">
                <a:moveTo>
                  <a:pt x="17613" y="168450"/>
                </a:moveTo>
                <a:lnTo>
                  <a:pt x="9144" y="167640"/>
                </a:lnTo>
                <a:lnTo>
                  <a:pt x="12954" y="175260"/>
                </a:lnTo>
                <a:lnTo>
                  <a:pt x="17613" y="168450"/>
                </a:lnTo>
                <a:close/>
              </a:path>
              <a:path w="372110" h="185419">
                <a:moveTo>
                  <a:pt x="26682" y="169317"/>
                </a:moveTo>
                <a:lnTo>
                  <a:pt x="17613" y="168450"/>
                </a:lnTo>
                <a:lnTo>
                  <a:pt x="12954" y="175260"/>
                </a:lnTo>
                <a:lnTo>
                  <a:pt x="9144" y="167640"/>
                </a:lnTo>
                <a:lnTo>
                  <a:pt x="9144" y="173431"/>
                </a:lnTo>
                <a:lnTo>
                  <a:pt x="10668" y="176784"/>
                </a:lnTo>
                <a:lnTo>
                  <a:pt x="26682" y="169317"/>
                </a:lnTo>
                <a:close/>
              </a:path>
              <a:path w="372110" h="185419">
                <a:moveTo>
                  <a:pt x="371856" y="8382"/>
                </a:moveTo>
                <a:lnTo>
                  <a:pt x="367284" y="0"/>
                </a:lnTo>
                <a:lnTo>
                  <a:pt x="22715" y="160992"/>
                </a:lnTo>
                <a:lnTo>
                  <a:pt x="17613" y="168450"/>
                </a:lnTo>
                <a:lnTo>
                  <a:pt x="26682" y="169317"/>
                </a:lnTo>
                <a:lnTo>
                  <a:pt x="371856" y="8382"/>
                </a:lnTo>
                <a:close/>
              </a:path>
            </a:pathLst>
          </a:custGeom>
          <a:solidFill>
            <a:srgbClr val="667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089" y="1323086"/>
            <a:ext cx="699960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6200" algn="l"/>
                <a:tab pos="4494530" algn="l"/>
                <a:tab pos="5225415" algn="l"/>
              </a:tabLst>
            </a:pPr>
            <a:r>
              <a:rPr dirty="0" sz="2900" spc="145"/>
              <a:t>E</a:t>
            </a:r>
            <a:r>
              <a:rPr dirty="0" sz="2300" spc="145"/>
              <a:t>MPLAZAMIENTO	</a:t>
            </a:r>
            <a:r>
              <a:rPr dirty="0" sz="2300" spc="125"/>
              <a:t>ASOCIATIVO	</a:t>
            </a:r>
            <a:r>
              <a:rPr dirty="0" sz="2300" spc="114"/>
              <a:t>POR	</a:t>
            </a:r>
            <a:r>
              <a:rPr dirty="0" sz="2300" spc="150"/>
              <a:t>CONJUNTOS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459115" y="2374392"/>
            <a:ext cx="3743960" cy="1016000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0805" marR="88900">
              <a:lnSpc>
                <a:spcPct val="100000"/>
              </a:lnSpc>
              <a:spcBef>
                <a:spcPts val="280"/>
              </a:spcBef>
              <a:buSzPct val="91666"/>
              <a:buFont typeface="Wingdings"/>
              <a:buChar char=""/>
              <a:tabLst>
                <a:tab pos="161925" algn="l"/>
              </a:tabLst>
            </a:pPr>
            <a:r>
              <a:rPr dirty="0" sz="1200" spc="-5">
                <a:latin typeface="Calibri"/>
                <a:cs typeface="Calibri"/>
              </a:rPr>
              <a:t>Cada bloque </a:t>
            </a:r>
            <a:r>
              <a:rPr dirty="0" sz="1200">
                <a:latin typeface="Calibri"/>
                <a:cs typeface="Calibri"/>
              </a:rPr>
              <a:t>B tiene asignado </a:t>
            </a:r>
            <a:r>
              <a:rPr dirty="0" sz="1200" spc="-5">
                <a:latin typeface="Calibri"/>
                <a:cs typeface="Calibri"/>
              </a:rPr>
              <a:t>un </a:t>
            </a:r>
            <a:r>
              <a:rPr dirty="0" sz="1200" spc="-10">
                <a:latin typeface="Calibri"/>
                <a:cs typeface="Calibri"/>
              </a:rPr>
              <a:t>conjunto </a:t>
            </a:r>
            <a:r>
              <a:rPr dirty="0" sz="1200" spc="-5">
                <a:latin typeface="Calibri"/>
                <a:cs typeface="Calibri"/>
              </a:rPr>
              <a:t>fijo </a:t>
            </a:r>
            <a:r>
              <a:rPr dirty="0" sz="1200" b="1">
                <a:latin typeface="Calibri"/>
                <a:cs typeface="Calibri"/>
              </a:rPr>
              <a:t>C </a:t>
            </a:r>
            <a:r>
              <a:rPr dirty="0" sz="1200">
                <a:latin typeface="Calibri"/>
                <a:cs typeface="Calibri"/>
              </a:rPr>
              <a:t>y puede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ubicarse</a:t>
            </a:r>
            <a:r>
              <a:rPr dirty="0" sz="1200">
                <a:latin typeface="Calibri"/>
                <a:cs typeface="Calibri"/>
              </a:rPr>
              <a:t> en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cualquiera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marcos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que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componen </a:t>
            </a:r>
            <a:r>
              <a:rPr dirty="0" sz="1200" spc="-5">
                <a:latin typeface="Calibri"/>
                <a:cs typeface="Calibri"/>
              </a:rPr>
              <a:t> dicho</a:t>
            </a:r>
            <a:r>
              <a:rPr dirty="0" sz="1200" spc="-10">
                <a:latin typeface="Calibri"/>
                <a:cs typeface="Calibri"/>
              </a:rPr>
              <a:t> conjunto</a:t>
            </a:r>
            <a:endParaRPr sz="1200">
              <a:latin typeface="Calibri"/>
              <a:cs typeface="Calibri"/>
            </a:endParaRPr>
          </a:p>
          <a:p>
            <a:pPr marL="90805" marR="274955">
              <a:lnSpc>
                <a:spcPct val="100000"/>
              </a:lnSpc>
              <a:buSzPct val="91666"/>
              <a:buFont typeface="Wingdings"/>
              <a:buChar char=""/>
              <a:tabLst>
                <a:tab pos="161925" algn="l"/>
              </a:tabLst>
            </a:pPr>
            <a:r>
              <a:rPr dirty="0" sz="1200" spc="-10">
                <a:latin typeface="Calibri"/>
                <a:cs typeface="Calibri"/>
              </a:rPr>
              <a:t>Este conjunto </a:t>
            </a:r>
            <a:r>
              <a:rPr dirty="0" sz="1200">
                <a:latin typeface="Calibri"/>
                <a:cs typeface="Calibri"/>
              </a:rPr>
              <a:t>viene </a:t>
            </a:r>
            <a:r>
              <a:rPr dirty="0" sz="1200" spc="-5">
                <a:latin typeface="Calibri"/>
                <a:cs typeface="Calibri"/>
              </a:rPr>
              <a:t>dado por la expresión: </a:t>
            </a:r>
            <a:r>
              <a:rPr dirty="0" sz="1200" b="1">
                <a:latin typeface="Calibri"/>
                <a:cs typeface="Calibri"/>
              </a:rPr>
              <a:t>C = B mod </a:t>
            </a:r>
            <a:r>
              <a:rPr dirty="0" sz="1200" spc="-26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nC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20588" y="2602515"/>
          <a:ext cx="1840864" cy="110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/>
                <a:gridCol w="217804"/>
                <a:gridCol w="232409"/>
                <a:gridCol w="226059"/>
                <a:gridCol w="226059"/>
                <a:gridCol w="218440"/>
                <a:gridCol w="231140"/>
                <a:gridCol w="223520"/>
              </a:tblGrid>
              <a:tr h="1080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AB7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96495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9649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96495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9649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96210" y="4455604"/>
          <a:ext cx="6957059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/>
                <a:gridCol w="276225"/>
                <a:gridCol w="275590"/>
                <a:gridCol w="278130"/>
                <a:gridCol w="275590"/>
                <a:gridCol w="276224"/>
                <a:gridCol w="275589"/>
                <a:gridCol w="278130"/>
                <a:gridCol w="274319"/>
                <a:gridCol w="278130"/>
                <a:gridCol w="275589"/>
                <a:gridCol w="278130"/>
                <a:gridCol w="274320"/>
                <a:gridCol w="278129"/>
                <a:gridCol w="276860"/>
                <a:gridCol w="277495"/>
                <a:gridCol w="274954"/>
                <a:gridCol w="277495"/>
                <a:gridCol w="276860"/>
                <a:gridCol w="276225"/>
                <a:gridCol w="276860"/>
                <a:gridCol w="277495"/>
                <a:gridCol w="276860"/>
                <a:gridCol w="276225"/>
                <a:gridCol w="276859"/>
              </a:tblGrid>
              <a:tr h="1296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042551" y="3704094"/>
            <a:ext cx="3385820" cy="780415"/>
          </a:xfrm>
          <a:custGeom>
            <a:avLst/>
            <a:gdLst/>
            <a:ahLst/>
            <a:cxnLst/>
            <a:rect l="l" t="t" r="r" b="b"/>
            <a:pathLst>
              <a:path w="3385820" h="780414">
                <a:moveTo>
                  <a:pt x="1872996" y="721614"/>
                </a:moveTo>
                <a:lnTo>
                  <a:pt x="1845564" y="640842"/>
                </a:lnTo>
                <a:lnTo>
                  <a:pt x="1792224" y="694944"/>
                </a:lnTo>
                <a:lnTo>
                  <a:pt x="1872996" y="721614"/>
                </a:lnTo>
                <a:close/>
              </a:path>
              <a:path w="3385820" h="780414">
                <a:moveTo>
                  <a:pt x="3385566" y="20574"/>
                </a:moveTo>
                <a:lnTo>
                  <a:pt x="3303270" y="0"/>
                </a:lnTo>
                <a:lnTo>
                  <a:pt x="3310242" y="32575"/>
                </a:lnTo>
                <a:lnTo>
                  <a:pt x="0" y="771144"/>
                </a:lnTo>
                <a:lnTo>
                  <a:pt x="2286" y="780288"/>
                </a:lnTo>
                <a:lnTo>
                  <a:pt x="3312185" y="41630"/>
                </a:lnTo>
                <a:lnTo>
                  <a:pt x="3319272" y="74676"/>
                </a:lnTo>
                <a:lnTo>
                  <a:pt x="3324606" y="70319"/>
                </a:lnTo>
                <a:lnTo>
                  <a:pt x="3385566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3249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851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00101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4857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01001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983" y="5859271"/>
            <a:ext cx="436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0</a:t>
            </a:r>
            <a:r>
              <a:rPr dirty="0" sz="1200" spc="-95">
                <a:latin typeface="Arial MT"/>
                <a:cs typeface="Arial MT"/>
              </a:rPr>
              <a:t>1</a:t>
            </a:r>
            <a:r>
              <a:rPr dirty="0" sz="1200" spc="-5">
                <a:latin typeface="Arial MT"/>
                <a:cs typeface="Arial MT"/>
              </a:rPr>
              <a:t>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5585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10001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7591" y="5859271"/>
            <a:ext cx="4483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10101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0799" y="4178300"/>
            <a:ext cx="965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3205"/>
                </a:solidFill>
                <a:latin typeface="Arial"/>
                <a:cs typeface="Arial"/>
              </a:rPr>
              <a:t>Memoria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8327" y="3023115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3205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1647" y="2371658"/>
            <a:ext cx="1810385" cy="2057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2286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00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Arial MT"/>
                <a:cs typeface="Arial MT"/>
              </a:rPr>
              <a:t>00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165"/>
              </a:spcBef>
            </a:pPr>
            <a:r>
              <a:rPr dirty="0" sz="1200" spc="-5">
                <a:latin typeface="Arial MT"/>
                <a:cs typeface="Arial MT"/>
              </a:rPr>
              <a:t>01</a:t>
            </a:r>
            <a:endParaRPr sz="120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695"/>
              </a:spcBef>
            </a:pPr>
            <a:r>
              <a:rPr dirty="0" sz="1200" spc="-5">
                <a:latin typeface="Arial MT"/>
                <a:cs typeface="Arial MT"/>
              </a:rPr>
              <a:t>01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00" spc="-5"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480"/>
              </a:spcBef>
            </a:pPr>
            <a:r>
              <a:rPr dirty="0" sz="1200" spc="-95"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260"/>
              </a:spcBef>
            </a:pPr>
            <a:r>
              <a:rPr dirty="0" sz="1200" spc="-95"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4445" y="5854700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Nº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Bloque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2951" y="4993640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....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98035" y="2299970"/>
            <a:ext cx="901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N</a:t>
            </a:r>
            <a:r>
              <a:rPr dirty="0" sz="1200" b="1">
                <a:latin typeface="Arial"/>
                <a:cs typeface="Arial"/>
              </a:rPr>
              <a:t>º </a:t>
            </a:r>
            <a:r>
              <a:rPr dirty="0" sz="1200" spc="-5" b="1">
                <a:latin typeface="Arial"/>
                <a:cs typeface="Arial"/>
              </a:rPr>
              <a:t>Conjunto  </a:t>
            </a:r>
            <a:r>
              <a:rPr dirty="0" sz="1200" spc="-5" b="1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2551" y="3705617"/>
            <a:ext cx="3385820" cy="783590"/>
          </a:xfrm>
          <a:custGeom>
            <a:avLst/>
            <a:gdLst/>
            <a:ahLst/>
            <a:cxnLst/>
            <a:rect l="l" t="t" r="r" b="b"/>
            <a:pathLst>
              <a:path w="3385820" h="783589">
                <a:moveTo>
                  <a:pt x="3385566" y="23622"/>
                </a:moveTo>
                <a:lnTo>
                  <a:pt x="3301746" y="10668"/>
                </a:lnTo>
                <a:lnTo>
                  <a:pt x="3311842" y="42646"/>
                </a:lnTo>
                <a:lnTo>
                  <a:pt x="1160043" y="722579"/>
                </a:lnTo>
                <a:lnTo>
                  <a:pt x="3036138" y="53746"/>
                </a:lnTo>
                <a:lnTo>
                  <a:pt x="3036798" y="55638"/>
                </a:lnTo>
                <a:lnTo>
                  <a:pt x="3041142" y="73914"/>
                </a:lnTo>
                <a:lnTo>
                  <a:pt x="3042742" y="72567"/>
                </a:lnTo>
                <a:lnTo>
                  <a:pt x="3047238" y="85344"/>
                </a:lnTo>
                <a:lnTo>
                  <a:pt x="3048000" y="84543"/>
                </a:lnTo>
                <a:lnTo>
                  <a:pt x="3106674" y="23622"/>
                </a:lnTo>
                <a:lnTo>
                  <a:pt x="3101873" y="23063"/>
                </a:lnTo>
                <a:lnTo>
                  <a:pt x="3106674" y="19050"/>
                </a:lnTo>
                <a:lnTo>
                  <a:pt x="3023616" y="0"/>
                </a:lnTo>
                <a:lnTo>
                  <a:pt x="3026994" y="14300"/>
                </a:lnTo>
                <a:lnTo>
                  <a:pt x="3022092" y="13716"/>
                </a:lnTo>
                <a:lnTo>
                  <a:pt x="3028937" y="33248"/>
                </a:lnTo>
                <a:lnTo>
                  <a:pt x="0" y="769620"/>
                </a:lnTo>
                <a:lnTo>
                  <a:pt x="2286" y="778764"/>
                </a:lnTo>
                <a:lnTo>
                  <a:pt x="3032074" y="42176"/>
                </a:lnTo>
                <a:lnTo>
                  <a:pt x="3032950" y="44653"/>
                </a:lnTo>
                <a:lnTo>
                  <a:pt x="1026414" y="759714"/>
                </a:lnTo>
                <a:lnTo>
                  <a:pt x="1028280" y="764209"/>
                </a:lnTo>
                <a:lnTo>
                  <a:pt x="996696" y="774192"/>
                </a:lnTo>
                <a:lnTo>
                  <a:pt x="999744" y="783336"/>
                </a:lnTo>
                <a:lnTo>
                  <a:pt x="3314522" y="51142"/>
                </a:lnTo>
                <a:lnTo>
                  <a:pt x="3324606" y="83058"/>
                </a:lnTo>
                <a:lnTo>
                  <a:pt x="3326892" y="80822"/>
                </a:lnTo>
                <a:lnTo>
                  <a:pt x="3385566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2395" y="2428494"/>
            <a:ext cx="1130300" cy="163830"/>
          </a:xfrm>
          <a:custGeom>
            <a:avLst/>
            <a:gdLst/>
            <a:ahLst/>
            <a:cxnLst/>
            <a:rect l="l" t="t" r="r" b="b"/>
            <a:pathLst>
              <a:path w="1130300" h="163830">
                <a:moveTo>
                  <a:pt x="0" y="163829"/>
                </a:moveTo>
                <a:lnTo>
                  <a:pt x="0" y="0"/>
                </a:lnTo>
                <a:lnTo>
                  <a:pt x="1130046" y="0"/>
                </a:lnTo>
                <a:lnTo>
                  <a:pt x="1130046" y="163829"/>
                </a:lnTo>
                <a:lnTo>
                  <a:pt x="0" y="1638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6045" y="2720848"/>
            <a:ext cx="5671185" cy="2322195"/>
            <a:chOff x="1026045" y="2720848"/>
            <a:chExt cx="5671185" cy="2322195"/>
          </a:xfrm>
        </p:grpSpPr>
        <p:sp>
          <p:nvSpPr>
            <p:cNvPr id="5" name="object 5"/>
            <p:cNvSpPr/>
            <p:nvPr/>
          </p:nvSpPr>
          <p:spPr>
            <a:xfrm>
              <a:off x="5607443" y="3335274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1075182" y="340613"/>
                  </a:moveTo>
                  <a:lnTo>
                    <a:pt x="1075182" y="0"/>
                  </a:lnTo>
                  <a:lnTo>
                    <a:pt x="0" y="0"/>
                  </a:lnTo>
                  <a:lnTo>
                    <a:pt x="0" y="340614"/>
                  </a:lnTo>
                  <a:lnTo>
                    <a:pt x="1075182" y="34061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07443" y="3335274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0" y="340614"/>
                  </a:moveTo>
                  <a:lnTo>
                    <a:pt x="0" y="0"/>
                  </a:lnTo>
                  <a:lnTo>
                    <a:pt x="1075182" y="0"/>
                  </a:lnTo>
                  <a:lnTo>
                    <a:pt x="1075182" y="340613"/>
                  </a:lnTo>
                  <a:lnTo>
                    <a:pt x="0" y="34061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31321" y="3516630"/>
              <a:ext cx="1036319" cy="1526540"/>
            </a:xfrm>
            <a:custGeom>
              <a:avLst/>
              <a:gdLst/>
              <a:ahLst/>
              <a:cxnLst/>
              <a:rect l="l" t="t" r="r" b="b"/>
              <a:pathLst>
                <a:path w="1036320" h="1526539">
                  <a:moveTo>
                    <a:pt x="12954" y="1495044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1507236"/>
                  </a:lnTo>
                  <a:lnTo>
                    <a:pt x="6096" y="1507236"/>
                  </a:lnTo>
                  <a:lnTo>
                    <a:pt x="6096" y="1495044"/>
                  </a:lnTo>
                  <a:lnTo>
                    <a:pt x="12954" y="1495044"/>
                  </a:lnTo>
                  <a:close/>
                </a:path>
                <a:path w="1036320" h="1526539">
                  <a:moveTo>
                    <a:pt x="998220" y="1507236"/>
                  </a:moveTo>
                  <a:lnTo>
                    <a:pt x="998220" y="1495044"/>
                  </a:lnTo>
                  <a:lnTo>
                    <a:pt x="6096" y="1495044"/>
                  </a:lnTo>
                  <a:lnTo>
                    <a:pt x="12954" y="1501140"/>
                  </a:lnTo>
                  <a:lnTo>
                    <a:pt x="12954" y="1507236"/>
                  </a:lnTo>
                  <a:lnTo>
                    <a:pt x="998220" y="1507236"/>
                  </a:lnTo>
                  <a:close/>
                </a:path>
                <a:path w="1036320" h="1526539">
                  <a:moveTo>
                    <a:pt x="12954" y="1507236"/>
                  </a:moveTo>
                  <a:lnTo>
                    <a:pt x="12954" y="1501140"/>
                  </a:lnTo>
                  <a:lnTo>
                    <a:pt x="6096" y="1495044"/>
                  </a:lnTo>
                  <a:lnTo>
                    <a:pt x="6096" y="1507236"/>
                  </a:lnTo>
                  <a:lnTo>
                    <a:pt x="12954" y="1507236"/>
                  </a:lnTo>
                  <a:close/>
                </a:path>
                <a:path w="1036320" h="1526539">
                  <a:moveTo>
                    <a:pt x="1036320" y="1501140"/>
                  </a:moveTo>
                  <a:lnTo>
                    <a:pt x="986028" y="1475994"/>
                  </a:lnTo>
                  <a:lnTo>
                    <a:pt x="986028" y="1495044"/>
                  </a:lnTo>
                  <a:lnTo>
                    <a:pt x="998220" y="1495044"/>
                  </a:lnTo>
                  <a:lnTo>
                    <a:pt x="998220" y="1520190"/>
                  </a:lnTo>
                  <a:lnTo>
                    <a:pt x="1036320" y="1501140"/>
                  </a:lnTo>
                  <a:close/>
                </a:path>
                <a:path w="1036320" h="1526539">
                  <a:moveTo>
                    <a:pt x="998220" y="1520190"/>
                  </a:moveTo>
                  <a:lnTo>
                    <a:pt x="998220" y="1507236"/>
                  </a:lnTo>
                  <a:lnTo>
                    <a:pt x="986028" y="1507236"/>
                  </a:lnTo>
                  <a:lnTo>
                    <a:pt x="986028" y="1526286"/>
                  </a:lnTo>
                  <a:lnTo>
                    <a:pt x="998220" y="1520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39525" y="4623816"/>
              <a:ext cx="1136650" cy="209550"/>
            </a:xfrm>
            <a:custGeom>
              <a:avLst/>
              <a:gdLst/>
              <a:ahLst/>
              <a:cxnLst/>
              <a:rect l="l" t="t" r="r" b="b"/>
              <a:pathLst>
                <a:path w="1136650" h="209550">
                  <a:moveTo>
                    <a:pt x="0" y="0"/>
                  </a:moveTo>
                  <a:lnTo>
                    <a:pt x="283464" y="209550"/>
                  </a:lnTo>
                  <a:lnTo>
                    <a:pt x="851916" y="209549"/>
                  </a:lnTo>
                  <a:lnTo>
                    <a:pt x="1136142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32395" y="2727198"/>
              <a:ext cx="814705" cy="167640"/>
            </a:xfrm>
            <a:custGeom>
              <a:avLst/>
              <a:gdLst/>
              <a:ahLst/>
              <a:cxnLst/>
              <a:rect l="l" t="t" r="r" b="b"/>
              <a:pathLst>
                <a:path w="814705" h="167639">
                  <a:moveTo>
                    <a:pt x="814577" y="167639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814577" y="167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2395" y="2727198"/>
              <a:ext cx="1449705" cy="170180"/>
            </a:xfrm>
            <a:custGeom>
              <a:avLst/>
              <a:gdLst/>
              <a:ahLst/>
              <a:cxnLst/>
              <a:rect l="l" t="t" r="r" b="b"/>
              <a:pathLst>
                <a:path w="1449705" h="170180">
                  <a:moveTo>
                    <a:pt x="0" y="167639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67639"/>
                  </a:lnTo>
                  <a:lnTo>
                    <a:pt x="0" y="167639"/>
                  </a:lnTo>
                  <a:close/>
                </a:path>
                <a:path w="1449705" h="170180">
                  <a:moveTo>
                    <a:pt x="814578" y="169925"/>
                  </a:moveTo>
                  <a:lnTo>
                    <a:pt x="814578" y="0"/>
                  </a:lnTo>
                  <a:lnTo>
                    <a:pt x="1130046" y="0"/>
                  </a:lnTo>
                  <a:lnTo>
                    <a:pt x="1130046" y="169925"/>
                  </a:lnTo>
                  <a:lnTo>
                    <a:pt x="814578" y="169925"/>
                  </a:lnTo>
                  <a:close/>
                </a:path>
                <a:path w="1449705" h="170180">
                  <a:moveTo>
                    <a:pt x="1130045" y="169925"/>
                  </a:moveTo>
                  <a:lnTo>
                    <a:pt x="1130045" y="0"/>
                  </a:lnTo>
                  <a:lnTo>
                    <a:pt x="1449323" y="0"/>
                  </a:lnTo>
                  <a:lnTo>
                    <a:pt x="1449323" y="169925"/>
                  </a:lnTo>
                  <a:lnTo>
                    <a:pt x="1130045" y="1699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41659" y="2396744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2441" y="2428494"/>
            <a:ext cx="319405" cy="163195"/>
          </a:xfrm>
          <a:custGeom>
            <a:avLst/>
            <a:gdLst/>
            <a:ahLst/>
            <a:cxnLst/>
            <a:rect l="l" t="t" r="r" b="b"/>
            <a:pathLst>
              <a:path w="319405" h="163194">
                <a:moveTo>
                  <a:pt x="0" y="163067"/>
                </a:moveTo>
                <a:lnTo>
                  <a:pt x="0" y="0"/>
                </a:lnTo>
                <a:lnTo>
                  <a:pt x="319278" y="0"/>
                </a:lnTo>
                <a:lnTo>
                  <a:pt x="319278" y="163067"/>
                </a:lnTo>
                <a:lnTo>
                  <a:pt x="0" y="1630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68607" y="2395982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415" y="2698496"/>
            <a:ext cx="1261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  <a:tab pos="1167765" algn="l"/>
              </a:tabLst>
            </a:pPr>
            <a:r>
              <a:rPr dirty="0" sz="1200" b="1">
                <a:latin typeface="Calibri"/>
                <a:cs typeface="Calibri"/>
              </a:rPr>
              <a:t>ETIQUE</a:t>
            </a:r>
            <a:r>
              <a:rPr dirty="0" sz="1200" spc="-100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	C	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32445" y="2806445"/>
            <a:ext cx="6461125" cy="2160270"/>
            <a:chOff x="1432445" y="2806445"/>
            <a:chExt cx="6461125" cy="2160270"/>
          </a:xfrm>
        </p:grpSpPr>
        <p:sp>
          <p:nvSpPr>
            <p:cNvPr id="16" name="object 16"/>
            <p:cNvSpPr/>
            <p:nvPr/>
          </p:nvSpPr>
          <p:spPr>
            <a:xfrm>
              <a:off x="1432445" y="2806458"/>
              <a:ext cx="6461125" cy="2160270"/>
            </a:xfrm>
            <a:custGeom>
              <a:avLst/>
              <a:gdLst/>
              <a:ahLst/>
              <a:cxnLst/>
              <a:rect l="l" t="t" r="r" b="b"/>
              <a:pathLst>
                <a:path w="6461125" h="2160270">
                  <a:moveTo>
                    <a:pt x="857250" y="614934"/>
                  </a:moveTo>
                  <a:lnTo>
                    <a:pt x="806196" y="589026"/>
                  </a:lnTo>
                  <a:lnTo>
                    <a:pt x="806196" y="608076"/>
                  </a:lnTo>
                  <a:lnTo>
                    <a:pt x="579120" y="608076"/>
                  </a:lnTo>
                  <a:lnTo>
                    <a:pt x="579120" y="90678"/>
                  </a:lnTo>
                  <a:lnTo>
                    <a:pt x="566928" y="90678"/>
                  </a:lnTo>
                  <a:lnTo>
                    <a:pt x="566928" y="621030"/>
                  </a:lnTo>
                  <a:lnTo>
                    <a:pt x="573024" y="621030"/>
                  </a:lnTo>
                  <a:lnTo>
                    <a:pt x="579120" y="621030"/>
                  </a:lnTo>
                  <a:lnTo>
                    <a:pt x="806196" y="621030"/>
                  </a:lnTo>
                  <a:lnTo>
                    <a:pt x="806196" y="640080"/>
                  </a:lnTo>
                  <a:lnTo>
                    <a:pt x="819150" y="633691"/>
                  </a:lnTo>
                  <a:lnTo>
                    <a:pt x="857250" y="614934"/>
                  </a:lnTo>
                  <a:close/>
                </a:path>
                <a:path w="6461125" h="2160270">
                  <a:moveTo>
                    <a:pt x="3449574" y="1921764"/>
                  </a:moveTo>
                  <a:lnTo>
                    <a:pt x="3398520" y="1896618"/>
                  </a:lnTo>
                  <a:lnTo>
                    <a:pt x="3398520" y="1915668"/>
                  </a:lnTo>
                  <a:lnTo>
                    <a:pt x="12954" y="1915668"/>
                  </a:lnTo>
                  <a:lnTo>
                    <a:pt x="12954" y="88392"/>
                  </a:lnTo>
                  <a:lnTo>
                    <a:pt x="0" y="88392"/>
                  </a:lnTo>
                  <a:lnTo>
                    <a:pt x="0" y="1928622"/>
                  </a:lnTo>
                  <a:lnTo>
                    <a:pt x="6096" y="1928622"/>
                  </a:lnTo>
                  <a:lnTo>
                    <a:pt x="12954" y="1928622"/>
                  </a:lnTo>
                  <a:lnTo>
                    <a:pt x="3398520" y="1928622"/>
                  </a:lnTo>
                  <a:lnTo>
                    <a:pt x="3398520" y="1947672"/>
                  </a:lnTo>
                  <a:lnTo>
                    <a:pt x="3411474" y="1941093"/>
                  </a:lnTo>
                  <a:lnTo>
                    <a:pt x="3449574" y="1921764"/>
                  </a:lnTo>
                  <a:close/>
                </a:path>
                <a:path w="6461125" h="2160270">
                  <a:moveTo>
                    <a:pt x="3525774" y="1766316"/>
                  </a:moveTo>
                  <a:lnTo>
                    <a:pt x="3506724" y="1766316"/>
                  </a:lnTo>
                  <a:lnTo>
                    <a:pt x="3506724" y="1646682"/>
                  </a:lnTo>
                  <a:lnTo>
                    <a:pt x="1479804" y="1646682"/>
                  </a:lnTo>
                  <a:lnTo>
                    <a:pt x="1479804" y="710184"/>
                  </a:lnTo>
                  <a:lnTo>
                    <a:pt x="1466850" y="710184"/>
                  </a:lnTo>
                  <a:lnTo>
                    <a:pt x="1466850" y="1658874"/>
                  </a:lnTo>
                  <a:lnTo>
                    <a:pt x="1472946" y="1658874"/>
                  </a:lnTo>
                  <a:lnTo>
                    <a:pt x="1479804" y="1658874"/>
                  </a:lnTo>
                  <a:lnTo>
                    <a:pt x="3493770" y="1658874"/>
                  </a:lnTo>
                  <a:lnTo>
                    <a:pt x="3493770" y="1766316"/>
                  </a:lnTo>
                  <a:lnTo>
                    <a:pt x="3474720" y="1766316"/>
                  </a:lnTo>
                  <a:lnTo>
                    <a:pt x="3493770" y="1803844"/>
                  </a:lnTo>
                  <a:lnTo>
                    <a:pt x="3500628" y="1817370"/>
                  </a:lnTo>
                  <a:lnTo>
                    <a:pt x="3506724" y="1804987"/>
                  </a:lnTo>
                  <a:lnTo>
                    <a:pt x="3525774" y="1766316"/>
                  </a:lnTo>
                  <a:close/>
                </a:path>
                <a:path w="6461125" h="2160270">
                  <a:moveTo>
                    <a:pt x="3727704" y="1766316"/>
                  </a:moveTo>
                  <a:lnTo>
                    <a:pt x="3708743" y="1766316"/>
                  </a:lnTo>
                  <a:lnTo>
                    <a:pt x="3716274" y="710184"/>
                  </a:lnTo>
                  <a:lnTo>
                    <a:pt x="3703320" y="710184"/>
                  </a:lnTo>
                  <a:lnTo>
                    <a:pt x="3695789" y="1766316"/>
                  </a:lnTo>
                  <a:lnTo>
                    <a:pt x="3676650" y="1766316"/>
                  </a:lnTo>
                  <a:lnTo>
                    <a:pt x="3695700" y="1804987"/>
                  </a:lnTo>
                  <a:lnTo>
                    <a:pt x="3701796" y="1817370"/>
                  </a:lnTo>
                  <a:lnTo>
                    <a:pt x="3727704" y="1766316"/>
                  </a:lnTo>
                  <a:close/>
                </a:path>
                <a:path w="6461125" h="2160270">
                  <a:moveTo>
                    <a:pt x="4235196" y="2135124"/>
                  </a:moveTo>
                  <a:lnTo>
                    <a:pt x="4184904" y="2109978"/>
                  </a:lnTo>
                  <a:lnTo>
                    <a:pt x="4184904" y="2129028"/>
                  </a:lnTo>
                  <a:lnTo>
                    <a:pt x="3881628" y="2129028"/>
                  </a:lnTo>
                  <a:lnTo>
                    <a:pt x="3881628" y="2026920"/>
                  </a:lnTo>
                  <a:lnTo>
                    <a:pt x="3868674" y="2026920"/>
                  </a:lnTo>
                  <a:lnTo>
                    <a:pt x="3868674" y="2141220"/>
                  </a:lnTo>
                  <a:lnTo>
                    <a:pt x="3874770" y="2141220"/>
                  </a:lnTo>
                  <a:lnTo>
                    <a:pt x="3881628" y="2141220"/>
                  </a:lnTo>
                  <a:lnTo>
                    <a:pt x="4184904" y="2141220"/>
                  </a:lnTo>
                  <a:lnTo>
                    <a:pt x="4184904" y="2160270"/>
                  </a:lnTo>
                  <a:lnTo>
                    <a:pt x="4197096" y="2154174"/>
                  </a:lnTo>
                  <a:lnTo>
                    <a:pt x="4235196" y="2135124"/>
                  </a:lnTo>
                  <a:close/>
                </a:path>
                <a:path w="6461125" h="2160270">
                  <a:moveTo>
                    <a:pt x="5469636" y="0"/>
                  </a:moveTo>
                  <a:lnTo>
                    <a:pt x="1049274" y="0"/>
                  </a:lnTo>
                  <a:lnTo>
                    <a:pt x="1049274" y="12954"/>
                  </a:lnTo>
                  <a:lnTo>
                    <a:pt x="5456682" y="12954"/>
                  </a:lnTo>
                  <a:lnTo>
                    <a:pt x="5456682" y="652272"/>
                  </a:lnTo>
                  <a:lnTo>
                    <a:pt x="5313426" y="652272"/>
                  </a:lnTo>
                  <a:lnTo>
                    <a:pt x="5313426" y="633222"/>
                  </a:lnTo>
                  <a:lnTo>
                    <a:pt x="5262372" y="659130"/>
                  </a:lnTo>
                  <a:lnTo>
                    <a:pt x="5300472" y="677887"/>
                  </a:lnTo>
                  <a:lnTo>
                    <a:pt x="5313426" y="684276"/>
                  </a:lnTo>
                  <a:lnTo>
                    <a:pt x="5313426" y="665226"/>
                  </a:lnTo>
                  <a:lnTo>
                    <a:pt x="5456682" y="665226"/>
                  </a:lnTo>
                  <a:lnTo>
                    <a:pt x="5462778" y="665226"/>
                  </a:lnTo>
                  <a:lnTo>
                    <a:pt x="5469636" y="665226"/>
                  </a:lnTo>
                  <a:lnTo>
                    <a:pt x="5469636" y="0"/>
                  </a:lnTo>
                  <a:close/>
                </a:path>
                <a:path w="6461125" h="2160270">
                  <a:moveTo>
                    <a:pt x="6460998" y="710184"/>
                  </a:moveTo>
                  <a:lnTo>
                    <a:pt x="6448044" y="710184"/>
                  </a:lnTo>
                  <a:lnTo>
                    <a:pt x="6448044" y="1645158"/>
                  </a:lnTo>
                  <a:lnTo>
                    <a:pt x="4113276" y="1645158"/>
                  </a:lnTo>
                  <a:lnTo>
                    <a:pt x="4113276" y="1766316"/>
                  </a:lnTo>
                  <a:lnTo>
                    <a:pt x="4094226" y="1766316"/>
                  </a:lnTo>
                  <a:lnTo>
                    <a:pt x="4113276" y="1804987"/>
                  </a:lnTo>
                  <a:lnTo>
                    <a:pt x="4119372" y="1817370"/>
                  </a:lnTo>
                  <a:lnTo>
                    <a:pt x="4126230" y="1803844"/>
                  </a:lnTo>
                  <a:lnTo>
                    <a:pt x="4145280" y="1766316"/>
                  </a:lnTo>
                  <a:lnTo>
                    <a:pt x="4126230" y="1766316"/>
                  </a:lnTo>
                  <a:lnTo>
                    <a:pt x="4126230" y="1658112"/>
                  </a:lnTo>
                  <a:lnTo>
                    <a:pt x="6448044" y="1658112"/>
                  </a:lnTo>
                  <a:lnTo>
                    <a:pt x="6454902" y="1658112"/>
                  </a:lnTo>
                  <a:lnTo>
                    <a:pt x="6460998" y="1658112"/>
                  </a:lnTo>
                  <a:lnTo>
                    <a:pt x="6460998" y="710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97721" y="4016501"/>
              <a:ext cx="814705" cy="170180"/>
            </a:xfrm>
            <a:custGeom>
              <a:avLst/>
              <a:gdLst/>
              <a:ahLst/>
              <a:cxnLst/>
              <a:rect l="l" t="t" r="r" b="b"/>
              <a:pathLst>
                <a:path w="814704" h="170179">
                  <a:moveTo>
                    <a:pt x="814577" y="169925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814577" y="169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97721" y="4016501"/>
              <a:ext cx="814705" cy="170180"/>
            </a:xfrm>
            <a:custGeom>
              <a:avLst/>
              <a:gdLst/>
              <a:ahLst/>
              <a:cxnLst/>
              <a:rect l="l" t="t" r="r" b="b"/>
              <a:pathLst>
                <a:path w="814704" h="170179">
                  <a:moveTo>
                    <a:pt x="0" y="169925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69925"/>
                  </a:lnTo>
                  <a:lnTo>
                    <a:pt x="0" y="16992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4173" y="4016501"/>
              <a:ext cx="193675" cy="170180"/>
            </a:xfrm>
            <a:custGeom>
              <a:avLst/>
              <a:gdLst/>
              <a:ahLst/>
              <a:cxnLst/>
              <a:rect l="l" t="t" r="r" b="b"/>
              <a:pathLst>
                <a:path w="193675" h="170179">
                  <a:moveTo>
                    <a:pt x="193548" y="169925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193548" y="169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04173" y="4016501"/>
              <a:ext cx="193675" cy="170180"/>
            </a:xfrm>
            <a:custGeom>
              <a:avLst/>
              <a:gdLst/>
              <a:ahLst/>
              <a:cxnLst/>
              <a:rect l="l" t="t" r="r" b="b"/>
              <a:pathLst>
                <a:path w="193675" h="170179">
                  <a:moveTo>
                    <a:pt x="0" y="169925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69925"/>
                  </a:lnTo>
                  <a:lnTo>
                    <a:pt x="0" y="1699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304173" y="4016502"/>
            <a:ext cx="100838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315"/>
              </a:lnSpc>
              <a:tabLst>
                <a:tab pos="287020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97823" y="2988310"/>
            <a:ext cx="1021080" cy="183515"/>
            <a:chOff x="2297823" y="2988310"/>
            <a:chExt cx="1021080" cy="183515"/>
          </a:xfrm>
        </p:grpSpPr>
        <p:sp>
          <p:nvSpPr>
            <p:cNvPr id="23" name="object 23"/>
            <p:cNvSpPr/>
            <p:nvPr/>
          </p:nvSpPr>
          <p:spPr>
            <a:xfrm>
              <a:off x="2497721" y="2994660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814577" y="170688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70688"/>
                  </a:lnTo>
                  <a:lnTo>
                    <a:pt x="814577" y="17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97721" y="2994660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0" y="170688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70688"/>
                  </a:lnTo>
                  <a:lnTo>
                    <a:pt x="0" y="1706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04173" y="2994660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193548" y="170687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193548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04173" y="2994660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0" y="170687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70687"/>
                  </a:lnTo>
                  <a:lnTo>
                    <a:pt x="0" y="170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304173" y="2994660"/>
            <a:ext cx="100838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315"/>
              </a:lnSpc>
              <a:tabLst>
                <a:tab pos="287020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9886" y="3320986"/>
            <a:ext cx="1036955" cy="199390"/>
            <a:chOff x="2289886" y="3320986"/>
            <a:chExt cx="1036955" cy="199390"/>
          </a:xfrm>
        </p:grpSpPr>
        <p:sp>
          <p:nvSpPr>
            <p:cNvPr id="29" name="object 29"/>
            <p:cNvSpPr/>
            <p:nvPr/>
          </p:nvSpPr>
          <p:spPr>
            <a:xfrm>
              <a:off x="2497721" y="3335273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814577" y="170687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814577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97721" y="3335273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0" y="170687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70687"/>
                  </a:lnTo>
                  <a:lnTo>
                    <a:pt x="0" y="17068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04173" y="3335273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193548" y="170687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193548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04173" y="3335273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0" y="170687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70687"/>
                  </a:lnTo>
                  <a:lnTo>
                    <a:pt x="0" y="17068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304173" y="3335273"/>
            <a:ext cx="100838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315"/>
              </a:lnSpc>
              <a:tabLst>
                <a:tab pos="287020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64623" y="4010152"/>
            <a:ext cx="1087120" cy="353695"/>
            <a:chOff x="3364623" y="4010152"/>
            <a:chExt cx="1087120" cy="353695"/>
          </a:xfrm>
        </p:grpSpPr>
        <p:sp>
          <p:nvSpPr>
            <p:cNvPr id="35" name="object 35"/>
            <p:cNvSpPr/>
            <p:nvPr/>
          </p:nvSpPr>
          <p:spPr>
            <a:xfrm>
              <a:off x="3370973" y="4016502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1074419" y="340613"/>
                  </a:moveTo>
                  <a:lnTo>
                    <a:pt x="1074419" y="0"/>
                  </a:lnTo>
                  <a:lnTo>
                    <a:pt x="0" y="0"/>
                  </a:lnTo>
                  <a:lnTo>
                    <a:pt x="0" y="340613"/>
                  </a:lnTo>
                  <a:lnTo>
                    <a:pt x="1074419" y="34061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70973" y="4016502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0" y="340613"/>
                  </a:moveTo>
                  <a:lnTo>
                    <a:pt x="0" y="0"/>
                  </a:lnTo>
                  <a:lnTo>
                    <a:pt x="1074419" y="0"/>
                  </a:lnTo>
                  <a:lnTo>
                    <a:pt x="1074419" y="340613"/>
                  </a:lnTo>
                  <a:lnTo>
                    <a:pt x="0" y="3406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697865" y="4073144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</a:t>
            </a:r>
            <a:r>
              <a:rPr dirty="0" sz="1200" spc="-100" b="1">
                <a:latin typeface="Calibri"/>
                <a:cs typeface="Calibri"/>
              </a:rPr>
              <a:t>A</a:t>
            </a:r>
            <a:r>
              <a:rPr dirty="0" sz="1200" spc="-35" b="1">
                <a:latin typeface="Calibri"/>
                <a:cs typeface="Calibri"/>
              </a:rPr>
              <a:t>T</a:t>
            </a:r>
            <a:r>
              <a:rPr dirty="0" sz="1200" spc="-5" b="1">
                <a:latin typeface="Calibri"/>
                <a:cs typeface="Calibri"/>
              </a:rPr>
              <a:t>O</a:t>
            </a:r>
            <a:r>
              <a:rPr dirty="0" sz="1200" b="1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64623" y="2988310"/>
            <a:ext cx="1087120" cy="353695"/>
            <a:chOff x="3364623" y="2988310"/>
            <a:chExt cx="1087120" cy="353695"/>
          </a:xfrm>
        </p:grpSpPr>
        <p:sp>
          <p:nvSpPr>
            <p:cNvPr id="39" name="object 39"/>
            <p:cNvSpPr/>
            <p:nvPr/>
          </p:nvSpPr>
          <p:spPr>
            <a:xfrm>
              <a:off x="3370973" y="2994660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1074419" y="340614"/>
                  </a:moveTo>
                  <a:lnTo>
                    <a:pt x="1074419" y="0"/>
                  </a:lnTo>
                  <a:lnTo>
                    <a:pt x="0" y="0"/>
                  </a:lnTo>
                  <a:lnTo>
                    <a:pt x="0" y="340614"/>
                  </a:lnTo>
                  <a:lnTo>
                    <a:pt x="1074419" y="34061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370973" y="2994660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0" y="340614"/>
                  </a:moveTo>
                  <a:lnTo>
                    <a:pt x="0" y="0"/>
                  </a:lnTo>
                  <a:lnTo>
                    <a:pt x="1074419" y="0"/>
                  </a:lnTo>
                  <a:lnTo>
                    <a:pt x="1074419" y="340614"/>
                  </a:lnTo>
                  <a:lnTo>
                    <a:pt x="0" y="3406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370973" y="3051302"/>
            <a:ext cx="2207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56686" y="3320986"/>
            <a:ext cx="1102995" cy="369570"/>
            <a:chOff x="3356686" y="3320986"/>
            <a:chExt cx="1102995" cy="369570"/>
          </a:xfrm>
        </p:grpSpPr>
        <p:sp>
          <p:nvSpPr>
            <p:cNvPr id="43" name="object 43"/>
            <p:cNvSpPr/>
            <p:nvPr/>
          </p:nvSpPr>
          <p:spPr>
            <a:xfrm>
              <a:off x="3370973" y="3335273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1074419" y="340613"/>
                  </a:moveTo>
                  <a:lnTo>
                    <a:pt x="1074419" y="0"/>
                  </a:lnTo>
                  <a:lnTo>
                    <a:pt x="0" y="0"/>
                  </a:lnTo>
                  <a:lnTo>
                    <a:pt x="0" y="340613"/>
                  </a:lnTo>
                  <a:lnTo>
                    <a:pt x="1074419" y="34061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370973" y="3335273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0" y="340613"/>
                  </a:moveTo>
                  <a:lnTo>
                    <a:pt x="0" y="0"/>
                  </a:lnTo>
                  <a:lnTo>
                    <a:pt x="1074419" y="0"/>
                  </a:lnTo>
                  <a:lnTo>
                    <a:pt x="1074419" y="340613"/>
                  </a:lnTo>
                  <a:lnTo>
                    <a:pt x="0" y="34061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3370973" y="3391915"/>
            <a:ext cx="1074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64623" y="3669538"/>
            <a:ext cx="4935220" cy="523240"/>
            <a:chOff x="3364623" y="3669538"/>
            <a:chExt cx="4935220" cy="523240"/>
          </a:xfrm>
        </p:grpSpPr>
        <p:sp>
          <p:nvSpPr>
            <p:cNvPr id="47" name="object 47"/>
            <p:cNvSpPr/>
            <p:nvPr/>
          </p:nvSpPr>
          <p:spPr>
            <a:xfrm>
              <a:off x="3370973" y="3675888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1074419" y="340613"/>
                  </a:moveTo>
                  <a:lnTo>
                    <a:pt x="1074419" y="0"/>
                  </a:lnTo>
                  <a:lnTo>
                    <a:pt x="0" y="0"/>
                  </a:lnTo>
                  <a:lnTo>
                    <a:pt x="0" y="340613"/>
                  </a:lnTo>
                  <a:lnTo>
                    <a:pt x="1074419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70973" y="3675888"/>
              <a:ext cx="1074420" cy="340995"/>
            </a:xfrm>
            <a:custGeom>
              <a:avLst/>
              <a:gdLst/>
              <a:ahLst/>
              <a:cxnLst/>
              <a:rect l="l" t="t" r="r" b="b"/>
              <a:pathLst>
                <a:path w="1074420" h="340995">
                  <a:moveTo>
                    <a:pt x="0" y="0"/>
                  </a:moveTo>
                  <a:lnTo>
                    <a:pt x="1074420" y="0"/>
                  </a:lnTo>
                  <a:lnTo>
                    <a:pt x="1074420" y="340613"/>
                  </a:lnTo>
                  <a:lnTo>
                    <a:pt x="0" y="3406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478915" y="4016502"/>
              <a:ext cx="814705" cy="170180"/>
            </a:xfrm>
            <a:custGeom>
              <a:avLst/>
              <a:gdLst/>
              <a:ahLst/>
              <a:cxnLst/>
              <a:rect l="l" t="t" r="r" b="b"/>
              <a:pathLst>
                <a:path w="814704" h="170179">
                  <a:moveTo>
                    <a:pt x="814577" y="169925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814577" y="169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478915" y="4016502"/>
              <a:ext cx="814705" cy="170180"/>
            </a:xfrm>
            <a:custGeom>
              <a:avLst/>
              <a:gdLst/>
              <a:ahLst/>
              <a:cxnLst/>
              <a:rect l="l" t="t" r="r" b="b"/>
              <a:pathLst>
                <a:path w="814704" h="170179">
                  <a:moveTo>
                    <a:pt x="0" y="169925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69925"/>
                  </a:lnTo>
                  <a:lnTo>
                    <a:pt x="0" y="16992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285367" y="4016502"/>
              <a:ext cx="193675" cy="170180"/>
            </a:xfrm>
            <a:custGeom>
              <a:avLst/>
              <a:gdLst/>
              <a:ahLst/>
              <a:cxnLst/>
              <a:rect l="l" t="t" r="r" b="b"/>
              <a:pathLst>
                <a:path w="193675" h="170179">
                  <a:moveTo>
                    <a:pt x="193548" y="169925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193548" y="169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285367" y="4016502"/>
              <a:ext cx="193675" cy="170180"/>
            </a:xfrm>
            <a:custGeom>
              <a:avLst/>
              <a:gdLst/>
              <a:ahLst/>
              <a:cxnLst/>
              <a:rect l="l" t="t" r="r" b="b"/>
              <a:pathLst>
                <a:path w="193675" h="170179">
                  <a:moveTo>
                    <a:pt x="0" y="169925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69925"/>
                  </a:lnTo>
                  <a:lnTo>
                    <a:pt x="0" y="1699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325239" y="3987800"/>
            <a:ext cx="962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650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85367" y="2994660"/>
            <a:ext cx="1008380" cy="170815"/>
          </a:xfrm>
          <a:custGeom>
            <a:avLst/>
            <a:gdLst/>
            <a:ahLst/>
            <a:cxnLst/>
            <a:rect l="l" t="t" r="r" b="b"/>
            <a:pathLst>
              <a:path w="1008379" h="170814">
                <a:moveTo>
                  <a:pt x="193548" y="170688"/>
                </a:moveTo>
                <a:lnTo>
                  <a:pt x="193548" y="0"/>
                </a:lnTo>
                <a:lnTo>
                  <a:pt x="1008126" y="0"/>
                </a:lnTo>
                <a:lnTo>
                  <a:pt x="1008126" y="170688"/>
                </a:lnTo>
                <a:lnTo>
                  <a:pt x="193548" y="170688"/>
                </a:lnTo>
                <a:close/>
              </a:path>
              <a:path w="1008379" h="170814">
                <a:moveTo>
                  <a:pt x="0" y="170688"/>
                </a:moveTo>
                <a:lnTo>
                  <a:pt x="0" y="0"/>
                </a:lnTo>
                <a:lnTo>
                  <a:pt x="193548" y="0"/>
                </a:lnTo>
                <a:lnTo>
                  <a:pt x="193548" y="170688"/>
                </a:lnTo>
                <a:lnTo>
                  <a:pt x="0" y="170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291717" y="2965958"/>
            <a:ext cx="995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  <a:tabLst>
                <a:tab pos="281305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78915" y="3333750"/>
            <a:ext cx="814705" cy="17335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3980">
              <a:lnSpc>
                <a:spcPts val="1325"/>
              </a:lnSpc>
            </a:pP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85367" y="3335273"/>
            <a:ext cx="193675" cy="170815"/>
          </a:xfrm>
          <a:custGeom>
            <a:avLst/>
            <a:gdLst/>
            <a:ahLst/>
            <a:cxnLst/>
            <a:rect l="l" t="t" r="r" b="b"/>
            <a:pathLst>
              <a:path w="193675" h="170814">
                <a:moveTo>
                  <a:pt x="193548" y="170687"/>
                </a:moveTo>
                <a:lnTo>
                  <a:pt x="193548" y="0"/>
                </a:lnTo>
                <a:lnTo>
                  <a:pt x="0" y="0"/>
                </a:lnTo>
                <a:lnTo>
                  <a:pt x="0" y="170687"/>
                </a:lnTo>
                <a:lnTo>
                  <a:pt x="193548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285367" y="3333750"/>
            <a:ext cx="193675" cy="17335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2069">
              <a:lnSpc>
                <a:spcPts val="1325"/>
              </a:lnSpc>
            </a:pPr>
            <a:r>
              <a:rPr dirty="0" sz="1200" b="1"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52167" y="4016502"/>
            <a:ext cx="1075690" cy="340995"/>
          </a:xfrm>
          <a:custGeom>
            <a:avLst/>
            <a:gdLst/>
            <a:ahLst/>
            <a:cxnLst/>
            <a:rect l="l" t="t" r="r" b="b"/>
            <a:pathLst>
              <a:path w="1075690" h="340995">
                <a:moveTo>
                  <a:pt x="0" y="340613"/>
                </a:moveTo>
                <a:lnTo>
                  <a:pt x="0" y="0"/>
                </a:lnTo>
                <a:lnTo>
                  <a:pt x="1075181" y="0"/>
                </a:lnTo>
                <a:lnTo>
                  <a:pt x="1075181" y="340613"/>
                </a:lnTo>
                <a:lnTo>
                  <a:pt x="0" y="3406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358517" y="4027804"/>
            <a:ext cx="1062990" cy="33782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5778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455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52167" y="2994660"/>
            <a:ext cx="1075690" cy="340995"/>
          </a:xfrm>
          <a:custGeom>
            <a:avLst/>
            <a:gdLst/>
            <a:ahLst/>
            <a:cxnLst/>
            <a:rect l="l" t="t" r="r" b="b"/>
            <a:pathLst>
              <a:path w="1075690" h="340995">
                <a:moveTo>
                  <a:pt x="0" y="340613"/>
                </a:moveTo>
                <a:lnTo>
                  <a:pt x="0" y="0"/>
                </a:lnTo>
                <a:lnTo>
                  <a:pt x="1075181" y="0"/>
                </a:lnTo>
                <a:lnTo>
                  <a:pt x="1075181" y="340613"/>
                </a:lnTo>
                <a:lnTo>
                  <a:pt x="0" y="3406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358517" y="3009773"/>
            <a:ext cx="1062990" cy="30988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5397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425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52167" y="3333750"/>
            <a:ext cx="1075690" cy="342900"/>
          </a:xfrm>
          <a:prstGeom prst="rect">
            <a:avLst/>
          </a:prstGeom>
          <a:solidFill>
            <a:srgbClr val="EAEAEA"/>
          </a:solidFill>
          <a:ln w="28575">
            <a:solidFill>
              <a:srgbClr val="000000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327025">
              <a:lnSpc>
                <a:spcPct val="100000"/>
              </a:lnSpc>
              <a:spcBef>
                <a:spcPts val="555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534293" y="3669538"/>
            <a:ext cx="4899660" cy="523240"/>
            <a:chOff x="4534293" y="3669538"/>
            <a:chExt cx="4899660" cy="523240"/>
          </a:xfrm>
        </p:grpSpPr>
        <p:sp>
          <p:nvSpPr>
            <p:cNvPr id="65" name="object 65"/>
            <p:cNvSpPr/>
            <p:nvPr/>
          </p:nvSpPr>
          <p:spPr>
            <a:xfrm>
              <a:off x="4734191" y="4016502"/>
              <a:ext cx="814705" cy="170180"/>
            </a:xfrm>
            <a:custGeom>
              <a:avLst/>
              <a:gdLst/>
              <a:ahLst/>
              <a:cxnLst/>
              <a:rect l="l" t="t" r="r" b="b"/>
              <a:pathLst>
                <a:path w="814704" h="170179">
                  <a:moveTo>
                    <a:pt x="814577" y="169925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814577" y="169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734191" y="4016502"/>
              <a:ext cx="814705" cy="170180"/>
            </a:xfrm>
            <a:custGeom>
              <a:avLst/>
              <a:gdLst/>
              <a:ahLst/>
              <a:cxnLst/>
              <a:rect l="l" t="t" r="r" b="b"/>
              <a:pathLst>
                <a:path w="814704" h="170179">
                  <a:moveTo>
                    <a:pt x="0" y="169925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69925"/>
                  </a:lnTo>
                  <a:lnTo>
                    <a:pt x="0" y="16992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540643" y="4016502"/>
              <a:ext cx="193675" cy="170180"/>
            </a:xfrm>
            <a:custGeom>
              <a:avLst/>
              <a:gdLst/>
              <a:ahLst/>
              <a:cxnLst/>
              <a:rect l="l" t="t" r="r" b="b"/>
              <a:pathLst>
                <a:path w="193675" h="170179">
                  <a:moveTo>
                    <a:pt x="193548" y="169925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69925"/>
                  </a:lnTo>
                  <a:lnTo>
                    <a:pt x="193548" y="169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540643" y="4016502"/>
              <a:ext cx="193675" cy="170180"/>
            </a:xfrm>
            <a:custGeom>
              <a:avLst/>
              <a:gdLst/>
              <a:ahLst/>
              <a:cxnLst/>
              <a:rect l="l" t="t" r="r" b="b"/>
              <a:pathLst>
                <a:path w="193675" h="170179">
                  <a:moveTo>
                    <a:pt x="0" y="169925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69925"/>
                  </a:lnTo>
                  <a:lnTo>
                    <a:pt x="0" y="1699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52167" y="3675888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1075181" y="340613"/>
                  </a:moveTo>
                  <a:lnTo>
                    <a:pt x="1075181" y="0"/>
                  </a:lnTo>
                  <a:lnTo>
                    <a:pt x="0" y="0"/>
                  </a:lnTo>
                  <a:lnTo>
                    <a:pt x="0" y="340613"/>
                  </a:lnTo>
                  <a:lnTo>
                    <a:pt x="1075181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352167" y="3675888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0" y="0"/>
                  </a:moveTo>
                  <a:lnTo>
                    <a:pt x="1075182" y="0"/>
                  </a:lnTo>
                  <a:lnTo>
                    <a:pt x="1075182" y="340613"/>
                  </a:lnTo>
                  <a:lnTo>
                    <a:pt x="0" y="3406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4593215" y="3987800"/>
            <a:ext cx="873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4950" algn="l"/>
              </a:tabLst>
            </a:pPr>
            <a:r>
              <a:rPr dirty="0" sz="1200" b="1">
                <a:latin typeface="Calibri"/>
                <a:cs typeface="Calibri"/>
              </a:rPr>
              <a:t>V	ETIQUE</a:t>
            </a:r>
            <a:r>
              <a:rPr dirty="0" sz="1200" spc="-100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534293" y="2988310"/>
            <a:ext cx="1021080" cy="183515"/>
            <a:chOff x="4534293" y="2988310"/>
            <a:chExt cx="1021080" cy="183515"/>
          </a:xfrm>
        </p:grpSpPr>
        <p:sp>
          <p:nvSpPr>
            <p:cNvPr id="73" name="object 73"/>
            <p:cNvSpPr/>
            <p:nvPr/>
          </p:nvSpPr>
          <p:spPr>
            <a:xfrm>
              <a:off x="4734191" y="2994660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814577" y="170688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70688"/>
                  </a:lnTo>
                  <a:lnTo>
                    <a:pt x="814577" y="17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734191" y="2994660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0" y="170688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70688"/>
                  </a:lnTo>
                  <a:lnTo>
                    <a:pt x="0" y="170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540643" y="2994660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193548" y="170688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70688"/>
                  </a:lnTo>
                  <a:lnTo>
                    <a:pt x="193548" y="17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540643" y="2994660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0" y="170688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70688"/>
                  </a:lnTo>
                  <a:lnTo>
                    <a:pt x="0" y="170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4540643" y="2994660"/>
            <a:ext cx="100838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69">
              <a:lnSpc>
                <a:spcPts val="1315"/>
              </a:lnSpc>
              <a:tabLst>
                <a:tab pos="287655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526356" y="3320986"/>
            <a:ext cx="1036955" cy="199390"/>
            <a:chOff x="4526356" y="3320986"/>
            <a:chExt cx="1036955" cy="199390"/>
          </a:xfrm>
        </p:grpSpPr>
        <p:sp>
          <p:nvSpPr>
            <p:cNvPr id="79" name="object 79"/>
            <p:cNvSpPr/>
            <p:nvPr/>
          </p:nvSpPr>
          <p:spPr>
            <a:xfrm>
              <a:off x="4734191" y="3335273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814577" y="170687"/>
                  </a:moveTo>
                  <a:lnTo>
                    <a:pt x="814577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814577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734191" y="3335273"/>
              <a:ext cx="814705" cy="170815"/>
            </a:xfrm>
            <a:custGeom>
              <a:avLst/>
              <a:gdLst/>
              <a:ahLst/>
              <a:cxnLst/>
              <a:rect l="l" t="t" r="r" b="b"/>
              <a:pathLst>
                <a:path w="814704" h="170814">
                  <a:moveTo>
                    <a:pt x="0" y="170687"/>
                  </a:moveTo>
                  <a:lnTo>
                    <a:pt x="0" y="0"/>
                  </a:lnTo>
                  <a:lnTo>
                    <a:pt x="814577" y="0"/>
                  </a:lnTo>
                  <a:lnTo>
                    <a:pt x="814577" y="170687"/>
                  </a:lnTo>
                  <a:lnTo>
                    <a:pt x="0" y="17068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540643" y="3335273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193548" y="170687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70687"/>
                  </a:lnTo>
                  <a:lnTo>
                    <a:pt x="193548" y="170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540643" y="3335273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4">
                  <a:moveTo>
                    <a:pt x="0" y="170687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70687"/>
                  </a:lnTo>
                  <a:lnTo>
                    <a:pt x="0" y="17068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4580515" y="3306571"/>
            <a:ext cx="2073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650" algn="l"/>
              </a:tabLst>
            </a:pPr>
            <a:r>
              <a:rPr dirty="0" sz="1200" b="1">
                <a:latin typeface="Calibri"/>
                <a:cs typeface="Calibri"/>
              </a:rPr>
              <a:t>V	</a:t>
            </a:r>
            <a:r>
              <a:rPr dirty="0" sz="1200" spc="-15" b="1">
                <a:latin typeface="Calibri"/>
                <a:cs typeface="Calibri"/>
              </a:rPr>
              <a:t>ETIQUETA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601093" y="4010152"/>
            <a:ext cx="1088390" cy="353695"/>
            <a:chOff x="5601093" y="4010152"/>
            <a:chExt cx="1088390" cy="353695"/>
          </a:xfrm>
        </p:grpSpPr>
        <p:sp>
          <p:nvSpPr>
            <p:cNvPr id="85" name="object 85"/>
            <p:cNvSpPr/>
            <p:nvPr/>
          </p:nvSpPr>
          <p:spPr>
            <a:xfrm>
              <a:off x="5607443" y="4016502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1075182" y="340613"/>
                  </a:moveTo>
                  <a:lnTo>
                    <a:pt x="1075182" y="0"/>
                  </a:lnTo>
                  <a:lnTo>
                    <a:pt x="0" y="0"/>
                  </a:lnTo>
                  <a:lnTo>
                    <a:pt x="0" y="340614"/>
                  </a:lnTo>
                  <a:lnTo>
                    <a:pt x="1075182" y="34061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607443" y="4016502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0" y="340614"/>
                  </a:moveTo>
                  <a:lnTo>
                    <a:pt x="0" y="0"/>
                  </a:lnTo>
                  <a:lnTo>
                    <a:pt x="1075182" y="0"/>
                  </a:lnTo>
                  <a:lnTo>
                    <a:pt x="1075182" y="340613"/>
                  </a:lnTo>
                  <a:lnTo>
                    <a:pt x="0" y="3406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4445393" y="4073144"/>
            <a:ext cx="2207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91465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601093" y="2988310"/>
            <a:ext cx="1088390" cy="353695"/>
            <a:chOff x="5601093" y="2988310"/>
            <a:chExt cx="1088390" cy="353695"/>
          </a:xfrm>
        </p:grpSpPr>
        <p:sp>
          <p:nvSpPr>
            <p:cNvPr id="89" name="object 89"/>
            <p:cNvSpPr/>
            <p:nvPr/>
          </p:nvSpPr>
          <p:spPr>
            <a:xfrm>
              <a:off x="5607443" y="2994660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1075182" y="340613"/>
                  </a:moveTo>
                  <a:lnTo>
                    <a:pt x="1075182" y="0"/>
                  </a:lnTo>
                  <a:lnTo>
                    <a:pt x="0" y="0"/>
                  </a:lnTo>
                  <a:lnTo>
                    <a:pt x="0" y="340614"/>
                  </a:lnTo>
                  <a:lnTo>
                    <a:pt x="1075182" y="34061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607443" y="2994660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0" y="340614"/>
                  </a:moveTo>
                  <a:lnTo>
                    <a:pt x="0" y="0"/>
                  </a:lnTo>
                  <a:lnTo>
                    <a:pt x="1075182" y="0"/>
                  </a:lnTo>
                  <a:lnTo>
                    <a:pt x="1075182" y="340613"/>
                  </a:lnTo>
                  <a:lnTo>
                    <a:pt x="0" y="3406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445393" y="3051302"/>
            <a:ext cx="2207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91465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latin typeface="Calibri"/>
                <a:cs typeface="Calibri"/>
              </a:rPr>
              <a:t>DATOS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593156" y="3328923"/>
            <a:ext cx="1711960" cy="1744345"/>
            <a:chOff x="5593156" y="3328923"/>
            <a:chExt cx="1711960" cy="1744345"/>
          </a:xfrm>
        </p:grpSpPr>
        <p:sp>
          <p:nvSpPr>
            <p:cNvPr id="93" name="object 93"/>
            <p:cNvSpPr/>
            <p:nvPr/>
          </p:nvSpPr>
          <p:spPr>
            <a:xfrm>
              <a:off x="5607443" y="3675887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1075182" y="340613"/>
                  </a:moveTo>
                  <a:lnTo>
                    <a:pt x="1075182" y="0"/>
                  </a:lnTo>
                  <a:lnTo>
                    <a:pt x="0" y="0"/>
                  </a:lnTo>
                  <a:lnTo>
                    <a:pt x="0" y="340614"/>
                  </a:lnTo>
                  <a:lnTo>
                    <a:pt x="1075182" y="340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607443" y="3675887"/>
              <a:ext cx="1075690" cy="340995"/>
            </a:xfrm>
            <a:custGeom>
              <a:avLst/>
              <a:gdLst/>
              <a:ahLst/>
              <a:cxnLst/>
              <a:rect l="l" t="t" r="r" b="b"/>
              <a:pathLst>
                <a:path w="1075690" h="340995">
                  <a:moveTo>
                    <a:pt x="0" y="0"/>
                  </a:moveTo>
                  <a:lnTo>
                    <a:pt x="1075169" y="0"/>
                  </a:lnTo>
                  <a:lnTo>
                    <a:pt x="1075169" y="340613"/>
                  </a:lnTo>
                  <a:lnTo>
                    <a:pt x="0" y="3406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694817" y="3335273"/>
              <a:ext cx="603885" cy="0"/>
            </a:xfrm>
            <a:custGeom>
              <a:avLst/>
              <a:gdLst/>
              <a:ahLst/>
              <a:cxnLst/>
              <a:rect l="l" t="t" r="r" b="b"/>
              <a:pathLst>
                <a:path w="603884" h="0">
                  <a:moveTo>
                    <a:pt x="0" y="0"/>
                  </a:moveTo>
                  <a:lnTo>
                    <a:pt x="603504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607443" y="3508247"/>
              <a:ext cx="1075690" cy="169545"/>
            </a:xfrm>
            <a:custGeom>
              <a:avLst/>
              <a:gdLst/>
              <a:ahLst/>
              <a:cxnLst/>
              <a:rect l="l" t="t" r="r" b="b"/>
              <a:pathLst>
                <a:path w="1075690" h="169545">
                  <a:moveTo>
                    <a:pt x="0" y="84582"/>
                  </a:moveTo>
                  <a:lnTo>
                    <a:pt x="1075169" y="84581"/>
                  </a:lnTo>
                  <a:lnTo>
                    <a:pt x="1075169" y="169163"/>
                  </a:lnTo>
                  <a:lnTo>
                    <a:pt x="0" y="169164"/>
                  </a:lnTo>
                  <a:lnTo>
                    <a:pt x="0" y="84582"/>
                  </a:lnTo>
                  <a:close/>
                </a:path>
                <a:path w="1075690" h="169545">
                  <a:moveTo>
                    <a:pt x="0" y="0"/>
                  </a:moveTo>
                  <a:lnTo>
                    <a:pt x="1075169" y="0"/>
                  </a:lnTo>
                  <a:lnTo>
                    <a:pt x="1075169" y="84581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607443" y="3422141"/>
              <a:ext cx="1075690" cy="85090"/>
            </a:xfrm>
            <a:custGeom>
              <a:avLst/>
              <a:gdLst/>
              <a:ahLst/>
              <a:cxnLst/>
              <a:rect l="l" t="t" r="r" b="b"/>
              <a:pathLst>
                <a:path w="1075690" h="85089">
                  <a:moveTo>
                    <a:pt x="1075182" y="84582"/>
                  </a:moveTo>
                  <a:lnTo>
                    <a:pt x="1075182" y="0"/>
                  </a:lnTo>
                  <a:lnTo>
                    <a:pt x="0" y="0"/>
                  </a:lnTo>
                  <a:lnTo>
                    <a:pt x="0" y="84582"/>
                  </a:lnTo>
                  <a:lnTo>
                    <a:pt x="1075182" y="84582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607443" y="3422141"/>
              <a:ext cx="1075690" cy="85090"/>
            </a:xfrm>
            <a:custGeom>
              <a:avLst/>
              <a:gdLst/>
              <a:ahLst/>
              <a:cxnLst/>
              <a:rect l="l" t="t" r="r" b="b"/>
              <a:pathLst>
                <a:path w="1075690" h="85089">
                  <a:moveTo>
                    <a:pt x="0" y="0"/>
                  </a:moveTo>
                  <a:lnTo>
                    <a:pt x="1075169" y="0"/>
                  </a:lnTo>
                  <a:lnTo>
                    <a:pt x="1075169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2815" y="4869687"/>
              <a:ext cx="423925" cy="203200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5234311" y="4588255"/>
            <a:ext cx="1387475" cy="44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85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ts val="1405"/>
              </a:lnSpc>
            </a:pPr>
            <a:r>
              <a:rPr dirty="0" sz="1200" spc="-5">
                <a:latin typeface="Calibri"/>
                <a:cs typeface="Calibri"/>
              </a:rPr>
              <a:t>acierto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2696089" y="1323086"/>
            <a:ext cx="699960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6200" algn="l"/>
                <a:tab pos="4494530" algn="l"/>
                <a:tab pos="5225415" algn="l"/>
              </a:tabLst>
            </a:pPr>
            <a:r>
              <a:rPr dirty="0" sz="2900" spc="145"/>
              <a:t>E</a:t>
            </a:r>
            <a:r>
              <a:rPr dirty="0" sz="2300" spc="145"/>
              <a:t>MPLAZAMIENTO	</a:t>
            </a:r>
            <a:r>
              <a:rPr dirty="0" sz="2300" spc="125"/>
              <a:t>ASOCIATIVO	</a:t>
            </a:r>
            <a:r>
              <a:rPr dirty="0" sz="2300" spc="114"/>
              <a:t>POR	</a:t>
            </a:r>
            <a:r>
              <a:rPr dirty="0" sz="2300" spc="150"/>
              <a:t>CONJUNTOS</a:t>
            </a:r>
            <a:endParaRPr sz="2300"/>
          </a:p>
        </p:txBody>
      </p:sp>
      <p:sp>
        <p:nvSpPr>
          <p:cNvPr id="102" name="object 102"/>
          <p:cNvSpPr txBox="1"/>
          <p:nvPr/>
        </p:nvSpPr>
        <p:spPr>
          <a:xfrm>
            <a:off x="2984125" y="2733547"/>
            <a:ext cx="95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881769" y="2733294"/>
            <a:ext cx="143510" cy="171450"/>
          </a:xfrm>
          <a:custGeom>
            <a:avLst/>
            <a:gdLst/>
            <a:ahLst/>
            <a:cxnLst/>
            <a:rect l="l" t="t" r="r" b="b"/>
            <a:pathLst>
              <a:path w="143510" h="171450">
                <a:moveTo>
                  <a:pt x="143256" y="0"/>
                </a:moveTo>
                <a:lnTo>
                  <a:pt x="0" y="17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870081" y="2948432"/>
            <a:ext cx="147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973465" y="3099816"/>
            <a:ext cx="143510" cy="171450"/>
          </a:xfrm>
          <a:custGeom>
            <a:avLst/>
            <a:gdLst/>
            <a:ahLst/>
            <a:cxnLst/>
            <a:rect l="l" t="t" r="r" b="b"/>
            <a:pathLst>
              <a:path w="143510" h="171450">
                <a:moveTo>
                  <a:pt x="143256" y="0"/>
                </a:moveTo>
                <a:lnTo>
                  <a:pt x="0" y="17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986923" y="2948432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n‐m‐k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364373" y="2993644"/>
            <a:ext cx="8374380" cy="1385570"/>
            <a:chOff x="1364373" y="2993644"/>
            <a:chExt cx="8374380" cy="1385570"/>
          </a:xfrm>
        </p:grpSpPr>
        <p:sp>
          <p:nvSpPr>
            <p:cNvPr id="108" name="object 108"/>
            <p:cNvSpPr/>
            <p:nvPr/>
          </p:nvSpPr>
          <p:spPr>
            <a:xfrm>
              <a:off x="1370723" y="3099816"/>
              <a:ext cx="142875" cy="171450"/>
            </a:xfrm>
            <a:custGeom>
              <a:avLst/>
              <a:gdLst/>
              <a:ahLst/>
              <a:cxnLst/>
              <a:rect l="l" t="t" r="r" b="b"/>
              <a:pathLst>
                <a:path w="142875" h="171450">
                  <a:moveTo>
                    <a:pt x="142494" y="0"/>
                  </a:moveTo>
                  <a:lnTo>
                    <a:pt x="0" y="17145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314841" y="2999994"/>
              <a:ext cx="7417434" cy="1372870"/>
            </a:xfrm>
            <a:custGeom>
              <a:avLst/>
              <a:gdLst/>
              <a:ahLst/>
              <a:cxnLst/>
              <a:rect l="l" t="t" r="r" b="b"/>
              <a:pathLst>
                <a:path w="7417434" h="1372870">
                  <a:moveTo>
                    <a:pt x="0" y="0"/>
                  </a:moveTo>
                  <a:lnTo>
                    <a:pt x="7417308" y="761"/>
                  </a:lnTo>
                </a:path>
                <a:path w="7417434" h="1372870">
                  <a:moveTo>
                    <a:pt x="0" y="332993"/>
                  </a:moveTo>
                  <a:lnTo>
                    <a:pt x="7417308" y="334517"/>
                  </a:lnTo>
                </a:path>
                <a:path w="7417434" h="1372870">
                  <a:moveTo>
                    <a:pt x="0" y="675893"/>
                  </a:moveTo>
                  <a:lnTo>
                    <a:pt x="7417308" y="677417"/>
                  </a:lnTo>
                </a:path>
                <a:path w="7417434" h="1372870">
                  <a:moveTo>
                    <a:pt x="0" y="1018793"/>
                  </a:moveTo>
                  <a:lnTo>
                    <a:pt x="7417308" y="1020317"/>
                  </a:lnTo>
                </a:path>
                <a:path w="7417434" h="1372870">
                  <a:moveTo>
                    <a:pt x="0" y="1371600"/>
                  </a:moveTo>
                  <a:lnTo>
                    <a:pt x="7417308" y="1372361"/>
                  </a:lnTo>
                </a:path>
              </a:pathLst>
            </a:custGeom>
            <a:ln w="127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9604127" y="2956051"/>
            <a:ext cx="25272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baseline="-21164" sz="1575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baseline="-21164" sz="1575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617081" y="3298952"/>
            <a:ext cx="25272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baseline="-21164" sz="1575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baseline="-21164" sz="1575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503543" y="4044950"/>
            <a:ext cx="368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400" spc="7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n‐1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810127" y="2994151"/>
            <a:ext cx="280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∙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∙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∙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810127" y="3327898"/>
            <a:ext cx="280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∙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∙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∙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810127" y="4022835"/>
            <a:ext cx="280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Calibri"/>
                <a:cs typeface="Calibri"/>
              </a:rPr>
              <a:t>∙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∙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∙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413395" y="5128259"/>
            <a:ext cx="8326755" cy="847090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9304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212090" algn="l"/>
              </a:tabLst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directorio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almacena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para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cada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marco </a:t>
            </a:r>
            <a:r>
              <a:rPr dirty="0" sz="1400" spc="-5">
                <a:latin typeface="Calibri"/>
                <a:cs typeface="Calibri"/>
              </a:rPr>
              <a:t>una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etiqueta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n‐k‐m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bits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completan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dirección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almacenado</a:t>
            </a:r>
            <a:endParaRPr sz="1400">
              <a:latin typeface="Calibri"/>
              <a:cs typeface="Calibri"/>
            </a:endParaRPr>
          </a:p>
          <a:p>
            <a:pPr marL="172720" indent="-82550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173355" algn="l"/>
              </a:tabLst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conjunto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marco </a:t>
            </a:r>
            <a:r>
              <a:rPr dirty="0" sz="1400" spc="-15">
                <a:latin typeface="Calibri"/>
                <a:cs typeface="Calibri"/>
              </a:rPr>
              <a:t>dentro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conjunto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asociativo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42421" y="6011671"/>
            <a:ext cx="576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¿Cuánto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 </a:t>
            </a:r>
            <a:r>
              <a:rPr dirty="0" sz="1800" spc="-10">
                <a:latin typeface="Calibri"/>
                <a:cs typeface="Calibri"/>
              </a:rPr>
              <a:t>para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datos</a:t>
            </a:r>
            <a:r>
              <a:rPr dirty="0" sz="1800">
                <a:latin typeface="Calibri"/>
                <a:cs typeface="Calibri"/>
              </a:rPr>
              <a:t> 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ejemplo</a:t>
            </a:r>
            <a:r>
              <a:rPr dirty="0" sz="1800">
                <a:latin typeface="Calibri"/>
                <a:cs typeface="Calibri"/>
              </a:rPr>
              <a:t> si </a:t>
            </a:r>
            <a:r>
              <a:rPr dirty="0" sz="1800" spc="-15">
                <a:latin typeface="Calibri"/>
                <a:cs typeface="Calibri"/>
              </a:rPr>
              <a:t>hay</a:t>
            </a:r>
            <a:r>
              <a:rPr dirty="0" sz="1800">
                <a:latin typeface="Calibri"/>
                <a:cs typeface="Calibri"/>
              </a:rPr>
              <a:t> 4 </a:t>
            </a:r>
            <a:r>
              <a:rPr dirty="0" sz="1800" spc="-10">
                <a:latin typeface="Calibri"/>
                <a:cs typeface="Calibri"/>
              </a:rPr>
              <a:t>conjuntos?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912497" y="2184146"/>
            <a:ext cx="1241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Direcció</a:t>
            </a:r>
            <a:r>
              <a:rPr dirty="0" sz="1200">
                <a:latin typeface="Arial MT"/>
                <a:cs typeface="Arial MT"/>
              </a:rPr>
              <a:t>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ofrecida  </a:t>
            </a:r>
            <a:r>
              <a:rPr dirty="0" sz="1200" spc="-5">
                <a:latin typeface="Arial MT"/>
                <a:cs typeface="Arial MT"/>
              </a:rPr>
              <a:t>por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CPU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1259" y="2396489"/>
            <a:ext cx="235457" cy="975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329" y="2176294"/>
            <a:ext cx="7843520" cy="214249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40"/>
              </a:spcBef>
              <a:buClr>
                <a:srgbClr val="396495"/>
              </a:buClr>
              <a:buSzPct val="7777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800" spc="-10" b="1">
                <a:latin typeface="Calibri"/>
                <a:cs typeface="Calibri"/>
              </a:rPr>
              <a:t>Bibliografía</a:t>
            </a:r>
            <a:endParaRPr sz="1800">
              <a:latin typeface="Calibri"/>
              <a:cs typeface="Calibri"/>
            </a:endParaRPr>
          </a:p>
          <a:p>
            <a:pPr lvl="1" marL="927100" marR="342900" indent="-457200">
              <a:lnSpc>
                <a:spcPct val="100000"/>
              </a:lnSpc>
              <a:spcBef>
                <a:spcPts val="844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John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Hennessy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 </a:t>
            </a:r>
            <a:r>
              <a:rPr dirty="0" sz="1600" spc="-10">
                <a:latin typeface="Calibri"/>
                <a:cs typeface="Calibri"/>
              </a:rPr>
              <a:t>David</a:t>
            </a:r>
            <a:r>
              <a:rPr dirty="0" sz="1600">
                <a:latin typeface="Calibri"/>
                <a:cs typeface="Calibri"/>
              </a:rPr>
              <a:t> A.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Patterson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“Computer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Architecture: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Quantitative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Approach”,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Morgan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Kaufmann,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5ª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ed.</a:t>
            </a:r>
            <a:r>
              <a:rPr dirty="0" sz="1600" spc="-5">
                <a:latin typeface="Calibri"/>
                <a:cs typeface="Calibri"/>
              </a:rPr>
              <a:t> Capitulo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2, Apéndice</a:t>
            </a:r>
            <a:r>
              <a:rPr dirty="0" sz="1600">
                <a:latin typeface="Calibri"/>
                <a:cs typeface="Calibri"/>
              </a:rPr>
              <a:t> B</a:t>
            </a:r>
            <a:endParaRPr sz="1600">
              <a:latin typeface="Calibri"/>
              <a:cs typeface="Calibri"/>
            </a:endParaRPr>
          </a:p>
          <a:p>
            <a:pPr lvl="1" marL="927100" marR="30988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David</a:t>
            </a:r>
            <a:r>
              <a:rPr dirty="0" sz="1600">
                <a:latin typeface="Calibri"/>
                <a:cs typeface="Calibri"/>
              </a:rPr>
              <a:t> A.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Patterson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John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Hennessy,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“Computer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Organization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Design.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Hardware/Software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Interface”,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Morgan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Kaufmann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5ª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ed. Capitulo </a:t>
            </a:r>
            <a:r>
              <a:rPr dirty="0" sz="160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B. Jacob, </a:t>
            </a:r>
            <a:r>
              <a:rPr dirty="0" sz="1600" spc="-75">
                <a:latin typeface="Calibri"/>
                <a:cs typeface="Calibri"/>
              </a:rPr>
              <a:t>S.W. </a:t>
            </a:r>
            <a:r>
              <a:rPr dirty="0" sz="1600" spc="5">
                <a:latin typeface="Calibri"/>
                <a:cs typeface="Calibri"/>
              </a:rPr>
              <a:t>Ng, </a:t>
            </a:r>
            <a:r>
              <a:rPr dirty="0" sz="1600" spc="-85">
                <a:latin typeface="Calibri"/>
                <a:cs typeface="Calibri"/>
              </a:rPr>
              <a:t>D.T.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Wong, </a:t>
            </a:r>
            <a:r>
              <a:rPr dirty="0" sz="1600" spc="-5">
                <a:latin typeface="Calibri"/>
                <a:cs typeface="Calibri"/>
              </a:rPr>
              <a:t>“Memory </a:t>
            </a:r>
            <a:r>
              <a:rPr dirty="0" sz="1600" spc="-15">
                <a:latin typeface="Calibri"/>
                <a:cs typeface="Calibri"/>
              </a:rPr>
              <a:t>Systems. </a:t>
            </a:r>
            <a:r>
              <a:rPr dirty="0" sz="1600" spc="-5">
                <a:latin typeface="Calibri"/>
                <a:cs typeface="Calibri"/>
              </a:rPr>
              <a:t>Cache, </a:t>
            </a:r>
            <a:r>
              <a:rPr dirty="0" sz="1600">
                <a:latin typeface="Calibri"/>
                <a:cs typeface="Calibri"/>
              </a:rPr>
              <a:t>DRAM, </a:t>
            </a:r>
            <a:r>
              <a:rPr dirty="0" sz="1600" spc="-30">
                <a:latin typeface="Calibri"/>
                <a:cs typeface="Calibri"/>
              </a:rPr>
              <a:t>Disk”, </a:t>
            </a:r>
            <a:r>
              <a:rPr dirty="0" sz="1600" spc="-5">
                <a:latin typeface="Calibri"/>
                <a:cs typeface="Calibri"/>
              </a:rPr>
              <a:t>1ª ed. </a:t>
            </a:r>
            <a:r>
              <a:rPr dirty="0" sz="1600" spc="-10">
                <a:latin typeface="Calibri"/>
                <a:cs typeface="Calibri"/>
              </a:rPr>
              <a:t>Morgan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Kaufmann.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6089" y="1323086"/>
            <a:ext cx="699960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6200" algn="l"/>
                <a:tab pos="4494530" algn="l"/>
                <a:tab pos="5225415" algn="l"/>
              </a:tabLst>
            </a:pPr>
            <a:r>
              <a:rPr dirty="0" sz="2900" spc="145"/>
              <a:t>E</a:t>
            </a:r>
            <a:r>
              <a:rPr dirty="0" sz="2300" spc="145"/>
              <a:t>MPLAZAMIENTO	</a:t>
            </a:r>
            <a:r>
              <a:rPr dirty="0" sz="2300" spc="125"/>
              <a:t>ASOCIATIVO	</a:t>
            </a:r>
            <a:r>
              <a:rPr dirty="0" sz="2300" spc="114"/>
              <a:t>POR	</a:t>
            </a:r>
            <a:r>
              <a:rPr dirty="0" sz="2300" spc="150"/>
              <a:t>CONJUNTOS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2239010"/>
            <a:ext cx="7800975" cy="194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8890" indent="-457200">
              <a:lnSpc>
                <a:spcPct val="100000"/>
              </a:lnSpc>
              <a:spcBef>
                <a:spcPts val="100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spc="-5">
                <a:latin typeface="Calibri"/>
                <a:cs typeface="Calibri"/>
              </a:rPr>
              <a:t>El </a:t>
            </a:r>
            <a:r>
              <a:rPr dirty="0" sz="2200" spc="-10">
                <a:latin typeface="Calibri"/>
                <a:cs typeface="Calibri"/>
              </a:rPr>
              <a:t>valor </a:t>
            </a:r>
            <a:r>
              <a:rPr dirty="0" sz="2200" spc="-5">
                <a:latin typeface="Calibri"/>
                <a:cs typeface="Calibri"/>
              </a:rPr>
              <a:t>nM/nC se denomina </a:t>
            </a:r>
            <a:r>
              <a:rPr dirty="0" sz="2200" spc="-15">
                <a:latin typeface="Calibri"/>
                <a:cs typeface="Calibri"/>
              </a:rPr>
              <a:t>grado </a:t>
            </a:r>
            <a:r>
              <a:rPr dirty="0" sz="2200" spc="-5">
                <a:latin typeface="Calibri"/>
                <a:cs typeface="Calibri"/>
              </a:rPr>
              <a:t>de </a:t>
            </a:r>
            <a:r>
              <a:rPr dirty="0" sz="2200" spc="-10">
                <a:latin typeface="Calibri"/>
                <a:cs typeface="Calibri"/>
              </a:rPr>
              <a:t>asociatividad </a:t>
            </a:r>
            <a:r>
              <a:rPr dirty="0" sz="2200">
                <a:latin typeface="Calibri"/>
                <a:cs typeface="Calibri"/>
              </a:rPr>
              <a:t>o </a:t>
            </a:r>
            <a:r>
              <a:rPr dirty="0" sz="2200" spc="-10">
                <a:latin typeface="Calibri"/>
                <a:cs typeface="Calibri"/>
              </a:rPr>
              <a:t>número </a:t>
            </a:r>
            <a:r>
              <a:rPr dirty="0" sz="2200" spc="-5">
                <a:latin typeface="Calibri"/>
                <a:cs typeface="Calibri"/>
              </a:rPr>
              <a:t>de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vías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(ways)</a:t>
            </a:r>
            <a:r>
              <a:rPr dirty="0" sz="2200" spc="-5">
                <a:latin typeface="Calibri"/>
                <a:cs typeface="Calibri"/>
              </a:rPr>
              <a:t> de la MC: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96495"/>
              </a:buClr>
              <a:buFont typeface="Wingdings"/>
              <a:buChar char=""/>
            </a:pPr>
            <a:endParaRPr sz="22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77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Grado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asociatividad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equivale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emplazamiento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Grado</a:t>
            </a:r>
            <a:r>
              <a:rPr dirty="0" sz="2000" spc="-5">
                <a:latin typeface="Calibri"/>
                <a:cs typeface="Calibri"/>
              </a:rPr>
              <a:t> de asociatividad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 nM, </a:t>
            </a:r>
            <a:r>
              <a:rPr dirty="0" sz="2000" spc="-10">
                <a:latin typeface="Calibri"/>
                <a:cs typeface="Calibri"/>
              </a:rPr>
              <a:t>equivale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emplazamiento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asociativo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6681" y="1330705"/>
            <a:ext cx="45294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6239" algn="l"/>
                <a:tab pos="2164715" algn="l"/>
              </a:tabLst>
            </a:pPr>
            <a:r>
              <a:rPr dirty="0" sz="2800" spc="160"/>
              <a:t>P</a:t>
            </a:r>
            <a:r>
              <a:rPr dirty="0" spc="160"/>
              <a:t>OLÍTICAS	</a:t>
            </a:r>
            <a:r>
              <a:rPr dirty="0" spc="100"/>
              <a:t>DE	</a:t>
            </a:r>
            <a:r>
              <a:rPr dirty="0" spc="155"/>
              <a:t>EMPLAZAMIENTO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8871" y="2311654"/>
          <a:ext cx="8285480" cy="315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5180"/>
                <a:gridCol w="3712210"/>
                <a:gridCol w="2480309"/>
              </a:tblGrid>
              <a:tr h="2819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Emplazamiento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Ventajas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Inconvenientes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</a:tr>
              <a:tr h="755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Directo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Acceso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simple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rápido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0170" marR="399415" indent="-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Alta tasa de fallos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cuando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varios </a:t>
                      </a:r>
                      <a:r>
                        <a:rPr dirty="0" sz="1200" spc="-2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bloques compiten por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 mismo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marco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  <a:tr h="755903"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Asociativo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Máximo aprovechamiento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91440" indent="-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Una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alta asociatividad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impacta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directamente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 el tiempo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acceso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la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  <a:tr h="134873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Asociativo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por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conjuntos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47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enfoque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intermedio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entre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emplazamiento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directo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asociativo.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0805" marR="123189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grado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asociatividad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afecta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rendimiento,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aumentar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grado de asociatividad disminuyen los fallos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por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competencia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por un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marco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Grado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más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común: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72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aumentar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grado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asociatividad aumenta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 tiempo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acceso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coste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hardware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6681" y="1330705"/>
            <a:ext cx="45294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6239" algn="l"/>
                <a:tab pos="2164715" algn="l"/>
              </a:tabLst>
            </a:pPr>
            <a:r>
              <a:rPr dirty="0" sz="2800" spc="160"/>
              <a:t>P</a:t>
            </a:r>
            <a:r>
              <a:rPr dirty="0" spc="160"/>
              <a:t>OLÍTICAS	</a:t>
            </a:r>
            <a:r>
              <a:rPr dirty="0" spc="100"/>
              <a:t>DE	</a:t>
            </a:r>
            <a:r>
              <a:rPr dirty="0" spc="155"/>
              <a:t>EMPLAZAMIENTO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2342675" y="2429895"/>
            <a:ext cx="5905500" cy="2794000"/>
            <a:chOff x="2342675" y="2429895"/>
            <a:chExt cx="5905500" cy="2794000"/>
          </a:xfrm>
        </p:grpSpPr>
        <p:sp>
          <p:nvSpPr>
            <p:cNvPr id="5" name="object 5"/>
            <p:cNvSpPr/>
            <p:nvPr/>
          </p:nvSpPr>
          <p:spPr>
            <a:xfrm>
              <a:off x="2403255" y="2436880"/>
              <a:ext cx="0" cy="2735580"/>
            </a:xfrm>
            <a:custGeom>
              <a:avLst/>
              <a:gdLst/>
              <a:ahLst/>
              <a:cxnLst/>
              <a:rect l="l" t="t" r="r" b="b"/>
              <a:pathLst>
                <a:path w="0" h="2735579">
                  <a:moveTo>
                    <a:pt x="0" y="2735575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48390" y="5172455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48390" y="4780030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8390" y="4388362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48390" y="4006602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48390" y="3614177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48390" y="3221752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48390" y="2829327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48390" y="243690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 h="0">
                  <a:moveTo>
                    <a:pt x="0" y="0"/>
                  </a:moveTo>
                  <a:lnTo>
                    <a:pt x="109728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03255" y="5172478"/>
              <a:ext cx="5838190" cy="0"/>
            </a:xfrm>
            <a:custGeom>
              <a:avLst/>
              <a:gdLst/>
              <a:ahLst/>
              <a:cxnLst/>
              <a:rect l="l" t="t" r="r" b="b"/>
              <a:pathLst>
                <a:path w="5838190" h="0">
                  <a:moveTo>
                    <a:pt x="0" y="0"/>
                  </a:moveTo>
                  <a:lnTo>
                    <a:pt x="5837743" y="0"/>
                  </a:lnTo>
                </a:path>
              </a:pathLst>
            </a:custGeom>
            <a:ln w="1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03255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31551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72808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01104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3120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70658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12673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40969" y="512904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87624"/>
                  </a:moveTo>
                  <a:lnTo>
                    <a:pt x="0" y="0"/>
                  </a:lnTo>
                </a:path>
              </a:pathLst>
            </a:custGeom>
            <a:ln w="13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03233" y="5139689"/>
              <a:ext cx="5838190" cy="22225"/>
            </a:xfrm>
            <a:custGeom>
              <a:avLst/>
              <a:gdLst/>
              <a:ahLst/>
              <a:cxnLst/>
              <a:rect l="l" t="t" r="r" b="b"/>
              <a:pathLst>
                <a:path w="5838190" h="22225">
                  <a:moveTo>
                    <a:pt x="5837682" y="22098"/>
                  </a:moveTo>
                  <a:lnTo>
                    <a:pt x="5837682" y="0"/>
                  </a:lnTo>
                  <a:lnTo>
                    <a:pt x="0" y="0"/>
                  </a:lnTo>
                  <a:lnTo>
                    <a:pt x="0" y="22098"/>
                  </a:lnTo>
                  <a:lnTo>
                    <a:pt x="5837682" y="22098"/>
                  </a:lnTo>
                  <a:close/>
                </a:path>
              </a:pathLst>
            </a:custGeom>
            <a:solidFill>
              <a:srgbClr val="DD08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97804" y="5134230"/>
              <a:ext cx="5848985" cy="33020"/>
            </a:xfrm>
            <a:custGeom>
              <a:avLst/>
              <a:gdLst/>
              <a:ahLst/>
              <a:cxnLst/>
              <a:rect l="l" t="t" r="r" b="b"/>
              <a:pathLst>
                <a:path w="5848984" h="33020">
                  <a:moveTo>
                    <a:pt x="0" y="33000"/>
                  </a:moveTo>
                  <a:lnTo>
                    <a:pt x="5848645" y="33000"/>
                  </a:lnTo>
                  <a:lnTo>
                    <a:pt x="5848645" y="0"/>
                  </a:lnTo>
                  <a:lnTo>
                    <a:pt x="0" y="0"/>
                  </a:lnTo>
                  <a:lnTo>
                    <a:pt x="0" y="33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03233" y="3581400"/>
              <a:ext cx="5838190" cy="1558290"/>
            </a:xfrm>
            <a:custGeom>
              <a:avLst/>
              <a:gdLst/>
              <a:ahLst/>
              <a:cxnLst/>
              <a:rect l="l" t="t" r="r" b="b"/>
              <a:pathLst>
                <a:path w="5838190" h="1558289">
                  <a:moveTo>
                    <a:pt x="5837682" y="1558289"/>
                  </a:moveTo>
                  <a:lnTo>
                    <a:pt x="5837682" y="1482089"/>
                  </a:lnTo>
                  <a:lnTo>
                    <a:pt x="5009388" y="1427987"/>
                  </a:lnTo>
                  <a:lnTo>
                    <a:pt x="4167378" y="1351787"/>
                  </a:lnTo>
                  <a:lnTo>
                    <a:pt x="3339846" y="1264158"/>
                  </a:lnTo>
                  <a:lnTo>
                    <a:pt x="2497836" y="1101089"/>
                  </a:lnTo>
                  <a:lnTo>
                    <a:pt x="1669542" y="947927"/>
                  </a:lnTo>
                  <a:lnTo>
                    <a:pt x="828294" y="686561"/>
                  </a:lnTo>
                  <a:lnTo>
                    <a:pt x="0" y="0"/>
                  </a:lnTo>
                  <a:lnTo>
                    <a:pt x="0" y="1558290"/>
                  </a:lnTo>
                  <a:lnTo>
                    <a:pt x="5837682" y="1558289"/>
                  </a:lnTo>
                  <a:close/>
                </a:path>
              </a:pathLst>
            </a:custGeom>
            <a:solidFill>
              <a:srgbClr val="008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03255" y="3581391"/>
              <a:ext cx="5838190" cy="1558290"/>
            </a:xfrm>
            <a:custGeom>
              <a:avLst/>
              <a:gdLst/>
              <a:ahLst/>
              <a:cxnLst/>
              <a:rect l="l" t="t" r="r" b="b"/>
              <a:pathLst>
                <a:path w="5838190" h="1558289">
                  <a:moveTo>
                    <a:pt x="0" y="0"/>
                  </a:moveTo>
                  <a:lnTo>
                    <a:pt x="828295" y="686560"/>
                  </a:lnTo>
                  <a:lnTo>
                    <a:pt x="1669553" y="947932"/>
                  </a:lnTo>
                  <a:lnTo>
                    <a:pt x="2497863" y="1101094"/>
                  </a:lnTo>
                  <a:lnTo>
                    <a:pt x="3339879" y="1264154"/>
                  </a:lnTo>
                  <a:lnTo>
                    <a:pt x="4167417" y="1351789"/>
                  </a:lnTo>
                  <a:lnTo>
                    <a:pt x="5009433" y="1427981"/>
                  </a:lnTo>
                  <a:lnTo>
                    <a:pt x="5837743" y="1482086"/>
                  </a:lnTo>
                  <a:lnTo>
                    <a:pt x="5837743" y="1558289"/>
                  </a:lnTo>
                  <a:lnTo>
                    <a:pt x="4448551" y="1558289"/>
                  </a:lnTo>
                  <a:lnTo>
                    <a:pt x="4397562" y="1558289"/>
                  </a:lnTo>
                  <a:lnTo>
                    <a:pt x="1491161" y="1558289"/>
                  </a:lnTo>
                  <a:lnTo>
                    <a:pt x="1440171" y="1558289"/>
                  </a:lnTo>
                  <a:lnTo>
                    <a:pt x="0" y="1558289"/>
                  </a:lnTo>
                  <a:lnTo>
                    <a:pt x="0" y="0"/>
                  </a:lnTo>
                  <a:close/>
                </a:path>
              </a:pathLst>
            </a:custGeom>
            <a:ln w="11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03233" y="3472433"/>
              <a:ext cx="5838190" cy="1591310"/>
            </a:xfrm>
            <a:custGeom>
              <a:avLst/>
              <a:gdLst/>
              <a:ahLst/>
              <a:cxnLst/>
              <a:rect l="l" t="t" r="r" b="b"/>
              <a:pathLst>
                <a:path w="5838190" h="1591310">
                  <a:moveTo>
                    <a:pt x="5009388" y="1536953"/>
                  </a:moveTo>
                  <a:lnTo>
                    <a:pt x="4167378" y="1449323"/>
                  </a:lnTo>
                  <a:lnTo>
                    <a:pt x="3339846" y="1340358"/>
                  </a:lnTo>
                  <a:lnTo>
                    <a:pt x="2497836" y="1133855"/>
                  </a:lnTo>
                  <a:lnTo>
                    <a:pt x="1669542" y="937259"/>
                  </a:lnTo>
                  <a:lnTo>
                    <a:pt x="828294" y="643127"/>
                  </a:lnTo>
                  <a:lnTo>
                    <a:pt x="0" y="0"/>
                  </a:lnTo>
                  <a:lnTo>
                    <a:pt x="0" y="108965"/>
                  </a:lnTo>
                  <a:lnTo>
                    <a:pt x="828294" y="795527"/>
                  </a:lnTo>
                  <a:lnTo>
                    <a:pt x="1669542" y="1056893"/>
                  </a:lnTo>
                  <a:lnTo>
                    <a:pt x="2497836" y="1210055"/>
                  </a:lnTo>
                  <a:lnTo>
                    <a:pt x="3339846" y="1373123"/>
                  </a:lnTo>
                  <a:lnTo>
                    <a:pt x="4167378" y="1460753"/>
                  </a:lnTo>
                  <a:lnTo>
                    <a:pt x="5009388" y="1536953"/>
                  </a:lnTo>
                  <a:close/>
                </a:path>
                <a:path w="5838190" h="1591310">
                  <a:moveTo>
                    <a:pt x="5837682" y="1591055"/>
                  </a:moveTo>
                  <a:lnTo>
                    <a:pt x="5837682" y="1580387"/>
                  </a:lnTo>
                  <a:lnTo>
                    <a:pt x="5009388" y="1536953"/>
                  </a:lnTo>
                  <a:lnTo>
                    <a:pt x="5837682" y="1591055"/>
                  </a:lnTo>
                  <a:close/>
                </a:path>
              </a:pathLst>
            </a:custGeom>
            <a:solidFill>
              <a:srgbClr val="000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03255" y="3472425"/>
              <a:ext cx="5838190" cy="1591310"/>
            </a:xfrm>
            <a:custGeom>
              <a:avLst/>
              <a:gdLst/>
              <a:ahLst/>
              <a:cxnLst/>
              <a:rect l="l" t="t" r="r" b="b"/>
              <a:pathLst>
                <a:path w="5838190" h="1591310">
                  <a:moveTo>
                    <a:pt x="0" y="0"/>
                  </a:moveTo>
                  <a:lnTo>
                    <a:pt x="828295" y="643131"/>
                  </a:lnTo>
                  <a:lnTo>
                    <a:pt x="1669553" y="937255"/>
                  </a:lnTo>
                  <a:lnTo>
                    <a:pt x="2497863" y="1133857"/>
                  </a:lnTo>
                  <a:lnTo>
                    <a:pt x="3339879" y="1340357"/>
                  </a:lnTo>
                  <a:lnTo>
                    <a:pt x="4167417" y="1449323"/>
                  </a:lnTo>
                  <a:lnTo>
                    <a:pt x="5009433" y="1536947"/>
                  </a:lnTo>
                  <a:lnTo>
                    <a:pt x="5837743" y="1580387"/>
                  </a:lnTo>
                  <a:lnTo>
                    <a:pt x="5837743" y="1591052"/>
                  </a:lnTo>
                  <a:lnTo>
                    <a:pt x="5009433" y="1536947"/>
                  </a:lnTo>
                  <a:lnTo>
                    <a:pt x="4167417" y="1460755"/>
                  </a:lnTo>
                  <a:lnTo>
                    <a:pt x="3339879" y="1373120"/>
                  </a:lnTo>
                  <a:lnTo>
                    <a:pt x="2497863" y="1210049"/>
                  </a:lnTo>
                  <a:lnTo>
                    <a:pt x="1669553" y="1056898"/>
                  </a:lnTo>
                  <a:lnTo>
                    <a:pt x="828295" y="795526"/>
                  </a:lnTo>
                  <a:lnTo>
                    <a:pt x="0" y="108966"/>
                  </a:lnTo>
                  <a:lnTo>
                    <a:pt x="0" y="0"/>
                  </a:lnTo>
                  <a:close/>
                </a:path>
              </a:pathLst>
            </a:custGeom>
            <a:ln w="11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03233" y="3320033"/>
              <a:ext cx="5838190" cy="1732914"/>
            </a:xfrm>
            <a:custGeom>
              <a:avLst/>
              <a:gdLst/>
              <a:ahLst/>
              <a:cxnLst/>
              <a:rect l="l" t="t" r="r" b="b"/>
              <a:pathLst>
                <a:path w="5838190" h="1732914">
                  <a:moveTo>
                    <a:pt x="4167378" y="1601723"/>
                  </a:moveTo>
                  <a:lnTo>
                    <a:pt x="3339846" y="1459991"/>
                  </a:lnTo>
                  <a:lnTo>
                    <a:pt x="2497836" y="1177289"/>
                  </a:lnTo>
                  <a:lnTo>
                    <a:pt x="1669542" y="893825"/>
                  </a:lnTo>
                  <a:lnTo>
                    <a:pt x="828294" y="610361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828294" y="795527"/>
                  </a:lnTo>
                  <a:lnTo>
                    <a:pt x="1669542" y="1089659"/>
                  </a:lnTo>
                  <a:lnTo>
                    <a:pt x="2497836" y="1286255"/>
                  </a:lnTo>
                  <a:lnTo>
                    <a:pt x="3339846" y="1492758"/>
                  </a:lnTo>
                  <a:lnTo>
                    <a:pt x="4167378" y="1601723"/>
                  </a:lnTo>
                  <a:close/>
                </a:path>
                <a:path w="5838190" h="1732914">
                  <a:moveTo>
                    <a:pt x="5837682" y="1732787"/>
                  </a:moveTo>
                  <a:lnTo>
                    <a:pt x="5009388" y="1677923"/>
                  </a:lnTo>
                  <a:lnTo>
                    <a:pt x="4167378" y="1601723"/>
                  </a:lnTo>
                  <a:lnTo>
                    <a:pt x="5009388" y="1689353"/>
                  </a:lnTo>
                  <a:lnTo>
                    <a:pt x="5837682" y="1732787"/>
                  </a:lnTo>
                  <a:close/>
                </a:path>
              </a:pathLst>
            </a:custGeom>
            <a:solidFill>
              <a:srgbClr val="FCF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03255" y="3320031"/>
              <a:ext cx="5838190" cy="1732914"/>
            </a:xfrm>
            <a:custGeom>
              <a:avLst/>
              <a:gdLst/>
              <a:ahLst/>
              <a:cxnLst/>
              <a:rect l="l" t="t" r="r" b="b"/>
              <a:pathLst>
                <a:path w="5838190" h="1732914">
                  <a:moveTo>
                    <a:pt x="0" y="0"/>
                  </a:moveTo>
                  <a:lnTo>
                    <a:pt x="828295" y="610357"/>
                  </a:lnTo>
                  <a:lnTo>
                    <a:pt x="1669553" y="893827"/>
                  </a:lnTo>
                  <a:lnTo>
                    <a:pt x="2497863" y="1177285"/>
                  </a:lnTo>
                  <a:lnTo>
                    <a:pt x="3339879" y="1459988"/>
                  </a:lnTo>
                  <a:lnTo>
                    <a:pt x="4167417" y="1601717"/>
                  </a:lnTo>
                  <a:lnTo>
                    <a:pt x="5009433" y="1677920"/>
                  </a:lnTo>
                  <a:lnTo>
                    <a:pt x="5837743" y="1732781"/>
                  </a:lnTo>
                  <a:lnTo>
                    <a:pt x="5009433" y="1689353"/>
                  </a:lnTo>
                  <a:lnTo>
                    <a:pt x="4167417" y="1601717"/>
                  </a:lnTo>
                  <a:lnTo>
                    <a:pt x="3339879" y="1492751"/>
                  </a:lnTo>
                  <a:lnTo>
                    <a:pt x="2497863" y="1286252"/>
                  </a:lnTo>
                  <a:lnTo>
                    <a:pt x="1669553" y="1089661"/>
                  </a:lnTo>
                  <a:lnTo>
                    <a:pt x="828295" y="795526"/>
                  </a:lnTo>
                  <a:lnTo>
                    <a:pt x="0" y="152394"/>
                  </a:lnTo>
                  <a:lnTo>
                    <a:pt x="0" y="0"/>
                  </a:lnTo>
                  <a:close/>
                </a:path>
              </a:pathLst>
            </a:custGeom>
            <a:ln w="11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03233" y="3123437"/>
              <a:ext cx="5838190" cy="1929764"/>
            </a:xfrm>
            <a:custGeom>
              <a:avLst/>
              <a:gdLst/>
              <a:ahLst/>
              <a:cxnLst/>
              <a:rect l="l" t="t" r="r" b="b"/>
              <a:pathLst>
                <a:path w="5838190" h="1929764">
                  <a:moveTo>
                    <a:pt x="5837682" y="1929383"/>
                  </a:moveTo>
                  <a:lnTo>
                    <a:pt x="5837682" y="1918715"/>
                  </a:lnTo>
                  <a:lnTo>
                    <a:pt x="5009388" y="1863851"/>
                  </a:lnTo>
                  <a:lnTo>
                    <a:pt x="4167378" y="1776983"/>
                  </a:lnTo>
                  <a:lnTo>
                    <a:pt x="3339846" y="1624583"/>
                  </a:lnTo>
                  <a:lnTo>
                    <a:pt x="2497836" y="1319021"/>
                  </a:lnTo>
                  <a:lnTo>
                    <a:pt x="1669542" y="937259"/>
                  </a:lnTo>
                  <a:lnTo>
                    <a:pt x="828294" y="556259"/>
                  </a:lnTo>
                  <a:lnTo>
                    <a:pt x="0" y="0"/>
                  </a:lnTo>
                  <a:lnTo>
                    <a:pt x="0" y="196596"/>
                  </a:lnTo>
                  <a:lnTo>
                    <a:pt x="828294" y="806957"/>
                  </a:lnTo>
                  <a:lnTo>
                    <a:pt x="1669542" y="1090421"/>
                  </a:lnTo>
                  <a:lnTo>
                    <a:pt x="2497836" y="1373886"/>
                  </a:lnTo>
                  <a:lnTo>
                    <a:pt x="3339846" y="1656587"/>
                  </a:lnTo>
                  <a:lnTo>
                    <a:pt x="4167378" y="1798319"/>
                  </a:lnTo>
                  <a:lnTo>
                    <a:pt x="5009388" y="1874519"/>
                  </a:lnTo>
                  <a:lnTo>
                    <a:pt x="5837682" y="1929383"/>
                  </a:lnTo>
                  <a:close/>
                </a:path>
              </a:pathLst>
            </a:custGeom>
            <a:solidFill>
              <a:srgbClr val="F20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03255" y="3123429"/>
              <a:ext cx="5838190" cy="1929764"/>
            </a:xfrm>
            <a:custGeom>
              <a:avLst/>
              <a:gdLst/>
              <a:ahLst/>
              <a:cxnLst/>
              <a:rect l="l" t="t" r="r" b="b"/>
              <a:pathLst>
                <a:path w="5838190" h="1929764">
                  <a:moveTo>
                    <a:pt x="0" y="0"/>
                  </a:moveTo>
                  <a:lnTo>
                    <a:pt x="828295" y="556263"/>
                  </a:lnTo>
                  <a:lnTo>
                    <a:pt x="1669553" y="937255"/>
                  </a:lnTo>
                  <a:lnTo>
                    <a:pt x="2497863" y="1319015"/>
                  </a:lnTo>
                  <a:lnTo>
                    <a:pt x="3339879" y="1624583"/>
                  </a:lnTo>
                  <a:lnTo>
                    <a:pt x="4167417" y="1776977"/>
                  </a:lnTo>
                  <a:lnTo>
                    <a:pt x="5009433" y="1863846"/>
                  </a:lnTo>
                  <a:lnTo>
                    <a:pt x="5837743" y="1918718"/>
                  </a:lnTo>
                  <a:lnTo>
                    <a:pt x="5837743" y="1929383"/>
                  </a:lnTo>
                  <a:lnTo>
                    <a:pt x="5009433" y="1874522"/>
                  </a:lnTo>
                  <a:lnTo>
                    <a:pt x="4167417" y="1798319"/>
                  </a:lnTo>
                  <a:lnTo>
                    <a:pt x="3339879" y="1656590"/>
                  </a:lnTo>
                  <a:lnTo>
                    <a:pt x="2497863" y="1373887"/>
                  </a:lnTo>
                  <a:lnTo>
                    <a:pt x="1669553" y="1090417"/>
                  </a:lnTo>
                  <a:lnTo>
                    <a:pt x="828295" y="806959"/>
                  </a:lnTo>
                  <a:lnTo>
                    <a:pt x="0" y="196590"/>
                  </a:lnTo>
                  <a:lnTo>
                    <a:pt x="0" y="0"/>
                  </a:lnTo>
                  <a:close/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403233" y="2567939"/>
              <a:ext cx="5838190" cy="2474595"/>
            </a:xfrm>
            <a:custGeom>
              <a:avLst/>
              <a:gdLst/>
              <a:ahLst/>
              <a:cxnLst/>
              <a:rect l="l" t="t" r="r" b="b"/>
              <a:pathLst>
                <a:path w="5838190" h="2474595">
                  <a:moveTo>
                    <a:pt x="5837682" y="2474213"/>
                  </a:moveTo>
                  <a:lnTo>
                    <a:pt x="5837682" y="2419349"/>
                  </a:lnTo>
                  <a:lnTo>
                    <a:pt x="5009388" y="2343149"/>
                  </a:lnTo>
                  <a:lnTo>
                    <a:pt x="4167378" y="2223516"/>
                  </a:lnTo>
                  <a:lnTo>
                    <a:pt x="3339846" y="2049017"/>
                  </a:lnTo>
                  <a:lnTo>
                    <a:pt x="2497836" y="1711452"/>
                  </a:lnTo>
                  <a:lnTo>
                    <a:pt x="1669542" y="1187958"/>
                  </a:lnTo>
                  <a:lnTo>
                    <a:pt x="828294" y="697229"/>
                  </a:lnTo>
                  <a:lnTo>
                    <a:pt x="0" y="0"/>
                  </a:lnTo>
                  <a:lnTo>
                    <a:pt x="0" y="555498"/>
                  </a:lnTo>
                  <a:lnTo>
                    <a:pt x="828294" y="1111758"/>
                  </a:lnTo>
                  <a:lnTo>
                    <a:pt x="1669542" y="1492758"/>
                  </a:lnTo>
                  <a:lnTo>
                    <a:pt x="2497836" y="1874520"/>
                  </a:lnTo>
                  <a:lnTo>
                    <a:pt x="3339846" y="2180081"/>
                  </a:lnTo>
                  <a:lnTo>
                    <a:pt x="4167378" y="2332481"/>
                  </a:lnTo>
                  <a:lnTo>
                    <a:pt x="5009388" y="2419349"/>
                  </a:lnTo>
                  <a:lnTo>
                    <a:pt x="5837682" y="2474213"/>
                  </a:lnTo>
                  <a:close/>
                </a:path>
              </a:pathLst>
            </a:custGeom>
            <a:solidFill>
              <a:srgbClr val="02AB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403255" y="2567933"/>
              <a:ext cx="5838190" cy="2474595"/>
            </a:xfrm>
            <a:custGeom>
              <a:avLst/>
              <a:gdLst/>
              <a:ahLst/>
              <a:cxnLst/>
              <a:rect l="l" t="t" r="r" b="b"/>
              <a:pathLst>
                <a:path w="5838190" h="2474595">
                  <a:moveTo>
                    <a:pt x="0" y="0"/>
                  </a:moveTo>
                  <a:lnTo>
                    <a:pt x="828295" y="697225"/>
                  </a:lnTo>
                  <a:lnTo>
                    <a:pt x="1669553" y="1187951"/>
                  </a:lnTo>
                  <a:lnTo>
                    <a:pt x="2497863" y="1711451"/>
                  </a:lnTo>
                  <a:lnTo>
                    <a:pt x="3339879" y="2049015"/>
                  </a:lnTo>
                  <a:lnTo>
                    <a:pt x="4167417" y="2223519"/>
                  </a:lnTo>
                  <a:lnTo>
                    <a:pt x="5009433" y="2343150"/>
                  </a:lnTo>
                  <a:lnTo>
                    <a:pt x="5837743" y="2419342"/>
                  </a:lnTo>
                  <a:lnTo>
                    <a:pt x="5837743" y="2474214"/>
                  </a:lnTo>
                  <a:lnTo>
                    <a:pt x="5009433" y="2419342"/>
                  </a:lnTo>
                  <a:lnTo>
                    <a:pt x="4167417" y="2332485"/>
                  </a:lnTo>
                  <a:lnTo>
                    <a:pt x="3339879" y="2180079"/>
                  </a:lnTo>
                  <a:lnTo>
                    <a:pt x="2497863" y="1874522"/>
                  </a:lnTo>
                  <a:lnTo>
                    <a:pt x="1669553" y="1492751"/>
                  </a:lnTo>
                  <a:lnTo>
                    <a:pt x="828295" y="1111759"/>
                  </a:lnTo>
                  <a:lnTo>
                    <a:pt x="0" y="555496"/>
                  </a:lnTo>
                  <a:lnTo>
                    <a:pt x="0" y="0"/>
                  </a:lnTo>
                  <a:close/>
                </a:path>
              </a:pathLst>
            </a:custGeom>
            <a:ln w="11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101979" y="5836072"/>
            <a:ext cx="152971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Cache</a:t>
            </a:r>
            <a:r>
              <a:rPr dirty="0" sz="1550" spc="-35" b="1">
                <a:latin typeface="Arial"/>
                <a:cs typeface="Arial"/>
              </a:rPr>
              <a:t> </a:t>
            </a:r>
            <a:r>
              <a:rPr dirty="0" sz="1550" spc="-5" b="1">
                <a:latin typeface="Arial"/>
                <a:cs typeface="Arial"/>
              </a:rPr>
              <a:t>Size</a:t>
            </a:r>
            <a:r>
              <a:rPr dirty="0" sz="1550" spc="-35" b="1">
                <a:latin typeface="Arial"/>
                <a:cs typeface="Arial"/>
              </a:rPr>
              <a:t> </a:t>
            </a:r>
            <a:r>
              <a:rPr dirty="0" sz="1550" spc="-5" b="1">
                <a:latin typeface="Arial"/>
                <a:cs typeface="Arial"/>
              </a:rPr>
              <a:t>(KB)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7915" y="5029115"/>
            <a:ext cx="13462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5" b="1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2244" y="2304231"/>
            <a:ext cx="478155" cy="2604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0.14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550" spc="-10" b="1">
                <a:latin typeface="Arial"/>
                <a:cs typeface="Arial"/>
              </a:rPr>
              <a:t>0.12</a:t>
            </a:r>
            <a:endParaRPr sz="155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145"/>
              </a:spcBef>
            </a:pPr>
            <a:r>
              <a:rPr dirty="0" sz="1550" spc="-10" b="1">
                <a:latin typeface="Arial"/>
                <a:cs typeface="Arial"/>
              </a:rPr>
              <a:t>0.1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550" spc="-10" b="1">
                <a:latin typeface="Arial"/>
                <a:cs typeface="Arial"/>
              </a:rPr>
              <a:t>0.08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550" spc="-10" b="1">
                <a:latin typeface="Arial"/>
                <a:cs typeface="Arial"/>
              </a:rPr>
              <a:t>0.06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550" spc="-10" b="1">
                <a:latin typeface="Arial"/>
                <a:cs typeface="Arial"/>
              </a:rPr>
              <a:t>0.04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550" spc="-10" b="1">
                <a:latin typeface="Arial"/>
                <a:cs typeface="Arial"/>
              </a:rPr>
              <a:t>0.02</a:t>
            </a:r>
            <a:endParaRPr sz="1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95995" y="5345547"/>
            <a:ext cx="245110" cy="134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b="1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3531" y="5345547"/>
            <a:ext cx="245110" cy="134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b="1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1833" y="5345547"/>
            <a:ext cx="245110" cy="134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b="1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93847" y="5345547"/>
            <a:ext cx="245110" cy="134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b="1">
                <a:latin typeface="Arial"/>
                <a:cs typeface="Arial"/>
              </a:rPr>
              <a:t>8</a:t>
            </a:r>
            <a:endParaRPr sz="1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21384" y="5377750"/>
            <a:ext cx="245110" cy="2438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spc="-5" b="1">
                <a:latin typeface="Arial"/>
                <a:cs typeface="Arial"/>
              </a:rPr>
              <a:t>16</a:t>
            </a:r>
            <a:endParaRPr sz="1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3398" y="5377750"/>
            <a:ext cx="245110" cy="2438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spc="-5" b="1">
                <a:latin typeface="Arial"/>
                <a:cs typeface="Arial"/>
              </a:rPr>
              <a:t>32</a:t>
            </a:r>
            <a:endParaRPr sz="1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91699" y="5377750"/>
            <a:ext cx="245110" cy="2438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spc="-5" b="1">
                <a:latin typeface="Arial"/>
                <a:cs typeface="Arial"/>
              </a:rPr>
              <a:t>64</a:t>
            </a:r>
            <a:endParaRPr sz="1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32948" y="5410550"/>
            <a:ext cx="245110" cy="3524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550" spc="-5" b="1">
                <a:latin typeface="Arial"/>
                <a:cs typeface="Arial"/>
              </a:rPr>
              <a:t>128</a:t>
            </a:r>
            <a:endParaRPr sz="1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2705" y="2435267"/>
            <a:ext cx="57086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1-way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39100" y="2757735"/>
            <a:ext cx="991869" cy="906144"/>
            <a:chOff x="2839100" y="2757735"/>
            <a:chExt cx="991869" cy="906144"/>
          </a:xfrm>
        </p:grpSpPr>
        <p:sp>
          <p:nvSpPr>
            <p:cNvPr id="48" name="object 48"/>
            <p:cNvSpPr/>
            <p:nvPr/>
          </p:nvSpPr>
          <p:spPr>
            <a:xfrm>
              <a:off x="2900078" y="2763767"/>
              <a:ext cx="455930" cy="295275"/>
            </a:xfrm>
            <a:custGeom>
              <a:avLst/>
              <a:gdLst/>
              <a:ahLst/>
              <a:cxnLst/>
              <a:rect l="l" t="t" r="r" b="b"/>
              <a:pathLst>
                <a:path w="455929" h="295275">
                  <a:moveTo>
                    <a:pt x="455678" y="0"/>
                  </a:moveTo>
                  <a:lnTo>
                    <a:pt x="0" y="294891"/>
                  </a:lnTo>
                </a:path>
              </a:pathLst>
            </a:custGeom>
            <a:ln w="11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9100" y="2975586"/>
              <a:ext cx="163872" cy="12196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065443" y="3200399"/>
              <a:ext cx="759460" cy="424815"/>
            </a:xfrm>
            <a:custGeom>
              <a:avLst/>
              <a:gdLst/>
              <a:ahLst/>
              <a:cxnLst/>
              <a:rect l="l" t="t" r="r" b="b"/>
              <a:pathLst>
                <a:path w="759460" h="424814">
                  <a:moveTo>
                    <a:pt x="758954" y="0"/>
                  </a:moveTo>
                  <a:lnTo>
                    <a:pt x="0" y="424431"/>
                  </a:lnTo>
                </a:path>
              </a:pathLst>
            </a:custGeom>
            <a:ln w="11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4455" y="3542520"/>
              <a:ext cx="163862" cy="121183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632587" y="2882561"/>
            <a:ext cx="57086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2-way</a:t>
            </a:r>
            <a:endParaRPr sz="1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7333" y="3263561"/>
            <a:ext cx="57086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4-way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431955" y="3521408"/>
            <a:ext cx="4402455" cy="2214245"/>
            <a:chOff x="3431955" y="3521408"/>
            <a:chExt cx="4402455" cy="2214245"/>
          </a:xfrm>
        </p:grpSpPr>
        <p:sp>
          <p:nvSpPr>
            <p:cNvPr id="55" name="object 55"/>
            <p:cNvSpPr/>
            <p:nvPr/>
          </p:nvSpPr>
          <p:spPr>
            <a:xfrm>
              <a:off x="3493681" y="3527298"/>
              <a:ext cx="965835" cy="501650"/>
            </a:xfrm>
            <a:custGeom>
              <a:avLst/>
              <a:gdLst/>
              <a:ahLst/>
              <a:cxnLst/>
              <a:rect l="l" t="t" r="r" b="b"/>
              <a:pathLst>
                <a:path w="965835" h="501650">
                  <a:moveTo>
                    <a:pt x="965463" y="0"/>
                  </a:moveTo>
                  <a:lnTo>
                    <a:pt x="0" y="501391"/>
                  </a:lnTo>
                </a:path>
              </a:pathLst>
            </a:custGeom>
            <a:ln w="11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1955" y="3945624"/>
              <a:ext cx="164612" cy="12117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183309" y="3973827"/>
              <a:ext cx="897255" cy="447040"/>
            </a:xfrm>
            <a:custGeom>
              <a:avLst/>
              <a:gdLst/>
              <a:ahLst/>
              <a:cxnLst/>
              <a:rect l="l" t="t" r="r" b="b"/>
              <a:pathLst>
                <a:path w="897254" h="447039">
                  <a:moveTo>
                    <a:pt x="896879" y="0"/>
                  </a:moveTo>
                  <a:lnTo>
                    <a:pt x="0" y="446529"/>
                  </a:lnTo>
                </a:path>
              </a:pathLst>
            </a:custGeom>
            <a:ln w="11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8663" y="4338107"/>
              <a:ext cx="177458" cy="12106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914824" y="4333489"/>
              <a:ext cx="993775" cy="544830"/>
            </a:xfrm>
            <a:custGeom>
              <a:avLst/>
              <a:gdLst/>
              <a:ahLst/>
              <a:cxnLst/>
              <a:rect l="l" t="t" r="r" b="b"/>
              <a:pathLst>
                <a:path w="993775" h="544829">
                  <a:moveTo>
                    <a:pt x="993660" y="0"/>
                  </a:moveTo>
                  <a:lnTo>
                    <a:pt x="0" y="544830"/>
                  </a:lnTo>
                </a:path>
              </a:pathLst>
            </a:custGeom>
            <a:ln w="11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3851" y="4796008"/>
              <a:ext cx="163862" cy="12118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730440" y="5194542"/>
              <a:ext cx="97155" cy="534670"/>
            </a:xfrm>
            <a:custGeom>
              <a:avLst/>
              <a:gdLst/>
              <a:ahLst/>
              <a:cxnLst/>
              <a:rect l="l" t="t" r="r" b="b"/>
              <a:pathLst>
                <a:path w="97154" h="534670">
                  <a:moveTo>
                    <a:pt x="96780" y="534165"/>
                  </a:moveTo>
                  <a:lnTo>
                    <a:pt x="0" y="0"/>
                  </a:lnTo>
                </a:path>
              </a:pathLst>
            </a:custGeom>
            <a:ln w="13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8569" y="5133431"/>
              <a:ext cx="150424" cy="13289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860931" y="3666659"/>
            <a:ext cx="57086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8-way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64" name="object 64"/>
          <p:cNvSpPr txBox="1"/>
          <p:nvPr/>
        </p:nvSpPr>
        <p:spPr>
          <a:xfrm>
            <a:off x="5606167" y="4015655"/>
            <a:ext cx="842644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Capacity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89425" y="5781209"/>
            <a:ext cx="116967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 b="1">
                <a:latin typeface="Arial"/>
                <a:cs typeface="Arial"/>
              </a:rPr>
              <a:t>Compulsory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34875" y="2193798"/>
            <a:ext cx="4038600" cy="1385570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170" marR="664210">
              <a:lnSpc>
                <a:spcPct val="100000"/>
              </a:lnSpc>
              <a:spcBef>
                <a:spcPts val="275"/>
              </a:spcBef>
            </a:pPr>
            <a:r>
              <a:rPr dirty="0" sz="1400" spc="-10">
                <a:latin typeface="Calibri"/>
                <a:cs typeface="Calibri"/>
              </a:rPr>
              <a:t>Ejemplo: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Valores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promedio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Rate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para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programas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SPEC92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19075" indent="-129539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1400" spc="-10">
                <a:latin typeface="Calibri"/>
                <a:cs typeface="Calibri"/>
              </a:rPr>
              <a:t>Reemplazamiento: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LRU</a:t>
            </a:r>
            <a:endParaRPr sz="1400">
              <a:latin typeface="Calibri"/>
              <a:cs typeface="Calibri"/>
            </a:endParaRPr>
          </a:p>
          <a:p>
            <a:pPr marL="219075" indent="-129539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1400" spc="-20">
                <a:latin typeface="Calibri"/>
                <a:cs typeface="Calibri"/>
              </a:rPr>
              <a:t>Tamaño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32 </a:t>
            </a:r>
            <a:r>
              <a:rPr dirty="0" sz="1400" spc="-10">
                <a:latin typeface="Calibri"/>
                <a:cs typeface="Calibri"/>
              </a:rPr>
              <a:t>bytes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(constante)</a:t>
            </a:r>
            <a:endParaRPr sz="1400">
              <a:latin typeface="Calibri"/>
              <a:cs typeface="Calibri"/>
            </a:endParaRPr>
          </a:p>
          <a:p>
            <a:pPr marL="219075" indent="-129539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1400" spc="-10">
                <a:latin typeface="Calibri"/>
                <a:cs typeface="Calibri"/>
              </a:rPr>
              <a:t>Variando: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tamaño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asociatividad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04677" y="2005076"/>
            <a:ext cx="101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Miss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Políticas</a:t>
            </a:r>
            <a:r>
              <a:rPr dirty="0" sz="19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7651" y="1323086"/>
            <a:ext cx="440944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700" algn="l"/>
                <a:tab pos="2031364" algn="l"/>
              </a:tabLst>
            </a:pPr>
            <a:r>
              <a:rPr dirty="0" sz="2900" spc="190"/>
              <a:t>P</a:t>
            </a:r>
            <a:r>
              <a:rPr dirty="0" sz="2300" spc="170"/>
              <a:t>OLÍTIC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A</a:t>
            </a:r>
            <a:r>
              <a:rPr dirty="0" sz="2300" spc="170"/>
              <a:t>CTUALIZACIÓN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7" y="2142009"/>
            <a:ext cx="8116570" cy="35179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412750" indent="-342900">
              <a:lnSpc>
                <a:spcPct val="100000"/>
              </a:lnSpc>
              <a:spcBef>
                <a:spcPts val="64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12115" algn="l"/>
                <a:tab pos="412750" algn="l"/>
              </a:tabLst>
            </a:pP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¿Qué</a:t>
            </a:r>
            <a:r>
              <a:rPr dirty="0" sz="2000" spc="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ocurre</a:t>
            </a:r>
            <a:r>
              <a:rPr dirty="0" sz="2000" spc="3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cuando</a:t>
            </a:r>
            <a:r>
              <a:rPr dirty="0" sz="2000" spc="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se</a:t>
            </a:r>
            <a:r>
              <a:rPr dirty="0" sz="2000" spc="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produce</a:t>
            </a:r>
            <a:r>
              <a:rPr dirty="0" sz="2000" spc="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una</a:t>
            </a:r>
            <a:r>
              <a:rPr dirty="0" sz="2000" spc="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escritura</a:t>
            </a:r>
            <a:r>
              <a:rPr dirty="0" sz="2000" spc="2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en</a:t>
            </a:r>
            <a:r>
              <a:rPr dirty="0" sz="2000" spc="1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memoria?</a:t>
            </a:r>
            <a:endParaRPr sz="2000">
              <a:latin typeface="Calibri"/>
              <a:cs typeface="Calibri"/>
            </a:endParaRPr>
          </a:p>
          <a:p>
            <a:pPr lvl="1" marL="527050" indent="-285750">
              <a:lnSpc>
                <a:spcPct val="100000"/>
              </a:lnSpc>
              <a:spcBef>
                <a:spcPts val="434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26415" algn="l"/>
                <a:tab pos="527050" algn="l"/>
              </a:tabLst>
            </a:pPr>
            <a:r>
              <a:rPr dirty="0" sz="1600" spc="-5">
                <a:latin typeface="Calibri"/>
                <a:cs typeface="Calibri"/>
              </a:rPr>
              <a:t>¿Se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escribe </a:t>
            </a:r>
            <a:r>
              <a:rPr dirty="0" sz="1600" spc="-5">
                <a:latin typeface="Calibri"/>
                <a:cs typeface="Calibri"/>
              </a:rPr>
              <a:t>sólo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la cache? ¿Sólo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5">
                <a:latin typeface="Calibri"/>
                <a:cs typeface="Calibri"/>
              </a:rPr>
              <a:t> la memoria principal?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¿En</a:t>
            </a:r>
            <a:r>
              <a:rPr dirty="0" sz="1600" spc="-5">
                <a:latin typeface="Calibri"/>
                <a:cs typeface="Calibri"/>
              </a:rPr>
              <a:t> las dos?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9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Write‐through</a:t>
            </a:r>
            <a:r>
              <a:rPr dirty="0" sz="2000" spc="-10" b="1">
                <a:latin typeface="Calibri"/>
                <a:cs typeface="Calibri"/>
              </a:rPr>
              <a:t>: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Todas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escrituras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actualizan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 la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lvl="1" marL="527050" indent="-285750">
              <a:lnSpc>
                <a:spcPct val="100000"/>
              </a:lnSpc>
              <a:spcBef>
                <a:spcPts val="434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26415" algn="l"/>
                <a:tab pos="527050" algn="l"/>
              </a:tabLst>
            </a:pPr>
            <a:r>
              <a:rPr dirty="0" sz="1600">
                <a:latin typeface="Calibri"/>
                <a:cs typeface="Calibri"/>
              </a:rPr>
              <a:t>Al </a:t>
            </a:r>
            <a:r>
              <a:rPr dirty="0" sz="1600" spc="-20">
                <a:latin typeface="Calibri"/>
                <a:cs typeface="Calibri"/>
              </a:rPr>
              <a:t>reemplazar,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puede </a:t>
            </a:r>
            <a:r>
              <a:rPr dirty="0" sz="1600">
                <a:latin typeface="Calibri"/>
                <a:cs typeface="Calibri"/>
              </a:rPr>
              <a:t>eliminar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copia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están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ya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memoria</a:t>
            </a:r>
            <a:endParaRPr sz="1600">
              <a:latin typeface="Calibri"/>
              <a:cs typeface="Calibri"/>
            </a:endParaRPr>
          </a:p>
          <a:p>
            <a:pPr lvl="1" marL="527050" indent="-285750">
              <a:lnSpc>
                <a:spcPct val="100000"/>
              </a:lnSpc>
              <a:spcBef>
                <a:spcPts val="409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26415" algn="l"/>
                <a:tab pos="527050" algn="l"/>
              </a:tabLst>
            </a:pPr>
            <a:r>
              <a:rPr dirty="0" sz="1600" spc="-5">
                <a:latin typeface="Calibri"/>
                <a:cs typeface="Calibri"/>
              </a:rPr>
              <a:t>Bit de </a:t>
            </a:r>
            <a:r>
              <a:rPr dirty="0" sz="1600" spc="-15">
                <a:latin typeface="Calibri"/>
                <a:cs typeface="Calibri"/>
              </a:rPr>
              <a:t>control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la cache: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Sólo un bit de </a:t>
            </a:r>
            <a:r>
              <a:rPr dirty="0" sz="1600" spc="-10">
                <a:latin typeface="Calibri"/>
                <a:cs typeface="Calibri"/>
              </a:rPr>
              <a:t>validez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96497"/>
              </a:buClr>
              <a:buFont typeface="Wingdings"/>
              <a:buChar char=""/>
            </a:pP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0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Write‐back</a:t>
            </a:r>
            <a:r>
              <a:rPr dirty="0" sz="2000" spc="-10" b="1">
                <a:latin typeface="Calibri"/>
                <a:cs typeface="Calibri"/>
              </a:rPr>
              <a:t>: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Todas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escrituras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actualizan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sólo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 cache</a:t>
            </a:r>
            <a:endParaRPr sz="2000">
              <a:latin typeface="Calibri"/>
              <a:cs typeface="Calibri"/>
            </a:endParaRPr>
          </a:p>
          <a:p>
            <a:pPr lvl="1" marL="527050" marR="5080" indent="-285750">
              <a:lnSpc>
                <a:spcPts val="1730"/>
              </a:lnSpc>
              <a:spcBef>
                <a:spcPts val="65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26415" algn="l"/>
                <a:tab pos="527050" algn="l"/>
              </a:tabLst>
            </a:pPr>
            <a:r>
              <a:rPr dirty="0" sz="1600">
                <a:latin typeface="Calibri"/>
                <a:cs typeface="Calibri"/>
              </a:rPr>
              <a:t>Al </a:t>
            </a:r>
            <a:r>
              <a:rPr dirty="0" sz="1600" spc="-20">
                <a:latin typeface="Calibri"/>
                <a:cs typeface="Calibri"/>
              </a:rPr>
              <a:t>reemplazar,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pueden </a:t>
            </a:r>
            <a:r>
              <a:rPr dirty="0" sz="1600">
                <a:latin typeface="Calibri"/>
                <a:cs typeface="Calibri"/>
              </a:rPr>
              <a:t>eliminar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 </a:t>
            </a:r>
            <a:r>
              <a:rPr dirty="0" sz="1600" spc="-10">
                <a:latin typeface="Calibri"/>
                <a:cs typeface="Calibri"/>
              </a:rPr>
              <a:t>datos</a:t>
            </a:r>
            <a:r>
              <a:rPr dirty="0" sz="1600" spc="-5">
                <a:latin typeface="Calibri"/>
                <a:cs typeface="Calibri"/>
              </a:rPr>
              <a:t> 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cache: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Deben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escritos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primero</a:t>
            </a:r>
            <a:r>
              <a:rPr dirty="0" sz="1600">
                <a:latin typeface="Calibri"/>
                <a:cs typeface="Calibri"/>
              </a:rPr>
              <a:t> en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memoria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siguiente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nivel</a:t>
            </a:r>
            <a:endParaRPr sz="1600">
              <a:latin typeface="Calibri"/>
              <a:cs typeface="Calibri"/>
            </a:endParaRPr>
          </a:p>
          <a:p>
            <a:pPr lvl="1" marL="527050" indent="-285750">
              <a:lnSpc>
                <a:spcPct val="100000"/>
              </a:lnSpc>
              <a:spcBef>
                <a:spcPts val="38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526415" algn="l"/>
                <a:tab pos="527050" algn="l"/>
              </a:tabLst>
            </a:pPr>
            <a:r>
              <a:rPr dirty="0" sz="1600" spc="-5">
                <a:latin typeface="Calibri"/>
                <a:cs typeface="Calibri"/>
              </a:rPr>
              <a:t>Bit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0">
                <a:latin typeface="Calibri"/>
                <a:cs typeface="Calibri"/>
              </a:rPr>
              <a:t> control: </a:t>
            </a:r>
            <a:r>
              <a:rPr dirty="0" sz="1600" spc="-5">
                <a:latin typeface="Calibri"/>
                <a:cs typeface="Calibri"/>
              </a:rPr>
              <a:t>Bit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validez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 bit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sucio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7651" y="1323086"/>
            <a:ext cx="440944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700" algn="l"/>
                <a:tab pos="2031364" algn="l"/>
              </a:tabLst>
            </a:pPr>
            <a:r>
              <a:rPr dirty="0" sz="2900" spc="190"/>
              <a:t>P</a:t>
            </a:r>
            <a:r>
              <a:rPr dirty="0" sz="2300" spc="170"/>
              <a:t>OLÍTIC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A</a:t>
            </a:r>
            <a:r>
              <a:rPr dirty="0" sz="2300" spc="170"/>
              <a:t>CTUALIZACIÓN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25479" y="2241295"/>
            <a:ext cx="8001634" cy="238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241300" algn="l"/>
              </a:tabLst>
            </a:pP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¿Qué</a:t>
            </a:r>
            <a:r>
              <a:rPr dirty="0" sz="2000" spc="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ocurre</a:t>
            </a:r>
            <a:r>
              <a:rPr dirty="0" sz="2000" spc="3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cuando</a:t>
            </a:r>
            <a:r>
              <a:rPr dirty="0" sz="2000" spc="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se</a:t>
            </a:r>
            <a:r>
              <a:rPr dirty="0" sz="2000" spc="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produce</a:t>
            </a:r>
            <a:r>
              <a:rPr dirty="0" sz="2000" spc="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una</a:t>
            </a:r>
            <a:r>
              <a:rPr dirty="0" sz="2000" spc="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fallo</a:t>
            </a:r>
            <a:r>
              <a:rPr dirty="0" sz="2000" spc="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dirty="0" sz="2000" spc="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0C0"/>
                </a:solidFill>
                <a:latin typeface="Calibri"/>
                <a:cs typeface="Calibri"/>
              </a:rPr>
              <a:t>escritura?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96495"/>
              </a:buClr>
              <a:buFont typeface="Wingdings"/>
              <a:buChar char=""/>
            </a:pPr>
            <a:endParaRPr sz="2000">
              <a:latin typeface="Calibri"/>
              <a:cs typeface="Calibri"/>
            </a:endParaRPr>
          </a:p>
          <a:p>
            <a:pPr lvl="1" marL="697865" marR="5080" indent="-457200">
              <a:lnSpc>
                <a:spcPct val="100000"/>
              </a:lnSpc>
              <a:spcBef>
                <a:spcPts val="177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697865" algn="l"/>
                <a:tab pos="698500" algn="l"/>
              </a:tabLst>
            </a:pPr>
            <a:r>
              <a:rPr dirty="0" sz="1800" spc="-15" b="1">
                <a:solidFill>
                  <a:srgbClr val="7AA1CD"/>
                </a:solidFill>
                <a:latin typeface="Calibri"/>
                <a:cs typeface="Calibri"/>
              </a:rPr>
              <a:t>Write </a:t>
            </a:r>
            <a:r>
              <a:rPr dirty="0" sz="1800" spc="-10" b="1">
                <a:solidFill>
                  <a:srgbClr val="7AA1CD"/>
                </a:solidFill>
                <a:latin typeface="Calibri"/>
                <a:cs typeface="Calibri"/>
              </a:rPr>
              <a:t>allocate</a:t>
            </a:r>
            <a:r>
              <a:rPr dirty="0" sz="18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(con</a:t>
            </a:r>
            <a:r>
              <a:rPr dirty="0" sz="1800">
                <a:latin typeface="Calibri"/>
                <a:cs typeface="Calibri"/>
              </a:rPr>
              <a:t> asignación 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escritura):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fallo</a:t>
            </a:r>
            <a:r>
              <a:rPr dirty="0" sz="1800" spc="-5">
                <a:latin typeface="Calibri"/>
                <a:cs typeface="Calibri"/>
              </a:rPr>
              <a:t> 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escritura</a:t>
            </a:r>
            <a:r>
              <a:rPr dirty="0" sz="1800">
                <a:latin typeface="Calibri"/>
                <a:cs typeface="Calibri"/>
              </a:rPr>
              <a:t> 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lleva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va</a:t>
            </a:r>
            <a:r>
              <a:rPr dirty="0" sz="1800">
                <a:latin typeface="Calibri"/>
                <a:cs typeface="Calibri"/>
              </a:rPr>
              <a:t> a escribir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la cache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96497"/>
              </a:buClr>
              <a:buFont typeface="Wingdings"/>
              <a:buChar char=""/>
            </a:pPr>
            <a:endParaRPr sz="1800">
              <a:latin typeface="Calibri"/>
              <a:cs typeface="Calibri"/>
            </a:endParaRPr>
          </a:p>
          <a:p>
            <a:pPr lvl="1" marL="698500" marR="80010" indent="-457200">
              <a:lnSpc>
                <a:spcPct val="100000"/>
              </a:lnSpc>
              <a:spcBef>
                <a:spcPts val="116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697865" algn="l"/>
                <a:tab pos="698500" algn="l"/>
              </a:tabLst>
            </a:pPr>
            <a:r>
              <a:rPr dirty="0" sz="1800" spc="-5" b="1">
                <a:solidFill>
                  <a:srgbClr val="7AA1CD"/>
                </a:solidFill>
                <a:latin typeface="Calibri"/>
                <a:cs typeface="Calibri"/>
              </a:rPr>
              <a:t>No‐write</a:t>
            </a:r>
            <a:r>
              <a:rPr dirty="0" sz="1800" spc="-2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7AA1CD"/>
                </a:solidFill>
                <a:latin typeface="Calibri"/>
                <a:cs typeface="Calibri"/>
              </a:rPr>
              <a:t>allocate</a:t>
            </a:r>
            <a:r>
              <a:rPr dirty="0" sz="18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(sin </a:t>
            </a:r>
            <a:r>
              <a:rPr dirty="0" sz="1800">
                <a:latin typeface="Calibri"/>
                <a:cs typeface="Calibri"/>
              </a:rPr>
              <a:t>asignación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escritura):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fallo</a:t>
            </a:r>
            <a:r>
              <a:rPr dirty="0" sz="1800" spc="-5">
                <a:latin typeface="Calibri"/>
                <a:cs typeface="Calibri"/>
              </a:rPr>
              <a:t> 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escritura</a:t>
            </a:r>
            <a:r>
              <a:rPr dirty="0" sz="1800">
                <a:latin typeface="Calibri"/>
                <a:cs typeface="Calibri"/>
              </a:rPr>
              <a:t> 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sólo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 </a:t>
            </a:r>
            <a:r>
              <a:rPr dirty="0" sz="1800" spc="-5">
                <a:latin typeface="Calibri"/>
                <a:cs typeface="Calibri"/>
              </a:rPr>
              <a:t>modifica</a:t>
            </a:r>
            <a:r>
              <a:rPr dirty="0" sz="1800">
                <a:latin typeface="Calibri"/>
                <a:cs typeface="Calibri"/>
              </a:rPr>
              <a:t> 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MP </a:t>
            </a:r>
            <a:r>
              <a:rPr dirty="0" sz="1800" spc="-5">
                <a:latin typeface="Calibri"/>
                <a:cs typeface="Calibri"/>
              </a:rPr>
              <a:t>(o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nivel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memoria </a:t>
            </a:r>
            <a:r>
              <a:rPr dirty="0" sz="1800" spc="-5">
                <a:latin typeface="Calibri"/>
                <a:cs typeface="Calibri"/>
              </a:rPr>
              <a:t>siguiente)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4960">
              <a:lnSpc>
                <a:spcPct val="100000"/>
              </a:lnSpc>
              <a:spcBef>
                <a:spcPts val="95"/>
              </a:spcBef>
              <a:tabLst>
                <a:tab pos="5826760" algn="l"/>
                <a:tab pos="6322060" algn="l"/>
              </a:tabLst>
            </a:pPr>
            <a:r>
              <a:rPr dirty="0" sz="2900" spc="190"/>
              <a:t>P</a:t>
            </a:r>
            <a:r>
              <a:rPr dirty="0" sz="2300" spc="170"/>
              <a:t>OLÍTICA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ACTUALIZACIÓN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2152846"/>
            <a:ext cx="8082280" cy="342074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80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spc="-10">
                <a:latin typeface="Calibri"/>
                <a:cs typeface="Calibri"/>
              </a:rPr>
              <a:t>Comparación:</a:t>
            </a:r>
            <a:endParaRPr sz="22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1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Write‐through:</a:t>
            </a:r>
            <a:endParaRPr sz="20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siempre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tiene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último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valor</a:t>
            </a:r>
            <a:endParaRPr sz="20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2000" spc="-10">
                <a:latin typeface="Calibri"/>
                <a:cs typeface="Calibri"/>
              </a:rPr>
              <a:t>Control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simple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Write‐back:</a:t>
            </a:r>
            <a:endParaRPr sz="20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puede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10">
                <a:latin typeface="Calibri"/>
                <a:cs typeface="Calibri"/>
              </a:rPr>
              <a:t> contener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valor </a:t>
            </a:r>
            <a:r>
              <a:rPr dirty="0" sz="2000" spc="-5">
                <a:latin typeface="Calibri"/>
                <a:cs typeface="Calibri"/>
              </a:rPr>
              <a:t>actualizado</a:t>
            </a:r>
            <a:endParaRPr sz="2000">
              <a:latin typeface="Calibri"/>
              <a:cs typeface="Calibri"/>
            </a:endParaRPr>
          </a:p>
          <a:p>
            <a:pPr lvl="2" marL="1384300" marR="508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2000" spc="-5">
                <a:latin typeface="Calibri"/>
                <a:cs typeface="Calibri"/>
              </a:rPr>
              <a:t>Mucho menor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ancho de banda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necesario,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escrituras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múltiples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bloque</a:t>
            </a:r>
            <a:endParaRPr sz="20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2000" spc="-5">
                <a:latin typeface="Calibri"/>
                <a:cs typeface="Calibri"/>
              </a:rPr>
              <a:t>Mejor </a:t>
            </a:r>
            <a:r>
              <a:rPr dirty="0" sz="2000" spc="-10">
                <a:latin typeface="Calibri"/>
                <a:cs typeface="Calibri"/>
              </a:rPr>
              <a:t>tolerancia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 </a:t>
            </a:r>
            <a:r>
              <a:rPr dirty="0" sz="2000" spc="-10">
                <a:latin typeface="Calibri"/>
                <a:cs typeface="Calibri"/>
              </a:rPr>
              <a:t>alta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latencia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Políticas</a:t>
            </a:r>
            <a:r>
              <a:rPr dirty="0" sz="19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1663" y="1323086"/>
            <a:ext cx="505460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3864" algn="l"/>
                <a:tab pos="2229485" algn="l"/>
              </a:tabLst>
            </a:pPr>
            <a:r>
              <a:rPr dirty="0" sz="2900" spc="190"/>
              <a:t>P</a:t>
            </a:r>
            <a:r>
              <a:rPr dirty="0" sz="2300" spc="170"/>
              <a:t>OLÍTICA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REEMPLAZAMIE</a:t>
            </a:r>
            <a:r>
              <a:rPr dirty="0" sz="2300" spc="160"/>
              <a:t>N</a:t>
            </a:r>
            <a:r>
              <a:rPr dirty="0" sz="2300" spc="170"/>
              <a:t>T</a:t>
            </a:r>
            <a:r>
              <a:rPr dirty="0" sz="2300" spc="10"/>
              <a:t>O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37087" y="2059939"/>
            <a:ext cx="8008620" cy="251650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69265" marR="64769" indent="-457200">
              <a:lnSpc>
                <a:spcPts val="1920"/>
              </a:lnSpc>
              <a:spcBef>
                <a:spcPts val="56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7AA1CD"/>
                </a:solidFill>
                <a:latin typeface="Calibri"/>
                <a:cs typeface="Calibri"/>
              </a:rPr>
              <a:t>Espacio</a:t>
            </a:r>
            <a:r>
              <a:rPr dirty="0" sz="2000" spc="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7AA1CD"/>
                </a:solidFill>
                <a:latin typeface="Calibri"/>
                <a:cs typeface="Calibri"/>
              </a:rPr>
              <a:t>de</a:t>
            </a:r>
            <a:r>
              <a:rPr dirty="0" sz="2000" spc="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reemplazamiento</a:t>
            </a:r>
            <a:r>
              <a:rPr dirty="0" sz="2000" spc="-10">
                <a:latin typeface="Calibri"/>
                <a:cs typeface="Calibri"/>
              </a:rPr>
              <a:t>: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conjunto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posibles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bloques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pueden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reemplazados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 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nuevo </a:t>
            </a:r>
            <a:r>
              <a:rPr dirty="0" sz="2000" spc="-10">
                <a:latin typeface="Calibri"/>
                <a:cs typeface="Calibri"/>
              </a:rPr>
              <a:t>bloque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96495"/>
              </a:buClr>
              <a:buFont typeface="Wingdings"/>
              <a:buChar char=""/>
            </a:pPr>
            <a:endParaRPr sz="2000">
              <a:latin typeface="Calibri"/>
              <a:cs typeface="Calibri"/>
            </a:endParaRPr>
          </a:p>
          <a:p>
            <a:pPr lvl="1" marL="927100" marR="734060" indent="-457200">
              <a:lnSpc>
                <a:spcPct val="80000"/>
              </a:lnSpc>
              <a:spcBef>
                <a:spcPts val="130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Calibri"/>
                <a:cs typeface="Calibri"/>
              </a:rPr>
              <a:t>Directo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reside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marco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nuevo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tiene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asignado. Al </a:t>
            </a:r>
            <a:r>
              <a:rPr dirty="0" sz="1800" spc="-5">
                <a:latin typeface="Calibri"/>
                <a:cs typeface="Calibri"/>
              </a:rPr>
              <a:t>no </a:t>
            </a:r>
            <a:r>
              <a:rPr dirty="0" sz="1800">
                <a:latin typeface="Calibri"/>
                <a:cs typeface="Calibri"/>
              </a:rPr>
              <a:t>existir alternativas </a:t>
            </a:r>
            <a:r>
              <a:rPr dirty="0" sz="1800" spc="-5">
                <a:latin typeface="Calibri"/>
                <a:cs typeface="Calibri"/>
              </a:rPr>
              <a:t>no </a:t>
            </a:r>
            <a:r>
              <a:rPr dirty="0" sz="1800">
                <a:latin typeface="Calibri"/>
                <a:cs typeface="Calibri"/>
              </a:rPr>
              <a:t>se requieren </a:t>
            </a:r>
            <a:r>
              <a:rPr dirty="0" sz="1800" spc="-5">
                <a:latin typeface="Calibri"/>
                <a:cs typeface="Calibri"/>
              </a:rPr>
              <a:t>algoritmos de </a:t>
            </a:r>
            <a:r>
              <a:rPr dirty="0" sz="1800">
                <a:latin typeface="Calibri"/>
                <a:cs typeface="Calibri"/>
              </a:rPr>
              <a:t> reemplazamiento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6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10" b="1">
                <a:latin typeface="Calibri"/>
                <a:cs typeface="Calibri"/>
              </a:rPr>
              <a:t>Asociativo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cualquier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resida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  <a:p>
            <a:pPr lvl="1" marL="927100" marR="5080" indent="-457200">
              <a:lnSpc>
                <a:spcPts val="1730"/>
              </a:lnSpc>
              <a:spcBef>
                <a:spcPts val="58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Calibri"/>
                <a:cs typeface="Calibri"/>
              </a:rPr>
              <a:t>Asociativo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por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conjuntos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cualquier</a:t>
            </a:r>
            <a:r>
              <a:rPr dirty="0" sz="1800" spc="-5">
                <a:latin typeface="Calibri"/>
                <a:cs typeface="Calibri"/>
              </a:rPr>
              <a:t> 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resida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conjunto</a:t>
            </a:r>
            <a:r>
              <a:rPr dirty="0" sz="1800" spc="-5">
                <a:latin typeface="Calibri"/>
                <a:cs typeface="Calibri"/>
              </a:rPr>
              <a:t> 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nuevo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tiene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asignado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1663" y="1323086"/>
            <a:ext cx="505460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3864" algn="l"/>
                <a:tab pos="2229485" algn="l"/>
              </a:tabLst>
            </a:pPr>
            <a:r>
              <a:rPr dirty="0" sz="2900" spc="190"/>
              <a:t>P</a:t>
            </a:r>
            <a:r>
              <a:rPr dirty="0" sz="2300" spc="170"/>
              <a:t>OLÍTICA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REEMPLAZAMIE</a:t>
            </a:r>
            <a:r>
              <a:rPr dirty="0" sz="2300" spc="160"/>
              <a:t>N</a:t>
            </a:r>
            <a:r>
              <a:rPr dirty="0" sz="2300" spc="170"/>
              <a:t>T</a:t>
            </a:r>
            <a:r>
              <a:rPr dirty="0" sz="2300" spc="10"/>
              <a:t>O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37087" y="1915922"/>
            <a:ext cx="7902575" cy="2568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Algoritmos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(implementados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hardware):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96495"/>
              </a:buClr>
              <a:buFont typeface="Wingdings"/>
              <a:buChar char=""/>
            </a:pPr>
            <a:endParaRPr sz="27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Calibri"/>
                <a:cs typeface="Calibri"/>
              </a:rPr>
              <a:t>Aleatorio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escoge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espacio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reemplazamiento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azar</a:t>
            </a:r>
            <a:endParaRPr sz="1800">
              <a:latin typeface="Calibri"/>
              <a:cs typeface="Calibri"/>
            </a:endParaRPr>
          </a:p>
          <a:p>
            <a:pPr lvl="1" marL="927100" marR="5080" indent="-457200">
              <a:lnSpc>
                <a:spcPct val="8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b="1">
                <a:latin typeface="Calibri"/>
                <a:cs typeface="Calibri"/>
              </a:rPr>
              <a:t>FIFO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sustituye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5">
                <a:latin typeface="Calibri"/>
                <a:cs typeface="Calibri"/>
              </a:rPr>
              <a:t> 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espacio 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reemplazamiento</a:t>
            </a:r>
            <a:r>
              <a:rPr dirty="0" sz="1800" spc="-5">
                <a:latin typeface="Calibri"/>
                <a:cs typeface="Calibri"/>
              </a:rPr>
              <a:t> 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lleve</a:t>
            </a:r>
            <a:r>
              <a:rPr dirty="0" sz="1800">
                <a:latin typeface="Calibri"/>
                <a:cs typeface="Calibri"/>
              </a:rPr>
              <a:t> más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tiempo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cargado</a:t>
            </a:r>
            <a:endParaRPr sz="1800">
              <a:latin typeface="Calibri"/>
              <a:cs typeface="Calibri"/>
            </a:endParaRPr>
          </a:p>
          <a:p>
            <a:pPr lvl="1" marL="927100" marR="687705" indent="-457200">
              <a:lnSpc>
                <a:spcPct val="8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b="1">
                <a:latin typeface="Calibri"/>
                <a:cs typeface="Calibri"/>
              </a:rPr>
              <a:t>LRU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(least recently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used):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</a:t>
            </a:r>
            <a:r>
              <a:rPr dirty="0" sz="1800">
                <a:latin typeface="Calibri"/>
                <a:cs typeface="Calibri"/>
              </a:rPr>
              <a:t> sustituye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5">
                <a:latin typeface="Calibri"/>
                <a:cs typeface="Calibri"/>
              </a:rPr>
              <a:t> 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espacio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reemplazamiento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lleve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más tiempo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</a:t>
            </a:r>
            <a:r>
              <a:rPr dirty="0" sz="1800" spc="-5">
                <a:latin typeface="Calibri"/>
                <a:cs typeface="Calibri"/>
              </a:rPr>
              <a:t> haber </a:t>
            </a:r>
            <a:r>
              <a:rPr dirty="0" sz="1800">
                <a:latin typeface="Calibri"/>
                <a:cs typeface="Calibri"/>
              </a:rPr>
              <a:t>sido </a:t>
            </a:r>
            <a:r>
              <a:rPr dirty="0" sz="1800" spc="-5">
                <a:latin typeface="Calibri"/>
                <a:cs typeface="Calibri"/>
              </a:rPr>
              <a:t>referenciado</a:t>
            </a:r>
            <a:endParaRPr sz="1800">
              <a:latin typeface="Calibri"/>
              <a:cs typeface="Calibri"/>
            </a:endParaRPr>
          </a:p>
          <a:p>
            <a:pPr lvl="1" marL="927100" marR="808990" indent="-457200">
              <a:lnSpc>
                <a:spcPct val="8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b="1">
                <a:latin typeface="Calibri"/>
                <a:cs typeface="Calibri"/>
              </a:rPr>
              <a:t>LFU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(least frequently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used):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 </a:t>
            </a:r>
            <a:r>
              <a:rPr dirty="0" sz="1800">
                <a:latin typeface="Calibri"/>
                <a:cs typeface="Calibri"/>
              </a:rPr>
              <a:t>sustituye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espacio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reemplazamiento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>
                <a:latin typeface="Calibri"/>
                <a:cs typeface="Calibri"/>
              </a:rPr>
              <a:t> haya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sido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referenciado </a:t>
            </a:r>
            <a:r>
              <a:rPr dirty="0" sz="1800" spc="-5">
                <a:latin typeface="Calibri"/>
                <a:cs typeface="Calibri"/>
              </a:rPr>
              <a:t>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menos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ocasiones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Introducción:</a:t>
            </a: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Jerarquía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 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Rendimiento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 de la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Optimización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5179" y="1323086"/>
            <a:ext cx="283019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25"/>
              <a:t>MC:</a:t>
            </a:r>
            <a:r>
              <a:rPr dirty="0" sz="2900" spc="345"/>
              <a:t> </a:t>
            </a:r>
            <a:r>
              <a:rPr dirty="0" sz="2300" spc="140"/>
              <a:t>RENDIMIENTO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537075" y="1680306"/>
            <a:ext cx="5675630" cy="185038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280035" algn="l"/>
              </a:tabLst>
            </a:pPr>
            <a:r>
              <a:rPr dirty="0" sz="2000" spc="-10">
                <a:latin typeface="Calibri"/>
                <a:cs typeface="Calibri"/>
              </a:rPr>
              <a:t>Procesador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perfecta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(ideal)</a:t>
            </a:r>
            <a:endParaRPr sz="2000">
              <a:latin typeface="Calibri"/>
              <a:cs typeface="Calibri"/>
            </a:endParaRPr>
          </a:p>
          <a:p>
            <a:pPr lvl="1" marL="998219" indent="-176530">
              <a:lnSpc>
                <a:spcPct val="100000"/>
              </a:lnSpc>
              <a:spcBef>
                <a:spcPts val="62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998855" algn="l"/>
              </a:tabLst>
            </a:pP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CPI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600">
              <a:latin typeface="Calibri"/>
              <a:cs typeface="Calibri"/>
            </a:endParaRPr>
          </a:p>
          <a:p>
            <a:pPr marL="82232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Calibri"/>
                <a:cs typeface="Calibri"/>
              </a:rPr>
              <a:t>como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 x</a:t>
            </a:r>
            <a:r>
              <a:rPr dirty="0" sz="1600" spc="-5">
                <a:latin typeface="Calibri"/>
                <a:cs typeface="Calibri"/>
              </a:rPr>
              <a:t> CPI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 </a:t>
            </a:r>
            <a:r>
              <a:rPr dirty="0" sz="1600" spc="-5">
                <a:latin typeface="Calibri"/>
                <a:cs typeface="Calibri"/>
              </a:rPr>
              <a:t>Nº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ciclos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CPU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‐‐&gt;  </a:t>
            </a: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 </a:t>
            </a:r>
            <a:r>
              <a:rPr dirty="0" sz="1600" spc="-5">
                <a:latin typeface="Calibri"/>
                <a:cs typeface="Calibri"/>
              </a:rPr>
              <a:t>Nº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ciclos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CPU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600">
              <a:latin typeface="Calibri"/>
              <a:cs typeface="Calibri"/>
            </a:endParaRPr>
          </a:p>
          <a:p>
            <a:pPr marL="279400" indent="-267335">
              <a:lnSpc>
                <a:spcPct val="100000"/>
              </a:lnSpc>
              <a:spcBef>
                <a:spcPts val="117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280035" algn="l"/>
              </a:tabLst>
            </a:pPr>
            <a:r>
              <a:rPr dirty="0" sz="2000" spc="-10">
                <a:latin typeface="Calibri"/>
                <a:cs typeface="Calibri"/>
              </a:rPr>
              <a:t>Procesador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</a:t>
            </a:r>
            <a:endParaRPr sz="2000">
              <a:latin typeface="Calibri"/>
              <a:cs typeface="Calibri"/>
            </a:endParaRPr>
          </a:p>
          <a:p>
            <a:pPr lvl="1" marL="998219" indent="-176530">
              <a:lnSpc>
                <a:spcPct val="100000"/>
              </a:lnSpc>
              <a:spcBef>
                <a:spcPts val="62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998855" algn="l"/>
              </a:tabLst>
            </a:pP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(Nº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ciclos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CPU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Nº ciclos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espera</a:t>
            </a:r>
            <a:r>
              <a:rPr dirty="0" sz="1600">
                <a:latin typeface="Calibri"/>
                <a:cs typeface="Calibri"/>
              </a:rPr>
              <a:t> memoria)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619" y="3492037"/>
            <a:ext cx="4780280" cy="148907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78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197485" algn="l"/>
              </a:tabLst>
            </a:pPr>
            <a:r>
              <a:rPr dirty="0" sz="1800" spc="-10">
                <a:latin typeface="Calibri"/>
                <a:cs typeface="Calibri"/>
              </a:rPr>
              <a:t>Cuántos</a:t>
            </a:r>
            <a:r>
              <a:rPr dirty="0" sz="1800">
                <a:latin typeface="Calibri"/>
                <a:cs typeface="Calibri"/>
              </a:rPr>
              <a:t> ciclos</a:t>
            </a:r>
            <a:r>
              <a:rPr dirty="0" sz="1800" spc="-5">
                <a:latin typeface="Calibri"/>
                <a:cs typeface="Calibri"/>
              </a:rPr>
              <a:t> 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espera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memoria?</a:t>
            </a:r>
            <a:endParaRPr sz="1800">
              <a:latin typeface="Calibri"/>
              <a:cs typeface="Calibri"/>
            </a:endParaRPr>
          </a:p>
          <a:p>
            <a:pPr lvl="1" marL="551815" indent="-176530">
              <a:lnSpc>
                <a:spcPct val="100000"/>
              </a:lnSpc>
              <a:spcBef>
                <a:spcPts val="6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552450" algn="l"/>
              </a:tabLst>
            </a:pPr>
            <a:r>
              <a:rPr dirty="0" sz="1600">
                <a:latin typeface="Calibri"/>
                <a:cs typeface="Calibri"/>
              </a:rPr>
              <a:t>Nº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ciclos </a:t>
            </a:r>
            <a:r>
              <a:rPr dirty="0" sz="1600" spc="-10">
                <a:latin typeface="Calibri"/>
                <a:cs typeface="Calibri"/>
              </a:rPr>
              <a:t>espera</a:t>
            </a:r>
            <a:r>
              <a:rPr dirty="0" sz="1600">
                <a:latin typeface="Calibri"/>
                <a:cs typeface="Calibri"/>
              </a:rPr>
              <a:t> memoria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Nº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endParaRPr sz="1600">
              <a:latin typeface="Calibri"/>
              <a:cs typeface="Calibri"/>
            </a:endParaRPr>
          </a:p>
          <a:p>
            <a:pPr lvl="2" marL="1009015" indent="-176530">
              <a:lnSpc>
                <a:spcPct val="100000"/>
              </a:lnSpc>
              <a:spcBef>
                <a:spcPts val="620"/>
              </a:spcBef>
              <a:buClr>
                <a:srgbClr val="0C8328"/>
              </a:buClr>
              <a:buSzPct val="79166"/>
              <a:buFont typeface="Wingdings"/>
              <a:buChar char=""/>
              <a:tabLst>
                <a:tab pos="1009650" algn="l"/>
              </a:tabLst>
            </a:pPr>
            <a:r>
              <a:rPr dirty="0" sz="1200">
                <a:latin typeface="Calibri"/>
                <a:cs typeface="Calibri"/>
              </a:rPr>
              <a:t>Nº</a:t>
            </a:r>
            <a:r>
              <a:rPr dirty="0" sz="1200" spc="-5">
                <a:latin typeface="Calibri"/>
                <a:cs typeface="Calibri"/>
              </a:rPr>
              <a:t> fallos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Nº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referencias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memoria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200" spc="1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endParaRPr sz="1200">
              <a:latin typeface="Calibri"/>
              <a:cs typeface="Calibri"/>
            </a:endParaRPr>
          </a:p>
          <a:p>
            <a:pPr lvl="2" marL="1009015" indent="-176530">
              <a:lnSpc>
                <a:spcPct val="100000"/>
              </a:lnSpc>
              <a:spcBef>
                <a:spcPts val="600"/>
              </a:spcBef>
              <a:buClr>
                <a:srgbClr val="0C8328"/>
              </a:buClr>
              <a:buSzPct val="79166"/>
              <a:buFont typeface="Wingdings"/>
              <a:buChar char=""/>
              <a:tabLst>
                <a:tab pos="1009650" algn="l"/>
              </a:tabLst>
            </a:pPr>
            <a:r>
              <a:rPr dirty="0" sz="1200">
                <a:latin typeface="Calibri"/>
                <a:cs typeface="Calibri"/>
              </a:rPr>
              <a:t>Nº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referencias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memoria </a:t>
            </a:r>
            <a:r>
              <a:rPr dirty="0" sz="1200">
                <a:latin typeface="Calibri"/>
                <a:cs typeface="Calibri"/>
              </a:rPr>
              <a:t>= 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AMPI</a:t>
            </a:r>
            <a:endParaRPr sz="1200">
              <a:latin typeface="Calibri"/>
              <a:cs typeface="Calibri"/>
            </a:endParaRPr>
          </a:p>
          <a:p>
            <a:pPr marL="833119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solidFill>
                  <a:srgbClr val="767676"/>
                </a:solidFill>
                <a:latin typeface="Calibri"/>
                <a:cs typeface="Calibri"/>
              </a:rPr>
              <a:t>(AMPI</a:t>
            </a:r>
            <a:r>
              <a:rPr dirty="0" sz="1200">
                <a:solidFill>
                  <a:srgbClr val="767676"/>
                </a:solidFill>
                <a:latin typeface="Calibri"/>
                <a:cs typeface="Calibri"/>
              </a:rPr>
              <a:t> =</a:t>
            </a:r>
            <a:r>
              <a:rPr dirty="0" sz="1200" spc="-5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67676"/>
                </a:solidFill>
                <a:latin typeface="Calibri"/>
                <a:cs typeface="Calibri"/>
              </a:rPr>
              <a:t>Media</a:t>
            </a:r>
            <a:r>
              <a:rPr dirty="0" sz="1200" spc="-5">
                <a:solidFill>
                  <a:srgbClr val="767676"/>
                </a:solidFill>
                <a:latin typeface="Calibri"/>
                <a:cs typeface="Calibri"/>
              </a:rPr>
              <a:t> de</a:t>
            </a:r>
            <a:r>
              <a:rPr dirty="0" sz="1200" spc="-10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67676"/>
                </a:solidFill>
                <a:latin typeface="Calibri"/>
                <a:cs typeface="Calibri"/>
              </a:rPr>
              <a:t>accesos</a:t>
            </a:r>
            <a:r>
              <a:rPr dirty="0" sz="1200" spc="20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67676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67676"/>
                </a:solidFill>
                <a:latin typeface="Calibri"/>
                <a:cs typeface="Calibri"/>
              </a:rPr>
              <a:t>memoria</a:t>
            </a:r>
            <a:r>
              <a:rPr dirty="0" sz="1200" spc="-5">
                <a:solidFill>
                  <a:srgbClr val="767676"/>
                </a:solidFill>
                <a:latin typeface="Calibri"/>
                <a:cs typeface="Calibri"/>
              </a:rPr>
              <a:t> por</a:t>
            </a:r>
            <a:r>
              <a:rPr dirty="0" sz="1200" spc="-10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767676"/>
                </a:solidFill>
                <a:latin typeface="Calibri"/>
                <a:cs typeface="Calibri"/>
              </a:rPr>
              <a:t>instrucción)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619" y="4962501"/>
            <a:ext cx="5889625" cy="100647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75920">
              <a:lnSpc>
                <a:spcPct val="100000"/>
              </a:lnSpc>
              <a:spcBef>
                <a:spcPts val="620"/>
              </a:spcBef>
            </a:pPr>
            <a:r>
              <a:rPr dirty="0" sz="1600" spc="-5">
                <a:latin typeface="Calibri"/>
                <a:cs typeface="Calibri"/>
              </a:rPr>
              <a:t>=&gt; </a:t>
            </a:r>
            <a:r>
              <a:rPr dirty="0" sz="1600">
                <a:latin typeface="Calibri"/>
                <a:cs typeface="Calibri"/>
              </a:rPr>
              <a:t>Nº ciclos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espera</a:t>
            </a:r>
            <a:r>
              <a:rPr dirty="0" sz="1600">
                <a:latin typeface="Calibri"/>
                <a:cs typeface="Calibri"/>
              </a:rPr>
              <a:t> memoria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 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AMPI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 spc="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96497"/>
                </a:solidFill>
                <a:latin typeface="Calibri"/>
                <a:cs typeface="Calibri"/>
              </a:rPr>
              <a:t>x</a:t>
            </a:r>
            <a:r>
              <a:rPr dirty="0" sz="1600" spc="-10">
                <a:solidFill>
                  <a:srgbClr val="39649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endParaRPr sz="16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9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197485" algn="l"/>
              </a:tabLst>
            </a:pP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finalmente</a:t>
            </a:r>
            <a:endParaRPr sz="1800">
              <a:latin typeface="Calibri"/>
              <a:cs typeface="Calibri"/>
            </a:endParaRPr>
          </a:p>
          <a:p>
            <a:pPr lvl="1" marL="551815" indent="-176530">
              <a:lnSpc>
                <a:spcPct val="100000"/>
              </a:lnSpc>
              <a:spcBef>
                <a:spcPts val="61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552450" algn="l"/>
              </a:tabLst>
            </a:pP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[</a:t>
            </a:r>
            <a:r>
              <a:rPr dirty="0" sz="1600" spc="-5">
                <a:latin typeface="Calibri"/>
                <a:cs typeface="Calibri"/>
              </a:rPr>
              <a:t> (N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 </a:t>
            </a:r>
            <a:r>
              <a:rPr dirty="0" sz="1600" spc="-5">
                <a:latin typeface="Calibri"/>
                <a:cs typeface="Calibri"/>
              </a:rPr>
              <a:t>CPI)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(N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AMPI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96497"/>
                </a:solidFill>
                <a:latin typeface="Calibri"/>
                <a:cs typeface="Calibri"/>
              </a:rPr>
              <a:t>x</a:t>
            </a:r>
            <a:r>
              <a:rPr dirty="0" sz="1600" spc="-10">
                <a:solidFill>
                  <a:srgbClr val="39649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60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) ]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6945" y="3706367"/>
            <a:ext cx="2854960" cy="462280"/>
          </a:xfrm>
          <a:prstGeom prst="rect">
            <a:avLst/>
          </a:prstGeom>
          <a:ln w="50800">
            <a:solidFill>
              <a:srgbClr val="A8C0DC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67080" marR="229870" indent="-532130">
              <a:lnSpc>
                <a:spcPct val="100000"/>
              </a:lnSpc>
              <a:spcBef>
                <a:spcPts val="320"/>
              </a:spcBef>
            </a:pPr>
            <a:r>
              <a:rPr dirty="0" sz="1200" spc="-5">
                <a:latin typeface="Trebuchet MS"/>
                <a:cs typeface="Trebuchet MS"/>
              </a:rPr>
              <a:t>Define el espacio de diseño para </a:t>
            </a:r>
            <a:r>
              <a:rPr dirty="0" sz="1200" spc="-10">
                <a:latin typeface="Trebuchet MS"/>
                <a:cs typeface="Trebuchet MS"/>
              </a:rPr>
              <a:t>la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optimización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de </a:t>
            </a:r>
            <a:r>
              <a:rPr dirty="0" sz="1200" spc="-10">
                <a:latin typeface="Trebuchet MS"/>
                <a:cs typeface="Trebuchet MS"/>
              </a:rPr>
              <a:t>Mc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56932" y="4165091"/>
            <a:ext cx="1431290" cy="1917700"/>
          </a:xfrm>
          <a:custGeom>
            <a:avLst/>
            <a:gdLst/>
            <a:ahLst/>
            <a:cxnLst/>
            <a:rect l="l" t="t" r="r" b="b"/>
            <a:pathLst>
              <a:path w="1431290" h="1917700">
                <a:moveTo>
                  <a:pt x="20574" y="1822704"/>
                </a:moveTo>
                <a:lnTo>
                  <a:pt x="19812" y="1819656"/>
                </a:lnTo>
                <a:lnTo>
                  <a:pt x="16764" y="1817370"/>
                </a:lnTo>
                <a:lnTo>
                  <a:pt x="12954" y="1818894"/>
                </a:lnTo>
                <a:lnTo>
                  <a:pt x="11430" y="1821942"/>
                </a:lnTo>
                <a:lnTo>
                  <a:pt x="0" y="1917192"/>
                </a:lnTo>
                <a:lnTo>
                  <a:pt x="2286" y="1916234"/>
                </a:lnTo>
                <a:lnTo>
                  <a:pt x="2286" y="1907286"/>
                </a:lnTo>
                <a:lnTo>
                  <a:pt x="12573" y="1893479"/>
                </a:lnTo>
                <a:lnTo>
                  <a:pt x="20574" y="1822704"/>
                </a:lnTo>
                <a:close/>
              </a:path>
              <a:path w="1431290" h="1917700">
                <a:moveTo>
                  <a:pt x="12573" y="1893479"/>
                </a:moveTo>
                <a:lnTo>
                  <a:pt x="2286" y="1907286"/>
                </a:lnTo>
                <a:lnTo>
                  <a:pt x="3810" y="1908352"/>
                </a:lnTo>
                <a:lnTo>
                  <a:pt x="3810" y="1905762"/>
                </a:lnTo>
                <a:lnTo>
                  <a:pt x="11561" y="1902429"/>
                </a:lnTo>
                <a:lnTo>
                  <a:pt x="12573" y="1893479"/>
                </a:lnTo>
                <a:close/>
              </a:path>
              <a:path w="1431290" h="1917700">
                <a:moveTo>
                  <a:pt x="91440" y="1877568"/>
                </a:moveTo>
                <a:lnTo>
                  <a:pt x="91440" y="1873758"/>
                </a:lnTo>
                <a:lnTo>
                  <a:pt x="89154" y="1870710"/>
                </a:lnTo>
                <a:lnTo>
                  <a:pt x="85344" y="1870710"/>
                </a:lnTo>
                <a:lnTo>
                  <a:pt x="20303" y="1898671"/>
                </a:lnTo>
                <a:lnTo>
                  <a:pt x="9906" y="1912620"/>
                </a:lnTo>
                <a:lnTo>
                  <a:pt x="2286" y="1907286"/>
                </a:lnTo>
                <a:lnTo>
                  <a:pt x="2286" y="1916234"/>
                </a:lnTo>
                <a:lnTo>
                  <a:pt x="89154" y="1879854"/>
                </a:lnTo>
                <a:lnTo>
                  <a:pt x="91440" y="1877568"/>
                </a:lnTo>
                <a:close/>
              </a:path>
              <a:path w="1431290" h="1917700">
                <a:moveTo>
                  <a:pt x="11561" y="1902429"/>
                </a:moveTo>
                <a:lnTo>
                  <a:pt x="3810" y="1905762"/>
                </a:lnTo>
                <a:lnTo>
                  <a:pt x="10668" y="1910333"/>
                </a:lnTo>
                <a:lnTo>
                  <a:pt x="11561" y="1902429"/>
                </a:lnTo>
                <a:close/>
              </a:path>
              <a:path w="1431290" h="1917700">
                <a:moveTo>
                  <a:pt x="20303" y="1898671"/>
                </a:moveTo>
                <a:lnTo>
                  <a:pt x="11561" y="1902429"/>
                </a:lnTo>
                <a:lnTo>
                  <a:pt x="10668" y="1910333"/>
                </a:lnTo>
                <a:lnTo>
                  <a:pt x="3810" y="1905762"/>
                </a:lnTo>
                <a:lnTo>
                  <a:pt x="3810" y="1908352"/>
                </a:lnTo>
                <a:lnTo>
                  <a:pt x="9906" y="1912620"/>
                </a:lnTo>
                <a:lnTo>
                  <a:pt x="20303" y="1898671"/>
                </a:lnTo>
                <a:close/>
              </a:path>
              <a:path w="1431290" h="1917700">
                <a:moveTo>
                  <a:pt x="1431036" y="6095"/>
                </a:moveTo>
                <a:lnTo>
                  <a:pt x="1423416" y="0"/>
                </a:lnTo>
                <a:lnTo>
                  <a:pt x="12573" y="1893479"/>
                </a:lnTo>
                <a:lnTo>
                  <a:pt x="11561" y="1902429"/>
                </a:lnTo>
                <a:lnTo>
                  <a:pt x="20303" y="1898671"/>
                </a:lnTo>
                <a:lnTo>
                  <a:pt x="1431036" y="6095"/>
                </a:lnTo>
                <a:close/>
              </a:path>
            </a:pathLst>
          </a:custGeom>
          <a:solidFill>
            <a:srgbClr val="667F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347093" y="6070155"/>
            <a:ext cx="498729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 sz="1250" spc="2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r>
              <a:rPr dirty="0" sz="1250" spc="-70">
                <a:solidFill>
                  <a:srgbClr val="ABB819"/>
                </a:solidFill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 [</a:t>
            </a:r>
            <a:r>
              <a:rPr dirty="0" sz="1600" spc="-5">
                <a:latin typeface="Calibri"/>
                <a:cs typeface="Calibri"/>
              </a:rPr>
              <a:t> CPI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(AMPI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 spc="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96497"/>
                </a:solidFill>
                <a:latin typeface="Calibri"/>
                <a:cs typeface="Calibri"/>
              </a:rPr>
              <a:t>x</a:t>
            </a:r>
            <a:r>
              <a:rPr dirty="0" sz="1600" spc="-10">
                <a:solidFill>
                  <a:srgbClr val="39649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) ]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5179" y="1323086"/>
            <a:ext cx="283019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25"/>
              <a:t>MC:</a:t>
            </a:r>
            <a:r>
              <a:rPr dirty="0" sz="2900" spc="345"/>
              <a:t> </a:t>
            </a:r>
            <a:r>
              <a:rPr dirty="0" sz="2300" spc="140"/>
              <a:t>RENDIMIENTO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3" y="1764539"/>
            <a:ext cx="7921625" cy="409321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Penalización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instrucción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1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5">
                <a:latin typeface="Calibri"/>
                <a:cs typeface="Calibri"/>
              </a:rPr>
              <a:t>Comparando</a:t>
            </a:r>
            <a:endParaRPr sz="18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CPI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5">
                <a:latin typeface="Calibri"/>
                <a:cs typeface="Calibri"/>
              </a:rPr>
              <a:t> tc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40">
                <a:latin typeface="Calibri"/>
                <a:cs typeface="Calibri"/>
              </a:rPr>
              <a:t>Tcpu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 [</a:t>
            </a:r>
            <a:r>
              <a:rPr dirty="0" sz="1600" spc="-5">
                <a:latin typeface="Calibri"/>
                <a:cs typeface="Calibri"/>
              </a:rPr>
              <a:t> CPI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(AMPI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 spc="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96497"/>
                </a:solidFill>
                <a:latin typeface="Calibri"/>
                <a:cs typeface="Calibri"/>
              </a:rPr>
              <a:t>x</a:t>
            </a:r>
            <a:r>
              <a:rPr dirty="0" sz="1600" spc="-10">
                <a:solidFill>
                  <a:srgbClr val="39649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) ]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6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85"/>
              </a:spcBef>
            </a:pP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5">
                <a:latin typeface="Calibri"/>
                <a:cs typeface="Calibri"/>
              </a:rPr>
              <a:t> pueden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definir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</a:t>
            </a:r>
            <a:r>
              <a:rPr dirty="0" sz="1800">
                <a:latin typeface="Calibri"/>
                <a:cs typeface="Calibri"/>
              </a:rPr>
              <a:t> ciclos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penalización</a:t>
            </a:r>
            <a:r>
              <a:rPr dirty="0" sz="1800">
                <a:latin typeface="Calibri"/>
                <a:cs typeface="Calibri"/>
              </a:rPr>
              <a:t> media por </a:t>
            </a:r>
            <a:r>
              <a:rPr dirty="0" sz="1800" spc="-5">
                <a:latin typeface="Calibri"/>
                <a:cs typeface="Calibri"/>
              </a:rPr>
              <a:t>instrucción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debida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comportamiento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memoria:</a:t>
            </a:r>
            <a:endParaRPr sz="18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Penalización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media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instrucción</a:t>
            </a:r>
            <a:r>
              <a:rPr dirty="0" sz="1600">
                <a:latin typeface="Calibri"/>
                <a:cs typeface="Calibri"/>
              </a:rPr>
              <a:t> = AMPI 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60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 spc="1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96497"/>
                </a:solidFill>
                <a:latin typeface="Calibri"/>
                <a:cs typeface="Calibri"/>
              </a:rPr>
              <a:t>x</a:t>
            </a:r>
            <a:r>
              <a:rPr dirty="0" sz="1600" spc="-5">
                <a:solidFill>
                  <a:srgbClr val="396497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Tiempo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acceso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(TMAM)</a:t>
            </a:r>
            <a:endParaRPr sz="2000">
              <a:latin typeface="Calibri"/>
              <a:cs typeface="Calibri"/>
            </a:endParaRPr>
          </a:p>
          <a:p>
            <a:pPr marL="1384300" indent="-457200">
              <a:lnSpc>
                <a:spcPct val="100000"/>
              </a:lnSpc>
              <a:spcBef>
                <a:spcPts val="62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TMAM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invertido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5">
                <a:latin typeface="Calibri"/>
                <a:cs typeface="Calibri"/>
              </a:rPr>
              <a:t> accesos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memoria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/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Nº</a:t>
            </a:r>
            <a:r>
              <a:rPr dirty="0" sz="1600" spc="-5">
                <a:latin typeface="Calibri"/>
                <a:cs typeface="Calibri"/>
              </a:rPr>
              <a:t> accesos </a:t>
            </a:r>
            <a:r>
              <a:rPr dirty="0" sz="160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latin typeface="Calibri"/>
                <a:cs typeface="Calibri"/>
              </a:rPr>
              <a:t>= </a:t>
            </a:r>
            <a:r>
              <a:rPr dirty="0" sz="1600" spc="-5">
                <a:latin typeface="Calibri"/>
                <a:cs typeface="Calibri"/>
              </a:rPr>
              <a:t>(T de </a:t>
            </a:r>
            <a:r>
              <a:rPr dirty="0" sz="1600">
                <a:latin typeface="Calibri"/>
                <a:cs typeface="Calibri"/>
              </a:rPr>
              <a:t>accesos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Mc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+ T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penalización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 fallos)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/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Nº </a:t>
            </a:r>
            <a:r>
              <a:rPr dirty="0" sz="1600">
                <a:latin typeface="Calibri"/>
                <a:cs typeface="Calibri"/>
              </a:rPr>
              <a:t>accesos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Hit time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(Nº de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Penalty</a:t>
            </a:r>
            <a:r>
              <a:rPr dirty="0" sz="1600" spc="-2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/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Nº </a:t>
            </a:r>
            <a:r>
              <a:rPr dirty="0" sz="1600" spc="-5">
                <a:latin typeface="Calibri"/>
                <a:cs typeface="Calibri"/>
              </a:rPr>
              <a:t>accesos)</a:t>
            </a:r>
            <a:endParaRPr sz="1600">
              <a:latin typeface="Calibri"/>
              <a:cs typeface="Calibri"/>
            </a:endParaRPr>
          </a:p>
          <a:p>
            <a:pPr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TMAM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Hit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time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 spc="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 Penalty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8251" y="1323086"/>
            <a:ext cx="341884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0705" algn="l"/>
                <a:tab pos="2345690" algn="l"/>
              </a:tabLst>
            </a:pPr>
            <a:r>
              <a:rPr dirty="0" sz="2900" spc="190"/>
              <a:t>MC</a:t>
            </a:r>
            <a:r>
              <a:rPr dirty="0" sz="2900" spc="-5"/>
              <a:t>:</a:t>
            </a:r>
            <a:r>
              <a:rPr dirty="0" sz="2900" spc="365"/>
              <a:t> </a:t>
            </a:r>
            <a:r>
              <a:rPr dirty="0" sz="2300" spc="170"/>
              <a:t>TIPO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994287" y="1836899"/>
            <a:ext cx="7616825" cy="426212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7AA1CD"/>
                </a:solidFill>
                <a:latin typeface="Calibri"/>
                <a:cs typeface="Calibri"/>
              </a:rPr>
              <a:t>Iniciales</a:t>
            </a:r>
            <a:r>
              <a:rPr dirty="0" sz="2000" spc="-15" b="1">
                <a:solidFill>
                  <a:srgbClr val="7AA1CD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7AA1CD"/>
                </a:solidFill>
                <a:latin typeface="Calibri"/>
                <a:cs typeface="Calibri"/>
              </a:rPr>
              <a:t>(compulsory)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ts val="2060"/>
              </a:lnSpc>
              <a:spcBef>
                <a:spcPts val="395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926465" algn="l"/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Causados</a:t>
            </a:r>
            <a:r>
              <a:rPr dirty="0" sz="1800" spc="-5">
                <a:latin typeface="Calibri"/>
                <a:cs typeface="Calibri"/>
              </a:rPr>
              <a:t> por la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primera </a:t>
            </a:r>
            <a:r>
              <a:rPr dirty="0" sz="1800" spc="-15">
                <a:latin typeface="Calibri"/>
                <a:cs typeface="Calibri"/>
              </a:rPr>
              <a:t>referencia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está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la</a:t>
            </a:r>
            <a:r>
              <a:rPr dirty="0" sz="1800" spc="-5">
                <a:latin typeface="Calibri"/>
                <a:cs typeface="Calibri"/>
              </a:rPr>
              <a:t> cache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60"/>
              </a:lnSpc>
            </a:pP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Hay</a:t>
            </a:r>
            <a:r>
              <a:rPr dirty="0" sz="1800" spc="-5">
                <a:latin typeface="Calibri"/>
                <a:cs typeface="Calibri"/>
              </a:rPr>
              <a:t> 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llevar</a:t>
            </a:r>
            <a:r>
              <a:rPr dirty="0" sz="1800" spc="-5">
                <a:latin typeface="Calibri"/>
                <a:cs typeface="Calibri"/>
              </a:rPr>
              <a:t> primero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5">
                <a:latin typeface="Calibri"/>
                <a:cs typeface="Calibri"/>
              </a:rPr>
              <a:t> bloque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la cache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75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926465" algn="l"/>
                <a:tab pos="927100" algn="l"/>
              </a:tabLst>
            </a:pPr>
            <a:r>
              <a:rPr dirty="0" sz="1800" spc="-5">
                <a:latin typeface="Calibri"/>
                <a:cs typeface="Calibri"/>
              </a:rPr>
              <a:t>Inevitables,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incluso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infinita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84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926465" algn="l"/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depende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tamaño de</a:t>
            </a:r>
            <a:r>
              <a:rPr dirty="0" sz="1800">
                <a:latin typeface="Calibri"/>
                <a:cs typeface="Calibri"/>
              </a:rPr>
              <a:t> la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Mc.</a:t>
            </a:r>
            <a:r>
              <a:rPr dirty="0" sz="1800" spc="-5">
                <a:latin typeface="Calibri"/>
                <a:cs typeface="Calibri"/>
              </a:rPr>
              <a:t> Sí 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tamaño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bloque.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4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Capacidad</a:t>
            </a:r>
            <a:endParaRPr sz="2000">
              <a:latin typeface="Calibri"/>
              <a:cs typeface="Calibri"/>
            </a:endParaRPr>
          </a:p>
          <a:p>
            <a:pPr lvl="1" marL="926465" marR="5080" indent="-457200">
              <a:lnSpc>
                <a:spcPts val="1939"/>
              </a:lnSpc>
              <a:spcBef>
                <a:spcPts val="645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926465" algn="l"/>
                <a:tab pos="927100" algn="l"/>
              </a:tabLst>
            </a:pPr>
            <a:r>
              <a:rPr dirty="0" sz="1800" spc="-5">
                <a:latin typeface="Calibri"/>
                <a:cs typeface="Calibri"/>
              </a:rPr>
              <a:t>Si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5">
                <a:latin typeface="Calibri"/>
                <a:cs typeface="Calibri"/>
              </a:rPr>
              <a:t> puede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todos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necesarios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durante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ejecución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programa,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habrá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fallos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 </a:t>
            </a:r>
            <a:r>
              <a:rPr dirty="0" sz="1800" spc="-10">
                <a:latin typeface="Calibri"/>
                <a:cs typeface="Calibri"/>
              </a:rPr>
              <a:t>recuperar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nuevo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 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previamente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descartado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7AA1CD"/>
                </a:solidFill>
                <a:latin typeface="Calibri"/>
                <a:cs typeface="Calibri"/>
              </a:rPr>
              <a:t>Conflicto</a:t>
            </a:r>
            <a:endParaRPr sz="2000">
              <a:latin typeface="Calibri"/>
              <a:cs typeface="Calibri"/>
            </a:endParaRPr>
          </a:p>
          <a:p>
            <a:pPr lvl="1" marL="927100" marR="354330" indent="-457200">
              <a:lnSpc>
                <a:spcPts val="1939"/>
              </a:lnSpc>
              <a:spcBef>
                <a:spcPts val="645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926465" algn="l"/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Un </a:t>
            </a:r>
            <a:r>
              <a:rPr dirty="0" sz="1800" spc="-5">
                <a:latin typeface="Calibri"/>
                <a:cs typeface="Calibri"/>
              </a:rPr>
              <a:t>bloque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puede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descartado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 </a:t>
            </a:r>
            <a:r>
              <a:rPr dirty="0" sz="1800" spc="-10">
                <a:latin typeface="Calibri"/>
                <a:cs typeface="Calibri"/>
              </a:rPr>
              <a:t>recuperado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nuevo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hay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otro </a:t>
            </a:r>
            <a:r>
              <a:rPr dirty="0" sz="1800" spc="-5">
                <a:latin typeface="Calibri"/>
                <a:cs typeface="Calibri"/>
              </a:rPr>
              <a:t>boque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compite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por la </a:t>
            </a:r>
            <a:r>
              <a:rPr dirty="0" sz="1800">
                <a:latin typeface="Calibri"/>
                <a:cs typeface="Calibri"/>
              </a:rPr>
              <a:t>misma </a:t>
            </a:r>
            <a:r>
              <a:rPr dirty="0" sz="1800" spc="-5">
                <a:latin typeface="Calibri"/>
                <a:cs typeface="Calibri"/>
              </a:rPr>
              <a:t>línea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(aunque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haya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otras</a:t>
            </a:r>
            <a:r>
              <a:rPr dirty="0" sz="1800" spc="-5">
                <a:latin typeface="Calibri"/>
                <a:cs typeface="Calibri"/>
              </a:rPr>
              <a:t> líneas </a:t>
            </a:r>
            <a:r>
              <a:rPr dirty="0" sz="1800" spc="-10">
                <a:latin typeface="Calibri"/>
                <a:cs typeface="Calibri"/>
              </a:rPr>
              <a:t>libres</a:t>
            </a:r>
            <a:r>
              <a:rPr dirty="0" sz="1800">
                <a:latin typeface="Calibri"/>
                <a:cs typeface="Calibri"/>
              </a:rPr>
              <a:t> 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5">
                <a:latin typeface="Calibri"/>
                <a:cs typeface="Calibri"/>
              </a:rPr>
              <a:t>cache)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65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926465" algn="l"/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puramente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asociativas.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8251" y="1323086"/>
            <a:ext cx="341884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0705" algn="l"/>
                <a:tab pos="2345690" algn="l"/>
              </a:tabLst>
            </a:pPr>
            <a:r>
              <a:rPr dirty="0" sz="2900" spc="190"/>
              <a:t>MC</a:t>
            </a:r>
            <a:r>
              <a:rPr dirty="0" sz="2900" spc="-5"/>
              <a:t>:</a:t>
            </a:r>
            <a:r>
              <a:rPr dirty="0" sz="2900" spc="365"/>
              <a:t> </a:t>
            </a:r>
            <a:r>
              <a:rPr dirty="0" sz="2300" spc="170"/>
              <a:t>TIPO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2450816" y="2548133"/>
            <a:ext cx="6367145" cy="2827020"/>
            <a:chOff x="2450816" y="2548133"/>
            <a:chExt cx="6367145" cy="2827020"/>
          </a:xfrm>
        </p:grpSpPr>
        <p:sp>
          <p:nvSpPr>
            <p:cNvPr id="5" name="object 5"/>
            <p:cNvSpPr/>
            <p:nvPr/>
          </p:nvSpPr>
          <p:spPr>
            <a:xfrm>
              <a:off x="2515973" y="2555753"/>
              <a:ext cx="0" cy="2767965"/>
            </a:xfrm>
            <a:custGeom>
              <a:avLst/>
              <a:gdLst/>
              <a:ahLst/>
              <a:cxnLst/>
              <a:rect l="l" t="t" r="r" b="b"/>
              <a:pathLst>
                <a:path w="0" h="2767965">
                  <a:moveTo>
                    <a:pt x="0" y="2767585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56531" y="5323338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56531" y="492633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56531" y="4529335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56531" y="4143758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56531" y="374675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56531" y="3349755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56531" y="2952754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56531" y="2555753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0">
                  <a:moveTo>
                    <a:pt x="0" y="0"/>
                  </a:moveTo>
                  <a:lnTo>
                    <a:pt x="118869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15973" y="5323338"/>
              <a:ext cx="6294120" cy="0"/>
            </a:xfrm>
            <a:custGeom>
              <a:avLst/>
              <a:gdLst/>
              <a:ahLst/>
              <a:cxnLst/>
              <a:rect l="l" t="t" r="r" b="b"/>
              <a:pathLst>
                <a:path w="6294120" h="0">
                  <a:moveTo>
                    <a:pt x="0" y="0"/>
                  </a:moveTo>
                  <a:lnTo>
                    <a:pt x="6294058" y="0"/>
                  </a:lnTo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15973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09023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16560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08858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17148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09445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17735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810032" y="52791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7"/>
                  </a:moveTo>
                  <a:lnTo>
                    <a:pt x="0" y="0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16009" y="5290566"/>
              <a:ext cx="6294120" cy="22225"/>
            </a:xfrm>
            <a:custGeom>
              <a:avLst/>
              <a:gdLst/>
              <a:ahLst/>
              <a:cxnLst/>
              <a:rect l="l" t="t" r="r" b="b"/>
              <a:pathLst>
                <a:path w="6294120" h="22225">
                  <a:moveTo>
                    <a:pt x="6294120" y="22098"/>
                  </a:moveTo>
                  <a:lnTo>
                    <a:pt x="6294120" y="0"/>
                  </a:lnTo>
                  <a:lnTo>
                    <a:pt x="0" y="0"/>
                  </a:lnTo>
                  <a:lnTo>
                    <a:pt x="0" y="22098"/>
                  </a:lnTo>
                  <a:lnTo>
                    <a:pt x="6294120" y="22098"/>
                  </a:lnTo>
                  <a:close/>
                </a:path>
              </a:pathLst>
            </a:custGeom>
            <a:solidFill>
              <a:srgbClr val="DD08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15973" y="5290575"/>
              <a:ext cx="6294120" cy="22225"/>
            </a:xfrm>
            <a:custGeom>
              <a:avLst/>
              <a:gdLst/>
              <a:ahLst/>
              <a:cxnLst/>
              <a:rect l="l" t="t" r="r" b="b"/>
              <a:pathLst>
                <a:path w="6294120" h="22225">
                  <a:moveTo>
                    <a:pt x="0" y="0"/>
                  </a:moveTo>
                  <a:lnTo>
                    <a:pt x="893049" y="0"/>
                  </a:lnTo>
                  <a:lnTo>
                    <a:pt x="943709" y="0"/>
                  </a:lnTo>
                  <a:lnTo>
                    <a:pt x="994368" y="0"/>
                  </a:lnTo>
                  <a:lnTo>
                    <a:pt x="1045028" y="0"/>
                  </a:lnTo>
                  <a:lnTo>
                    <a:pt x="1095688" y="0"/>
                  </a:lnTo>
                  <a:lnTo>
                    <a:pt x="1146347" y="0"/>
                  </a:lnTo>
                  <a:lnTo>
                    <a:pt x="1197007" y="0"/>
                  </a:lnTo>
                  <a:lnTo>
                    <a:pt x="1247667" y="0"/>
                  </a:lnTo>
                  <a:lnTo>
                    <a:pt x="1298327" y="0"/>
                  </a:lnTo>
                  <a:lnTo>
                    <a:pt x="1348986" y="0"/>
                  </a:lnTo>
                  <a:lnTo>
                    <a:pt x="1399646" y="0"/>
                  </a:lnTo>
                  <a:lnTo>
                    <a:pt x="1450306" y="0"/>
                  </a:lnTo>
                  <a:lnTo>
                    <a:pt x="1500965" y="0"/>
                  </a:lnTo>
                  <a:lnTo>
                    <a:pt x="1551625" y="0"/>
                  </a:lnTo>
                  <a:lnTo>
                    <a:pt x="1602285" y="0"/>
                  </a:lnTo>
                  <a:lnTo>
                    <a:pt x="1652944" y="0"/>
                  </a:lnTo>
                  <a:lnTo>
                    <a:pt x="1703604" y="0"/>
                  </a:lnTo>
                  <a:lnTo>
                    <a:pt x="1754264" y="0"/>
                  </a:lnTo>
                  <a:lnTo>
                    <a:pt x="1804923" y="0"/>
                  </a:lnTo>
                  <a:lnTo>
                    <a:pt x="1855583" y="0"/>
                  </a:lnTo>
                  <a:lnTo>
                    <a:pt x="1906243" y="0"/>
                  </a:lnTo>
                  <a:lnTo>
                    <a:pt x="1956902" y="0"/>
                  </a:lnTo>
                  <a:lnTo>
                    <a:pt x="2007562" y="0"/>
                  </a:lnTo>
                  <a:lnTo>
                    <a:pt x="2058222" y="0"/>
                  </a:lnTo>
                  <a:lnTo>
                    <a:pt x="2108881" y="0"/>
                  </a:lnTo>
                  <a:lnTo>
                    <a:pt x="2159541" y="0"/>
                  </a:lnTo>
                  <a:lnTo>
                    <a:pt x="2210201" y="0"/>
                  </a:lnTo>
                  <a:lnTo>
                    <a:pt x="2260861" y="0"/>
                  </a:lnTo>
                  <a:lnTo>
                    <a:pt x="2311520" y="0"/>
                  </a:lnTo>
                  <a:lnTo>
                    <a:pt x="2362180" y="0"/>
                  </a:lnTo>
                  <a:lnTo>
                    <a:pt x="2412840" y="0"/>
                  </a:lnTo>
                  <a:lnTo>
                    <a:pt x="2463499" y="0"/>
                  </a:lnTo>
                  <a:lnTo>
                    <a:pt x="2514159" y="0"/>
                  </a:lnTo>
                  <a:lnTo>
                    <a:pt x="2564819" y="0"/>
                  </a:lnTo>
                  <a:lnTo>
                    <a:pt x="2615478" y="0"/>
                  </a:lnTo>
                  <a:lnTo>
                    <a:pt x="2666138" y="0"/>
                  </a:lnTo>
                  <a:lnTo>
                    <a:pt x="2716798" y="0"/>
                  </a:lnTo>
                  <a:lnTo>
                    <a:pt x="2767457" y="0"/>
                  </a:lnTo>
                  <a:lnTo>
                    <a:pt x="2818117" y="0"/>
                  </a:lnTo>
                  <a:lnTo>
                    <a:pt x="2868777" y="0"/>
                  </a:lnTo>
                  <a:lnTo>
                    <a:pt x="2919436" y="0"/>
                  </a:lnTo>
                  <a:lnTo>
                    <a:pt x="2970096" y="0"/>
                  </a:lnTo>
                  <a:lnTo>
                    <a:pt x="3020756" y="0"/>
                  </a:lnTo>
                  <a:lnTo>
                    <a:pt x="3071415" y="0"/>
                  </a:lnTo>
                  <a:lnTo>
                    <a:pt x="3122075" y="0"/>
                  </a:lnTo>
                  <a:lnTo>
                    <a:pt x="3172735" y="0"/>
                  </a:lnTo>
                  <a:lnTo>
                    <a:pt x="3223395" y="0"/>
                  </a:lnTo>
                  <a:lnTo>
                    <a:pt x="3274054" y="0"/>
                  </a:lnTo>
                  <a:lnTo>
                    <a:pt x="3324714" y="0"/>
                  </a:lnTo>
                  <a:lnTo>
                    <a:pt x="3375374" y="0"/>
                  </a:lnTo>
                  <a:lnTo>
                    <a:pt x="3426033" y="0"/>
                  </a:lnTo>
                  <a:lnTo>
                    <a:pt x="3476693" y="0"/>
                  </a:lnTo>
                  <a:lnTo>
                    <a:pt x="3527353" y="0"/>
                  </a:lnTo>
                  <a:lnTo>
                    <a:pt x="3578012" y="0"/>
                  </a:lnTo>
                  <a:lnTo>
                    <a:pt x="3628672" y="0"/>
                  </a:lnTo>
                  <a:lnTo>
                    <a:pt x="3679332" y="0"/>
                  </a:lnTo>
                  <a:lnTo>
                    <a:pt x="3729991" y="0"/>
                  </a:lnTo>
                  <a:lnTo>
                    <a:pt x="3780651" y="0"/>
                  </a:lnTo>
                  <a:lnTo>
                    <a:pt x="3831311" y="0"/>
                  </a:lnTo>
                  <a:lnTo>
                    <a:pt x="3881970" y="0"/>
                  </a:lnTo>
                  <a:lnTo>
                    <a:pt x="3932630" y="0"/>
                  </a:lnTo>
                  <a:lnTo>
                    <a:pt x="3983290" y="0"/>
                  </a:lnTo>
                  <a:lnTo>
                    <a:pt x="4033949" y="0"/>
                  </a:lnTo>
                  <a:lnTo>
                    <a:pt x="4084609" y="0"/>
                  </a:lnTo>
                  <a:lnTo>
                    <a:pt x="4135269" y="0"/>
                  </a:lnTo>
                  <a:lnTo>
                    <a:pt x="4185929" y="0"/>
                  </a:lnTo>
                  <a:lnTo>
                    <a:pt x="4236588" y="0"/>
                  </a:lnTo>
                  <a:lnTo>
                    <a:pt x="4287248" y="0"/>
                  </a:lnTo>
                  <a:lnTo>
                    <a:pt x="4337908" y="0"/>
                  </a:lnTo>
                  <a:lnTo>
                    <a:pt x="4388567" y="0"/>
                  </a:lnTo>
                  <a:lnTo>
                    <a:pt x="4439227" y="0"/>
                  </a:lnTo>
                  <a:lnTo>
                    <a:pt x="4489887" y="0"/>
                  </a:lnTo>
                  <a:lnTo>
                    <a:pt x="4540546" y="0"/>
                  </a:lnTo>
                  <a:lnTo>
                    <a:pt x="4591206" y="0"/>
                  </a:lnTo>
                  <a:lnTo>
                    <a:pt x="4641866" y="0"/>
                  </a:lnTo>
                  <a:lnTo>
                    <a:pt x="4692525" y="0"/>
                  </a:lnTo>
                  <a:lnTo>
                    <a:pt x="4743185" y="0"/>
                  </a:lnTo>
                  <a:lnTo>
                    <a:pt x="4793845" y="0"/>
                  </a:lnTo>
                  <a:lnTo>
                    <a:pt x="4844504" y="0"/>
                  </a:lnTo>
                  <a:lnTo>
                    <a:pt x="4895164" y="0"/>
                  </a:lnTo>
                  <a:lnTo>
                    <a:pt x="5199122" y="0"/>
                  </a:lnTo>
                  <a:lnTo>
                    <a:pt x="5249782" y="0"/>
                  </a:lnTo>
                  <a:lnTo>
                    <a:pt x="5300442" y="0"/>
                  </a:lnTo>
                  <a:lnTo>
                    <a:pt x="5351101" y="0"/>
                  </a:lnTo>
                  <a:lnTo>
                    <a:pt x="5401761" y="0"/>
                  </a:lnTo>
                  <a:lnTo>
                    <a:pt x="6294058" y="0"/>
                  </a:lnTo>
                  <a:lnTo>
                    <a:pt x="6294058" y="22093"/>
                  </a:lnTo>
                  <a:lnTo>
                    <a:pt x="5401761" y="22093"/>
                  </a:lnTo>
                  <a:lnTo>
                    <a:pt x="5351101" y="22093"/>
                  </a:lnTo>
                  <a:lnTo>
                    <a:pt x="5300442" y="22093"/>
                  </a:lnTo>
                  <a:lnTo>
                    <a:pt x="5249782" y="22093"/>
                  </a:lnTo>
                  <a:lnTo>
                    <a:pt x="5199122" y="22093"/>
                  </a:lnTo>
                  <a:lnTo>
                    <a:pt x="5148463" y="22093"/>
                  </a:lnTo>
                  <a:lnTo>
                    <a:pt x="5097803" y="22093"/>
                  </a:lnTo>
                  <a:lnTo>
                    <a:pt x="5047143" y="22093"/>
                  </a:lnTo>
                  <a:lnTo>
                    <a:pt x="4996483" y="22093"/>
                  </a:lnTo>
                  <a:lnTo>
                    <a:pt x="4692525" y="22093"/>
                  </a:lnTo>
                  <a:lnTo>
                    <a:pt x="4641866" y="22093"/>
                  </a:lnTo>
                  <a:lnTo>
                    <a:pt x="4591206" y="22093"/>
                  </a:lnTo>
                  <a:lnTo>
                    <a:pt x="4540546" y="22093"/>
                  </a:lnTo>
                  <a:lnTo>
                    <a:pt x="4489887" y="22093"/>
                  </a:lnTo>
                  <a:lnTo>
                    <a:pt x="4439227" y="22093"/>
                  </a:lnTo>
                  <a:lnTo>
                    <a:pt x="4388567" y="22093"/>
                  </a:lnTo>
                  <a:lnTo>
                    <a:pt x="4337908" y="22093"/>
                  </a:lnTo>
                  <a:lnTo>
                    <a:pt x="4287248" y="22093"/>
                  </a:lnTo>
                  <a:lnTo>
                    <a:pt x="4236588" y="22093"/>
                  </a:lnTo>
                  <a:lnTo>
                    <a:pt x="4185929" y="22093"/>
                  </a:lnTo>
                  <a:lnTo>
                    <a:pt x="4135269" y="22093"/>
                  </a:lnTo>
                  <a:lnTo>
                    <a:pt x="4084609" y="22093"/>
                  </a:lnTo>
                  <a:lnTo>
                    <a:pt x="4033949" y="22093"/>
                  </a:lnTo>
                  <a:lnTo>
                    <a:pt x="3983290" y="22093"/>
                  </a:lnTo>
                  <a:lnTo>
                    <a:pt x="3932630" y="22093"/>
                  </a:lnTo>
                  <a:lnTo>
                    <a:pt x="3881970" y="22093"/>
                  </a:lnTo>
                  <a:lnTo>
                    <a:pt x="3527353" y="22093"/>
                  </a:lnTo>
                  <a:lnTo>
                    <a:pt x="3476693" y="22093"/>
                  </a:lnTo>
                  <a:lnTo>
                    <a:pt x="3426033" y="22093"/>
                  </a:lnTo>
                  <a:lnTo>
                    <a:pt x="3375374" y="22093"/>
                  </a:lnTo>
                  <a:lnTo>
                    <a:pt x="3324714" y="22093"/>
                  </a:lnTo>
                  <a:lnTo>
                    <a:pt x="3274054" y="22093"/>
                  </a:lnTo>
                  <a:lnTo>
                    <a:pt x="3223395" y="22093"/>
                  </a:lnTo>
                  <a:lnTo>
                    <a:pt x="3172735" y="22093"/>
                  </a:lnTo>
                  <a:lnTo>
                    <a:pt x="3122075" y="22093"/>
                  </a:lnTo>
                  <a:lnTo>
                    <a:pt x="3071415" y="22093"/>
                  </a:lnTo>
                  <a:lnTo>
                    <a:pt x="3020756" y="22093"/>
                  </a:lnTo>
                  <a:lnTo>
                    <a:pt x="2970096" y="22093"/>
                  </a:lnTo>
                  <a:lnTo>
                    <a:pt x="2919436" y="22093"/>
                  </a:lnTo>
                  <a:lnTo>
                    <a:pt x="2868777" y="22093"/>
                  </a:lnTo>
                  <a:lnTo>
                    <a:pt x="2818117" y="22093"/>
                  </a:lnTo>
                  <a:lnTo>
                    <a:pt x="2767457" y="22093"/>
                  </a:lnTo>
                  <a:lnTo>
                    <a:pt x="2716798" y="22093"/>
                  </a:lnTo>
                  <a:lnTo>
                    <a:pt x="2666138" y="22093"/>
                  </a:lnTo>
                  <a:lnTo>
                    <a:pt x="2615478" y="22093"/>
                  </a:lnTo>
                  <a:lnTo>
                    <a:pt x="2564819" y="22093"/>
                  </a:lnTo>
                  <a:lnTo>
                    <a:pt x="2514159" y="22093"/>
                  </a:lnTo>
                  <a:lnTo>
                    <a:pt x="2463499" y="22093"/>
                  </a:lnTo>
                  <a:lnTo>
                    <a:pt x="2412840" y="22093"/>
                  </a:lnTo>
                  <a:lnTo>
                    <a:pt x="2362180" y="22093"/>
                  </a:lnTo>
                  <a:lnTo>
                    <a:pt x="2311520" y="22093"/>
                  </a:lnTo>
                  <a:lnTo>
                    <a:pt x="2260861" y="22093"/>
                  </a:lnTo>
                  <a:lnTo>
                    <a:pt x="2007562" y="22093"/>
                  </a:lnTo>
                  <a:lnTo>
                    <a:pt x="1956902" y="22093"/>
                  </a:lnTo>
                  <a:lnTo>
                    <a:pt x="1652944" y="22093"/>
                  </a:lnTo>
                  <a:lnTo>
                    <a:pt x="1602285" y="22093"/>
                  </a:lnTo>
                  <a:lnTo>
                    <a:pt x="1551625" y="22093"/>
                  </a:lnTo>
                  <a:lnTo>
                    <a:pt x="1500965" y="22093"/>
                  </a:lnTo>
                  <a:lnTo>
                    <a:pt x="1450306" y="22093"/>
                  </a:lnTo>
                  <a:lnTo>
                    <a:pt x="1399646" y="22093"/>
                  </a:lnTo>
                  <a:lnTo>
                    <a:pt x="1348986" y="22093"/>
                  </a:lnTo>
                  <a:lnTo>
                    <a:pt x="1298327" y="22093"/>
                  </a:lnTo>
                  <a:lnTo>
                    <a:pt x="1247667" y="22093"/>
                  </a:lnTo>
                  <a:lnTo>
                    <a:pt x="1197007" y="22093"/>
                  </a:lnTo>
                  <a:lnTo>
                    <a:pt x="1146347" y="22093"/>
                  </a:lnTo>
                  <a:lnTo>
                    <a:pt x="1095688" y="22093"/>
                  </a:lnTo>
                  <a:lnTo>
                    <a:pt x="1045028" y="22093"/>
                  </a:lnTo>
                  <a:lnTo>
                    <a:pt x="994368" y="22093"/>
                  </a:lnTo>
                  <a:lnTo>
                    <a:pt x="943709" y="22093"/>
                  </a:lnTo>
                  <a:lnTo>
                    <a:pt x="893049" y="22093"/>
                  </a:lnTo>
                  <a:lnTo>
                    <a:pt x="0" y="22093"/>
                  </a:lnTo>
                  <a:lnTo>
                    <a:pt x="0" y="0"/>
                  </a:lnTo>
                  <a:close/>
                </a:path>
              </a:pathLst>
            </a:custGeom>
            <a:ln w="11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516009" y="3713225"/>
              <a:ext cx="6294120" cy="1577340"/>
            </a:xfrm>
            <a:custGeom>
              <a:avLst/>
              <a:gdLst/>
              <a:ahLst/>
              <a:cxnLst/>
              <a:rect l="l" t="t" r="r" b="b"/>
              <a:pathLst>
                <a:path w="6294120" h="1577339">
                  <a:moveTo>
                    <a:pt x="6294120" y="1577339"/>
                  </a:moveTo>
                  <a:lnTo>
                    <a:pt x="6294120" y="1499615"/>
                  </a:lnTo>
                  <a:lnTo>
                    <a:pt x="5401818" y="1444751"/>
                  </a:lnTo>
                  <a:lnTo>
                    <a:pt x="4493514" y="1367789"/>
                  </a:lnTo>
                  <a:lnTo>
                    <a:pt x="3601212" y="1279397"/>
                  </a:lnTo>
                  <a:lnTo>
                    <a:pt x="2692908" y="1114043"/>
                  </a:lnTo>
                  <a:lnTo>
                    <a:pt x="1800606" y="959357"/>
                  </a:lnTo>
                  <a:lnTo>
                    <a:pt x="893063" y="694943"/>
                  </a:lnTo>
                  <a:lnTo>
                    <a:pt x="0" y="0"/>
                  </a:lnTo>
                  <a:lnTo>
                    <a:pt x="0" y="1577340"/>
                  </a:lnTo>
                  <a:lnTo>
                    <a:pt x="6294120" y="1577339"/>
                  </a:lnTo>
                  <a:close/>
                </a:path>
              </a:pathLst>
            </a:custGeom>
            <a:solidFill>
              <a:srgbClr val="008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15973" y="3713228"/>
              <a:ext cx="6294120" cy="1577975"/>
            </a:xfrm>
            <a:custGeom>
              <a:avLst/>
              <a:gdLst/>
              <a:ahLst/>
              <a:cxnLst/>
              <a:rect l="l" t="t" r="r" b="b"/>
              <a:pathLst>
                <a:path w="6294120" h="1577975">
                  <a:moveTo>
                    <a:pt x="0" y="0"/>
                  </a:moveTo>
                  <a:lnTo>
                    <a:pt x="893049" y="694946"/>
                  </a:lnTo>
                  <a:lnTo>
                    <a:pt x="1800587" y="959362"/>
                  </a:lnTo>
                  <a:lnTo>
                    <a:pt x="2692884" y="1114041"/>
                  </a:lnTo>
                  <a:lnTo>
                    <a:pt x="3601174" y="1279401"/>
                  </a:lnTo>
                  <a:lnTo>
                    <a:pt x="4493471" y="1367788"/>
                  </a:lnTo>
                  <a:lnTo>
                    <a:pt x="5401761" y="1444750"/>
                  </a:lnTo>
                  <a:lnTo>
                    <a:pt x="6294058" y="1499619"/>
                  </a:lnTo>
                  <a:lnTo>
                    <a:pt x="6294058" y="1577346"/>
                  </a:lnTo>
                  <a:lnTo>
                    <a:pt x="4439227" y="1577346"/>
                  </a:lnTo>
                  <a:lnTo>
                    <a:pt x="4388567" y="1577346"/>
                  </a:lnTo>
                  <a:lnTo>
                    <a:pt x="1500965" y="1577346"/>
                  </a:lnTo>
                  <a:lnTo>
                    <a:pt x="1450306" y="1577346"/>
                  </a:lnTo>
                  <a:lnTo>
                    <a:pt x="0" y="1577346"/>
                  </a:lnTo>
                  <a:lnTo>
                    <a:pt x="0" y="0"/>
                  </a:lnTo>
                  <a:close/>
                </a:path>
              </a:pathLst>
            </a:custGeom>
            <a:ln w="11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16009" y="3603497"/>
              <a:ext cx="6294120" cy="1609725"/>
            </a:xfrm>
            <a:custGeom>
              <a:avLst/>
              <a:gdLst/>
              <a:ahLst/>
              <a:cxnLst/>
              <a:rect l="l" t="t" r="r" b="b"/>
              <a:pathLst>
                <a:path w="6294120" h="1609725">
                  <a:moveTo>
                    <a:pt x="5401818" y="1554479"/>
                  </a:moveTo>
                  <a:lnTo>
                    <a:pt x="4493514" y="1466087"/>
                  </a:lnTo>
                  <a:lnTo>
                    <a:pt x="3601212" y="1356359"/>
                  </a:lnTo>
                  <a:lnTo>
                    <a:pt x="2692908" y="1146809"/>
                  </a:lnTo>
                  <a:lnTo>
                    <a:pt x="1800606" y="947927"/>
                  </a:lnTo>
                  <a:lnTo>
                    <a:pt x="893063" y="649985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893063" y="804671"/>
                  </a:lnTo>
                  <a:lnTo>
                    <a:pt x="1800606" y="1069086"/>
                  </a:lnTo>
                  <a:lnTo>
                    <a:pt x="2692908" y="1223771"/>
                  </a:lnTo>
                  <a:lnTo>
                    <a:pt x="3601212" y="1389125"/>
                  </a:lnTo>
                  <a:lnTo>
                    <a:pt x="4493514" y="1477517"/>
                  </a:lnTo>
                  <a:lnTo>
                    <a:pt x="5401818" y="1554479"/>
                  </a:lnTo>
                  <a:close/>
                </a:path>
                <a:path w="6294120" h="1609725">
                  <a:moveTo>
                    <a:pt x="6294120" y="1609343"/>
                  </a:moveTo>
                  <a:lnTo>
                    <a:pt x="6294120" y="1598675"/>
                  </a:lnTo>
                  <a:lnTo>
                    <a:pt x="5401818" y="1554479"/>
                  </a:lnTo>
                  <a:lnTo>
                    <a:pt x="6294120" y="1609343"/>
                  </a:lnTo>
                  <a:close/>
                </a:path>
              </a:pathLst>
            </a:custGeom>
            <a:solidFill>
              <a:srgbClr val="000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515973" y="3603502"/>
              <a:ext cx="6294120" cy="1609725"/>
            </a:xfrm>
            <a:custGeom>
              <a:avLst/>
              <a:gdLst/>
              <a:ahLst/>
              <a:cxnLst/>
              <a:rect l="l" t="t" r="r" b="b"/>
              <a:pathLst>
                <a:path w="6294120" h="1609725">
                  <a:moveTo>
                    <a:pt x="0" y="0"/>
                  </a:moveTo>
                  <a:lnTo>
                    <a:pt x="893049" y="649982"/>
                  </a:lnTo>
                  <a:lnTo>
                    <a:pt x="1800587" y="947927"/>
                  </a:lnTo>
                  <a:lnTo>
                    <a:pt x="2692884" y="1146816"/>
                  </a:lnTo>
                  <a:lnTo>
                    <a:pt x="3601174" y="1356364"/>
                  </a:lnTo>
                  <a:lnTo>
                    <a:pt x="4493471" y="1466090"/>
                  </a:lnTo>
                  <a:lnTo>
                    <a:pt x="5401761" y="1554487"/>
                  </a:lnTo>
                  <a:lnTo>
                    <a:pt x="6294058" y="1598675"/>
                  </a:lnTo>
                  <a:lnTo>
                    <a:pt x="6294058" y="1609345"/>
                  </a:lnTo>
                  <a:lnTo>
                    <a:pt x="5401761" y="1554487"/>
                  </a:lnTo>
                  <a:lnTo>
                    <a:pt x="4493471" y="1477525"/>
                  </a:lnTo>
                  <a:lnTo>
                    <a:pt x="3601174" y="1389127"/>
                  </a:lnTo>
                  <a:lnTo>
                    <a:pt x="2692884" y="1223778"/>
                  </a:lnTo>
                  <a:lnTo>
                    <a:pt x="1800587" y="1069088"/>
                  </a:lnTo>
                  <a:lnTo>
                    <a:pt x="893049" y="804672"/>
                  </a:lnTo>
                  <a:lnTo>
                    <a:pt x="0" y="109726"/>
                  </a:lnTo>
                  <a:lnTo>
                    <a:pt x="0" y="0"/>
                  </a:lnTo>
                  <a:close/>
                </a:path>
              </a:pathLst>
            </a:custGeom>
            <a:ln w="112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16009" y="3448811"/>
              <a:ext cx="6294120" cy="1753870"/>
            </a:xfrm>
            <a:custGeom>
              <a:avLst/>
              <a:gdLst/>
              <a:ahLst/>
              <a:cxnLst/>
              <a:rect l="l" t="t" r="r" b="b"/>
              <a:pathLst>
                <a:path w="6294120" h="1753870">
                  <a:moveTo>
                    <a:pt x="4493514" y="1620773"/>
                  </a:moveTo>
                  <a:lnTo>
                    <a:pt x="3601212" y="1477517"/>
                  </a:lnTo>
                  <a:lnTo>
                    <a:pt x="2692908" y="1191005"/>
                  </a:lnTo>
                  <a:lnTo>
                    <a:pt x="1800606" y="904493"/>
                  </a:lnTo>
                  <a:lnTo>
                    <a:pt x="893063" y="617219"/>
                  </a:lnTo>
                  <a:lnTo>
                    <a:pt x="0" y="0"/>
                  </a:lnTo>
                  <a:lnTo>
                    <a:pt x="0" y="154686"/>
                  </a:lnTo>
                  <a:lnTo>
                    <a:pt x="893063" y="804671"/>
                  </a:lnTo>
                  <a:lnTo>
                    <a:pt x="1800606" y="1102613"/>
                  </a:lnTo>
                  <a:lnTo>
                    <a:pt x="2692908" y="1301495"/>
                  </a:lnTo>
                  <a:lnTo>
                    <a:pt x="3601212" y="1511045"/>
                  </a:lnTo>
                  <a:lnTo>
                    <a:pt x="4493514" y="1620773"/>
                  </a:lnTo>
                  <a:close/>
                </a:path>
                <a:path w="6294120" h="1753870">
                  <a:moveTo>
                    <a:pt x="6294120" y="1753361"/>
                  </a:moveTo>
                  <a:lnTo>
                    <a:pt x="5401818" y="1698497"/>
                  </a:lnTo>
                  <a:lnTo>
                    <a:pt x="4493514" y="1620773"/>
                  </a:lnTo>
                  <a:lnTo>
                    <a:pt x="5401818" y="1709165"/>
                  </a:lnTo>
                  <a:lnTo>
                    <a:pt x="6294120" y="1753361"/>
                  </a:lnTo>
                  <a:close/>
                </a:path>
              </a:pathLst>
            </a:custGeom>
            <a:solidFill>
              <a:srgbClr val="FCF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15973" y="3448823"/>
              <a:ext cx="6294120" cy="1753870"/>
            </a:xfrm>
            <a:custGeom>
              <a:avLst/>
              <a:gdLst/>
              <a:ahLst/>
              <a:cxnLst/>
              <a:rect l="l" t="t" r="r" b="b"/>
              <a:pathLst>
                <a:path w="6294120" h="1753870">
                  <a:moveTo>
                    <a:pt x="0" y="0"/>
                  </a:moveTo>
                  <a:lnTo>
                    <a:pt x="893049" y="617218"/>
                  </a:lnTo>
                  <a:lnTo>
                    <a:pt x="1800587" y="904494"/>
                  </a:lnTo>
                  <a:lnTo>
                    <a:pt x="2692884" y="1191004"/>
                  </a:lnTo>
                  <a:lnTo>
                    <a:pt x="3601174" y="1477525"/>
                  </a:lnTo>
                  <a:lnTo>
                    <a:pt x="4493471" y="1620780"/>
                  </a:lnTo>
                  <a:lnTo>
                    <a:pt x="5401761" y="1698496"/>
                  </a:lnTo>
                  <a:lnTo>
                    <a:pt x="6294058" y="1753365"/>
                  </a:lnTo>
                  <a:lnTo>
                    <a:pt x="5401761" y="1709166"/>
                  </a:lnTo>
                  <a:lnTo>
                    <a:pt x="4493471" y="1620780"/>
                  </a:lnTo>
                  <a:lnTo>
                    <a:pt x="3601174" y="1511054"/>
                  </a:lnTo>
                  <a:lnTo>
                    <a:pt x="2692884" y="1301495"/>
                  </a:lnTo>
                  <a:lnTo>
                    <a:pt x="1800587" y="1102617"/>
                  </a:lnTo>
                  <a:lnTo>
                    <a:pt x="893049" y="804672"/>
                  </a:lnTo>
                  <a:lnTo>
                    <a:pt x="0" y="154690"/>
                  </a:lnTo>
                  <a:lnTo>
                    <a:pt x="0" y="0"/>
                  </a:lnTo>
                  <a:close/>
                </a:path>
              </a:pathLst>
            </a:custGeom>
            <a:ln w="11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6009" y="3249929"/>
              <a:ext cx="6294120" cy="1952625"/>
            </a:xfrm>
            <a:custGeom>
              <a:avLst/>
              <a:gdLst/>
              <a:ahLst/>
              <a:cxnLst/>
              <a:rect l="l" t="t" r="r" b="b"/>
              <a:pathLst>
                <a:path w="6294120" h="1952625">
                  <a:moveTo>
                    <a:pt x="6294120" y="1952243"/>
                  </a:moveTo>
                  <a:lnTo>
                    <a:pt x="6294120" y="1940813"/>
                  </a:lnTo>
                  <a:lnTo>
                    <a:pt x="5401818" y="1885949"/>
                  </a:lnTo>
                  <a:lnTo>
                    <a:pt x="4493514" y="1797557"/>
                  </a:lnTo>
                  <a:lnTo>
                    <a:pt x="3601212" y="1643633"/>
                  </a:lnTo>
                  <a:lnTo>
                    <a:pt x="2692908" y="1335023"/>
                  </a:lnTo>
                  <a:lnTo>
                    <a:pt x="1800606" y="948689"/>
                  </a:lnTo>
                  <a:lnTo>
                    <a:pt x="893063" y="563118"/>
                  </a:lnTo>
                  <a:lnTo>
                    <a:pt x="0" y="0"/>
                  </a:lnTo>
                  <a:lnTo>
                    <a:pt x="0" y="198882"/>
                  </a:lnTo>
                  <a:lnTo>
                    <a:pt x="893063" y="816102"/>
                  </a:lnTo>
                  <a:lnTo>
                    <a:pt x="1800606" y="1103375"/>
                  </a:lnTo>
                  <a:lnTo>
                    <a:pt x="2692908" y="1389887"/>
                  </a:lnTo>
                  <a:lnTo>
                    <a:pt x="3601212" y="1676399"/>
                  </a:lnTo>
                  <a:lnTo>
                    <a:pt x="4493514" y="1819655"/>
                  </a:lnTo>
                  <a:lnTo>
                    <a:pt x="5401818" y="1897379"/>
                  </a:lnTo>
                  <a:lnTo>
                    <a:pt x="6294120" y="1952243"/>
                  </a:lnTo>
                  <a:close/>
                </a:path>
              </a:pathLst>
            </a:custGeom>
            <a:solidFill>
              <a:srgbClr val="F20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15973" y="3249934"/>
              <a:ext cx="6294120" cy="1952625"/>
            </a:xfrm>
            <a:custGeom>
              <a:avLst/>
              <a:gdLst/>
              <a:ahLst/>
              <a:cxnLst/>
              <a:rect l="l" t="t" r="r" b="b"/>
              <a:pathLst>
                <a:path w="6294120" h="1952625">
                  <a:moveTo>
                    <a:pt x="0" y="0"/>
                  </a:moveTo>
                  <a:lnTo>
                    <a:pt x="893049" y="563115"/>
                  </a:lnTo>
                  <a:lnTo>
                    <a:pt x="1800587" y="948692"/>
                  </a:lnTo>
                  <a:lnTo>
                    <a:pt x="2692884" y="1335024"/>
                  </a:lnTo>
                  <a:lnTo>
                    <a:pt x="3601174" y="1643639"/>
                  </a:lnTo>
                  <a:lnTo>
                    <a:pt x="4493471" y="1797564"/>
                  </a:lnTo>
                  <a:lnTo>
                    <a:pt x="5401761" y="1885950"/>
                  </a:lnTo>
                  <a:lnTo>
                    <a:pt x="6294058" y="1940819"/>
                  </a:lnTo>
                  <a:lnTo>
                    <a:pt x="6294058" y="1952243"/>
                  </a:lnTo>
                  <a:lnTo>
                    <a:pt x="5401761" y="1897385"/>
                  </a:lnTo>
                  <a:lnTo>
                    <a:pt x="4493471" y="1819658"/>
                  </a:lnTo>
                  <a:lnTo>
                    <a:pt x="3601174" y="1676403"/>
                  </a:lnTo>
                  <a:lnTo>
                    <a:pt x="2692884" y="1389893"/>
                  </a:lnTo>
                  <a:lnTo>
                    <a:pt x="1800587" y="1103382"/>
                  </a:lnTo>
                  <a:lnTo>
                    <a:pt x="893049" y="816107"/>
                  </a:lnTo>
                  <a:lnTo>
                    <a:pt x="0" y="198877"/>
                  </a:lnTo>
                  <a:lnTo>
                    <a:pt x="0" y="0"/>
                  </a:lnTo>
                  <a:close/>
                </a:path>
              </a:pathLst>
            </a:custGeom>
            <a:ln w="11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16009" y="2687573"/>
              <a:ext cx="6294120" cy="2503170"/>
            </a:xfrm>
            <a:custGeom>
              <a:avLst/>
              <a:gdLst/>
              <a:ahLst/>
              <a:cxnLst/>
              <a:rect l="l" t="t" r="r" b="b"/>
              <a:pathLst>
                <a:path w="6294120" h="2503170">
                  <a:moveTo>
                    <a:pt x="6294120" y="2503169"/>
                  </a:moveTo>
                  <a:lnTo>
                    <a:pt x="6294120" y="2448305"/>
                  </a:lnTo>
                  <a:lnTo>
                    <a:pt x="5401818" y="2371343"/>
                  </a:lnTo>
                  <a:lnTo>
                    <a:pt x="4493514" y="2250185"/>
                  </a:lnTo>
                  <a:lnTo>
                    <a:pt x="3601212" y="2073401"/>
                  </a:lnTo>
                  <a:lnTo>
                    <a:pt x="2692908" y="1731264"/>
                  </a:lnTo>
                  <a:lnTo>
                    <a:pt x="1800606" y="1202436"/>
                  </a:lnTo>
                  <a:lnTo>
                    <a:pt x="893063" y="706373"/>
                  </a:lnTo>
                  <a:lnTo>
                    <a:pt x="0" y="0"/>
                  </a:lnTo>
                  <a:lnTo>
                    <a:pt x="0" y="562356"/>
                  </a:lnTo>
                  <a:lnTo>
                    <a:pt x="893063" y="1125474"/>
                  </a:lnTo>
                  <a:lnTo>
                    <a:pt x="1800606" y="1511045"/>
                  </a:lnTo>
                  <a:lnTo>
                    <a:pt x="2692908" y="1897380"/>
                  </a:lnTo>
                  <a:lnTo>
                    <a:pt x="3601212" y="2205989"/>
                  </a:lnTo>
                  <a:lnTo>
                    <a:pt x="4493514" y="2359913"/>
                  </a:lnTo>
                  <a:lnTo>
                    <a:pt x="5401818" y="2448305"/>
                  </a:lnTo>
                  <a:lnTo>
                    <a:pt x="6294120" y="2503169"/>
                  </a:lnTo>
                  <a:close/>
                </a:path>
              </a:pathLst>
            </a:custGeom>
            <a:solidFill>
              <a:srgbClr val="02AB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15973" y="2687584"/>
              <a:ext cx="6294120" cy="2503170"/>
            </a:xfrm>
            <a:custGeom>
              <a:avLst/>
              <a:gdLst/>
              <a:ahLst/>
              <a:cxnLst/>
              <a:rect l="l" t="t" r="r" b="b"/>
              <a:pathLst>
                <a:path w="6294120" h="2503170">
                  <a:moveTo>
                    <a:pt x="0" y="0"/>
                  </a:moveTo>
                  <a:lnTo>
                    <a:pt x="893049" y="706370"/>
                  </a:lnTo>
                  <a:lnTo>
                    <a:pt x="1800587" y="1202439"/>
                  </a:lnTo>
                  <a:lnTo>
                    <a:pt x="2692884" y="1731271"/>
                  </a:lnTo>
                  <a:lnTo>
                    <a:pt x="3601174" y="2073404"/>
                  </a:lnTo>
                  <a:lnTo>
                    <a:pt x="4493471" y="2250188"/>
                  </a:lnTo>
                  <a:lnTo>
                    <a:pt x="5401761" y="2371349"/>
                  </a:lnTo>
                  <a:lnTo>
                    <a:pt x="6294058" y="2448311"/>
                  </a:lnTo>
                  <a:lnTo>
                    <a:pt x="6294058" y="2503169"/>
                  </a:lnTo>
                  <a:lnTo>
                    <a:pt x="5401761" y="2448311"/>
                  </a:lnTo>
                  <a:lnTo>
                    <a:pt x="4493471" y="2359914"/>
                  </a:lnTo>
                  <a:lnTo>
                    <a:pt x="3601174" y="2205989"/>
                  </a:lnTo>
                  <a:lnTo>
                    <a:pt x="2692884" y="1897385"/>
                  </a:lnTo>
                  <a:lnTo>
                    <a:pt x="1800587" y="1511043"/>
                  </a:lnTo>
                  <a:lnTo>
                    <a:pt x="893049" y="1125476"/>
                  </a:lnTo>
                  <a:lnTo>
                    <a:pt x="0" y="562361"/>
                  </a:lnTo>
                  <a:lnTo>
                    <a:pt x="0" y="0"/>
                  </a:lnTo>
                  <a:close/>
                </a:path>
              </a:pathLst>
            </a:custGeom>
            <a:ln w="11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348105" y="5994539"/>
            <a:ext cx="154749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Cache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Size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(KB)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1733" y="5178435"/>
            <a:ext cx="135890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0237" y="2421532"/>
            <a:ext cx="495300" cy="26346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0.14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550" b="1">
                <a:latin typeface="Arial"/>
                <a:cs typeface="Arial"/>
              </a:rPr>
              <a:t>0.12</a:t>
            </a:r>
            <a:endParaRPr sz="155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1185"/>
              </a:spcBef>
            </a:pPr>
            <a:r>
              <a:rPr dirty="0" sz="1550" b="1">
                <a:latin typeface="Arial"/>
                <a:cs typeface="Arial"/>
              </a:rPr>
              <a:t>0.1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550" b="1">
                <a:latin typeface="Arial"/>
                <a:cs typeface="Arial"/>
              </a:rPr>
              <a:t>0.08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550" b="1">
                <a:latin typeface="Arial"/>
                <a:cs typeface="Arial"/>
              </a:rPr>
              <a:t>0.06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550" b="1">
                <a:latin typeface="Arial"/>
                <a:cs typeface="Arial"/>
              </a:rPr>
              <a:t>0.04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550" b="1">
                <a:latin typeface="Arial"/>
                <a:cs typeface="Arial"/>
              </a:rPr>
              <a:t>0.02</a:t>
            </a:r>
            <a:endParaRPr sz="1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12771" y="5498184"/>
            <a:ext cx="247650" cy="135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05829" y="5498184"/>
            <a:ext cx="247650" cy="135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98133" y="5498184"/>
            <a:ext cx="247650" cy="135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6435" y="5498184"/>
            <a:ext cx="247650" cy="1358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8</a:t>
            </a:r>
            <a:endParaRPr sz="1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8740" y="5530905"/>
            <a:ext cx="247650" cy="24637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16</a:t>
            </a:r>
            <a:endParaRPr sz="1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06288" y="5530905"/>
            <a:ext cx="247650" cy="24637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32</a:t>
            </a:r>
            <a:endParaRPr sz="1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9346" y="5530905"/>
            <a:ext cx="247650" cy="24637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64</a:t>
            </a:r>
            <a:endParaRPr sz="1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06894" y="5563695"/>
            <a:ext cx="247650" cy="356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550" b="1">
                <a:latin typeface="Arial"/>
                <a:cs typeface="Arial"/>
              </a:rPr>
              <a:t>128</a:t>
            </a:r>
            <a:endParaRPr sz="1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17297" y="2554109"/>
            <a:ext cx="57721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1-way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85831" y="2880111"/>
            <a:ext cx="1069340" cy="917575"/>
            <a:chOff x="2985831" y="2880111"/>
            <a:chExt cx="1069340" cy="917575"/>
          </a:xfrm>
        </p:grpSpPr>
        <p:sp>
          <p:nvSpPr>
            <p:cNvPr id="48" name="object 48"/>
            <p:cNvSpPr/>
            <p:nvPr/>
          </p:nvSpPr>
          <p:spPr>
            <a:xfrm>
              <a:off x="3051662" y="2886461"/>
              <a:ext cx="490855" cy="298450"/>
            </a:xfrm>
            <a:custGeom>
              <a:avLst/>
              <a:gdLst/>
              <a:ahLst/>
              <a:cxnLst/>
              <a:rect l="l" t="t" r="r" b="b"/>
              <a:pathLst>
                <a:path w="490854" h="298450">
                  <a:moveTo>
                    <a:pt x="490719" y="0"/>
                  </a:moveTo>
                  <a:lnTo>
                    <a:pt x="0" y="297945"/>
                  </a:lnTo>
                </a:path>
              </a:pathLst>
            </a:custGeom>
            <a:ln w="12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5831" y="3100290"/>
              <a:ext cx="176616" cy="1232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229959" y="3327662"/>
              <a:ext cx="818515" cy="429895"/>
            </a:xfrm>
            <a:custGeom>
              <a:avLst/>
              <a:gdLst/>
              <a:ahLst/>
              <a:cxnLst/>
              <a:rect l="l" t="t" r="r" b="b"/>
              <a:pathLst>
                <a:path w="818514" h="429895">
                  <a:moveTo>
                    <a:pt x="818381" y="0"/>
                  </a:moveTo>
                  <a:lnTo>
                    <a:pt x="0" y="429765"/>
                  </a:lnTo>
                </a:path>
              </a:pathLst>
            </a:custGeom>
            <a:ln w="11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4142" y="3674075"/>
              <a:ext cx="176601" cy="12326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842137" y="3005975"/>
            <a:ext cx="57721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2-way</a:t>
            </a:r>
            <a:endParaRPr sz="1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27175" y="3392309"/>
            <a:ext cx="57721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4-way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25148" y="3652273"/>
            <a:ext cx="4745990" cy="2240915"/>
            <a:chOff x="3625148" y="3652273"/>
            <a:chExt cx="4745990" cy="2240915"/>
          </a:xfrm>
        </p:grpSpPr>
        <p:sp>
          <p:nvSpPr>
            <p:cNvPr id="55" name="object 55"/>
            <p:cNvSpPr/>
            <p:nvPr/>
          </p:nvSpPr>
          <p:spPr>
            <a:xfrm>
              <a:off x="3691731" y="3658370"/>
              <a:ext cx="1042035" cy="508000"/>
            </a:xfrm>
            <a:custGeom>
              <a:avLst/>
              <a:gdLst/>
              <a:ahLst/>
              <a:cxnLst/>
              <a:rect l="l" t="t" r="r" b="b"/>
              <a:pathLst>
                <a:path w="1042035" h="508000">
                  <a:moveTo>
                    <a:pt x="1041647" y="0"/>
                  </a:moveTo>
                  <a:lnTo>
                    <a:pt x="0" y="507492"/>
                  </a:lnTo>
                </a:path>
              </a:pathLst>
            </a:custGeom>
            <a:ln w="11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148" y="4081747"/>
              <a:ext cx="176601" cy="12326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435445" y="4110240"/>
              <a:ext cx="967105" cy="452755"/>
            </a:xfrm>
            <a:custGeom>
              <a:avLst/>
              <a:gdLst/>
              <a:ahLst/>
              <a:cxnLst/>
              <a:rect l="l" t="t" r="r" b="b"/>
              <a:pathLst>
                <a:path w="967104" h="452754">
                  <a:moveTo>
                    <a:pt x="966965" y="0"/>
                  </a:moveTo>
                  <a:lnTo>
                    <a:pt x="0" y="452624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458" y="4478832"/>
              <a:ext cx="191673" cy="1231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224098" y="4474467"/>
              <a:ext cx="1071880" cy="551180"/>
            </a:xfrm>
            <a:custGeom>
              <a:avLst/>
              <a:gdLst/>
              <a:ahLst/>
              <a:cxnLst/>
              <a:rect l="l" t="t" r="r" b="b"/>
              <a:pathLst>
                <a:path w="1071879" h="551179">
                  <a:moveTo>
                    <a:pt x="1071361" y="0"/>
                  </a:moveTo>
                  <a:lnTo>
                    <a:pt x="0" y="550926"/>
                  </a:lnTo>
                </a:path>
              </a:pathLst>
            </a:custGeom>
            <a:ln w="11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8267" y="4942053"/>
              <a:ext cx="176601" cy="12326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259871" y="5345443"/>
              <a:ext cx="104139" cy="540385"/>
            </a:xfrm>
            <a:custGeom>
              <a:avLst/>
              <a:gdLst/>
              <a:ahLst/>
              <a:cxnLst/>
              <a:rect l="l" t="t" r="r" b="b"/>
              <a:pathLst>
                <a:path w="104140" h="540385">
                  <a:moveTo>
                    <a:pt x="103629" y="540256"/>
                  </a:moveTo>
                  <a:lnTo>
                    <a:pt x="0" y="0"/>
                  </a:lnTo>
                </a:path>
              </a:pathLst>
            </a:custGeom>
            <a:ln w="14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3872" y="5284003"/>
              <a:ext cx="161725" cy="13429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166493" y="3799979"/>
            <a:ext cx="57721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8-way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70403" y="4152785"/>
            <a:ext cx="85280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Capacity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85487" y="5938913"/>
            <a:ext cx="118300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Arial"/>
                <a:cs typeface="Arial"/>
              </a:rPr>
              <a:t>Compulsory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95049" y="2130044"/>
            <a:ext cx="101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Miss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34875" y="2193798"/>
            <a:ext cx="4038600" cy="1385570"/>
          </a:xfrm>
          <a:prstGeom prst="rect">
            <a:avLst/>
          </a:prstGeom>
          <a:solidFill>
            <a:srgbClr val="D7E2EF"/>
          </a:solidFill>
          <a:ln w="9525">
            <a:solidFill>
              <a:srgbClr val="667FA5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170" marR="664210">
              <a:lnSpc>
                <a:spcPct val="100000"/>
              </a:lnSpc>
              <a:spcBef>
                <a:spcPts val="275"/>
              </a:spcBef>
            </a:pPr>
            <a:r>
              <a:rPr dirty="0" sz="1400" spc="-10">
                <a:latin typeface="Calibri"/>
                <a:cs typeface="Calibri"/>
              </a:rPr>
              <a:t>Ejemplo: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Valores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promedio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Rate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para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programas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SPEC92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19075" indent="-129539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1400" spc="-10">
                <a:latin typeface="Calibri"/>
                <a:cs typeface="Calibri"/>
              </a:rPr>
              <a:t>Reemplazamiento: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LRU</a:t>
            </a:r>
            <a:endParaRPr sz="1400">
              <a:latin typeface="Calibri"/>
              <a:cs typeface="Calibri"/>
            </a:endParaRPr>
          </a:p>
          <a:p>
            <a:pPr marL="219075" indent="-129539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1400" spc="-20">
                <a:latin typeface="Calibri"/>
                <a:cs typeface="Calibri"/>
              </a:rPr>
              <a:t>Tamaño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32 </a:t>
            </a:r>
            <a:r>
              <a:rPr dirty="0" sz="1400" spc="-10">
                <a:latin typeface="Calibri"/>
                <a:cs typeface="Calibri"/>
              </a:rPr>
              <a:t>bytes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(constante)</a:t>
            </a:r>
            <a:endParaRPr sz="1400">
              <a:latin typeface="Calibri"/>
              <a:cs typeface="Calibri"/>
            </a:endParaRPr>
          </a:p>
          <a:p>
            <a:pPr marL="219075" indent="-129539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1400" spc="-10">
                <a:latin typeface="Calibri"/>
                <a:cs typeface="Calibri"/>
              </a:rPr>
              <a:t>Variando: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tamaño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asociatividad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Optimización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de la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153" y="1387094"/>
            <a:ext cx="7230109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0"/>
              <a:t>E</a:t>
            </a:r>
            <a:r>
              <a:rPr dirty="0" sz="1650" spc="100"/>
              <a:t>S</a:t>
            </a:r>
            <a:r>
              <a:rPr dirty="0" sz="1650" spc="-340"/>
              <a:t> </a:t>
            </a:r>
            <a:r>
              <a:rPr dirty="0" sz="1650" spc="105"/>
              <a:t>PACIO</a:t>
            </a:r>
            <a:r>
              <a:rPr dirty="0" sz="1650" spc="490"/>
              <a:t> </a:t>
            </a:r>
            <a:r>
              <a:rPr dirty="0" sz="1650" spc="95"/>
              <a:t>DE</a:t>
            </a:r>
            <a:r>
              <a:rPr dirty="0" sz="1650" spc="490"/>
              <a:t> </a:t>
            </a:r>
            <a:r>
              <a:rPr dirty="0" sz="1650" spc="145"/>
              <a:t>DISEÑO</a:t>
            </a:r>
            <a:r>
              <a:rPr dirty="0" sz="1650" spc="490"/>
              <a:t> </a:t>
            </a:r>
            <a:r>
              <a:rPr dirty="0" sz="1650" spc="90"/>
              <a:t>PARA</a:t>
            </a:r>
            <a:r>
              <a:rPr dirty="0" sz="1650" spc="390"/>
              <a:t> </a:t>
            </a:r>
            <a:r>
              <a:rPr dirty="0" sz="1650" spc="95"/>
              <a:t>LA</a:t>
            </a:r>
            <a:r>
              <a:rPr dirty="0" sz="1650" spc="400"/>
              <a:t> </a:t>
            </a:r>
            <a:r>
              <a:rPr dirty="0" sz="1650" spc="150"/>
              <a:t>MEJORA</a:t>
            </a:r>
            <a:r>
              <a:rPr dirty="0" sz="1650" spc="390"/>
              <a:t> </a:t>
            </a:r>
            <a:r>
              <a:rPr dirty="0" sz="1650" spc="120"/>
              <a:t>DEL</a:t>
            </a:r>
            <a:r>
              <a:rPr dirty="0" sz="1650" spc="425"/>
              <a:t> </a:t>
            </a:r>
            <a:r>
              <a:rPr dirty="0" sz="1650" spc="150"/>
              <a:t>RENDIMIENTO</a:t>
            </a:r>
            <a:r>
              <a:rPr dirty="0" sz="1650" spc="490"/>
              <a:t> </a:t>
            </a:r>
            <a:r>
              <a:rPr dirty="0" sz="1650" spc="95"/>
              <a:t>DE</a:t>
            </a:r>
            <a:r>
              <a:rPr dirty="0" sz="1650" spc="484"/>
              <a:t> </a:t>
            </a:r>
            <a:r>
              <a:rPr dirty="0" sz="2100" spc="105"/>
              <a:t>M</a:t>
            </a:r>
            <a:r>
              <a:rPr dirty="0" sz="1650" spc="105"/>
              <a:t>C</a:t>
            </a:r>
            <a:endParaRPr sz="16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2048286"/>
            <a:ext cx="5881370" cy="337312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00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b="1">
                <a:latin typeface="Calibri"/>
                <a:cs typeface="Calibri"/>
              </a:rPr>
              <a:t>¿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Como</a:t>
            </a:r>
            <a:r>
              <a:rPr dirty="0" sz="2200" spc="-10" b="1">
                <a:latin typeface="Calibri"/>
                <a:cs typeface="Calibri"/>
              </a:rPr>
              <a:t> mejorar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el </a:t>
            </a:r>
            <a:r>
              <a:rPr dirty="0" sz="2200" spc="-10" b="1">
                <a:latin typeface="Calibri"/>
                <a:cs typeface="Calibri"/>
              </a:rPr>
              <a:t>rendimiento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la</a:t>
            </a:r>
            <a:r>
              <a:rPr dirty="0" sz="2200" spc="-5" b="1">
                <a:latin typeface="Calibri"/>
                <a:cs typeface="Calibri"/>
              </a:rPr>
              <a:t> cache?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30"/>
              </a:spcBef>
            </a:pPr>
            <a:r>
              <a:rPr dirty="0" sz="1800" spc="-40">
                <a:latin typeface="Calibri"/>
                <a:cs typeface="Calibri"/>
              </a:rPr>
              <a:t>Tcpu</a:t>
            </a:r>
            <a:r>
              <a:rPr dirty="0" sz="1800">
                <a:latin typeface="Calibri"/>
                <a:cs typeface="Calibri"/>
              </a:rPr>
              <a:t> =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 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 CPI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(AMPI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Calibri"/>
                <a:cs typeface="Calibri"/>
              </a:rPr>
              <a:t>Miss </a:t>
            </a:r>
            <a:r>
              <a:rPr dirty="0" sz="18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800" spc="-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96497"/>
                </a:solidFill>
                <a:latin typeface="Calibri"/>
                <a:cs typeface="Calibri"/>
              </a:rPr>
              <a:t>x </a:t>
            </a:r>
            <a:r>
              <a:rPr dirty="0" sz="18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800" spc="-10">
                <a:solidFill>
                  <a:srgbClr val="FF3300"/>
                </a:solidFill>
                <a:latin typeface="Calibri"/>
                <a:cs typeface="Calibri"/>
              </a:rPr>
              <a:t> Penalty</a:t>
            </a:r>
            <a:r>
              <a:rPr dirty="0" sz="1800" spc="-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) ]  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3300"/>
                </a:solidFill>
                <a:latin typeface="Calibri"/>
                <a:cs typeface="Calibri"/>
              </a:rPr>
              <a:t>tc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70"/>
              </a:spcBef>
              <a:buClr>
                <a:srgbClr val="396495"/>
              </a:buClr>
              <a:buSzPct val="7954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Calibri"/>
                <a:cs typeface="Calibri"/>
              </a:rPr>
              <a:t>Estudio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técnicas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para:</a:t>
            </a:r>
            <a:endParaRPr sz="22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15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 b="1">
                <a:latin typeface="Calibri"/>
                <a:cs typeface="Calibri"/>
              </a:rPr>
              <a:t>Reducir </a:t>
            </a:r>
            <a:r>
              <a:rPr dirty="0" sz="2000" spc="-5" b="1">
                <a:latin typeface="Calibri"/>
                <a:cs typeface="Calibri"/>
              </a:rPr>
              <a:t>la </a:t>
            </a:r>
            <a:r>
              <a:rPr dirty="0" sz="2000" spc="-10" b="1">
                <a:latin typeface="Calibri"/>
                <a:cs typeface="Calibri"/>
              </a:rPr>
              <a:t>tasa</a:t>
            </a:r>
            <a:r>
              <a:rPr dirty="0" sz="2000" spc="-5" b="1">
                <a:latin typeface="Calibri"/>
                <a:cs typeface="Calibri"/>
              </a:rPr>
              <a:t> de </a:t>
            </a:r>
            <a:r>
              <a:rPr dirty="0" sz="2000" spc="-10" b="1">
                <a:latin typeface="Calibri"/>
                <a:cs typeface="Calibri"/>
              </a:rPr>
              <a:t>fallos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 b="1">
                <a:latin typeface="Calibri"/>
                <a:cs typeface="Calibri"/>
              </a:rPr>
              <a:t>Reducir</a:t>
            </a:r>
            <a:r>
              <a:rPr dirty="0" sz="2000" spc="-5" b="1">
                <a:latin typeface="Calibri"/>
                <a:cs typeface="Calibri"/>
              </a:rPr>
              <a:t> la penalización del </a:t>
            </a:r>
            <a:r>
              <a:rPr dirty="0" sz="2000" spc="-10" b="1">
                <a:latin typeface="Calibri"/>
                <a:cs typeface="Calibri"/>
              </a:rPr>
              <a:t>fallo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 b="1">
                <a:latin typeface="Calibri"/>
                <a:cs typeface="Calibri"/>
              </a:rPr>
              <a:t>Reducir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el tiempo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acierto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(hit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time)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 b="1">
                <a:latin typeface="Calibri"/>
                <a:cs typeface="Calibri"/>
              </a:rPr>
              <a:t>Aumentar </a:t>
            </a:r>
            <a:r>
              <a:rPr dirty="0" sz="2000" spc="-5" b="1">
                <a:latin typeface="Calibri"/>
                <a:cs typeface="Calibri"/>
              </a:rPr>
              <a:t>el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ancho banda</a:t>
            </a:r>
            <a:endParaRPr sz="20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2000" spc="-5">
                <a:latin typeface="Calibri"/>
                <a:cs typeface="Calibri"/>
              </a:rPr>
              <a:t>Las dos </a:t>
            </a:r>
            <a:r>
              <a:rPr dirty="0" sz="2000" spc="-10">
                <a:latin typeface="Calibri"/>
                <a:cs typeface="Calibri"/>
              </a:rPr>
              <a:t>últimas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técnicas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inciden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sobre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153" y="1387094"/>
            <a:ext cx="7230109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0"/>
              <a:t>E</a:t>
            </a:r>
            <a:r>
              <a:rPr dirty="0" sz="1650" spc="100"/>
              <a:t>S</a:t>
            </a:r>
            <a:r>
              <a:rPr dirty="0" sz="1650" spc="-340"/>
              <a:t> </a:t>
            </a:r>
            <a:r>
              <a:rPr dirty="0" sz="1650" spc="105"/>
              <a:t>PACIO</a:t>
            </a:r>
            <a:r>
              <a:rPr dirty="0" sz="1650" spc="490"/>
              <a:t> </a:t>
            </a:r>
            <a:r>
              <a:rPr dirty="0" sz="1650" spc="95"/>
              <a:t>DE</a:t>
            </a:r>
            <a:r>
              <a:rPr dirty="0" sz="1650" spc="490"/>
              <a:t> </a:t>
            </a:r>
            <a:r>
              <a:rPr dirty="0" sz="1650" spc="145"/>
              <a:t>DISEÑO</a:t>
            </a:r>
            <a:r>
              <a:rPr dirty="0" sz="1650" spc="490"/>
              <a:t> </a:t>
            </a:r>
            <a:r>
              <a:rPr dirty="0" sz="1650" spc="90"/>
              <a:t>PARA</a:t>
            </a:r>
            <a:r>
              <a:rPr dirty="0" sz="1650" spc="390"/>
              <a:t> </a:t>
            </a:r>
            <a:r>
              <a:rPr dirty="0" sz="1650" spc="95"/>
              <a:t>LA</a:t>
            </a:r>
            <a:r>
              <a:rPr dirty="0" sz="1650" spc="400"/>
              <a:t> </a:t>
            </a:r>
            <a:r>
              <a:rPr dirty="0" sz="1650" spc="150"/>
              <a:t>MEJORA</a:t>
            </a:r>
            <a:r>
              <a:rPr dirty="0" sz="1650" spc="390"/>
              <a:t> </a:t>
            </a:r>
            <a:r>
              <a:rPr dirty="0" sz="1650" spc="120"/>
              <a:t>DEL</a:t>
            </a:r>
            <a:r>
              <a:rPr dirty="0" sz="1650" spc="425"/>
              <a:t> </a:t>
            </a:r>
            <a:r>
              <a:rPr dirty="0" sz="1650" spc="150"/>
              <a:t>RENDIMIENTO</a:t>
            </a:r>
            <a:r>
              <a:rPr dirty="0" sz="1650" spc="490"/>
              <a:t> </a:t>
            </a:r>
            <a:r>
              <a:rPr dirty="0" sz="1650" spc="95"/>
              <a:t>DE</a:t>
            </a:r>
            <a:r>
              <a:rPr dirty="0" sz="1650" spc="484"/>
              <a:t> </a:t>
            </a:r>
            <a:r>
              <a:rPr dirty="0" sz="2100" spc="105"/>
              <a:t>M</a:t>
            </a:r>
            <a:r>
              <a:rPr dirty="0" sz="1650" spc="105"/>
              <a:t>C</a:t>
            </a:r>
            <a:endParaRPr sz="16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5308" y="2035492"/>
          <a:ext cx="8329930" cy="399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2232025"/>
                <a:gridCol w="1998345"/>
                <a:gridCol w="2071370"/>
              </a:tblGrid>
              <a:tr h="52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tasa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fallos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4478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953135" marR="199390" indent="-7454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Reducir penalización por </a:t>
                      </a:r>
                      <a:r>
                        <a:rPr dirty="0" sz="1400" spc="-30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fallo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741045" marR="313690" indent="-4203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tiempo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400" spc="-3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acierto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 marL="804545" marR="300990" indent="-4965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Aumentar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ancho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400" spc="-3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banda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0" marR="92710" indent="-6159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 prioridad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lecturas sobre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escrituras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pequeña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sencilla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Asociatividad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prioridad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palabra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crítica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Predicción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multibanco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multinivel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segmentada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388">
                <a:tc>
                  <a:txBody>
                    <a:bodyPr/>
                    <a:lstStyle/>
                    <a:p>
                      <a:pPr marL="448309" marR="442595" indent="139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Algoritmo de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eempla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amie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víctimas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593725" marR="245745" indent="-344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Optimización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del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código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(compilador)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023" y="2569464"/>
            <a:ext cx="1995677" cy="34503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Optimización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de la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Reducción</a:t>
            </a:r>
            <a:r>
              <a:rPr dirty="0" sz="19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z="19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tasa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 de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fallos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 de la</a:t>
            </a:r>
            <a:r>
              <a:rPr dirty="0" sz="19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537087" y="1898238"/>
            <a:ext cx="7898765" cy="163703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526415" algn="l"/>
                <a:tab pos="527050" algn="l"/>
              </a:tabLst>
            </a:pPr>
            <a:r>
              <a:rPr dirty="0" sz="2000" spc="-10" b="1">
                <a:latin typeface="Calibri"/>
                <a:cs typeface="Calibri"/>
              </a:rPr>
              <a:t>Aumento</a:t>
            </a:r>
            <a:r>
              <a:rPr dirty="0" sz="2000" spc="-5" b="1">
                <a:latin typeface="Calibri"/>
                <a:cs typeface="Calibri"/>
              </a:rPr>
              <a:t> del </a:t>
            </a:r>
            <a:r>
              <a:rPr dirty="0" sz="2000" spc="-10" b="1">
                <a:latin typeface="Calibri"/>
                <a:cs typeface="Calibri"/>
              </a:rPr>
              <a:t>tamaño</a:t>
            </a:r>
            <a:r>
              <a:rPr dirty="0" sz="2000" spc="-5" b="1">
                <a:latin typeface="Calibri"/>
                <a:cs typeface="Calibri"/>
              </a:rPr>
              <a:t> del bloque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Disminución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tasa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fallos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iniciales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captura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mejor</a:t>
            </a:r>
            <a:r>
              <a:rPr dirty="0" sz="1600" b="1">
                <a:latin typeface="Calibri"/>
                <a:cs typeface="Calibri"/>
              </a:rPr>
              <a:t> la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localidad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espacial</a:t>
            </a:r>
            <a:endParaRPr sz="16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Aumento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5" b="1">
                <a:latin typeface="Calibri"/>
                <a:cs typeface="Calibri"/>
              </a:rPr>
              <a:t>tasa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fallos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capacidad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 </a:t>
            </a:r>
            <a:r>
              <a:rPr dirty="0" sz="1600" spc="-5" b="1">
                <a:latin typeface="Calibri"/>
                <a:cs typeface="Calibri"/>
              </a:rPr>
              <a:t>conflicto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(menor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Nº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Bloques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=&gt;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captura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peor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localidad </a:t>
            </a:r>
            <a:r>
              <a:rPr dirty="0" sz="1600" spc="-10">
                <a:latin typeface="Calibri"/>
                <a:cs typeface="Calibri"/>
              </a:rPr>
              <a:t>temporal)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Aumenta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penalización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fallo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68865" y="3839717"/>
            <a:ext cx="4196080" cy="1827530"/>
            <a:chOff x="3268865" y="3839717"/>
            <a:chExt cx="4196080" cy="1827530"/>
          </a:xfrm>
        </p:grpSpPr>
        <p:sp>
          <p:nvSpPr>
            <p:cNvPr id="6" name="object 6"/>
            <p:cNvSpPr/>
            <p:nvPr/>
          </p:nvSpPr>
          <p:spPr>
            <a:xfrm>
              <a:off x="3268865" y="3839717"/>
              <a:ext cx="4196080" cy="1827530"/>
            </a:xfrm>
            <a:custGeom>
              <a:avLst/>
              <a:gdLst/>
              <a:ahLst/>
              <a:cxnLst/>
              <a:rect l="l" t="t" r="r" b="b"/>
              <a:pathLst>
                <a:path w="4196080" h="1827529">
                  <a:moveTo>
                    <a:pt x="4195571" y="1827276"/>
                  </a:moveTo>
                  <a:lnTo>
                    <a:pt x="4195571" y="0"/>
                  </a:lnTo>
                  <a:lnTo>
                    <a:pt x="0" y="0"/>
                  </a:lnTo>
                  <a:lnTo>
                    <a:pt x="0" y="1827276"/>
                  </a:lnTo>
                  <a:lnTo>
                    <a:pt x="4195571" y="182727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12349" y="4955285"/>
              <a:ext cx="3395979" cy="0"/>
            </a:xfrm>
            <a:custGeom>
              <a:avLst/>
              <a:gdLst/>
              <a:ahLst/>
              <a:cxnLst/>
              <a:rect l="l" t="t" r="r" b="b"/>
              <a:pathLst>
                <a:path w="3395979" h="0">
                  <a:moveTo>
                    <a:pt x="0" y="0"/>
                  </a:moveTo>
                  <a:lnTo>
                    <a:pt x="3395472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12349" y="4700015"/>
              <a:ext cx="3363595" cy="0"/>
            </a:xfrm>
            <a:custGeom>
              <a:avLst/>
              <a:gdLst/>
              <a:ahLst/>
              <a:cxnLst/>
              <a:rect l="l" t="t" r="r" b="b"/>
              <a:pathLst>
                <a:path w="3363595" h="0">
                  <a:moveTo>
                    <a:pt x="0" y="0"/>
                  </a:moveTo>
                  <a:lnTo>
                    <a:pt x="3363467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12349" y="3935729"/>
              <a:ext cx="3395979" cy="509905"/>
            </a:xfrm>
            <a:custGeom>
              <a:avLst/>
              <a:gdLst/>
              <a:ahLst/>
              <a:cxnLst/>
              <a:rect l="l" t="t" r="r" b="b"/>
              <a:pathLst>
                <a:path w="3395979" h="509904">
                  <a:moveTo>
                    <a:pt x="0" y="509778"/>
                  </a:moveTo>
                  <a:lnTo>
                    <a:pt x="3395472" y="509778"/>
                  </a:lnTo>
                </a:path>
                <a:path w="3395979" h="509904">
                  <a:moveTo>
                    <a:pt x="0" y="254508"/>
                  </a:moveTo>
                  <a:lnTo>
                    <a:pt x="3395472" y="254508"/>
                  </a:lnTo>
                </a:path>
                <a:path w="3395979" h="509904">
                  <a:moveTo>
                    <a:pt x="0" y="0"/>
                  </a:moveTo>
                  <a:lnTo>
                    <a:pt x="3395472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12349" y="3935729"/>
              <a:ext cx="0" cy="1275080"/>
            </a:xfrm>
            <a:custGeom>
              <a:avLst/>
              <a:gdLst/>
              <a:ahLst/>
              <a:cxnLst/>
              <a:rect l="l" t="t" r="r" b="b"/>
              <a:pathLst>
                <a:path w="0" h="1275079">
                  <a:moveTo>
                    <a:pt x="0" y="867918"/>
                  </a:moveTo>
                  <a:lnTo>
                    <a:pt x="0" y="1274826"/>
                  </a:lnTo>
                </a:path>
                <a:path w="0" h="1275079">
                  <a:moveTo>
                    <a:pt x="0" y="0"/>
                  </a:moveTo>
                  <a:lnTo>
                    <a:pt x="0" y="8054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79583" y="521055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79583" y="495528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79583" y="470001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79583" y="4445507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79583" y="4190237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79583" y="393572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12349" y="5210555"/>
              <a:ext cx="3395979" cy="29209"/>
            </a:xfrm>
            <a:custGeom>
              <a:avLst/>
              <a:gdLst/>
              <a:ahLst/>
              <a:cxnLst/>
              <a:rect l="l" t="t" r="r" b="b"/>
              <a:pathLst>
                <a:path w="3395979" h="29210">
                  <a:moveTo>
                    <a:pt x="0" y="0"/>
                  </a:moveTo>
                  <a:lnTo>
                    <a:pt x="3395472" y="0"/>
                  </a:lnTo>
                </a:path>
                <a:path w="3395979"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60455" y="521055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09323" y="521055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58191" y="521055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07821" y="521055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2349" y="4088129"/>
              <a:ext cx="3395979" cy="441959"/>
            </a:xfrm>
            <a:custGeom>
              <a:avLst/>
              <a:gdLst/>
              <a:ahLst/>
              <a:cxnLst/>
              <a:rect l="l" t="t" r="r" b="b"/>
              <a:pathLst>
                <a:path w="3395979" h="441960">
                  <a:moveTo>
                    <a:pt x="0" y="354330"/>
                  </a:moveTo>
                  <a:lnTo>
                    <a:pt x="848106" y="441960"/>
                  </a:lnTo>
                  <a:lnTo>
                    <a:pt x="1696974" y="420624"/>
                  </a:lnTo>
                  <a:lnTo>
                    <a:pt x="2545842" y="273558"/>
                  </a:lnTo>
                  <a:lnTo>
                    <a:pt x="3395472" y="0"/>
                  </a:lnTo>
                </a:path>
              </a:pathLst>
            </a:custGeom>
            <a:ln w="216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6345" y="4407217"/>
              <a:ext cx="72008" cy="720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5213" y="4494085"/>
              <a:ext cx="72008" cy="720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4081" y="4472749"/>
              <a:ext cx="72008" cy="720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2949" y="4325683"/>
              <a:ext cx="72008" cy="720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817" y="4052125"/>
              <a:ext cx="72009" cy="7200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12349" y="4725161"/>
              <a:ext cx="3395979" cy="128270"/>
            </a:xfrm>
            <a:custGeom>
              <a:avLst/>
              <a:gdLst/>
              <a:ahLst/>
              <a:cxnLst/>
              <a:rect l="l" t="t" r="r" b="b"/>
              <a:pathLst>
                <a:path w="3395979" h="128270">
                  <a:moveTo>
                    <a:pt x="0" y="48006"/>
                  </a:moveTo>
                  <a:lnTo>
                    <a:pt x="848106" y="115824"/>
                  </a:lnTo>
                  <a:lnTo>
                    <a:pt x="1696974" y="128016"/>
                  </a:lnTo>
                  <a:lnTo>
                    <a:pt x="2545842" y="88392"/>
                  </a:lnTo>
                  <a:lnTo>
                    <a:pt x="3395472" y="0"/>
                  </a:lnTo>
                </a:path>
              </a:pathLst>
            </a:custGeom>
            <a:ln w="2161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80345" y="474116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62484"/>
                  </a:moveTo>
                  <a:lnTo>
                    <a:pt x="62484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80345" y="474116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4"/>
                  </a:moveTo>
                  <a:lnTo>
                    <a:pt x="0" y="0"/>
                  </a:lnTo>
                  <a:lnTo>
                    <a:pt x="62484" y="0"/>
                  </a:lnTo>
                  <a:lnTo>
                    <a:pt x="62484" y="62484"/>
                  </a:lnTo>
                  <a:lnTo>
                    <a:pt x="0" y="62484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29213" y="480898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62484"/>
                  </a:moveTo>
                  <a:lnTo>
                    <a:pt x="62484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29213" y="480898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4"/>
                  </a:moveTo>
                  <a:lnTo>
                    <a:pt x="0" y="0"/>
                  </a:lnTo>
                  <a:lnTo>
                    <a:pt x="62484" y="0"/>
                  </a:lnTo>
                  <a:lnTo>
                    <a:pt x="62484" y="62484"/>
                  </a:lnTo>
                  <a:lnTo>
                    <a:pt x="0" y="62484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78081" y="48211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62484"/>
                  </a:moveTo>
                  <a:lnTo>
                    <a:pt x="62484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378081" y="482117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4"/>
                  </a:moveTo>
                  <a:lnTo>
                    <a:pt x="0" y="0"/>
                  </a:lnTo>
                  <a:lnTo>
                    <a:pt x="62484" y="0"/>
                  </a:lnTo>
                  <a:lnTo>
                    <a:pt x="62484" y="62484"/>
                  </a:lnTo>
                  <a:lnTo>
                    <a:pt x="0" y="62484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26949" y="478155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62484"/>
                  </a:moveTo>
                  <a:lnTo>
                    <a:pt x="62484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26949" y="478155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484"/>
                  </a:moveTo>
                  <a:lnTo>
                    <a:pt x="0" y="0"/>
                  </a:lnTo>
                  <a:lnTo>
                    <a:pt x="62484" y="0"/>
                  </a:lnTo>
                  <a:lnTo>
                    <a:pt x="62484" y="62484"/>
                  </a:lnTo>
                  <a:lnTo>
                    <a:pt x="0" y="62484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075817" y="469315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3" y="62484"/>
                  </a:moveTo>
                  <a:lnTo>
                    <a:pt x="62483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62483" y="624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75817" y="469315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62484"/>
                  </a:moveTo>
                  <a:lnTo>
                    <a:pt x="0" y="0"/>
                  </a:lnTo>
                  <a:lnTo>
                    <a:pt x="62483" y="0"/>
                  </a:lnTo>
                  <a:lnTo>
                    <a:pt x="62483" y="62484"/>
                  </a:lnTo>
                  <a:lnTo>
                    <a:pt x="0" y="62484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12349" y="5009387"/>
              <a:ext cx="3395979" cy="66675"/>
            </a:xfrm>
            <a:custGeom>
              <a:avLst/>
              <a:gdLst/>
              <a:ahLst/>
              <a:cxnLst/>
              <a:rect l="l" t="t" r="r" b="b"/>
              <a:pathLst>
                <a:path w="3395979" h="66675">
                  <a:moveTo>
                    <a:pt x="0" y="0"/>
                  </a:moveTo>
                  <a:lnTo>
                    <a:pt x="848106" y="54101"/>
                  </a:lnTo>
                  <a:lnTo>
                    <a:pt x="1696974" y="66293"/>
                  </a:lnTo>
                  <a:lnTo>
                    <a:pt x="2545842" y="59435"/>
                  </a:lnTo>
                  <a:lnTo>
                    <a:pt x="3395472" y="32765"/>
                  </a:lnTo>
                </a:path>
              </a:pathLst>
            </a:custGeom>
            <a:ln w="216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345" y="4973383"/>
              <a:ext cx="72008" cy="720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5213" y="5028247"/>
              <a:ext cx="72008" cy="720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4081" y="5039677"/>
              <a:ext cx="72008" cy="720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2949" y="5032819"/>
              <a:ext cx="72008" cy="720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1817" y="5006149"/>
              <a:ext cx="72009" cy="720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12349" y="5106161"/>
              <a:ext cx="3395979" cy="52069"/>
            </a:xfrm>
            <a:custGeom>
              <a:avLst/>
              <a:gdLst/>
              <a:ahLst/>
              <a:cxnLst/>
              <a:rect l="l" t="t" r="r" b="b"/>
              <a:pathLst>
                <a:path w="3395979" h="52070">
                  <a:moveTo>
                    <a:pt x="0" y="0"/>
                  </a:moveTo>
                  <a:lnTo>
                    <a:pt x="848106" y="35051"/>
                  </a:lnTo>
                  <a:lnTo>
                    <a:pt x="1696974" y="49529"/>
                  </a:lnTo>
                  <a:lnTo>
                    <a:pt x="2545842" y="51815"/>
                  </a:lnTo>
                  <a:lnTo>
                    <a:pt x="3395472" y="44957"/>
                  </a:lnTo>
                </a:path>
              </a:pathLst>
            </a:custGeom>
            <a:ln w="2161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80345" y="50741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680345" y="50741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6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29213" y="51092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529213" y="51092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6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78081" y="51244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78081" y="51244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226949" y="512597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226949" y="512597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075817" y="51198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075817" y="51198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12349" y="5154929"/>
              <a:ext cx="3395979" cy="30480"/>
            </a:xfrm>
            <a:custGeom>
              <a:avLst/>
              <a:gdLst/>
              <a:ahLst/>
              <a:cxnLst/>
              <a:rect l="l" t="t" r="r" b="b"/>
              <a:pathLst>
                <a:path w="3395979" h="30479">
                  <a:moveTo>
                    <a:pt x="0" y="0"/>
                  </a:moveTo>
                  <a:lnTo>
                    <a:pt x="848106" y="19049"/>
                  </a:lnTo>
                  <a:lnTo>
                    <a:pt x="1696974" y="28955"/>
                  </a:lnTo>
                  <a:lnTo>
                    <a:pt x="2545842" y="30479"/>
                  </a:lnTo>
                  <a:lnTo>
                    <a:pt x="3395472" y="30479"/>
                  </a:lnTo>
                </a:path>
              </a:pathLst>
            </a:custGeom>
            <a:ln w="2161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680345" y="51229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712349" y="512292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0" h="63500">
                  <a:moveTo>
                    <a:pt x="0" y="0"/>
                  </a:moveTo>
                  <a:lnTo>
                    <a:pt x="0" y="63246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680345" y="51229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6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529213" y="51427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61217" y="5142737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0" h="63500">
                  <a:moveTo>
                    <a:pt x="0" y="0"/>
                  </a:moveTo>
                  <a:lnTo>
                    <a:pt x="0" y="63245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529213" y="51427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78081" y="515188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410085" y="5151881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0" h="63500">
                  <a:moveTo>
                    <a:pt x="0" y="0"/>
                  </a:moveTo>
                  <a:lnTo>
                    <a:pt x="0" y="63246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378081" y="515188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226949" y="515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258953" y="515340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0" h="63500">
                  <a:moveTo>
                    <a:pt x="0" y="0"/>
                  </a:moveTo>
                  <a:lnTo>
                    <a:pt x="0" y="63246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26949" y="515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075817" y="515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63246" y="6324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107821" y="515340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0" h="63500">
                  <a:moveTo>
                    <a:pt x="0" y="0"/>
                  </a:moveTo>
                  <a:lnTo>
                    <a:pt x="0" y="63246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075817" y="515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63245"/>
                  </a:moveTo>
                  <a:lnTo>
                    <a:pt x="63246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3546481" y="5123179"/>
            <a:ext cx="857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86287" y="4358892"/>
            <a:ext cx="14605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Arial"/>
                <a:cs typeface="Arial"/>
              </a:rPr>
              <a:t>15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b="1"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dirty="0" sz="850" b="1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86287" y="4104385"/>
            <a:ext cx="1460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86287" y="3849110"/>
            <a:ext cx="1460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Arial"/>
                <a:cs typeface="Arial"/>
              </a:rPr>
              <a:t>25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04571" y="5247385"/>
            <a:ext cx="41529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latin typeface="Arial"/>
                <a:cs typeface="Arial"/>
              </a:rPr>
              <a:t>16</a:t>
            </a:r>
            <a:r>
              <a:rPr dirty="0" sz="750" spc="-4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bytes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53583" y="5247385"/>
            <a:ext cx="41529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latin typeface="Arial"/>
                <a:cs typeface="Arial"/>
              </a:rPr>
              <a:t>32</a:t>
            </a:r>
            <a:r>
              <a:rPr dirty="0" sz="750" spc="-4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bytes</a:t>
            </a:r>
            <a:endParaRPr sz="7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02595" y="5247385"/>
            <a:ext cx="41465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latin typeface="Arial"/>
                <a:cs typeface="Arial"/>
              </a:rPr>
              <a:t>64</a:t>
            </a:r>
            <a:r>
              <a:rPr dirty="0" sz="750" spc="-5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bytes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23721" y="5247385"/>
            <a:ext cx="46926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latin typeface="Arial"/>
                <a:cs typeface="Arial"/>
              </a:rPr>
              <a:t>128</a:t>
            </a:r>
            <a:r>
              <a:rPr dirty="0" sz="750" spc="-4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bytes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72503" y="5247385"/>
            <a:ext cx="46926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latin typeface="Arial"/>
                <a:cs typeface="Arial"/>
              </a:rPr>
              <a:t>256</a:t>
            </a:r>
            <a:r>
              <a:rPr dirty="0" sz="750" spc="-4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bytes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450920" y="5465000"/>
            <a:ext cx="4015104" cy="203835"/>
            <a:chOff x="3450920" y="5465000"/>
            <a:chExt cx="4015104" cy="203835"/>
          </a:xfrm>
        </p:grpSpPr>
        <p:sp>
          <p:nvSpPr>
            <p:cNvPr id="82" name="object 82"/>
            <p:cNvSpPr/>
            <p:nvPr/>
          </p:nvSpPr>
          <p:spPr>
            <a:xfrm>
              <a:off x="3452507" y="5466588"/>
              <a:ext cx="4011929" cy="200660"/>
            </a:xfrm>
            <a:custGeom>
              <a:avLst/>
              <a:gdLst/>
              <a:ahLst/>
              <a:cxnLst/>
              <a:rect l="l" t="t" r="r" b="b"/>
              <a:pathLst>
                <a:path w="4011929" h="200660">
                  <a:moveTo>
                    <a:pt x="0" y="200406"/>
                  </a:moveTo>
                  <a:lnTo>
                    <a:pt x="0" y="0"/>
                  </a:lnTo>
                  <a:lnTo>
                    <a:pt x="4011929" y="0"/>
                  </a:lnTo>
                  <a:lnTo>
                    <a:pt x="4011929" y="200405"/>
                  </a:lnTo>
                  <a:lnTo>
                    <a:pt x="0" y="2004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681869" y="556717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16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778643" y="55420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145"/>
                  </a:moveTo>
                  <a:lnTo>
                    <a:pt x="25146" y="0"/>
                  </a:lnTo>
                  <a:lnTo>
                    <a:pt x="0" y="25146"/>
                  </a:lnTo>
                  <a:lnTo>
                    <a:pt x="25146" y="50292"/>
                  </a:lnTo>
                  <a:lnTo>
                    <a:pt x="50292" y="251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778643" y="55420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50292" y="25145"/>
                  </a:lnTo>
                  <a:lnTo>
                    <a:pt x="25146" y="50292"/>
                  </a:lnTo>
                  <a:lnTo>
                    <a:pt x="0" y="25146"/>
                  </a:lnTo>
                  <a:lnTo>
                    <a:pt x="25146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3950849" y="5485892"/>
            <a:ext cx="240029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20" b="1">
                <a:latin typeface="Arial"/>
                <a:cs typeface="Arial"/>
              </a:rPr>
              <a:t>1</a:t>
            </a:r>
            <a:r>
              <a:rPr dirty="0" sz="750" spc="5" b="1">
                <a:latin typeface="Arial"/>
                <a:cs typeface="Arial"/>
              </a:rPr>
              <a:t> </a:t>
            </a:r>
            <a:r>
              <a:rPr dirty="0" sz="750" spc="20" b="1">
                <a:latin typeface="Arial"/>
                <a:cs typeface="Arial"/>
              </a:rPr>
              <a:t>K</a:t>
            </a:r>
            <a:r>
              <a:rPr dirty="0" sz="750" spc="25" b="1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390847" y="5537263"/>
            <a:ext cx="266065" cy="60325"/>
            <a:chOff x="4390847" y="5537263"/>
            <a:chExt cx="266065" cy="60325"/>
          </a:xfrm>
        </p:grpSpPr>
        <p:sp>
          <p:nvSpPr>
            <p:cNvPr id="88" name="object 88"/>
            <p:cNvSpPr/>
            <p:nvPr/>
          </p:nvSpPr>
          <p:spPr>
            <a:xfrm>
              <a:off x="4401959" y="556717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161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498733" y="55420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50291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50291"/>
                  </a:lnTo>
                  <a:lnTo>
                    <a:pt x="50291" y="5029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498733" y="55420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291"/>
                  </a:moveTo>
                  <a:lnTo>
                    <a:pt x="0" y="0"/>
                  </a:lnTo>
                  <a:lnTo>
                    <a:pt x="50291" y="0"/>
                  </a:lnTo>
                  <a:lnTo>
                    <a:pt x="50291" y="50291"/>
                  </a:lnTo>
                  <a:lnTo>
                    <a:pt x="0" y="50291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670939" y="5485892"/>
            <a:ext cx="240029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20" b="1">
                <a:latin typeface="Arial"/>
                <a:cs typeface="Arial"/>
              </a:rPr>
              <a:t>4</a:t>
            </a:r>
            <a:r>
              <a:rPr dirty="0" sz="750" spc="5" b="1">
                <a:latin typeface="Arial"/>
                <a:cs typeface="Arial"/>
              </a:rPr>
              <a:t> </a:t>
            </a:r>
            <a:r>
              <a:rPr dirty="0" sz="750" spc="20" b="1">
                <a:latin typeface="Arial"/>
                <a:cs typeface="Arial"/>
              </a:rPr>
              <a:t>K</a:t>
            </a:r>
            <a:r>
              <a:rPr dirty="0" sz="750" spc="25" b="1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110937" y="5537263"/>
            <a:ext cx="266065" cy="60325"/>
            <a:chOff x="5110937" y="5537263"/>
            <a:chExt cx="266065" cy="60325"/>
          </a:xfrm>
        </p:grpSpPr>
        <p:sp>
          <p:nvSpPr>
            <p:cNvPr id="93" name="object 93"/>
            <p:cNvSpPr/>
            <p:nvPr/>
          </p:nvSpPr>
          <p:spPr>
            <a:xfrm>
              <a:off x="5122049" y="556717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16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218823" y="55420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50292"/>
                  </a:moveTo>
                  <a:lnTo>
                    <a:pt x="25146" y="0"/>
                  </a:lnTo>
                  <a:lnTo>
                    <a:pt x="0" y="50292"/>
                  </a:lnTo>
                  <a:lnTo>
                    <a:pt x="50292" y="5029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218823" y="55420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46" y="0"/>
                  </a:moveTo>
                  <a:lnTo>
                    <a:pt x="50292" y="50292"/>
                  </a:lnTo>
                  <a:lnTo>
                    <a:pt x="0" y="50292"/>
                  </a:lnTo>
                  <a:lnTo>
                    <a:pt x="25146" y="0"/>
                  </a:lnTo>
                  <a:close/>
                </a:path>
              </a:pathLst>
            </a:custGeom>
            <a:ln w="95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5391791" y="5485892"/>
            <a:ext cx="29527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20" b="1">
                <a:latin typeface="Arial"/>
                <a:cs typeface="Arial"/>
              </a:rPr>
              <a:t>16</a:t>
            </a:r>
            <a:r>
              <a:rPr dirty="0" sz="750" spc="5" b="1">
                <a:latin typeface="Arial"/>
                <a:cs typeface="Arial"/>
              </a:rPr>
              <a:t> </a:t>
            </a:r>
            <a:r>
              <a:rPr dirty="0" sz="750" spc="25" b="1">
                <a:latin typeface="Arial"/>
                <a:cs typeface="Arial"/>
              </a:rPr>
              <a:t>KB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886653" y="5536501"/>
            <a:ext cx="266065" cy="60960"/>
            <a:chOff x="5886653" y="5536501"/>
            <a:chExt cx="266065" cy="60960"/>
          </a:xfrm>
        </p:grpSpPr>
        <p:sp>
          <p:nvSpPr>
            <p:cNvPr id="98" name="object 98"/>
            <p:cNvSpPr/>
            <p:nvPr/>
          </p:nvSpPr>
          <p:spPr>
            <a:xfrm>
              <a:off x="5897765" y="556717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161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993777" y="55412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053" y="5105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993777" y="55412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1053"/>
                  </a:moveTo>
                  <a:lnTo>
                    <a:pt x="51053" y="0"/>
                  </a:lnTo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6167507" y="5485892"/>
            <a:ext cx="29527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20" b="1">
                <a:latin typeface="Arial"/>
                <a:cs typeface="Arial"/>
              </a:rPr>
              <a:t>64</a:t>
            </a:r>
            <a:r>
              <a:rPr dirty="0" sz="750" spc="5" b="1">
                <a:latin typeface="Arial"/>
                <a:cs typeface="Arial"/>
              </a:rPr>
              <a:t> </a:t>
            </a:r>
            <a:r>
              <a:rPr dirty="0" sz="750" spc="25" b="1">
                <a:latin typeface="Arial"/>
                <a:cs typeface="Arial"/>
              </a:rPr>
              <a:t>KB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662369" y="5536501"/>
            <a:ext cx="266065" cy="60960"/>
            <a:chOff x="6662369" y="5536501"/>
            <a:chExt cx="266065" cy="60960"/>
          </a:xfrm>
        </p:grpSpPr>
        <p:sp>
          <p:nvSpPr>
            <p:cNvPr id="103" name="object 103"/>
            <p:cNvSpPr/>
            <p:nvPr/>
          </p:nvSpPr>
          <p:spPr>
            <a:xfrm>
              <a:off x="6673481" y="556717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161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769481" y="55412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053" y="5105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6795389" y="5541264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0"/>
                  </a:moveTo>
                  <a:lnTo>
                    <a:pt x="0" y="51053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6769481" y="55412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53"/>
                  </a:moveTo>
                  <a:lnTo>
                    <a:pt x="51053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6942461" y="5485892"/>
            <a:ext cx="35052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 b="1">
                <a:latin typeface="Arial"/>
                <a:cs typeface="Arial"/>
              </a:rPr>
              <a:t>256</a:t>
            </a:r>
            <a:r>
              <a:rPr dirty="0" sz="750" spc="-50" b="1">
                <a:latin typeface="Arial"/>
                <a:cs typeface="Arial"/>
              </a:rPr>
              <a:t> </a:t>
            </a:r>
            <a:r>
              <a:rPr dirty="0" sz="750" spc="20" b="1">
                <a:latin typeface="Arial"/>
                <a:cs typeface="Arial"/>
              </a:rPr>
              <a:t>KB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249815" y="3820667"/>
            <a:ext cx="4234180" cy="1865630"/>
            <a:chOff x="3249815" y="3820667"/>
            <a:chExt cx="4234180" cy="1865630"/>
          </a:xfrm>
        </p:grpSpPr>
        <p:sp>
          <p:nvSpPr>
            <p:cNvPr id="109" name="object 109"/>
            <p:cNvSpPr/>
            <p:nvPr/>
          </p:nvSpPr>
          <p:spPr>
            <a:xfrm>
              <a:off x="3268865" y="3839717"/>
              <a:ext cx="4196080" cy="1827530"/>
            </a:xfrm>
            <a:custGeom>
              <a:avLst/>
              <a:gdLst/>
              <a:ahLst/>
              <a:cxnLst/>
              <a:rect l="l" t="t" r="r" b="b"/>
              <a:pathLst>
                <a:path w="4196080" h="1827529">
                  <a:moveTo>
                    <a:pt x="0" y="1827276"/>
                  </a:moveTo>
                  <a:lnTo>
                    <a:pt x="0" y="0"/>
                  </a:lnTo>
                  <a:lnTo>
                    <a:pt x="4195571" y="0"/>
                  </a:lnTo>
                  <a:lnTo>
                    <a:pt x="4195571" y="1827276"/>
                  </a:lnTo>
                  <a:lnTo>
                    <a:pt x="0" y="1827276"/>
                  </a:lnTo>
                  <a:close/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383927" y="4194809"/>
              <a:ext cx="1366520" cy="520065"/>
            </a:xfrm>
            <a:custGeom>
              <a:avLst/>
              <a:gdLst/>
              <a:ahLst/>
              <a:cxnLst/>
              <a:rect l="l" t="t" r="r" b="b"/>
              <a:pathLst>
                <a:path w="1366520" h="520064">
                  <a:moveTo>
                    <a:pt x="0" y="259841"/>
                  </a:moveTo>
                  <a:lnTo>
                    <a:pt x="12308" y="210534"/>
                  </a:lnTo>
                  <a:lnTo>
                    <a:pt x="47713" y="164321"/>
                  </a:lnTo>
                  <a:lnTo>
                    <a:pt x="103937" y="122078"/>
                  </a:lnTo>
                  <a:lnTo>
                    <a:pt x="139145" y="102721"/>
                  </a:lnTo>
                  <a:lnTo>
                    <a:pt x="178703" y="84687"/>
                  </a:lnTo>
                  <a:lnTo>
                    <a:pt x="222327" y="68084"/>
                  </a:lnTo>
                  <a:lnTo>
                    <a:pt x="269732" y="53024"/>
                  </a:lnTo>
                  <a:lnTo>
                    <a:pt x="320633" y="39615"/>
                  </a:lnTo>
                  <a:lnTo>
                    <a:pt x="374745" y="27968"/>
                  </a:lnTo>
                  <a:lnTo>
                    <a:pt x="431785" y="18192"/>
                  </a:lnTo>
                  <a:lnTo>
                    <a:pt x="491466" y="10397"/>
                  </a:lnTo>
                  <a:lnTo>
                    <a:pt x="553504" y="4694"/>
                  </a:lnTo>
                  <a:lnTo>
                    <a:pt x="617615" y="1191"/>
                  </a:lnTo>
                  <a:lnTo>
                    <a:pt x="683514" y="0"/>
                  </a:lnTo>
                  <a:lnTo>
                    <a:pt x="749285" y="1191"/>
                  </a:lnTo>
                  <a:lnTo>
                    <a:pt x="813284" y="4694"/>
                  </a:lnTo>
                  <a:lnTo>
                    <a:pt x="875225" y="10397"/>
                  </a:lnTo>
                  <a:lnTo>
                    <a:pt x="934821" y="18192"/>
                  </a:lnTo>
                  <a:lnTo>
                    <a:pt x="991788" y="27968"/>
                  </a:lnTo>
                  <a:lnTo>
                    <a:pt x="1045839" y="39615"/>
                  </a:lnTo>
                  <a:lnTo>
                    <a:pt x="1096688" y="53024"/>
                  </a:lnTo>
                  <a:lnTo>
                    <a:pt x="1144051" y="68084"/>
                  </a:lnTo>
                  <a:lnTo>
                    <a:pt x="1187641" y="84687"/>
                  </a:lnTo>
                  <a:lnTo>
                    <a:pt x="1227173" y="102721"/>
                  </a:lnTo>
                  <a:lnTo>
                    <a:pt x="1262361" y="122078"/>
                  </a:lnTo>
                  <a:lnTo>
                    <a:pt x="1318562" y="164321"/>
                  </a:lnTo>
                  <a:lnTo>
                    <a:pt x="1353959" y="210534"/>
                  </a:lnTo>
                  <a:lnTo>
                    <a:pt x="1366266" y="259841"/>
                  </a:lnTo>
                  <a:lnTo>
                    <a:pt x="1363141" y="284827"/>
                  </a:lnTo>
                  <a:lnTo>
                    <a:pt x="1339004" y="332697"/>
                  </a:lnTo>
                  <a:lnTo>
                    <a:pt x="1292919" y="377035"/>
                  </a:lnTo>
                  <a:lnTo>
                    <a:pt x="1227173" y="416962"/>
                  </a:lnTo>
                  <a:lnTo>
                    <a:pt x="1187641" y="434996"/>
                  </a:lnTo>
                  <a:lnTo>
                    <a:pt x="1144051" y="451599"/>
                  </a:lnTo>
                  <a:lnTo>
                    <a:pt x="1096688" y="466659"/>
                  </a:lnTo>
                  <a:lnTo>
                    <a:pt x="1045839" y="480068"/>
                  </a:lnTo>
                  <a:lnTo>
                    <a:pt x="991788" y="491715"/>
                  </a:lnTo>
                  <a:lnTo>
                    <a:pt x="934821" y="501491"/>
                  </a:lnTo>
                  <a:lnTo>
                    <a:pt x="875225" y="509286"/>
                  </a:lnTo>
                  <a:lnTo>
                    <a:pt x="813284" y="514989"/>
                  </a:lnTo>
                  <a:lnTo>
                    <a:pt x="749285" y="518492"/>
                  </a:lnTo>
                  <a:lnTo>
                    <a:pt x="683514" y="519683"/>
                  </a:lnTo>
                  <a:lnTo>
                    <a:pt x="617615" y="518492"/>
                  </a:lnTo>
                  <a:lnTo>
                    <a:pt x="553504" y="514989"/>
                  </a:lnTo>
                  <a:lnTo>
                    <a:pt x="491466" y="509286"/>
                  </a:lnTo>
                  <a:lnTo>
                    <a:pt x="431785" y="501491"/>
                  </a:lnTo>
                  <a:lnTo>
                    <a:pt x="374745" y="491715"/>
                  </a:lnTo>
                  <a:lnTo>
                    <a:pt x="320633" y="480068"/>
                  </a:lnTo>
                  <a:lnTo>
                    <a:pt x="269732" y="466659"/>
                  </a:lnTo>
                  <a:lnTo>
                    <a:pt x="222327" y="451599"/>
                  </a:lnTo>
                  <a:lnTo>
                    <a:pt x="178703" y="434996"/>
                  </a:lnTo>
                  <a:lnTo>
                    <a:pt x="139145" y="416962"/>
                  </a:lnTo>
                  <a:lnTo>
                    <a:pt x="103937" y="397605"/>
                  </a:lnTo>
                  <a:lnTo>
                    <a:pt x="47713" y="355362"/>
                  </a:lnTo>
                  <a:lnTo>
                    <a:pt x="12308" y="309149"/>
                  </a:lnTo>
                  <a:lnTo>
                    <a:pt x="0" y="259841"/>
                  </a:lnTo>
                  <a:close/>
                </a:path>
              </a:pathLst>
            </a:custGeom>
            <a:ln w="15875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3771271" y="3846830"/>
            <a:ext cx="8166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9A65"/>
                </a:solidFill>
                <a:latin typeface="Comic Sans MS"/>
                <a:cs typeface="Comic Sans MS"/>
              </a:rPr>
              <a:t>Reduce</a:t>
            </a:r>
            <a:r>
              <a:rPr dirty="0" sz="1000" spc="-60">
                <a:solidFill>
                  <a:srgbClr val="339A65"/>
                </a:solidFill>
                <a:latin typeface="Comic Sans MS"/>
                <a:cs typeface="Comic Sans MS"/>
              </a:rPr>
              <a:t> </a:t>
            </a:r>
            <a:r>
              <a:rPr dirty="0" sz="1000" spc="-5">
                <a:solidFill>
                  <a:srgbClr val="339A65"/>
                </a:solidFill>
                <a:latin typeface="Comic Sans MS"/>
                <a:cs typeface="Comic Sans MS"/>
              </a:rPr>
              <a:t>fallos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932056" y="3999229"/>
            <a:ext cx="4953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9A65"/>
                </a:solidFill>
                <a:latin typeface="Comic Sans MS"/>
                <a:cs typeface="Comic Sans MS"/>
              </a:rPr>
              <a:t>iniciales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001397" y="3979164"/>
            <a:ext cx="1367155" cy="519430"/>
          </a:xfrm>
          <a:custGeom>
            <a:avLst/>
            <a:gdLst/>
            <a:ahLst/>
            <a:cxnLst/>
            <a:rect l="l" t="t" r="r" b="b"/>
            <a:pathLst>
              <a:path w="1367154" h="519429">
                <a:moveTo>
                  <a:pt x="0" y="259841"/>
                </a:moveTo>
                <a:lnTo>
                  <a:pt x="12335" y="210325"/>
                </a:lnTo>
                <a:lnTo>
                  <a:pt x="47810" y="164006"/>
                </a:lnTo>
                <a:lnTo>
                  <a:pt x="104122" y="121741"/>
                </a:lnTo>
                <a:lnTo>
                  <a:pt x="139373" y="102396"/>
                </a:lnTo>
                <a:lnTo>
                  <a:pt x="178971" y="84385"/>
                </a:lnTo>
                <a:lnTo>
                  <a:pt x="222628" y="67816"/>
                </a:lnTo>
                <a:lnTo>
                  <a:pt x="270057" y="52796"/>
                </a:lnTo>
                <a:lnTo>
                  <a:pt x="320971" y="39431"/>
                </a:lnTo>
                <a:lnTo>
                  <a:pt x="375080" y="27828"/>
                </a:lnTo>
                <a:lnTo>
                  <a:pt x="432099" y="18095"/>
                </a:lnTo>
                <a:lnTo>
                  <a:pt x="491739" y="10339"/>
                </a:lnTo>
                <a:lnTo>
                  <a:pt x="553714" y="4666"/>
                </a:lnTo>
                <a:lnTo>
                  <a:pt x="617734" y="1184"/>
                </a:lnTo>
                <a:lnTo>
                  <a:pt x="683514" y="0"/>
                </a:lnTo>
                <a:lnTo>
                  <a:pt x="749412" y="1184"/>
                </a:lnTo>
                <a:lnTo>
                  <a:pt x="813523" y="4666"/>
                </a:lnTo>
                <a:lnTo>
                  <a:pt x="875561" y="10339"/>
                </a:lnTo>
                <a:lnTo>
                  <a:pt x="935242" y="18095"/>
                </a:lnTo>
                <a:lnTo>
                  <a:pt x="992282" y="27828"/>
                </a:lnTo>
                <a:lnTo>
                  <a:pt x="1046394" y="39431"/>
                </a:lnTo>
                <a:lnTo>
                  <a:pt x="1097295" y="52796"/>
                </a:lnTo>
                <a:lnTo>
                  <a:pt x="1144700" y="67816"/>
                </a:lnTo>
                <a:lnTo>
                  <a:pt x="1188324" y="84385"/>
                </a:lnTo>
                <a:lnTo>
                  <a:pt x="1227882" y="102396"/>
                </a:lnTo>
                <a:lnTo>
                  <a:pt x="1263090" y="121741"/>
                </a:lnTo>
                <a:lnTo>
                  <a:pt x="1319314" y="164006"/>
                </a:lnTo>
                <a:lnTo>
                  <a:pt x="1354719" y="210325"/>
                </a:lnTo>
                <a:lnTo>
                  <a:pt x="1367028" y="259841"/>
                </a:lnTo>
                <a:lnTo>
                  <a:pt x="1363903" y="284819"/>
                </a:lnTo>
                <a:lnTo>
                  <a:pt x="1339762" y="332634"/>
                </a:lnTo>
                <a:lnTo>
                  <a:pt x="1293662" y="376876"/>
                </a:lnTo>
                <a:lnTo>
                  <a:pt x="1227882" y="416680"/>
                </a:lnTo>
                <a:lnTo>
                  <a:pt x="1188324" y="434649"/>
                </a:lnTo>
                <a:lnTo>
                  <a:pt x="1144700" y="451184"/>
                </a:lnTo>
                <a:lnTo>
                  <a:pt x="1097295" y="466179"/>
                </a:lnTo>
                <a:lnTo>
                  <a:pt x="1046394" y="479524"/>
                </a:lnTo>
                <a:lnTo>
                  <a:pt x="992282" y="491112"/>
                </a:lnTo>
                <a:lnTo>
                  <a:pt x="935242" y="500836"/>
                </a:lnTo>
                <a:lnTo>
                  <a:pt x="875561" y="508586"/>
                </a:lnTo>
                <a:lnTo>
                  <a:pt x="813523" y="514256"/>
                </a:lnTo>
                <a:lnTo>
                  <a:pt x="749412" y="517737"/>
                </a:lnTo>
                <a:lnTo>
                  <a:pt x="683514" y="518921"/>
                </a:lnTo>
                <a:lnTo>
                  <a:pt x="617734" y="517737"/>
                </a:lnTo>
                <a:lnTo>
                  <a:pt x="553714" y="514256"/>
                </a:lnTo>
                <a:lnTo>
                  <a:pt x="491739" y="508586"/>
                </a:lnTo>
                <a:lnTo>
                  <a:pt x="432099" y="500836"/>
                </a:lnTo>
                <a:lnTo>
                  <a:pt x="375080" y="491112"/>
                </a:lnTo>
                <a:lnTo>
                  <a:pt x="320971" y="479524"/>
                </a:lnTo>
                <a:lnTo>
                  <a:pt x="270057" y="466179"/>
                </a:lnTo>
                <a:lnTo>
                  <a:pt x="222628" y="451184"/>
                </a:lnTo>
                <a:lnTo>
                  <a:pt x="178971" y="434649"/>
                </a:lnTo>
                <a:lnTo>
                  <a:pt x="139373" y="416680"/>
                </a:lnTo>
                <a:lnTo>
                  <a:pt x="104122" y="397387"/>
                </a:lnTo>
                <a:lnTo>
                  <a:pt x="47810" y="355256"/>
                </a:lnTo>
                <a:lnTo>
                  <a:pt x="12335" y="309119"/>
                </a:lnTo>
                <a:lnTo>
                  <a:pt x="0" y="259841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5226691" y="3876548"/>
            <a:ext cx="9118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Comic Sans MS"/>
                <a:cs typeface="Comic Sans MS"/>
              </a:rPr>
              <a:t>Aumenta</a:t>
            </a:r>
            <a:r>
              <a:rPr dirty="0" sz="1000" spc="-4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omic Sans MS"/>
                <a:cs typeface="Comic Sans MS"/>
              </a:rPr>
              <a:t>fallos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80786" y="4028947"/>
            <a:ext cx="8051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Comic Sans MS"/>
                <a:cs typeface="Comic Sans MS"/>
              </a:rPr>
              <a:t>De</a:t>
            </a:r>
            <a:r>
              <a:rPr dirty="0" sz="1000" spc="-5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omic Sans MS"/>
                <a:cs typeface="Comic Sans MS"/>
              </a:rPr>
              <a:t>capacidad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052705" y="4091847"/>
            <a:ext cx="177800" cy="8445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Miss </a:t>
            </a:r>
            <a:r>
              <a:rPr dirty="0" sz="1200" spc="-30" b="1">
                <a:latin typeface="Calibri"/>
                <a:cs typeface="Calibri"/>
              </a:rPr>
              <a:t>r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(%)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916551" y="5165852"/>
            <a:ext cx="100965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80">
              <a:lnSpc>
                <a:spcPct val="132900"/>
              </a:lnSpc>
              <a:spcBef>
                <a:spcPts val="100"/>
              </a:spcBef>
            </a:pPr>
            <a:r>
              <a:rPr dirty="0" sz="1200" spc="-9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mañ</a:t>
            </a:r>
            <a:r>
              <a:rPr dirty="0" sz="1200" b="1">
                <a:latin typeface="Calibri"/>
                <a:cs typeface="Calibri"/>
              </a:rPr>
              <a:t>o </a:t>
            </a:r>
            <a:r>
              <a:rPr dirty="0" sz="1200" spc="-5" b="1">
                <a:latin typeface="Calibri"/>
                <a:cs typeface="Calibri"/>
              </a:rPr>
              <a:t>b</a:t>
            </a:r>
            <a:r>
              <a:rPr dirty="0" sz="1200" b="1">
                <a:latin typeface="Calibri"/>
                <a:cs typeface="Calibri"/>
              </a:rPr>
              <a:t>loque  </a:t>
            </a:r>
            <a:r>
              <a:rPr dirty="0" sz="1200" spc="-20" b="1">
                <a:latin typeface="Calibri"/>
                <a:cs typeface="Calibri"/>
              </a:rPr>
              <a:t>Tamaño </a:t>
            </a:r>
            <a:r>
              <a:rPr dirty="0" sz="1200" spc="-5" b="1">
                <a:latin typeface="Calibri"/>
                <a:cs typeface="Calibri"/>
              </a:rPr>
              <a:t>cache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368413" y="5290578"/>
            <a:ext cx="514350" cy="326390"/>
          </a:xfrm>
          <a:custGeom>
            <a:avLst/>
            <a:gdLst/>
            <a:ahLst/>
            <a:cxnLst/>
            <a:rect l="l" t="t" r="r" b="b"/>
            <a:pathLst>
              <a:path w="514350" h="326389">
                <a:moveTo>
                  <a:pt x="514350" y="281940"/>
                </a:moveTo>
                <a:lnTo>
                  <a:pt x="76200" y="281940"/>
                </a:lnTo>
                <a:lnTo>
                  <a:pt x="76200" y="249936"/>
                </a:lnTo>
                <a:lnTo>
                  <a:pt x="0" y="288036"/>
                </a:lnTo>
                <a:lnTo>
                  <a:pt x="63246" y="319659"/>
                </a:lnTo>
                <a:lnTo>
                  <a:pt x="76200" y="326136"/>
                </a:lnTo>
                <a:lnTo>
                  <a:pt x="76200" y="294132"/>
                </a:lnTo>
                <a:lnTo>
                  <a:pt x="514350" y="294132"/>
                </a:lnTo>
                <a:lnTo>
                  <a:pt x="514350" y="281940"/>
                </a:lnTo>
                <a:close/>
              </a:path>
              <a:path w="514350" h="326389">
                <a:moveTo>
                  <a:pt x="514350" y="32004"/>
                </a:moveTo>
                <a:lnTo>
                  <a:pt x="76200" y="32004"/>
                </a:ln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76200" y="76200"/>
                </a:lnTo>
                <a:lnTo>
                  <a:pt x="76200" y="44958"/>
                </a:lnTo>
                <a:lnTo>
                  <a:pt x="514350" y="44958"/>
                </a:lnTo>
                <a:lnTo>
                  <a:pt x="51435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850" y="1841696"/>
            <a:ext cx="8503989" cy="2164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1417967" y="1206246"/>
              <a:ext cx="8501380" cy="589915"/>
            </a:xfrm>
            <a:custGeom>
              <a:avLst/>
              <a:gdLst/>
              <a:ahLst/>
              <a:cxnLst/>
              <a:rect l="l" t="t" r="r" b="b"/>
              <a:pathLst>
                <a:path w="8501380" h="589914">
                  <a:moveTo>
                    <a:pt x="8500872" y="589788"/>
                  </a:moveTo>
                  <a:lnTo>
                    <a:pt x="8500872" y="0"/>
                  </a:lnTo>
                  <a:lnTo>
                    <a:pt x="0" y="0"/>
                  </a:lnTo>
                  <a:lnTo>
                    <a:pt x="0" y="589788"/>
                  </a:lnTo>
                  <a:lnTo>
                    <a:pt x="8500872" y="589788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4839" y="1795272"/>
              <a:ext cx="643255" cy="4554855"/>
            </a:xfrm>
            <a:custGeom>
              <a:avLst/>
              <a:gdLst/>
              <a:ahLst/>
              <a:cxnLst/>
              <a:rect l="l" t="t" r="r" b="b"/>
              <a:pathLst>
                <a:path w="643255" h="4554855">
                  <a:moveTo>
                    <a:pt x="643128" y="4554474"/>
                  </a:moveTo>
                  <a:lnTo>
                    <a:pt x="643128" y="0"/>
                  </a:lnTo>
                  <a:lnTo>
                    <a:pt x="0" y="0"/>
                  </a:lnTo>
                  <a:lnTo>
                    <a:pt x="0" y="4554474"/>
                  </a:lnTo>
                  <a:lnTo>
                    <a:pt x="643128" y="4554474"/>
                  </a:lnTo>
                  <a:close/>
                </a:path>
              </a:pathLst>
            </a:custGeom>
            <a:solidFill>
              <a:srgbClr val="9AB7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643255" cy="589280"/>
            </a:xfrm>
            <a:custGeom>
              <a:avLst/>
              <a:gdLst/>
              <a:ahLst/>
              <a:cxnLst/>
              <a:rect l="l" t="t" r="r" b="b"/>
              <a:pathLst>
                <a:path w="643255" h="589280">
                  <a:moveTo>
                    <a:pt x="643128" y="589026"/>
                  </a:moveTo>
                  <a:lnTo>
                    <a:pt x="643128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643128" y="589026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95" y="1218438"/>
              <a:ext cx="515873" cy="5494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2083" y="6052566"/>
              <a:ext cx="430530" cy="198120"/>
            </a:xfrm>
            <a:custGeom>
              <a:avLst/>
              <a:gdLst/>
              <a:ahLst/>
              <a:cxnLst/>
              <a:rect l="l" t="t" r="r" b="b"/>
              <a:pathLst>
                <a:path w="430530" h="198120">
                  <a:moveTo>
                    <a:pt x="0" y="198120"/>
                  </a:moveTo>
                  <a:lnTo>
                    <a:pt x="0" y="0"/>
                  </a:lnTo>
                  <a:lnTo>
                    <a:pt x="430530" y="0"/>
                  </a:lnTo>
                  <a:lnTo>
                    <a:pt x="430530" y="198120"/>
                  </a:lnTo>
                  <a:lnTo>
                    <a:pt x="0" y="19812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09949" y="1320038"/>
            <a:ext cx="230060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70"/>
              <a:t>I</a:t>
            </a:r>
            <a:r>
              <a:rPr dirty="0" sz="2300" spc="170"/>
              <a:t>NTRODUCCIÓN</a:t>
            </a:r>
            <a:endParaRPr sz="23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2797" y="1821942"/>
            <a:ext cx="3456432" cy="44523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57627" y="1966975"/>
            <a:ext cx="3467735" cy="1329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372745" indent="-228600">
              <a:lnSpc>
                <a:spcPct val="100000"/>
              </a:lnSpc>
              <a:spcBef>
                <a:spcPts val="100"/>
              </a:spcBef>
              <a:buClr>
                <a:srgbClr val="003365"/>
              </a:buClr>
              <a:buSzPct val="73684"/>
              <a:buFont typeface="Wingdings"/>
              <a:buChar char=""/>
              <a:tabLst>
                <a:tab pos="294005" algn="l"/>
              </a:tabLst>
            </a:pPr>
            <a:r>
              <a:rPr dirty="0"/>
              <a:t>	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datos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ocupan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espacio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 </a:t>
            </a:r>
            <a:r>
              <a:rPr dirty="0" sz="1900" spc="-409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memoria</a:t>
            </a:r>
            <a:endParaRPr sz="1900"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1140"/>
              </a:spcBef>
              <a:buClr>
                <a:srgbClr val="003365"/>
              </a:buClr>
              <a:buSzPct val="78947"/>
              <a:buFont typeface="Wingdings"/>
              <a:buChar char=""/>
              <a:tabLst>
                <a:tab pos="295910" algn="l"/>
              </a:tabLst>
            </a:pPr>
            <a:r>
              <a:rPr dirty="0"/>
              <a:t>	</a:t>
            </a:r>
            <a:r>
              <a:rPr dirty="0" sz="1900">
                <a:latin typeface="Calibri"/>
                <a:cs typeface="Calibri"/>
              </a:rPr>
              <a:t>Acceder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implica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un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cierto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613287" y="1824324"/>
            <a:ext cx="6452870" cy="10731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latin typeface="Calibri"/>
                <a:cs typeface="Calibri"/>
              </a:rPr>
              <a:t>Aumento </a:t>
            </a:r>
            <a:r>
              <a:rPr dirty="0" sz="2000" spc="-5" b="1">
                <a:latin typeface="Calibri"/>
                <a:cs typeface="Calibri"/>
              </a:rPr>
              <a:t>de la asociatividad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Disminución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tasa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fallos</a:t>
            </a:r>
            <a:r>
              <a:rPr dirty="0" sz="1600" b="1">
                <a:latin typeface="Calibri"/>
                <a:cs typeface="Calibri"/>
              </a:rPr>
              <a:t> de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conflicto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(más </a:t>
            </a:r>
            <a:r>
              <a:rPr dirty="0" sz="1600" spc="-10">
                <a:latin typeface="Calibri"/>
                <a:cs typeface="Calibri"/>
              </a:rPr>
              <a:t>marcos</a:t>
            </a:r>
            <a:r>
              <a:rPr dirty="0" sz="1600" spc="-5">
                <a:latin typeface="Calibri"/>
                <a:cs typeface="Calibri"/>
              </a:rPr>
              <a:t> posibles)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Mayor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acierto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04744" y="3354883"/>
            <a:ext cx="4069079" cy="1636395"/>
            <a:chOff x="2204744" y="3354883"/>
            <a:chExt cx="4069079" cy="1636395"/>
          </a:xfrm>
        </p:grpSpPr>
        <p:sp>
          <p:nvSpPr>
            <p:cNvPr id="6" name="object 6"/>
            <p:cNvSpPr/>
            <p:nvPr/>
          </p:nvSpPr>
          <p:spPr>
            <a:xfrm>
              <a:off x="2246333" y="3359645"/>
              <a:ext cx="0" cy="1602105"/>
            </a:xfrm>
            <a:custGeom>
              <a:avLst/>
              <a:gdLst/>
              <a:ahLst/>
              <a:cxnLst/>
              <a:rect l="l" t="t" r="r" b="b"/>
              <a:pathLst>
                <a:path w="0" h="1602104">
                  <a:moveTo>
                    <a:pt x="0" y="1601716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08236" y="4961361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08236" y="473123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8236" y="450187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08236" y="4277848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08236" y="404848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08236" y="381836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08236" y="3588998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08236" y="335963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 h="0">
                  <a:moveTo>
                    <a:pt x="0" y="0"/>
                  </a:moveTo>
                  <a:lnTo>
                    <a:pt x="76209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46333" y="4961351"/>
              <a:ext cx="4022725" cy="0"/>
            </a:xfrm>
            <a:custGeom>
              <a:avLst/>
              <a:gdLst/>
              <a:ahLst/>
              <a:cxnLst/>
              <a:rect l="l" t="t" r="r" b="b"/>
              <a:pathLst>
                <a:path w="4022725" h="0">
                  <a:moveTo>
                    <a:pt x="0" y="0"/>
                  </a:moveTo>
                  <a:lnTo>
                    <a:pt x="4022728" y="0"/>
                  </a:lnTo>
                </a:path>
              </a:pathLst>
            </a:custGeom>
            <a:ln w="6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46333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17088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96991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7746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7649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18404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98307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69062" y="493543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5">
                  <a:moveTo>
                    <a:pt x="0" y="51055"/>
                  </a:moveTo>
                  <a:lnTo>
                    <a:pt x="0" y="0"/>
                  </a:lnTo>
                </a:path>
              </a:pathLst>
            </a:custGeom>
            <a:ln w="9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46261" y="4941569"/>
              <a:ext cx="4022725" cy="13335"/>
            </a:xfrm>
            <a:custGeom>
              <a:avLst/>
              <a:gdLst/>
              <a:ahLst/>
              <a:cxnLst/>
              <a:rect l="l" t="t" r="r" b="b"/>
              <a:pathLst>
                <a:path w="4022725" h="13335">
                  <a:moveTo>
                    <a:pt x="4022598" y="12953"/>
                  </a:moveTo>
                  <a:lnTo>
                    <a:pt x="4022598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4022598" y="12953"/>
                  </a:lnTo>
                  <a:close/>
                </a:path>
              </a:pathLst>
            </a:custGeom>
            <a:solidFill>
              <a:srgbClr val="DD080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43145" y="4938356"/>
              <a:ext cx="4029710" cy="19685"/>
            </a:xfrm>
            <a:custGeom>
              <a:avLst/>
              <a:gdLst/>
              <a:ahLst/>
              <a:cxnLst/>
              <a:rect l="l" t="t" r="r" b="b"/>
              <a:pathLst>
                <a:path w="4029710" h="19685">
                  <a:moveTo>
                    <a:pt x="0" y="19327"/>
                  </a:moveTo>
                  <a:lnTo>
                    <a:pt x="4029105" y="19327"/>
                  </a:lnTo>
                  <a:lnTo>
                    <a:pt x="4029105" y="0"/>
                  </a:lnTo>
                  <a:lnTo>
                    <a:pt x="0" y="0"/>
                  </a:lnTo>
                  <a:lnTo>
                    <a:pt x="0" y="19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46261" y="4029455"/>
              <a:ext cx="4022725" cy="912494"/>
            </a:xfrm>
            <a:custGeom>
              <a:avLst/>
              <a:gdLst/>
              <a:ahLst/>
              <a:cxnLst/>
              <a:rect l="l" t="t" r="r" b="b"/>
              <a:pathLst>
                <a:path w="4022725" h="912495">
                  <a:moveTo>
                    <a:pt x="4022598" y="912113"/>
                  </a:moveTo>
                  <a:lnTo>
                    <a:pt x="4022598" y="867917"/>
                  </a:lnTo>
                  <a:lnTo>
                    <a:pt x="3451860" y="835913"/>
                  </a:lnTo>
                  <a:lnTo>
                    <a:pt x="2871978" y="790955"/>
                  </a:lnTo>
                  <a:lnTo>
                    <a:pt x="2301240" y="739901"/>
                  </a:lnTo>
                  <a:lnTo>
                    <a:pt x="1721358" y="644651"/>
                  </a:lnTo>
                  <a:lnTo>
                    <a:pt x="1150620" y="554735"/>
                  </a:lnTo>
                  <a:lnTo>
                    <a:pt x="570738" y="401573"/>
                  </a:lnTo>
                  <a:lnTo>
                    <a:pt x="0" y="0"/>
                  </a:lnTo>
                  <a:lnTo>
                    <a:pt x="0" y="912113"/>
                  </a:lnTo>
                  <a:lnTo>
                    <a:pt x="4022598" y="912113"/>
                  </a:lnTo>
                  <a:close/>
                </a:path>
              </a:pathLst>
            </a:custGeom>
            <a:solidFill>
              <a:srgbClr val="0080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46333" y="4029438"/>
              <a:ext cx="4022725" cy="912494"/>
            </a:xfrm>
            <a:custGeom>
              <a:avLst/>
              <a:gdLst/>
              <a:ahLst/>
              <a:cxnLst/>
              <a:rect l="l" t="t" r="r" b="b"/>
              <a:pathLst>
                <a:path w="4022725" h="912495">
                  <a:moveTo>
                    <a:pt x="0" y="0"/>
                  </a:moveTo>
                  <a:lnTo>
                    <a:pt x="570754" y="401575"/>
                  </a:lnTo>
                  <a:lnTo>
                    <a:pt x="1150658" y="554731"/>
                  </a:lnTo>
                  <a:lnTo>
                    <a:pt x="1721412" y="644649"/>
                  </a:lnTo>
                  <a:lnTo>
                    <a:pt x="2301316" y="739894"/>
                  </a:lnTo>
                  <a:lnTo>
                    <a:pt x="2872070" y="790949"/>
                  </a:lnTo>
                  <a:lnTo>
                    <a:pt x="3451974" y="835909"/>
                  </a:lnTo>
                  <a:lnTo>
                    <a:pt x="4022728" y="867917"/>
                  </a:lnTo>
                  <a:lnTo>
                    <a:pt x="4022728" y="912107"/>
                  </a:lnTo>
                  <a:lnTo>
                    <a:pt x="1480613" y="912107"/>
                  </a:lnTo>
                  <a:lnTo>
                    <a:pt x="1430065" y="912107"/>
                  </a:lnTo>
                  <a:lnTo>
                    <a:pt x="0" y="912107"/>
                  </a:lnTo>
                  <a:lnTo>
                    <a:pt x="0" y="0"/>
                  </a:lnTo>
                  <a:close/>
                </a:path>
              </a:pathLst>
            </a:custGeom>
            <a:ln w="6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46261" y="3965447"/>
              <a:ext cx="4022725" cy="932180"/>
            </a:xfrm>
            <a:custGeom>
              <a:avLst/>
              <a:gdLst/>
              <a:ahLst/>
              <a:cxnLst/>
              <a:rect l="l" t="t" r="r" b="b"/>
              <a:pathLst>
                <a:path w="4022725" h="932179">
                  <a:moveTo>
                    <a:pt x="3451860" y="899921"/>
                  </a:moveTo>
                  <a:lnTo>
                    <a:pt x="2871978" y="848867"/>
                  </a:lnTo>
                  <a:lnTo>
                    <a:pt x="2301240" y="784859"/>
                  </a:lnTo>
                  <a:lnTo>
                    <a:pt x="1721358" y="663701"/>
                  </a:lnTo>
                  <a:lnTo>
                    <a:pt x="1150620" y="548640"/>
                  </a:lnTo>
                  <a:lnTo>
                    <a:pt x="570738" y="376427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570738" y="465581"/>
                  </a:lnTo>
                  <a:lnTo>
                    <a:pt x="1150620" y="618743"/>
                  </a:lnTo>
                  <a:lnTo>
                    <a:pt x="1721358" y="708659"/>
                  </a:lnTo>
                  <a:lnTo>
                    <a:pt x="2301240" y="803909"/>
                  </a:lnTo>
                  <a:lnTo>
                    <a:pt x="2871978" y="854963"/>
                  </a:lnTo>
                  <a:lnTo>
                    <a:pt x="3451860" y="899921"/>
                  </a:lnTo>
                  <a:close/>
                </a:path>
                <a:path w="4022725" h="932179">
                  <a:moveTo>
                    <a:pt x="4022598" y="931925"/>
                  </a:moveTo>
                  <a:lnTo>
                    <a:pt x="4022598" y="925067"/>
                  </a:lnTo>
                  <a:lnTo>
                    <a:pt x="3451860" y="899921"/>
                  </a:lnTo>
                  <a:lnTo>
                    <a:pt x="4022598" y="931925"/>
                  </a:lnTo>
                  <a:close/>
                </a:path>
              </a:pathLst>
            </a:custGeom>
            <a:solidFill>
              <a:srgbClr val="000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46333" y="3965431"/>
              <a:ext cx="4022725" cy="932180"/>
            </a:xfrm>
            <a:custGeom>
              <a:avLst/>
              <a:gdLst/>
              <a:ahLst/>
              <a:cxnLst/>
              <a:rect l="l" t="t" r="r" b="b"/>
              <a:pathLst>
                <a:path w="4022725" h="932179">
                  <a:moveTo>
                    <a:pt x="0" y="0"/>
                  </a:moveTo>
                  <a:lnTo>
                    <a:pt x="570754" y="376422"/>
                  </a:lnTo>
                  <a:lnTo>
                    <a:pt x="1150658" y="548635"/>
                  </a:lnTo>
                  <a:lnTo>
                    <a:pt x="1721412" y="663696"/>
                  </a:lnTo>
                  <a:lnTo>
                    <a:pt x="2301316" y="784853"/>
                  </a:lnTo>
                  <a:lnTo>
                    <a:pt x="2872070" y="848860"/>
                  </a:lnTo>
                  <a:lnTo>
                    <a:pt x="3451974" y="899915"/>
                  </a:lnTo>
                  <a:lnTo>
                    <a:pt x="4022728" y="925068"/>
                  </a:lnTo>
                  <a:lnTo>
                    <a:pt x="4022728" y="931923"/>
                  </a:lnTo>
                  <a:lnTo>
                    <a:pt x="3451974" y="899915"/>
                  </a:lnTo>
                  <a:lnTo>
                    <a:pt x="2872070" y="854955"/>
                  </a:lnTo>
                  <a:lnTo>
                    <a:pt x="2301316" y="803911"/>
                  </a:lnTo>
                  <a:lnTo>
                    <a:pt x="1721412" y="708656"/>
                  </a:lnTo>
                  <a:lnTo>
                    <a:pt x="1150658" y="618737"/>
                  </a:lnTo>
                  <a:lnTo>
                    <a:pt x="570754" y="465582"/>
                  </a:lnTo>
                  <a:lnTo>
                    <a:pt x="0" y="64006"/>
                  </a:lnTo>
                  <a:lnTo>
                    <a:pt x="0" y="0"/>
                  </a:lnTo>
                  <a:close/>
                </a:path>
              </a:pathLst>
            </a:custGeom>
            <a:ln w="6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46261" y="3876293"/>
              <a:ext cx="4022725" cy="1014730"/>
            </a:xfrm>
            <a:custGeom>
              <a:avLst/>
              <a:gdLst/>
              <a:ahLst/>
              <a:cxnLst/>
              <a:rect l="l" t="t" r="r" b="b"/>
              <a:pathLst>
                <a:path w="4022725" h="1014729">
                  <a:moveTo>
                    <a:pt x="2871978" y="938021"/>
                  </a:moveTo>
                  <a:lnTo>
                    <a:pt x="2301240" y="854963"/>
                  </a:lnTo>
                  <a:lnTo>
                    <a:pt x="1721358" y="688847"/>
                  </a:lnTo>
                  <a:lnTo>
                    <a:pt x="1150620" y="523493"/>
                  </a:lnTo>
                  <a:lnTo>
                    <a:pt x="570738" y="357377"/>
                  </a:lnTo>
                  <a:lnTo>
                    <a:pt x="0" y="0"/>
                  </a:lnTo>
                  <a:lnTo>
                    <a:pt x="0" y="89154"/>
                  </a:lnTo>
                  <a:lnTo>
                    <a:pt x="570738" y="465581"/>
                  </a:lnTo>
                  <a:lnTo>
                    <a:pt x="1150620" y="637793"/>
                  </a:lnTo>
                  <a:lnTo>
                    <a:pt x="1721358" y="752855"/>
                  </a:lnTo>
                  <a:lnTo>
                    <a:pt x="2301240" y="874013"/>
                  </a:lnTo>
                  <a:lnTo>
                    <a:pt x="2871978" y="938021"/>
                  </a:lnTo>
                  <a:close/>
                </a:path>
                <a:path w="4022725" h="1014729">
                  <a:moveTo>
                    <a:pt x="4022598" y="1014221"/>
                  </a:moveTo>
                  <a:lnTo>
                    <a:pt x="3451860" y="982979"/>
                  </a:lnTo>
                  <a:lnTo>
                    <a:pt x="2871978" y="938021"/>
                  </a:lnTo>
                  <a:lnTo>
                    <a:pt x="3451860" y="989075"/>
                  </a:lnTo>
                  <a:lnTo>
                    <a:pt x="4022598" y="1014221"/>
                  </a:lnTo>
                  <a:close/>
                </a:path>
              </a:pathLst>
            </a:custGeom>
            <a:solidFill>
              <a:srgbClr val="FCF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246333" y="3876272"/>
              <a:ext cx="4022725" cy="1014730"/>
            </a:xfrm>
            <a:custGeom>
              <a:avLst/>
              <a:gdLst/>
              <a:ahLst/>
              <a:cxnLst/>
              <a:rect l="l" t="t" r="r" b="b"/>
              <a:pathLst>
                <a:path w="4022725" h="1014729">
                  <a:moveTo>
                    <a:pt x="0" y="0"/>
                  </a:moveTo>
                  <a:lnTo>
                    <a:pt x="570754" y="357375"/>
                  </a:lnTo>
                  <a:lnTo>
                    <a:pt x="1150658" y="523492"/>
                  </a:lnTo>
                  <a:lnTo>
                    <a:pt x="1721412" y="688849"/>
                  </a:lnTo>
                  <a:lnTo>
                    <a:pt x="2301316" y="854955"/>
                  </a:lnTo>
                  <a:lnTo>
                    <a:pt x="2872070" y="938019"/>
                  </a:lnTo>
                  <a:lnTo>
                    <a:pt x="3451974" y="982978"/>
                  </a:lnTo>
                  <a:lnTo>
                    <a:pt x="4022728" y="1014217"/>
                  </a:lnTo>
                  <a:lnTo>
                    <a:pt x="3451974" y="989074"/>
                  </a:lnTo>
                  <a:lnTo>
                    <a:pt x="2872070" y="938019"/>
                  </a:lnTo>
                  <a:lnTo>
                    <a:pt x="2301316" y="874013"/>
                  </a:lnTo>
                  <a:lnTo>
                    <a:pt x="1721412" y="752856"/>
                  </a:lnTo>
                  <a:lnTo>
                    <a:pt x="1150658" y="637794"/>
                  </a:lnTo>
                  <a:lnTo>
                    <a:pt x="570754" y="465582"/>
                  </a:lnTo>
                  <a:lnTo>
                    <a:pt x="0" y="89148"/>
                  </a:lnTo>
                  <a:lnTo>
                    <a:pt x="0" y="0"/>
                  </a:lnTo>
                  <a:close/>
                </a:path>
              </a:pathLst>
            </a:custGeom>
            <a:ln w="65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246261" y="3761231"/>
              <a:ext cx="4022725" cy="1129665"/>
            </a:xfrm>
            <a:custGeom>
              <a:avLst/>
              <a:gdLst/>
              <a:ahLst/>
              <a:cxnLst/>
              <a:rect l="l" t="t" r="r" b="b"/>
              <a:pathLst>
                <a:path w="4022725" h="1129664">
                  <a:moveTo>
                    <a:pt x="4022598" y="1129283"/>
                  </a:moveTo>
                  <a:lnTo>
                    <a:pt x="4022598" y="1123187"/>
                  </a:lnTo>
                  <a:lnTo>
                    <a:pt x="3451860" y="1091183"/>
                  </a:lnTo>
                  <a:lnTo>
                    <a:pt x="2871978" y="1040129"/>
                  </a:lnTo>
                  <a:lnTo>
                    <a:pt x="2301240" y="950975"/>
                  </a:lnTo>
                  <a:lnTo>
                    <a:pt x="1721358" y="771905"/>
                  </a:lnTo>
                  <a:lnTo>
                    <a:pt x="1150620" y="548640"/>
                  </a:lnTo>
                  <a:lnTo>
                    <a:pt x="570738" y="325373"/>
                  </a:lnTo>
                  <a:lnTo>
                    <a:pt x="0" y="0"/>
                  </a:lnTo>
                  <a:lnTo>
                    <a:pt x="0" y="115062"/>
                  </a:lnTo>
                  <a:lnTo>
                    <a:pt x="570738" y="472440"/>
                  </a:lnTo>
                  <a:lnTo>
                    <a:pt x="1150620" y="638555"/>
                  </a:lnTo>
                  <a:lnTo>
                    <a:pt x="1721358" y="803909"/>
                  </a:lnTo>
                  <a:lnTo>
                    <a:pt x="2301240" y="970025"/>
                  </a:lnTo>
                  <a:lnTo>
                    <a:pt x="2871978" y="1053083"/>
                  </a:lnTo>
                  <a:lnTo>
                    <a:pt x="3451860" y="1098041"/>
                  </a:lnTo>
                  <a:lnTo>
                    <a:pt x="4022598" y="1129283"/>
                  </a:lnTo>
                  <a:close/>
                </a:path>
              </a:pathLst>
            </a:custGeom>
            <a:solidFill>
              <a:srgbClr val="F20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46333" y="3761211"/>
              <a:ext cx="4022725" cy="1129665"/>
            </a:xfrm>
            <a:custGeom>
              <a:avLst/>
              <a:gdLst/>
              <a:ahLst/>
              <a:cxnLst/>
              <a:rect l="l" t="t" r="r" b="b"/>
              <a:pathLst>
                <a:path w="4022725" h="1129664">
                  <a:moveTo>
                    <a:pt x="0" y="0"/>
                  </a:moveTo>
                  <a:lnTo>
                    <a:pt x="570754" y="325367"/>
                  </a:lnTo>
                  <a:lnTo>
                    <a:pt x="1150658" y="548635"/>
                  </a:lnTo>
                  <a:lnTo>
                    <a:pt x="1721412" y="771902"/>
                  </a:lnTo>
                  <a:lnTo>
                    <a:pt x="2301316" y="950970"/>
                  </a:lnTo>
                  <a:lnTo>
                    <a:pt x="2872070" y="1040129"/>
                  </a:lnTo>
                  <a:lnTo>
                    <a:pt x="3451974" y="1091174"/>
                  </a:lnTo>
                  <a:lnTo>
                    <a:pt x="4022728" y="1123182"/>
                  </a:lnTo>
                  <a:lnTo>
                    <a:pt x="4022728" y="1129278"/>
                  </a:lnTo>
                  <a:lnTo>
                    <a:pt x="3451974" y="1098040"/>
                  </a:lnTo>
                  <a:lnTo>
                    <a:pt x="2872070" y="1053080"/>
                  </a:lnTo>
                  <a:lnTo>
                    <a:pt x="2301316" y="970017"/>
                  </a:lnTo>
                  <a:lnTo>
                    <a:pt x="1721412" y="803911"/>
                  </a:lnTo>
                  <a:lnTo>
                    <a:pt x="1150658" y="638553"/>
                  </a:lnTo>
                  <a:lnTo>
                    <a:pt x="570754" y="472437"/>
                  </a:lnTo>
                  <a:lnTo>
                    <a:pt x="0" y="115061"/>
                  </a:lnTo>
                  <a:lnTo>
                    <a:pt x="0" y="0"/>
                  </a:lnTo>
                  <a:close/>
                </a:path>
              </a:pathLst>
            </a:custGeom>
            <a:ln w="6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246261" y="3435857"/>
              <a:ext cx="4022725" cy="1449070"/>
            </a:xfrm>
            <a:custGeom>
              <a:avLst/>
              <a:gdLst/>
              <a:ahLst/>
              <a:cxnLst/>
              <a:rect l="l" t="t" r="r" b="b"/>
              <a:pathLst>
                <a:path w="4022725" h="1449070">
                  <a:moveTo>
                    <a:pt x="4022598" y="1448561"/>
                  </a:moveTo>
                  <a:lnTo>
                    <a:pt x="4022598" y="1416558"/>
                  </a:lnTo>
                  <a:lnTo>
                    <a:pt x="3451860" y="1372361"/>
                  </a:lnTo>
                  <a:lnTo>
                    <a:pt x="2871978" y="1301495"/>
                  </a:lnTo>
                  <a:lnTo>
                    <a:pt x="2301240" y="1199387"/>
                  </a:lnTo>
                  <a:lnTo>
                    <a:pt x="1721358" y="1002029"/>
                  </a:lnTo>
                  <a:lnTo>
                    <a:pt x="1150620" y="695705"/>
                  </a:lnTo>
                  <a:lnTo>
                    <a:pt x="570738" y="408431"/>
                  </a:lnTo>
                  <a:lnTo>
                    <a:pt x="0" y="0"/>
                  </a:lnTo>
                  <a:lnTo>
                    <a:pt x="0" y="325374"/>
                  </a:lnTo>
                  <a:lnTo>
                    <a:pt x="570738" y="650748"/>
                  </a:lnTo>
                  <a:lnTo>
                    <a:pt x="1150620" y="874013"/>
                  </a:lnTo>
                  <a:lnTo>
                    <a:pt x="1721358" y="1097280"/>
                  </a:lnTo>
                  <a:lnTo>
                    <a:pt x="2301240" y="1276349"/>
                  </a:lnTo>
                  <a:lnTo>
                    <a:pt x="2871978" y="1365503"/>
                  </a:lnTo>
                  <a:lnTo>
                    <a:pt x="3451860" y="1416558"/>
                  </a:lnTo>
                  <a:lnTo>
                    <a:pt x="4022598" y="1448561"/>
                  </a:lnTo>
                  <a:close/>
                </a:path>
              </a:pathLst>
            </a:custGeom>
            <a:solidFill>
              <a:srgbClr val="02AB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246333" y="3435843"/>
              <a:ext cx="4022725" cy="1449070"/>
            </a:xfrm>
            <a:custGeom>
              <a:avLst/>
              <a:gdLst/>
              <a:ahLst/>
              <a:cxnLst/>
              <a:rect l="l" t="t" r="r" b="b"/>
              <a:pathLst>
                <a:path w="4022725" h="1449070">
                  <a:moveTo>
                    <a:pt x="0" y="0"/>
                  </a:moveTo>
                  <a:lnTo>
                    <a:pt x="570754" y="408431"/>
                  </a:lnTo>
                  <a:lnTo>
                    <a:pt x="1150658" y="695704"/>
                  </a:lnTo>
                  <a:lnTo>
                    <a:pt x="1721412" y="1002025"/>
                  </a:lnTo>
                  <a:lnTo>
                    <a:pt x="2301316" y="1199380"/>
                  </a:lnTo>
                  <a:lnTo>
                    <a:pt x="2872070" y="1301491"/>
                  </a:lnTo>
                  <a:lnTo>
                    <a:pt x="3451974" y="1372352"/>
                  </a:lnTo>
                  <a:lnTo>
                    <a:pt x="4022728" y="1416552"/>
                  </a:lnTo>
                  <a:lnTo>
                    <a:pt x="4022728" y="1448550"/>
                  </a:lnTo>
                  <a:lnTo>
                    <a:pt x="3451974" y="1416552"/>
                  </a:lnTo>
                  <a:lnTo>
                    <a:pt x="2872070" y="1365497"/>
                  </a:lnTo>
                  <a:lnTo>
                    <a:pt x="2301316" y="1276348"/>
                  </a:lnTo>
                  <a:lnTo>
                    <a:pt x="1721412" y="1097270"/>
                  </a:lnTo>
                  <a:lnTo>
                    <a:pt x="1150658" y="874013"/>
                  </a:lnTo>
                  <a:lnTo>
                    <a:pt x="570754" y="650745"/>
                  </a:lnTo>
                  <a:lnTo>
                    <a:pt x="0" y="325367"/>
                  </a:lnTo>
                  <a:lnTo>
                    <a:pt x="0" y="0"/>
                  </a:lnTo>
                  <a:close/>
                </a:path>
              </a:pathLst>
            </a:custGeom>
            <a:ln w="6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412369" y="5344356"/>
            <a:ext cx="906144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Cache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Size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(KB)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6761" y="4871916"/>
            <a:ext cx="8953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2823" y="4189169"/>
            <a:ext cx="248920" cy="622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0.06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900" spc="-5" b="1">
                <a:latin typeface="Arial"/>
                <a:cs typeface="Arial"/>
              </a:rPr>
              <a:t>0.04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900" spc="-5" b="1">
                <a:latin typeface="Arial"/>
                <a:cs typeface="Arial"/>
              </a:rPr>
              <a:t>0.02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62823" y="3506422"/>
            <a:ext cx="309245" cy="615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0.12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75"/>
              </a:spcBef>
            </a:pPr>
            <a:r>
              <a:rPr dirty="0" sz="900" spc="-5" b="1">
                <a:latin typeface="Arial"/>
                <a:cs typeface="Arial"/>
              </a:rPr>
              <a:t>0.1</a:t>
            </a:r>
            <a:endParaRPr sz="900">
              <a:latin typeface="Arial"/>
              <a:cs typeface="Arial"/>
            </a:endParaRPr>
          </a:p>
          <a:p>
            <a:pPr algn="r" marR="65405">
              <a:lnSpc>
                <a:spcPct val="100000"/>
              </a:lnSpc>
              <a:spcBef>
                <a:spcPts val="725"/>
              </a:spcBef>
            </a:pPr>
            <a:r>
              <a:rPr dirty="0" sz="900" spc="-5" b="1">
                <a:latin typeface="Arial"/>
                <a:cs typeface="Arial"/>
              </a:rPr>
              <a:t>0.08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62823" y="3276301"/>
            <a:ext cx="24892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0.14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86720" y="5057011"/>
            <a:ext cx="154305" cy="8953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57462" y="5057011"/>
            <a:ext cx="154305" cy="8953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27435" y="5057011"/>
            <a:ext cx="154305" cy="8953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08078" y="5057011"/>
            <a:ext cx="154305" cy="8953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78051" y="5075970"/>
            <a:ext cx="154305" cy="1536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57936" y="5075970"/>
            <a:ext cx="154305" cy="1536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28678" y="5075970"/>
            <a:ext cx="154305" cy="15367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64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08563" y="5094279"/>
            <a:ext cx="154305" cy="217804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latin typeface="Arial"/>
                <a:cs typeface="Arial"/>
              </a:rPr>
              <a:t>128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89993" y="3353250"/>
            <a:ext cx="34480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1-way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546485" y="3546777"/>
            <a:ext cx="360680" cy="199390"/>
            <a:chOff x="2546485" y="3546777"/>
            <a:chExt cx="360680" cy="199390"/>
          </a:xfrm>
        </p:grpSpPr>
        <p:sp>
          <p:nvSpPr>
            <p:cNvPr id="51" name="object 51"/>
            <p:cNvSpPr/>
            <p:nvPr/>
          </p:nvSpPr>
          <p:spPr>
            <a:xfrm>
              <a:off x="2588476" y="3550905"/>
              <a:ext cx="314325" cy="172720"/>
            </a:xfrm>
            <a:custGeom>
              <a:avLst/>
              <a:gdLst/>
              <a:ahLst/>
              <a:cxnLst/>
              <a:rect l="l" t="t" r="r" b="b"/>
              <a:pathLst>
                <a:path w="314325" h="172720">
                  <a:moveTo>
                    <a:pt x="313953" y="0"/>
                  </a:moveTo>
                  <a:lnTo>
                    <a:pt x="0" y="172212"/>
                  </a:lnTo>
                </a:path>
              </a:pathLst>
            </a:custGeom>
            <a:ln w="7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6485" y="3674263"/>
              <a:ext cx="112946" cy="7179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3089281" y="3614616"/>
            <a:ext cx="34480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2-way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660794" y="3802360"/>
            <a:ext cx="568960" cy="275590"/>
            <a:chOff x="2660794" y="3802360"/>
            <a:chExt cx="568960" cy="275590"/>
          </a:xfrm>
        </p:grpSpPr>
        <p:sp>
          <p:nvSpPr>
            <p:cNvPr id="55" name="object 55"/>
            <p:cNvSpPr/>
            <p:nvPr/>
          </p:nvSpPr>
          <p:spPr>
            <a:xfrm>
              <a:off x="2702782" y="3806170"/>
              <a:ext cx="523240" cy="248920"/>
            </a:xfrm>
            <a:custGeom>
              <a:avLst/>
              <a:gdLst/>
              <a:ahLst/>
              <a:cxnLst/>
              <a:rect l="l" t="t" r="r" b="b"/>
              <a:pathLst>
                <a:path w="523239" h="248920">
                  <a:moveTo>
                    <a:pt x="522750" y="0"/>
                  </a:moveTo>
                  <a:lnTo>
                    <a:pt x="0" y="248410"/>
                  </a:lnTo>
                </a:path>
              </a:pathLst>
            </a:custGeom>
            <a:ln w="6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0794" y="4006500"/>
              <a:ext cx="112179" cy="71028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526669" y="3837882"/>
            <a:ext cx="34480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4-way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955692" y="3993619"/>
            <a:ext cx="711200" cy="320675"/>
            <a:chOff x="2955692" y="3993619"/>
            <a:chExt cx="711200" cy="320675"/>
          </a:xfrm>
        </p:grpSpPr>
        <p:sp>
          <p:nvSpPr>
            <p:cNvPr id="59" name="object 59"/>
            <p:cNvSpPr/>
            <p:nvPr/>
          </p:nvSpPr>
          <p:spPr>
            <a:xfrm>
              <a:off x="2997680" y="3997429"/>
              <a:ext cx="665480" cy="293370"/>
            </a:xfrm>
            <a:custGeom>
              <a:avLst/>
              <a:gdLst/>
              <a:ahLst/>
              <a:cxnLst/>
              <a:rect l="l" t="t" r="r" b="b"/>
              <a:pathLst>
                <a:path w="665479" h="293370">
                  <a:moveTo>
                    <a:pt x="665245" y="0"/>
                  </a:moveTo>
                  <a:lnTo>
                    <a:pt x="0" y="293369"/>
                  </a:lnTo>
                </a:path>
              </a:pathLst>
            </a:custGeom>
            <a:ln w="6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5692" y="4242719"/>
              <a:ext cx="112179" cy="7102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935863" y="4074102"/>
            <a:ext cx="34480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8-way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421350" y="4254991"/>
            <a:ext cx="673735" cy="288925"/>
            <a:chOff x="3421350" y="4254991"/>
            <a:chExt cx="673735" cy="288925"/>
          </a:xfrm>
        </p:grpSpPr>
        <p:sp>
          <p:nvSpPr>
            <p:cNvPr id="63" name="object 63"/>
            <p:cNvSpPr/>
            <p:nvPr/>
          </p:nvSpPr>
          <p:spPr>
            <a:xfrm>
              <a:off x="3473185" y="4258801"/>
              <a:ext cx="618490" cy="262255"/>
            </a:xfrm>
            <a:custGeom>
              <a:avLst/>
              <a:gdLst/>
              <a:ahLst/>
              <a:cxnLst/>
              <a:rect l="l" t="t" r="r" b="b"/>
              <a:pathLst>
                <a:path w="618489" h="262254">
                  <a:moveTo>
                    <a:pt x="617999" y="0"/>
                  </a:moveTo>
                  <a:lnTo>
                    <a:pt x="0" y="262131"/>
                  </a:lnTo>
                </a:path>
              </a:pathLst>
            </a:custGeom>
            <a:ln w="6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1350" y="4472132"/>
              <a:ext cx="121967" cy="71667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4449451" y="4278318"/>
            <a:ext cx="50419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Capacity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71713" y="4011676"/>
            <a:ext cx="4316730" cy="1280160"/>
            <a:chOff x="1671713" y="4011676"/>
            <a:chExt cx="4316730" cy="1280160"/>
          </a:xfrm>
        </p:grpSpPr>
        <p:sp>
          <p:nvSpPr>
            <p:cNvPr id="67" name="object 67"/>
            <p:cNvSpPr/>
            <p:nvPr/>
          </p:nvSpPr>
          <p:spPr>
            <a:xfrm>
              <a:off x="3976879" y="4469867"/>
              <a:ext cx="685165" cy="318770"/>
            </a:xfrm>
            <a:custGeom>
              <a:avLst/>
              <a:gdLst/>
              <a:ahLst/>
              <a:cxnLst/>
              <a:rect l="l" t="t" r="r" b="b"/>
              <a:pathLst>
                <a:path w="685164" h="318770">
                  <a:moveTo>
                    <a:pt x="685060" y="0"/>
                  </a:moveTo>
                  <a:lnTo>
                    <a:pt x="0" y="318512"/>
                  </a:lnTo>
                </a:path>
              </a:pathLst>
            </a:custGeom>
            <a:ln w="69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4887" y="4740295"/>
              <a:ext cx="112946" cy="7179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916996" y="4973553"/>
              <a:ext cx="66675" cy="313690"/>
            </a:xfrm>
            <a:custGeom>
              <a:avLst/>
              <a:gdLst/>
              <a:ahLst/>
              <a:cxnLst/>
              <a:rect l="l" t="t" r="r" b="b"/>
              <a:pathLst>
                <a:path w="66675" h="313689">
                  <a:moveTo>
                    <a:pt x="66301" y="313175"/>
                  </a:moveTo>
                  <a:lnTo>
                    <a:pt x="0" y="0"/>
                  </a:lnTo>
                </a:path>
              </a:pathLst>
            </a:custGeom>
            <a:ln w="9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4848" y="4937494"/>
              <a:ext cx="103351" cy="7896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814713" y="4090416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w="0" h="857250">
                  <a:moveTo>
                    <a:pt x="0" y="85725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671713" y="4090416"/>
              <a:ext cx="1731645" cy="0"/>
            </a:xfrm>
            <a:custGeom>
              <a:avLst/>
              <a:gdLst/>
              <a:ahLst/>
              <a:cxnLst/>
              <a:rect l="l" t="t" r="r" b="b"/>
              <a:pathLst>
                <a:path w="1731645" h="0">
                  <a:moveTo>
                    <a:pt x="173126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402977" y="407289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w="0" h="857250">
                  <a:moveTo>
                    <a:pt x="0" y="85725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3499" y="4011676"/>
              <a:ext cx="122427" cy="12318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5949" y="4040632"/>
              <a:ext cx="122427" cy="123189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5609215" y="5312352"/>
            <a:ext cx="69532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" b="1">
                <a:latin typeface="Arial"/>
                <a:cs typeface="Arial"/>
              </a:rPr>
              <a:t>Compulsory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77" name="object 77"/>
          <p:cNvSpPr txBox="1"/>
          <p:nvPr/>
        </p:nvSpPr>
        <p:spPr>
          <a:xfrm>
            <a:off x="6145663" y="3285997"/>
            <a:ext cx="342900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Observaciones</a:t>
            </a:r>
            <a:r>
              <a:rPr dirty="0" u="sng" sz="14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sobre</a:t>
            </a:r>
            <a:r>
              <a:rPr dirty="0" u="sng" sz="14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tasa</a:t>
            </a:r>
            <a:r>
              <a:rPr dirty="0" u="sng" sz="14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fallos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Marlett"/>
                <a:cs typeface="Marlett"/>
              </a:rPr>
              <a:t>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Regla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2:1</a:t>
            </a:r>
            <a:endParaRPr sz="1400">
              <a:latin typeface="Calibri"/>
              <a:cs typeface="Calibri"/>
            </a:endParaRPr>
          </a:p>
          <a:p>
            <a:pPr marL="3867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Cache </a:t>
            </a:r>
            <a:r>
              <a:rPr dirty="0" sz="1400" spc="-10">
                <a:latin typeface="Calibri"/>
                <a:cs typeface="Calibri"/>
              </a:rPr>
              <a:t>directa=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2‐vías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mitad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tamaño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45663" y="3926071"/>
            <a:ext cx="3022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Marlett"/>
                <a:cs typeface="Marlett"/>
              </a:rPr>
              <a:t>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8‐vías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igual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totalmente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asociativa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47933" y="3642109"/>
            <a:ext cx="177800" cy="6051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b="1">
                <a:latin typeface="Calibri"/>
                <a:cs typeface="Calibri"/>
              </a:rPr>
              <a:t>Miss </a:t>
            </a:r>
            <a:r>
              <a:rPr dirty="0" sz="1200" spc="-30" b="1">
                <a:latin typeface="Calibri"/>
                <a:cs typeface="Calibri"/>
              </a:rPr>
              <a:t>r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6717" y="5691632"/>
            <a:ext cx="6556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Tiempo</a:t>
            </a:r>
            <a:r>
              <a:rPr dirty="0" sz="2400" spc="-2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de</a:t>
            </a:r>
            <a:r>
              <a:rPr dirty="0" sz="2400" spc="-15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339A"/>
                </a:solidFill>
                <a:latin typeface="Calibri"/>
                <a:cs typeface="Calibri"/>
              </a:rPr>
              <a:t>acceso</a:t>
            </a:r>
            <a:r>
              <a:rPr dirty="0" sz="2400" spc="-25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339A"/>
                </a:solidFill>
                <a:latin typeface="Calibri"/>
                <a:cs typeface="Calibri"/>
              </a:rPr>
              <a:t>vs.</a:t>
            </a:r>
            <a:r>
              <a:rPr dirty="0" sz="2400" spc="-1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339A"/>
                </a:solidFill>
                <a:latin typeface="Calibri"/>
                <a:cs typeface="Calibri"/>
              </a:rPr>
              <a:t>tamaño</a:t>
            </a:r>
            <a:r>
              <a:rPr dirty="0" sz="2400" spc="-35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339A"/>
                </a:solidFill>
                <a:latin typeface="Calibri"/>
                <a:cs typeface="Calibri"/>
              </a:rPr>
              <a:t>y</a:t>
            </a:r>
            <a:r>
              <a:rPr dirty="0" sz="2400" spc="-1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339A"/>
                </a:solidFill>
                <a:latin typeface="Calibri"/>
                <a:cs typeface="Calibri"/>
              </a:rPr>
              <a:t>asociatividad</a:t>
            </a:r>
            <a:r>
              <a:rPr dirty="0" sz="2400" spc="-4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(SRAM)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6525" y="2244089"/>
            <a:ext cx="6499177" cy="34968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95170">
              <a:lnSpc>
                <a:spcPct val="100000"/>
              </a:lnSpc>
              <a:spcBef>
                <a:spcPts val="95"/>
              </a:spcBef>
              <a:tabLst>
                <a:tab pos="3515995" algn="l"/>
                <a:tab pos="6160770" algn="l"/>
              </a:tabLst>
            </a:pPr>
            <a:r>
              <a:rPr dirty="0" sz="2900" spc="150"/>
              <a:t>M</a:t>
            </a:r>
            <a:r>
              <a:rPr dirty="0" sz="2300" spc="150"/>
              <a:t>EMORIA	</a:t>
            </a:r>
            <a:r>
              <a:rPr dirty="0" sz="2300" spc="140"/>
              <a:t>CACHE</a:t>
            </a:r>
            <a:r>
              <a:rPr dirty="0" sz="2900" spc="140"/>
              <a:t>:</a:t>
            </a:r>
            <a:r>
              <a:rPr dirty="0" sz="2900" spc="340"/>
              <a:t> </a:t>
            </a:r>
            <a:r>
              <a:rPr dirty="0" sz="2900" spc="100"/>
              <a:t>T</a:t>
            </a:r>
            <a:r>
              <a:rPr dirty="0" sz="2300" spc="100"/>
              <a:t>AMAÑO	</a:t>
            </a:r>
            <a:r>
              <a:rPr dirty="0" sz="2300" spc="10"/>
              <a:t>Y</a:t>
            </a:r>
            <a:r>
              <a:rPr dirty="0" sz="2300" spc="270"/>
              <a:t> </a:t>
            </a:r>
            <a:r>
              <a:rPr dirty="0" sz="2300" spc="150"/>
              <a:t>ASOCIATIVIDAD</a:t>
            </a:r>
            <a:endParaRPr sz="23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9215" y="5699252"/>
            <a:ext cx="6930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Consumo</a:t>
            </a:r>
            <a:r>
              <a:rPr dirty="0" sz="2400" spc="-25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por</a:t>
            </a:r>
            <a:r>
              <a:rPr dirty="0" sz="2400" spc="-2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lectura</a:t>
            </a:r>
            <a:r>
              <a:rPr dirty="0" sz="2400" spc="-15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vs.</a:t>
            </a:r>
            <a:r>
              <a:rPr dirty="0" sz="2400" spc="-1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tamaño</a:t>
            </a:r>
            <a:r>
              <a:rPr dirty="0" sz="2400" spc="-3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339A"/>
                </a:solidFill>
                <a:latin typeface="Calibri"/>
                <a:cs typeface="Calibri"/>
              </a:rPr>
              <a:t>y</a:t>
            </a:r>
            <a:r>
              <a:rPr dirty="0" sz="2400" spc="-10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asociatividad</a:t>
            </a:r>
            <a:r>
              <a:rPr dirty="0" sz="2400" spc="-35">
                <a:solidFill>
                  <a:srgbClr val="00339A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339A"/>
                </a:solidFill>
                <a:latin typeface="Calibri"/>
                <a:cs typeface="Calibri"/>
              </a:rPr>
              <a:t>(SRAM)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643" y="2129027"/>
            <a:ext cx="6530428" cy="34596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95170">
              <a:lnSpc>
                <a:spcPct val="100000"/>
              </a:lnSpc>
              <a:spcBef>
                <a:spcPts val="95"/>
              </a:spcBef>
              <a:tabLst>
                <a:tab pos="3515995" algn="l"/>
                <a:tab pos="6160770" algn="l"/>
              </a:tabLst>
            </a:pPr>
            <a:r>
              <a:rPr dirty="0" sz="2900" spc="150"/>
              <a:t>M</a:t>
            </a:r>
            <a:r>
              <a:rPr dirty="0" sz="2300" spc="150"/>
              <a:t>EMORIA	</a:t>
            </a:r>
            <a:r>
              <a:rPr dirty="0" sz="2300" spc="140"/>
              <a:t>CACHE</a:t>
            </a:r>
            <a:r>
              <a:rPr dirty="0" sz="2900" spc="140"/>
              <a:t>:</a:t>
            </a:r>
            <a:r>
              <a:rPr dirty="0" sz="2900" spc="340"/>
              <a:t> </a:t>
            </a:r>
            <a:r>
              <a:rPr dirty="0" sz="2900" spc="100"/>
              <a:t>T</a:t>
            </a:r>
            <a:r>
              <a:rPr dirty="0" sz="2300" spc="100"/>
              <a:t>AMAÑO	</a:t>
            </a:r>
            <a:r>
              <a:rPr dirty="0" sz="2300" spc="10"/>
              <a:t>Y</a:t>
            </a:r>
            <a:r>
              <a:rPr dirty="0" sz="2300" spc="270"/>
              <a:t> </a:t>
            </a:r>
            <a:r>
              <a:rPr dirty="0" sz="2300" spc="150"/>
              <a:t>ASOCIATIVIDAD</a:t>
            </a:r>
            <a:endParaRPr sz="23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465459" y="1832184"/>
            <a:ext cx="6736715" cy="9112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latin typeface="Calibri"/>
                <a:cs typeface="Calibri"/>
              </a:rPr>
              <a:t>Aumento</a:t>
            </a:r>
            <a:r>
              <a:rPr dirty="0" sz="2000" spc="-5" b="1">
                <a:latin typeface="Calibri"/>
                <a:cs typeface="Calibri"/>
              </a:rPr>
              <a:t> del </a:t>
            </a:r>
            <a:r>
              <a:rPr dirty="0" sz="2000" spc="-10" b="1">
                <a:latin typeface="Calibri"/>
                <a:cs typeface="Calibri"/>
              </a:rPr>
              <a:t>tamaño </a:t>
            </a:r>
            <a:r>
              <a:rPr dirty="0" sz="2000" spc="-5" b="1">
                <a:latin typeface="Calibri"/>
                <a:cs typeface="Calibri"/>
              </a:rPr>
              <a:t>de la Mc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29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Obviamente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mejora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tasa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 spc="-5">
                <a:latin typeface="Calibri"/>
                <a:cs typeface="Calibri"/>
              </a:rPr>
              <a:t> (reducción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capacidad)</a:t>
            </a:r>
            <a:endParaRPr sz="16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1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Puede</a:t>
            </a:r>
            <a:r>
              <a:rPr dirty="0" sz="1600" spc="-5">
                <a:latin typeface="Calibri"/>
                <a:cs typeface="Calibri"/>
              </a:rPr>
              <a:t> empeorar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 de</a:t>
            </a:r>
            <a:r>
              <a:rPr dirty="0" sz="1600" spc="-10">
                <a:latin typeface="Calibri"/>
                <a:cs typeface="Calibri"/>
              </a:rPr>
              <a:t> acceso, </a:t>
            </a:r>
            <a:r>
              <a:rPr dirty="0" sz="1600" spc="-15">
                <a:latin typeface="Calibri"/>
                <a:cs typeface="Calibri"/>
              </a:rPr>
              <a:t>coste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 consumo de energía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3648849" y="4136644"/>
            <a:ext cx="2430780" cy="1300480"/>
            <a:chOff x="3648849" y="4136644"/>
            <a:chExt cx="2430780" cy="1300480"/>
          </a:xfrm>
        </p:grpSpPr>
        <p:sp>
          <p:nvSpPr>
            <p:cNvPr id="5" name="object 5"/>
            <p:cNvSpPr/>
            <p:nvPr/>
          </p:nvSpPr>
          <p:spPr>
            <a:xfrm>
              <a:off x="3655199" y="4147566"/>
              <a:ext cx="685800" cy="640080"/>
            </a:xfrm>
            <a:custGeom>
              <a:avLst/>
              <a:gdLst/>
              <a:ahLst/>
              <a:cxnLst/>
              <a:rect l="l" t="t" r="r" b="b"/>
              <a:pathLst>
                <a:path w="685800" h="640079">
                  <a:moveTo>
                    <a:pt x="0" y="317753"/>
                  </a:moveTo>
                  <a:lnTo>
                    <a:pt x="0" y="0"/>
                  </a:lnTo>
                  <a:lnTo>
                    <a:pt x="681989" y="0"/>
                  </a:lnTo>
                  <a:lnTo>
                    <a:pt x="681989" y="317753"/>
                  </a:lnTo>
                  <a:lnTo>
                    <a:pt x="0" y="317753"/>
                  </a:lnTo>
                  <a:close/>
                </a:path>
                <a:path w="685800" h="640079">
                  <a:moveTo>
                    <a:pt x="3048" y="640079"/>
                  </a:moveTo>
                  <a:lnTo>
                    <a:pt x="3048" y="322325"/>
                  </a:lnTo>
                  <a:lnTo>
                    <a:pt x="685800" y="322325"/>
                  </a:lnTo>
                  <a:lnTo>
                    <a:pt x="685800" y="640079"/>
                  </a:lnTo>
                  <a:lnTo>
                    <a:pt x="3048" y="6400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55199" y="4790694"/>
              <a:ext cx="681990" cy="318135"/>
            </a:xfrm>
            <a:custGeom>
              <a:avLst/>
              <a:gdLst/>
              <a:ahLst/>
              <a:cxnLst/>
              <a:rect l="l" t="t" r="r" b="b"/>
              <a:pathLst>
                <a:path w="681989" h="318135">
                  <a:moveTo>
                    <a:pt x="681989" y="317753"/>
                  </a:moveTo>
                  <a:lnTo>
                    <a:pt x="681989" y="0"/>
                  </a:lnTo>
                  <a:lnTo>
                    <a:pt x="0" y="0"/>
                  </a:lnTo>
                  <a:lnTo>
                    <a:pt x="0" y="317753"/>
                  </a:lnTo>
                  <a:lnTo>
                    <a:pt x="681989" y="317753"/>
                  </a:lnTo>
                  <a:close/>
                </a:path>
              </a:pathLst>
            </a:custGeom>
            <a:solidFill>
              <a:srgbClr val="60EF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55199" y="4790694"/>
              <a:ext cx="685800" cy="640080"/>
            </a:xfrm>
            <a:custGeom>
              <a:avLst/>
              <a:gdLst/>
              <a:ahLst/>
              <a:cxnLst/>
              <a:rect l="l" t="t" r="r" b="b"/>
              <a:pathLst>
                <a:path w="685800" h="640079">
                  <a:moveTo>
                    <a:pt x="0" y="317753"/>
                  </a:moveTo>
                  <a:lnTo>
                    <a:pt x="0" y="0"/>
                  </a:lnTo>
                  <a:lnTo>
                    <a:pt x="681989" y="0"/>
                  </a:lnTo>
                  <a:lnTo>
                    <a:pt x="681989" y="317753"/>
                  </a:lnTo>
                  <a:lnTo>
                    <a:pt x="0" y="317753"/>
                  </a:lnTo>
                  <a:close/>
                </a:path>
                <a:path w="685800" h="640079">
                  <a:moveTo>
                    <a:pt x="3048" y="640079"/>
                  </a:moveTo>
                  <a:lnTo>
                    <a:pt x="3048" y="322325"/>
                  </a:lnTo>
                  <a:lnTo>
                    <a:pt x="685800" y="322325"/>
                  </a:lnTo>
                  <a:lnTo>
                    <a:pt x="685800" y="640079"/>
                  </a:lnTo>
                  <a:lnTo>
                    <a:pt x="3048" y="6400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87225" y="4142994"/>
              <a:ext cx="681990" cy="318135"/>
            </a:xfrm>
            <a:custGeom>
              <a:avLst/>
              <a:gdLst/>
              <a:ahLst/>
              <a:cxnLst/>
              <a:rect l="l" t="t" r="r" b="b"/>
              <a:pathLst>
                <a:path w="681989" h="318135">
                  <a:moveTo>
                    <a:pt x="681989" y="317753"/>
                  </a:moveTo>
                  <a:lnTo>
                    <a:pt x="681989" y="0"/>
                  </a:lnTo>
                  <a:lnTo>
                    <a:pt x="0" y="0"/>
                  </a:lnTo>
                  <a:lnTo>
                    <a:pt x="0" y="317754"/>
                  </a:lnTo>
                  <a:lnTo>
                    <a:pt x="681989" y="317753"/>
                  </a:lnTo>
                  <a:close/>
                </a:path>
              </a:pathLst>
            </a:custGeom>
            <a:solidFill>
              <a:srgbClr val="60EF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87225" y="4142994"/>
              <a:ext cx="685800" cy="961390"/>
            </a:xfrm>
            <a:custGeom>
              <a:avLst/>
              <a:gdLst/>
              <a:ahLst/>
              <a:cxnLst/>
              <a:rect l="l" t="t" r="r" b="b"/>
              <a:pathLst>
                <a:path w="685800" h="961389">
                  <a:moveTo>
                    <a:pt x="0" y="317754"/>
                  </a:moveTo>
                  <a:lnTo>
                    <a:pt x="0" y="0"/>
                  </a:lnTo>
                  <a:lnTo>
                    <a:pt x="681989" y="0"/>
                  </a:lnTo>
                  <a:lnTo>
                    <a:pt x="681989" y="317753"/>
                  </a:lnTo>
                  <a:lnTo>
                    <a:pt x="0" y="317754"/>
                  </a:lnTo>
                  <a:close/>
                </a:path>
                <a:path w="685800" h="961389">
                  <a:moveTo>
                    <a:pt x="3048" y="640080"/>
                  </a:moveTo>
                  <a:lnTo>
                    <a:pt x="3048" y="322326"/>
                  </a:lnTo>
                  <a:lnTo>
                    <a:pt x="685800" y="322325"/>
                  </a:lnTo>
                  <a:lnTo>
                    <a:pt x="685800" y="640079"/>
                  </a:lnTo>
                  <a:lnTo>
                    <a:pt x="3048" y="640080"/>
                  </a:lnTo>
                  <a:close/>
                </a:path>
                <a:path w="685800" h="961389">
                  <a:moveTo>
                    <a:pt x="0" y="960882"/>
                  </a:moveTo>
                  <a:lnTo>
                    <a:pt x="0" y="643128"/>
                  </a:lnTo>
                  <a:lnTo>
                    <a:pt x="681989" y="643127"/>
                  </a:lnTo>
                  <a:lnTo>
                    <a:pt x="681989" y="960881"/>
                  </a:lnTo>
                  <a:lnTo>
                    <a:pt x="0" y="9608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0273" y="5108447"/>
              <a:ext cx="683260" cy="318135"/>
            </a:xfrm>
            <a:custGeom>
              <a:avLst/>
              <a:gdLst/>
              <a:ahLst/>
              <a:cxnLst/>
              <a:rect l="l" t="t" r="r" b="b"/>
              <a:pathLst>
                <a:path w="683260" h="318135">
                  <a:moveTo>
                    <a:pt x="682751" y="317753"/>
                  </a:moveTo>
                  <a:lnTo>
                    <a:pt x="682751" y="0"/>
                  </a:lnTo>
                  <a:lnTo>
                    <a:pt x="0" y="0"/>
                  </a:lnTo>
                  <a:lnTo>
                    <a:pt x="0" y="317754"/>
                  </a:lnTo>
                  <a:lnTo>
                    <a:pt x="682751" y="317753"/>
                  </a:lnTo>
                  <a:close/>
                </a:path>
              </a:pathLst>
            </a:custGeom>
            <a:solidFill>
              <a:srgbClr val="51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0273" y="5108447"/>
              <a:ext cx="683260" cy="318135"/>
            </a:xfrm>
            <a:custGeom>
              <a:avLst/>
              <a:gdLst/>
              <a:ahLst/>
              <a:cxnLst/>
              <a:rect l="l" t="t" r="r" b="b"/>
              <a:pathLst>
                <a:path w="683260" h="318135">
                  <a:moveTo>
                    <a:pt x="0" y="317754"/>
                  </a:moveTo>
                  <a:lnTo>
                    <a:pt x="0" y="0"/>
                  </a:lnTo>
                  <a:lnTo>
                    <a:pt x="682751" y="0"/>
                  </a:lnTo>
                  <a:lnTo>
                    <a:pt x="682751" y="317753"/>
                  </a:lnTo>
                  <a:lnTo>
                    <a:pt x="0" y="3177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65459" y="1759794"/>
            <a:ext cx="8216265" cy="36163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Selección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del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algoritmo de </a:t>
            </a:r>
            <a:r>
              <a:rPr dirty="0" sz="2000" spc="-10" b="1">
                <a:latin typeface="Calibri"/>
                <a:cs typeface="Calibri"/>
              </a:rPr>
              <a:t>reemplazamiento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29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b="1">
                <a:latin typeface="Calibri"/>
                <a:cs typeface="Calibri"/>
              </a:rPr>
              <a:t>Espacio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reemplazamiento:</a:t>
            </a:r>
            <a:endParaRPr sz="16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2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 b="1">
                <a:latin typeface="Calibri"/>
                <a:cs typeface="Calibri"/>
              </a:rPr>
              <a:t>Directo: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trivial</a:t>
            </a:r>
            <a:endParaRPr sz="16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219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 b="1">
                <a:latin typeface="Calibri"/>
                <a:cs typeface="Calibri"/>
              </a:rPr>
              <a:t>Asociativo: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toda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2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 b="1">
                <a:latin typeface="Calibri"/>
                <a:cs typeface="Calibri"/>
              </a:rPr>
              <a:t>Asociativo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por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conjuntos: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líneas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un </a:t>
            </a:r>
            <a:r>
              <a:rPr dirty="0" sz="1600" spc="-10">
                <a:latin typeface="Calibri"/>
                <a:cs typeface="Calibri"/>
              </a:rPr>
              <a:t>conjunto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21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 b="1">
                <a:latin typeface="Calibri"/>
                <a:cs typeface="Calibri"/>
              </a:rPr>
              <a:t>Algoritmos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27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10" b="1">
                <a:latin typeface="Calibri"/>
                <a:cs typeface="Calibri"/>
              </a:rPr>
              <a:t>Aleatorio: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reemplazado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escoge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aleatoriamente</a:t>
            </a:r>
            <a:endParaRPr sz="14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26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5" b="1">
                <a:latin typeface="Calibri"/>
                <a:cs typeface="Calibri"/>
              </a:rPr>
              <a:t>LRU </a:t>
            </a:r>
            <a:r>
              <a:rPr dirty="0" sz="1400" spc="-10" b="1">
                <a:latin typeface="Calibri"/>
                <a:cs typeface="Calibri"/>
              </a:rPr>
              <a:t>(</a:t>
            </a:r>
            <a:r>
              <a:rPr dirty="0" sz="1400" spc="-10" b="1" i="1">
                <a:latin typeface="Calibri"/>
                <a:cs typeface="Calibri"/>
              </a:rPr>
              <a:t>Least</a:t>
            </a:r>
            <a:r>
              <a:rPr dirty="0" sz="1400" spc="10" b="1" i="1">
                <a:latin typeface="Calibri"/>
                <a:cs typeface="Calibri"/>
              </a:rPr>
              <a:t> </a:t>
            </a:r>
            <a:r>
              <a:rPr dirty="0" sz="1400" spc="-15" b="1" i="1">
                <a:latin typeface="Calibri"/>
                <a:cs typeface="Calibri"/>
              </a:rPr>
              <a:t>Recented</a:t>
            </a:r>
            <a:r>
              <a:rPr dirty="0" sz="1400" spc="2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Used</a:t>
            </a:r>
            <a:r>
              <a:rPr dirty="0" sz="1400" spc="-5" b="1">
                <a:latin typeface="Calibri"/>
                <a:cs typeface="Calibri"/>
              </a:rPr>
              <a:t>):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reemplaza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menos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recientemente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usado.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Gestión:</a:t>
            </a:r>
            <a:r>
              <a:rPr dirty="0" sz="1400" spc="20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pila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2475865">
              <a:lnSpc>
                <a:spcPct val="100000"/>
              </a:lnSpc>
              <a:spcBef>
                <a:spcPts val="5"/>
              </a:spcBef>
              <a:tabLst>
                <a:tab pos="4208145" algn="l"/>
              </a:tabLst>
            </a:pPr>
            <a:r>
              <a:rPr dirty="0" sz="1400" spc="-5">
                <a:latin typeface="Comic Sans MS"/>
                <a:cs typeface="Comic Sans MS"/>
              </a:rPr>
              <a:t>2	</a:t>
            </a:r>
            <a:r>
              <a:rPr dirty="0" baseline="1984" sz="2100" spc="-7">
                <a:latin typeface="Comic Sans MS"/>
                <a:cs typeface="Comic Sans MS"/>
              </a:rPr>
              <a:t>0</a:t>
            </a:r>
            <a:endParaRPr baseline="1984" sz="2100">
              <a:latin typeface="Comic Sans MS"/>
              <a:cs typeface="Comic Sans MS"/>
            </a:endParaRPr>
          </a:p>
          <a:p>
            <a:pPr marL="2492375">
              <a:lnSpc>
                <a:spcPct val="100000"/>
              </a:lnSpc>
              <a:spcBef>
                <a:spcPts val="855"/>
              </a:spcBef>
              <a:tabLst>
                <a:tab pos="4210685" algn="l"/>
              </a:tabLst>
            </a:pPr>
            <a:r>
              <a:rPr dirty="0" sz="1400" spc="-5">
                <a:latin typeface="Comic Sans MS"/>
                <a:cs typeface="Comic Sans MS"/>
              </a:rPr>
              <a:t>1	</a:t>
            </a:r>
            <a:r>
              <a:rPr dirty="0" baseline="1984" sz="2100" spc="-7">
                <a:latin typeface="Comic Sans MS"/>
                <a:cs typeface="Comic Sans MS"/>
              </a:rPr>
              <a:t>2</a:t>
            </a:r>
            <a:endParaRPr baseline="1984" sz="2100">
              <a:latin typeface="Comic Sans MS"/>
              <a:cs typeface="Comic Sans MS"/>
            </a:endParaRPr>
          </a:p>
          <a:p>
            <a:pPr marL="2475865">
              <a:lnSpc>
                <a:spcPct val="100000"/>
              </a:lnSpc>
              <a:spcBef>
                <a:spcPts val="844"/>
              </a:spcBef>
              <a:tabLst>
                <a:tab pos="4221480" algn="l"/>
              </a:tabLst>
            </a:pPr>
            <a:r>
              <a:rPr dirty="0" sz="1400" spc="-5">
                <a:latin typeface="Comic Sans MS"/>
                <a:cs typeface="Comic Sans MS"/>
              </a:rPr>
              <a:t>0	</a:t>
            </a:r>
            <a:r>
              <a:rPr dirty="0" baseline="1984" sz="2100" spc="-7">
                <a:latin typeface="Comic Sans MS"/>
                <a:cs typeface="Comic Sans MS"/>
              </a:rPr>
              <a:t>1</a:t>
            </a:r>
            <a:endParaRPr baseline="1984" sz="2100">
              <a:latin typeface="Comic Sans MS"/>
              <a:cs typeface="Comic Sans MS"/>
            </a:endParaRPr>
          </a:p>
          <a:p>
            <a:pPr marL="2479040">
              <a:lnSpc>
                <a:spcPct val="100000"/>
              </a:lnSpc>
              <a:spcBef>
                <a:spcPts val="860"/>
              </a:spcBef>
              <a:tabLst>
                <a:tab pos="4210685" algn="l"/>
              </a:tabLst>
            </a:pPr>
            <a:r>
              <a:rPr dirty="0" sz="1400" spc="-5">
                <a:latin typeface="Comic Sans MS"/>
                <a:cs typeface="Comic Sans MS"/>
              </a:rPr>
              <a:t>3	</a:t>
            </a:r>
            <a:r>
              <a:rPr dirty="0" baseline="1984" sz="2100" spc="-7">
                <a:latin typeface="Comic Sans MS"/>
                <a:cs typeface="Comic Sans MS"/>
              </a:rPr>
              <a:t>3</a:t>
            </a:r>
            <a:endParaRPr baseline="1984" sz="2100">
              <a:latin typeface="Comic Sans MS"/>
              <a:cs typeface="Comic Sans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114031" y="4132071"/>
          <a:ext cx="701675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</a:tblGrid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1DC00"/>
                    </a:solidFill>
                  </a:tcPr>
                </a:tc>
              </a:tr>
              <a:tr h="321563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0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48531" y="4283214"/>
            <a:ext cx="2868295" cy="1346200"/>
          </a:xfrm>
          <a:custGeom>
            <a:avLst/>
            <a:gdLst/>
            <a:ahLst/>
            <a:cxnLst/>
            <a:rect l="l" t="t" r="r" b="b"/>
            <a:pathLst>
              <a:path w="2868295" h="1346200">
                <a:moveTo>
                  <a:pt x="476440" y="430530"/>
                </a:moveTo>
                <a:lnTo>
                  <a:pt x="475170" y="428244"/>
                </a:lnTo>
                <a:lnTo>
                  <a:pt x="475170" y="425958"/>
                </a:lnTo>
                <a:lnTo>
                  <a:pt x="468820" y="420624"/>
                </a:lnTo>
                <a:lnTo>
                  <a:pt x="465010" y="416814"/>
                </a:lnTo>
                <a:lnTo>
                  <a:pt x="462470" y="414528"/>
                </a:lnTo>
                <a:lnTo>
                  <a:pt x="452310" y="402424"/>
                </a:lnTo>
                <a:lnTo>
                  <a:pt x="444690" y="392430"/>
                </a:lnTo>
                <a:lnTo>
                  <a:pt x="437070" y="382993"/>
                </a:lnTo>
                <a:lnTo>
                  <a:pt x="429450" y="374142"/>
                </a:lnTo>
                <a:lnTo>
                  <a:pt x="426910" y="370789"/>
                </a:lnTo>
                <a:lnTo>
                  <a:pt x="426910" y="405384"/>
                </a:lnTo>
                <a:lnTo>
                  <a:pt x="426910" y="406146"/>
                </a:lnTo>
                <a:lnTo>
                  <a:pt x="423100" y="408432"/>
                </a:lnTo>
                <a:lnTo>
                  <a:pt x="418020" y="410718"/>
                </a:lnTo>
                <a:lnTo>
                  <a:pt x="414210" y="413004"/>
                </a:lnTo>
                <a:lnTo>
                  <a:pt x="411670" y="415290"/>
                </a:lnTo>
                <a:lnTo>
                  <a:pt x="410400" y="416814"/>
                </a:lnTo>
                <a:lnTo>
                  <a:pt x="410400" y="398526"/>
                </a:lnTo>
                <a:lnTo>
                  <a:pt x="411670" y="391096"/>
                </a:lnTo>
                <a:lnTo>
                  <a:pt x="411670" y="384810"/>
                </a:lnTo>
                <a:lnTo>
                  <a:pt x="416750" y="390804"/>
                </a:lnTo>
                <a:lnTo>
                  <a:pt x="424370" y="401091"/>
                </a:lnTo>
                <a:lnTo>
                  <a:pt x="426910" y="405384"/>
                </a:lnTo>
                <a:lnTo>
                  <a:pt x="426910" y="370789"/>
                </a:lnTo>
                <a:lnTo>
                  <a:pt x="423100" y="365760"/>
                </a:lnTo>
                <a:lnTo>
                  <a:pt x="418020" y="358902"/>
                </a:lnTo>
                <a:lnTo>
                  <a:pt x="415480" y="354330"/>
                </a:lnTo>
                <a:lnTo>
                  <a:pt x="410400" y="349758"/>
                </a:lnTo>
                <a:lnTo>
                  <a:pt x="395160" y="371297"/>
                </a:lnTo>
                <a:lnTo>
                  <a:pt x="392620" y="386334"/>
                </a:lnTo>
                <a:lnTo>
                  <a:pt x="388810" y="419658"/>
                </a:lnTo>
                <a:lnTo>
                  <a:pt x="388810" y="430530"/>
                </a:lnTo>
                <a:lnTo>
                  <a:pt x="385000" y="433578"/>
                </a:lnTo>
                <a:lnTo>
                  <a:pt x="383730" y="436626"/>
                </a:lnTo>
                <a:lnTo>
                  <a:pt x="383730" y="438912"/>
                </a:lnTo>
                <a:lnTo>
                  <a:pt x="385000" y="439674"/>
                </a:lnTo>
                <a:lnTo>
                  <a:pt x="385000" y="441198"/>
                </a:lnTo>
                <a:lnTo>
                  <a:pt x="387540" y="441960"/>
                </a:lnTo>
                <a:lnTo>
                  <a:pt x="387540" y="467131"/>
                </a:lnTo>
                <a:lnTo>
                  <a:pt x="388810" y="470154"/>
                </a:lnTo>
                <a:lnTo>
                  <a:pt x="390080" y="472440"/>
                </a:lnTo>
                <a:lnTo>
                  <a:pt x="391350" y="473964"/>
                </a:lnTo>
                <a:lnTo>
                  <a:pt x="395160" y="474726"/>
                </a:lnTo>
                <a:lnTo>
                  <a:pt x="396430" y="475488"/>
                </a:lnTo>
                <a:lnTo>
                  <a:pt x="400240" y="475488"/>
                </a:lnTo>
                <a:lnTo>
                  <a:pt x="402780" y="473964"/>
                </a:lnTo>
                <a:lnTo>
                  <a:pt x="406590" y="472440"/>
                </a:lnTo>
                <a:lnTo>
                  <a:pt x="407860" y="469392"/>
                </a:lnTo>
                <a:lnTo>
                  <a:pt x="407860" y="438150"/>
                </a:lnTo>
                <a:lnTo>
                  <a:pt x="410400" y="436626"/>
                </a:lnTo>
                <a:lnTo>
                  <a:pt x="411670" y="435864"/>
                </a:lnTo>
                <a:lnTo>
                  <a:pt x="416750" y="432054"/>
                </a:lnTo>
                <a:lnTo>
                  <a:pt x="426910" y="426504"/>
                </a:lnTo>
                <a:lnTo>
                  <a:pt x="430720" y="424434"/>
                </a:lnTo>
                <a:lnTo>
                  <a:pt x="435800" y="421386"/>
                </a:lnTo>
                <a:lnTo>
                  <a:pt x="438340" y="419100"/>
                </a:lnTo>
                <a:lnTo>
                  <a:pt x="444690" y="425196"/>
                </a:lnTo>
                <a:lnTo>
                  <a:pt x="448500" y="430530"/>
                </a:lnTo>
                <a:lnTo>
                  <a:pt x="453580" y="434340"/>
                </a:lnTo>
                <a:lnTo>
                  <a:pt x="461200" y="440436"/>
                </a:lnTo>
                <a:lnTo>
                  <a:pt x="467550" y="443484"/>
                </a:lnTo>
                <a:lnTo>
                  <a:pt x="472630" y="440436"/>
                </a:lnTo>
                <a:lnTo>
                  <a:pt x="476440" y="435864"/>
                </a:lnTo>
                <a:lnTo>
                  <a:pt x="476440" y="430530"/>
                </a:lnTo>
                <a:close/>
              </a:path>
              <a:path w="2868295" h="1346200">
                <a:moveTo>
                  <a:pt x="556450" y="374904"/>
                </a:moveTo>
                <a:lnTo>
                  <a:pt x="547560" y="365760"/>
                </a:lnTo>
                <a:lnTo>
                  <a:pt x="543750" y="365760"/>
                </a:lnTo>
                <a:lnTo>
                  <a:pt x="539940" y="368046"/>
                </a:lnTo>
                <a:lnTo>
                  <a:pt x="537400" y="370332"/>
                </a:lnTo>
                <a:lnTo>
                  <a:pt x="536130" y="374904"/>
                </a:lnTo>
                <a:lnTo>
                  <a:pt x="532320" y="381000"/>
                </a:lnTo>
                <a:lnTo>
                  <a:pt x="529780" y="384810"/>
                </a:lnTo>
                <a:lnTo>
                  <a:pt x="524700" y="390906"/>
                </a:lnTo>
                <a:lnTo>
                  <a:pt x="520890" y="393954"/>
                </a:lnTo>
                <a:lnTo>
                  <a:pt x="512000" y="398526"/>
                </a:lnTo>
                <a:lnTo>
                  <a:pt x="506920" y="398526"/>
                </a:lnTo>
                <a:lnTo>
                  <a:pt x="486600" y="367944"/>
                </a:lnTo>
                <a:lnTo>
                  <a:pt x="487870" y="356857"/>
                </a:lnTo>
                <a:lnTo>
                  <a:pt x="505650" y="320802"/>
                </a:lnTo>
                <a:lnTo>
                  <a:pt x="508190" y="320040"/>
                </a:lnTo>
                <a:lnTo>
                  <a:pt x="509460" y="320040"/>
                </a:lnTo>
                <a:lnTo>
                  <a:pt x="513270" y="322326"/>
                </a:lnTo>
                <a:lnTo>
                  <a:pt x="517080" y="325374"/>
                </a:lnTo>
                <a:lnTo>
                  <a:pt x="520890" y="326136"/>
                </a:lnTo>
                <a:lnTo>
                  <a:pt x="528510" y="323088"/>
                </a:lnTo>
                <a:lnTo>
                  <a:pt x="529780" y="320040"/>
                </a:lnTo>
                <a:lnTo>
                  <a:pt x="529780" y="316992"/>
                </a:lnTo>
                <a:lnTo>
                  <a:pt x="531050" y="314706"/>
                </a:lnTo>
                <a:lnTo>
                  <a:pt x="531050" y="312420"/>
                </a:lnTo>
                <a:lnTo>
                  <a:pt x="529780" y="310134"/>
                </a:lnTo>
                <a:lnTo>
                  <a:pt x="527240" y="304800"/>
                </a:lnTo>
                <a:lnTo>
                  <a:pt x="522160" y="297180"/>
                </a:lnTo>
                <a:lnTo>
                  <a:pt x="518350" y="292608"/>
                </a:lnTo>
                <a:lnTo>
                  <a:pt x="514540" y="291846"/>
                </a:lnTo>
                <a:lnTo>
                  <a:pt x="509460" y="294132"/>
                </a:lnTo>
                <a:lnTo>
                  <a:pt x="506920" y="294894"/>
                </a:lnTo>
                <a:lnTo>
                  <a:pt x="505650" y="297180"/>
                </a:lnTo>
                <a:lnTo>
                  <a:pt x="504380" y="300228"/>
                </a:lnTo>
                <a:lnTo>
                  <a:pt x="503110" y="300228"/>
                </a:lnTo>
                <a:lnTo>
                  <a:pt x="498030" y="302514"/>
                </a:lnTo>
                <a:lnTo>
                  <a:pt x="495490" y="303276"/>
                </a:lnTo>
                <a:lnTo>
                  <a:pt x="494220" y="304038"/>
                </a:lnTo>
                <a:lnTo>
                  <a:pt x="470090" y="340614"/>
                </a:lnTo>
                <a:lnTo>
                  <a:pt x="466280" y="370611"/>
                </a:lnTo>
                <a:lnTo>
                  <a:pt x="468820" y="383794"/>
                </a:lnTo>
                <a:lnTo>
                  <a:pt x="472630" y="395478"/>
                </a:lnTo>
                <a:lnTo>
                  <a:pt x="476440" y="402336"/>
                </a:lnTo>
                <a:lnTo>
                  <a:pt x="481520" y="408051"/>
                </a:lnTo>
                <a:lnTo>
                  <a:pt x="486600" y="411708"/>
                </a:lnTo>
                <a:lnTo>
                  <a:pt x="487870" y="412623"/>
                </a:lnTo>
                <a:lnTo>
                  <a:pt x="494220" y="416052"/>
                </a:lnTo>
                <a:lnTo>
                  <a:pt x="501840" y="418058"/>
                </a:lnTo>
                <a:lnTo>
                  <a:pt x="509460" y="418426"/>
                </a:lnTo>
                <a:lnTo>
                  <a:pt x="517080" y="417220"/>
                </a:lnTo>
                <a:lnTo>
                  <a:pt x="548830" y="391807"/>
                </a:lnTo>
                <a:lnTo>
                  <a:pt x="556450" y="377190"/>
                </a:lnTo>
                <a:lnTo>
                  <a:pt x="556450" y="374904"/>
                </a:lnTo>
                <a:close/>
              </a:path>
              <a:path w="2868295" h="1346200">
                <a:moveTo>
                  <a:pt x="639000" y="348234"/>
                </a:moveTo>
                <a:lnTo>
                  <a:pt x="636460" y="343662"/>
                </a:lnTo>
                <a:lnTo>
                  <a:pt x="635190" y="342138"/>
                </a:lnTo>
                <a:lnTo>
                  <a:pt x="631380" y="340614"/>
                </a:lnTo>
                <a:lnTo>
                  <a:pt x="628840" y="339852"/>
                </a:lnTo>
                <a:lnTo>
                  <a:pt x="626300" y="339852"/>
                </a:lnTo>
                <a:lnTo>
                  <a:pt x="623760" y="341376"/>
                </a:lnTo>
                <a:lnTo>
                  <a:pt x="605980" y="350520"/>
                </a:lnTo>
                <a:lnTo>
                  <a:pt x="590740" y="320040"/>
                </a:lnTo>
                <a:lnTo>
                  <a:pt x="586930" y="310629"/>
                </a:lnTo>
                <a:lnTo>
                  <a:pt x="581850" y="301942"/>
                </a:lnTo>
                <a:lnTo>
                  <a:pt x="575500" y="287274"/>
                </a:lnTo>
                <a:lnTo>
                  <a:pt x="586930" y="283464"/>
                </a:lnTo>
                <a:lnTo>
                  <a:pt x="593280" y="281940"/>
                </a:lnTo>
                <a:lnTo>
                  <a:pt x="594550" y="280416"/>
                </a:lnTo>
                <a:lnTo>
                  <a:pt x="597090" y="279654"/>
                </a:lnTo>
                <a:lnTo>
                  <a:pt x="598360" y="278130"/>
                </a:lnTo>
                <a:lnTo>
                  <a:pt x="599630" y="275844"/>
                </a:lnTo>
                <a:lnTo>
                  <a:pt x="600900" y="272796"/>
                </a:lnTo>
                <a:lnTo>
                  <a:pt x="600900" y="270510"/>
                </a:lnTo>
                <a:lnTo>
                  <a:pt x="599630" y="267462"/>
                </a:lnTo>
                <a:lnTo>
                  <a:pt x="597090" y="262128"/>
                </a:lnTo>
                <a:lnTo>
                  <a:pt x="593280" y="260604"/>
                </a:lnTo>
                <a:lnTo>
                  <a:pt x="586930" y="262128"/>
                </a:lnTo>
                <a:lnTo>
                  <a:pt x="576770" y="265544"/>
                </a:lnTo>
                <a:lnTo>
                  <a:pt x="567880" y="268884"/>
                </a:lnTo>
                <a:lnTo>
                  <a:pt x="560260" y="272084"/>
                </a:lnTo>
                <a:lnTo>
                  <a:pt x="552640" y="275082"/>
                </a:lnTo>
                <a:lnTo>
                  <a:pt x="543750" y="279654"/>
                </a:lnTo>
                <a:lnTo>
                  <a:pt x="533590" y="285750"/>
                </a:lnTo>
                <a:lnTo>
                  <a:pt x="531050" y="286512"/>
                </a:lnTo>
                <a:lnTo>
                  <a:pt x="529780" y="288798"/>
                </a:lnTo>
                <a:lnTo>
                  <a:pt x="528510" y="293370"/>
                </a:lnTo>
                <a:lnTo>
                  <a:pt x="528510" y="295656"/>
                </a:lnTo>
                <a:lnTo>
                  <a:pt x="529780" y="298704"/>
                </a:lnTo>
                <a:lnTo>
                  <a:pt x="529780" y="300990"/>
                </a:lnTo>
                <a:lnTo>
                  <a:pt x="532320" y="303276"/>
                </a:lnTo>
                <a:lnTo>
                  <a:pt x="537400" y="304800"/>
                </a:lnTo>
                <a:lnTo>
                  <a:pt x="539940" y="304038"/>
                </a:lnTo>
                <a:lnTo>
                  <a:pt x="543750" y="303276"/>
                </a:lnTo>
                <a:lnTo>
                  <a:pt x="557720" y="295656"/>
                </a:lnTo>
                <a:lnTo>
                  <a:pt x="560260" y="304228"/>
                </a:lnTo>
                <a:lnTo>
                  <a:pt x="567880" y="321691"/>
                </a:lnTo>
                <a:lnTo>
                  <a:pt x="572960" y="330708"/>
                </a:lnTo>
                <a:lnTo>
                  <a:pt x="575500" y="335927"/>
                </a:lnTo>
                <a:lnTo>
                  <a:pt x="578040" y="341147"/>
                </a:lnTo>
                <a:lnTo>
                  <a:pt x="581850" y="349656"/>
                </a:lnTo>
                <a:lnTo>
                  <a:pt x="585660" y="356311"/>
                </a:lnTo>
                <a:lnTo>
                  <a:pt x="588200" y="361188"/>
                </a:lnTo>
                <a:lnTo>
                  <a:pt x="579310" y="366522"/>
                </a:lnTo>
                <a:lnTo>
                  <a:pt x="575500" y="368046"/>
                </a:lnTo>
                <a:lnTo>
                  <a:pt x="572960" y="369570"/>
                </a:lnTo>
                <a:lnTo>
                  <a:pt x="570420" y="371856"/>
                </a:lnTo>
                <a:lnTo>
                  <a:pt x="570420" y="374904"/>
                </a:lnTo>
                <a:lnTo>
                  <a:pt x="567880" y="377190"/>
                </a:lnTo>
                <a:lnTo>
                  <a:pt x="569150" y="379476"/>
                </a:lnTo>
                <a:lnTo>
                  <a:pt x="570420" y="382524"/>
                </a:lnTo>
                <a:lnTo>
                  <a:pt x="571690" y="384810"/>
                </a:lnTo>
                <a:lnTo>
                  <a:pt x="572960" y="386334"/>
                </a:lnTo>
                <a:lnTo>
                  <a:pt x="575500" y="387096"/>
                </a:lnTo>
                <a:lnTo>
                  <a:pt x="578040" y="388620"/>
                </a:lnTo>
                <a:lnTo>
                  <a:pt x="581850" y="387858"/>
                </a:lnTo>
                <a:lnTo>
                  <a:pt x="583120" y="387096"/>
                </a:lnTo>
                <a:lnTo>
                  <a:pt x="586930" y="385572"/>
                </a:lnTo>
                <a:lnTo>
                  <a:pt x="588200" y="384556"/>
                </a:lnTo>
                <a:lnTo>
                  <a:pt x="590740" y="382524"/>
                </a:lnTo>
                <a:lnTo>
                  <a:pt x="597090" y="378714"/>
                </a:lnTo>
                <a:lnTo>
                  <a:pt x="602170" y="374904"/>
                </a:lnTo>
                <a:lnTo>
                  <a:pt x="605980" y="372618"/>
                </a:lnTo>
                <a:lnTo>
                  <a:pt x="609790" y="371094"/>
                </a:lnTo>
                <a:lnTo>
                  <a:pt x="612330" y="370332"/>
                </a:lnTo>
                <a:lnTo>
                  <a:pt x="616140" y="368046"/>
                </a:lnTo>
                <a:lnTo>
                  <a:pt x="621220" y="365760"/>
                </a:lnTo>
                <a:lnTo>
                  <a:pt x="626300" y="362712"/>
                </a:lnTo>
                <a:lnTo>
                  <a:pt x="630110" y="361188"/>
                </a:lnTo>
                <a:lnTo>
                  <a:pt x="635190" y="358140"/>
                </a:lnTo>
                <a:lnTo>
                  <a:pt x="639000" y="353568"/>
                </a:lnTo>
                <a:lnTo>
                  <a:pt x="639000" y="348234"/>
                </a:lnTo>
                <a:close/>
              </a:path>
              <a:path w="2868295" h="1346200">
                <a:moveTo>
                  <a:pt x="724090" y="316992"/>
                </a:moveTo>
                <a:lnTo>
                  <a:pt x="720280" y="309372"/>
                </a:lnTo>
                <a:lnTo>
                  <a:pt x="717740" y="307086"/>
                </a:lnTo>
                <a:lnTo>
                  <a:pt x="715200" y="307086"/>
                </a:lnTo>
                <a:lnTo>
                  <a:pt x="712660" y="306324"/>
                </a:lnTo>
                <a:lnTo>
                  <a:pt x="708850" y="306324"/>
                </a:lnTo>
                <a:lnTo>
                  <a:pt x="707580" y="307848"/>
                </a:lnTo>
                <a:lnTo>
                  <a:pt x="706310" y="308610"/>
                </a:lnTo>
                <a:lnTo>
                  <a:pt x="701230" y="310896"/>
                </a:lnTo>
                <a:lnTo>
                  <a:pt x="701230" y="311658"/>
                </a:lnTo>
                <a:lnTo>
                  <a:pt x="697420" y="313944"/>
                </a:lnTo>
                <a:lnTo>
                  <a:pt x="687260" y="318516"/>
                </a:lnTo>
                <a:lnTo>
                  <a:pt x="682180" y="321564"/>
                </a:lnTo>
                <a:lnTo>
                  <a:pt x="677100" y="323850"/>
                </a:lnTo>
                <a:lnTo>
                  <a:pt x="674560" y="325374"/>
                </a:lnTo>
                <a:lnTo>
                  <a:pt x="669480" y="327660"/>
                </a:lnTo>
                <a:lnTo>
                  <a:pt x="666940" y="328422"/>
                </a:lnTo>
                <a:lnTo>
                  <a:pt x="665670" y="328422"/>
                </a:lnTo>
                <a:lnTo>
                  <a:pt x="664400" y="327660"/>
                </a:lnTo>
                <a:lnTo>
                  <a:pt x="661860" y="323088"/>
                </a:lnTo>
                <a:lnTo>
                  <a:pt x="658050" y="313944"/>
                </a:lnTo>
                <a:lnTo>
                  <a:pt x="655510" y="310896"/>
                </a:lnTo>
                <a:lnTo>
                  <a:pt x="654240" y="306324"/>
                </a:lnTo>
                <a:lnTo>
                  <a:pt x="650430" y="300228"/>
                </a:lnTo>
                <a:lnTo>
                  <a:pt x="673290" y="286613"/>
                </a:lnTo>
                <a:lnTo>
                  <a:pt x="678370" y="283464"/>
                </a:lnTo>
                <a:lnTo>
                  <a:pt x="698690" y="271272"/>
                </a:lnTo>
                <a:lnTo>
                  <a:pt x="699960" y="266700"/>
                </a:lnTo>
                <a:lnTo>
                  <a:pt x="697420" y="261366"/>
                </a:lnTo>
                <a:lnTo>
                  <a:pt x="696150" y="258318"/>
                </a:lnTo>
                <a:lnTo>
                  <a:pt x="693610" y="256794"/>
                </a:lnTo>
                <a:lnTo>
                  <a:pt x="688530" y="255270"/>
                </a:lnTo>
                <a:lnTo>
                  <a:pt x="685990" y="255270"/>
                </a:lnTo>
                <a:lnTo>
                  <a:pt x="683450" y="256794"/>
                </a:lnTo>
                <a:lnTo>
                  <a:pt x="680910" y="257556"/>
                </a:lnTo>
                <a:lnTo>
                  <a:pt x="677100" y="261366"/>
                </a:lnTo>
                <a:lnTo>
                  <a:pt x="668210" y="265938"/>
                </a:lnTo>
                <a:lnTo>
                  <a:pt x="658050" y="271957"/>
                </a:lnTo>
                <a:lnTo>
                  <a:pt x="650430" y="276415"/>
                </a:lnTo>
                <a:lnTo>
                  <a:pt x="645350" y="279438"/>
                </a:lnTo>
                <a:lnTo>
                  <a:pt x="642810" y="281178"/>
                </a:lnTo>
                <a:lnTo>
                  <a:pt x="639000" y="272719"/>
                </a:lnTo>
                <a:lnTo>
                  <a:pt x="636460" y="265557"/>
                </a:lnTo>
                <a:lnTo>
                  <a:pt x="632650" y="259524"/>
                </a:lnTo>
                <a:lnTo>
                  <a:pt x="631380" y="254508"/>
                </a:lnTo>
                <a:lnTo>
                  <a:pt x="639000" y="248412"/>
                </a:lnTo>
                <a:lnTo>
                  <a:pt x="642810" y="246126"/>
                </a:lnTo>
                <a:lnTo>
                  <a:pt x="645350" y="243840"/>
                </a:lnTo>
                <a:lnTo>
                  <a:pt x="651700" y="240030"/>
                </a:lnTo>
                <a:lnTo>
                  <a:pt x="666940" y="233934"/>
                </a:lnTo>
                <a:lnTo>
                  <a:pt x="674560" y="232410"/>
                </a:lnTo>
                <a:lnTo>
                  <a:pt x="677100" y="232410"/>
                </a:lnTo>
                <a:lnTo>
                  <a:pt x="678370" y="231648"/>
                </a:lnTo>
                <a:lnTo>
                  <a:pt x="682180" y="228600"/>
                </a:lnTo>
                <a:lnTo>
                  <a:pt x="684720" y="222504"/>
                </a:lnTo>
                <a:lnTo>
                  <a:pt x="682180" y="217932"/>
                </a:lnTo>
                <a:lnTo>
                  <a:pt x="680910" y="214122"/>
                </a:lnTo>
                <a:lnTo>
                  <a:pt x="677100" y="211836"/>
                </a:lnTo>
                <a:lnTo>
                  <a:pt x="672020" y="212598"/>
                </a:lnTo>
                <a:lnTo>
                  <a:pt x="665670" y="213588"/>
                </a:lnTo>
                <a:lnTo>
                  <a:pt x="659320" y="215455"/>
                </a:lnTo>
                <a:lnTo>
                  <a:pt x="651700" y="218160"/>
                </a:lnTo>
                <a:lnTo>
                  <a:pt x="644080" y="221742"/>
                </a:lnTo>
                <a:lnTo>
                  <a:pt x="639000" y="224028"/>
                </a:lnTo>
                <a:lnTo>
                  <a:pt x="635190" y="226314"/>
                </a:lnTo>
                <a:lnTo>
                  <a:pt x="621220" y="235458"/>
                </a:lnTo>
                <a:lnTo>
                  <a:pt x="617410" y="239268"/>
                </a:lnTo>
                <a:lnTo>
                  <a:pt x="613600" y="239268"/>
                </a:lnTo>
                <a:lnTo>
                  <a:pt x="611060" y="240030"/>
                </a:lnTo>
                <a:lnTo>
                  <a:pt x="604710" y="243078"/>
                </a:lnTo>
                <a:lnTo>
                  <a:pt x="603440" y="248412"/>
                </a:lnTo>
                <a:lnTo>
                  <a:pt x="605980" y="255270"/>
                </a:lnTo>
                <a:lnTo>
                  <a:pt x="607250" y="256794"/>
                </a:lnTo>
                <a:lnTo>
                  <a:pt x="608520" y="259080"/>
                </a:lnTo>
                <a:lnTo>
                  <a:pt x="611060" y="261366"/>
                </a:lnTo>
                <a:lnTo>
                  <a:pt x="612330" y="264414"/>
                </a:lnTo>
                <a:lnTo>
                  <a:pt x="613600" y="266700"/>
                </a:lnTo>
                <a:lnTo>
                  <a:pt x="614870" y="268224"/>
                </a:lnTo>
                <a:lnTo>
                  <a:pt x="617410" y="273367"/>
                </a:lnTo>
                <a:lnTo>
                  <a:pt x="619950" y="279654"/>
                </a:lnTo>
                <a:lnTo>
                  <a:pt x="622490" y="287083"/>
                </a:lnTo>
                <a:lnTo>
                  <a:pt x="626300" y="295656"/>
                </a:lnTo>
                <a:lnTo>
                  <a:pt x="631380" y="308457"/>
                </a:lnTo>
                <a:lnTo>
                  <a:pt x="632650" y="311658"/>
                </a:lnTo>
                <a:lnTo>
                  <a:pt x="636460" y="317944"/>
                </a:lnTo>
                <a:lnTo>
                  <a:pt x="665670" y="348208"/>
                </a:lnTo>
                <a:lnTo>
                  <a:pt x="672020" y="347091"/>
                </a:lnTo>
                <a:lnTo>
                  <a:pt x="680910" y="344246"/>
                </a:lnTo>
                <a:lnTo>
                  <a:pt x="691070" y="339852"/>
                </a:lnTo>
                <a:lnTo>
                  <a:pt x="699960" y="335114"/>
                </a:lnTo>
                <a:lnTo>
                  <a:pt x="707580" y="331177"/>
                </a:lnTo>
                <a:lnTo>
                  <a:pt x="713930" y="327952"/>
                </a:lnTo>
                <a:lnTo>
                  <a:pt x="717740" y="325374"/>
                </a:lnTo>
                <a:lnTo>
                  <a:pt x="722820" y="321564"/>
                </a:lnTo>
                <a:lnTo>
                  <a:pt x="724090" y="316992"/>
                </a:lnTo>
                <a:close/>
              </a:path>
              <a:path w="2868295" h="1346200">
                <a:moveTo>
                  <a:pt x="812990" y="264414"/>
                </a:moveTo>
                <a:lnTo>
                  <a:pt x="810450" y="259842"/>
                </a:lnTo>
                <a:lnTo>
                  <a:pt x="809180" y="258318"/>
                </a:lnTo>
                <a:lnTo>
                  <a:pt x="806640" y="257556"/>
                </a:lnTo>
                <a:lnTo>
                  <a:pt x="799020" y="254863"/>
                </a:lnTo>
                <a:lnTo>
                  <a:pt x="790130" y="252603"/>
                </a:lnTo>
                <a:lnTo>
                  <a:pt x="781240" y="250901"/>
                </a:lnTo>
                <a:lnTo>
                  <a:pt x="769810" y="249936"/>
                </a:lnTo>
                <a:lnTo>
                  <a:pt x="776160" y="243078"/>
                </a:lnTo>
                <a:lnTo>
                  <a:pt x="781240" y="236220"/>
                </a:lnTo>
                <a:lnTo>
                  <a:pt x="783780" y="224028"/>
                </a:lnTo>
                <a:lnTo>
                  <a:pt x="783780" y="217932"/>
                </a:lnTo>
                <a:lnTo>
                  <a:pt x="781240" y="211836"/>
                </a:lnTo>
                <a:lnTo>
                  <a:pt x="773620" y="202374"/>
                </a:lnTo>
                <a:lnTo>
                  <a:pt x="764730" y="195643"/>
                </a:lnTo>
                <a:lnTo>
                  <a:pt x="762190" y="194894"/>
                </a:lnTo>
                <a:lnTo>
                  <a:pt x="762190" y="220980"/>
                </a:lnTo>
                <a:lnTo>
                  <a:pt x="762190" y="224028"/>
                </a:lnTo>
                <a:lnTo>
                  <a:pt x="760920" y="226314"/>
                </a:lnTo>
                <a:lnTo>
                  <a:pt x="760920" y="229362"/>
                </a:lnTo>
                <a:lnTo>
                  <a:pt x="757110" y="233934"/>
                </a:lnTo>
                <a:lnTo>
                  <a:pt x="753300" y="237934"/>
                </a:lnTo>
                <a:lnTo>
                  <a:pt x="743140" y="245935"/>
                </a:lnTo>
                <a:lnTo>
                  <a:pt x="735520" y="249936"/>
                </a:lnTo>
                <a:lnTo>
                  <a:pt x="734250" y="250698"/>
                </a:lnTo>
                <a:lnTo>
                  <a:pt x="732980" y="250698"/>
                </a:lnTo>
                <a:lnTo>
                  <a:pt x="731710" y="251460"/>
                </a:lnTo>
                <a:lnTo>
                  <a:pt x="715200" y="216408"/>
                </a:lnTo>
                <a:lnTo>
                  <a:pt x="720280" y="214122"/>
                </a:lnTo>
                <a:lnTo>
                  <a:pt x="722820" y="212598"/>
                </a:lnTo>
                <a:lnTo>
                  <a:pt x="730440" y="210312"/>
                </a:lnTo>
                <a:lnTo>
                  <a:pt x="738060" y="209550"/>
                </a:lnTo>
                <a:lnTo>
                  <a:pt x="754570" y="212598"/>
                </a:lnTo>
                <a:lnTo>
                  <a:pt x="759650" y="215646"/>
                </a:lnTo>
                <a:lnTo>
                  <a:pt x="762190" y="220980"/>
                </a:lnTo>
                <a:lnTo>
                  <a:pt x="762190" y="194894"/>
                </a:lnTo>
                <a:lnTo>
                  <a:pt x="750760" y="191465"/>
                </a:lnTo>
                <a:lnTo>
                  <a:pt x="735520" y="189738"/>
                </a:lnTo>
                <a:lnTo>
                  <a:pt x="730440" y="189738"/>
                </a:lnTo>
                <a:lnTo>
                  <a:pt x="724090" y="191262"/>
                </a:lnTo>
                <a:lnTo>
                  <a:pt x="716470" y="193548"/>
                </a:lnTo>
                <a:lnTo>
                  <a:pt x="711390" y="195834"/>
                </a:lnTo>
                <a:lnTo>
                  <a:pt x="696150" y="201930"/>
                </a:lnTo>
                <a:lnTo>
                  <a:pt x="693610" y="204978"/>
                </a:lnTo>
                <a:lnTo>
                  <a:pt x="691070" y="208788"/>
                </a:lnTo>
                <a:lnTo>
                  <a:pt x="691070" y="214884"/>
                </a:lnTo>
                <a:lnTo>
                  <a:pt x="693610" y="217932"/>
                </a:lnTo>
                <a:lnTo>
                  <a:pt x="715200" y="263918"/>
                </a:lnTo>
                <a:lnTo>
                  <a:pt x="719010" y="272034"/>
                </a:lnTo>
                <a:lnTo>
                  <a:pt x="721550" y="275082"/>
                </a:lnTo>
                <a:lnTo>
                  <a:pt x="724090" y="280416"/>
                </a:lnTo>
                <a:lnTo>
                  <a:pt x="730440" y="294132"/>
                </a:lnTo>
                <a:lnTo>
                  <a:pt x="731710" y="298704"/>
                </a:lnTo>
                <a:lnTo>
                  <a:pt x="734250" y="302514"/>
                </a:lnTo>
                <a:lnTo>
                  <a:pt x="735520" y="304800"/>
                </a:lnTo>
                <a:lnTo>
                  <a:pt x="738060" y="306324"/>
                </a:lnTo>
                <a:lnTo>
                  <a:pt x="741870" y="307848"/>
                </a:lnTo>
                <a:lnTo>
                  <a:pt x="745680" y="307848"/>
                </a:lnTo>
                <a:lnTo>
                  <a:pt x="746950" y="307086"/>
                </a:lnTo>
                <a:lnTo>
                  <a:pt x="750760" y="305562"/>
                </a:lnTo>
                <a:lnTo>
                  <a:pt x="753300" y="300990"/>
                </a:lnTo>
                <a:lnTo>
                  <a:pt x="754570" y="297942"/>
                </a:lnTo>
                <a:lnTo>
                  <a:pt x="754570" y="295656"/>
                </a:lnTo>
                <a:lnTo>
                  <a:pt x="748220" y="284226"/>
                </a:lnTo>
                <a:lnTo>
                  <a:pt x="741870" y="272034"/>
                </a:lnTo>
                <a:lnTo>
                  <a:pt x="755840" y="270598"/>
                </a:lnTo>
                <a:lnTo>
                  <a:pt x="762190" y="270725"/>
                </a:lnTo>
                <a:lnTo>
                  <a:pt x="769810" y="270891"/>
                </a:lnTo>
                <a:lnTo>
                  <a:pt x="783780" y="272884"/>
                </a:lnTo>
                <a:lnTo>
                  <a:pt x="799020" y="276606"/>
                </a:lnTo>
                <a:lnTo>
                  <a:pt x="801560" y="277368"/>
                </a:lnTo>
                <a:lnTo>
                  <a:pt x="804100" y="277368"/>
                </a:lnTo>
                <a:lnTo>
                  <a:pt x="806640" y="275844"/>
                </a:lnTo>
                <a:lnTo>
                  <a:pt x="809180" y="275082"/>
                </a:lnTo>
                <a:lnTo>
                  <a:pt x="811720" y="272796"/>
                </a:lnTo>
                <a:lnTo>
                  <a:pt x="811720" y="269748"/>
                </a:lnTo>
                <a:lnTo>
                  <a:pt x="812990" y="267462"/>
                </a:lnTo>
                <a:lnTo>
                  <a:pt x="812990" y="264414"/>
                </a:lnTo>
                <a:close/>
              </a:path>
              <a:path w="2868295" h="1346200">
                <a:moveTo>
                  <a:pt x="872680" y="135636"/>
                </a:moveTo>
                <a:lnTo>
                  <a:pt x="871410" y="133350"/>
                </a:lnTo>
                <a:lnTo>
                  <a:pt x="870140" y="130302"/>
                </a:lnTo>
                <a:lnTo>
                  <a:pt x="867600" y="128778"/>
                </a:lnTo>
                <a:lnTo>
                  <a:pt x="862520" y="127254"/>
                </a:lnTo>
                <a:lnTo>
                  <a:pt x="859980" y="127254"/>
                </a:lnTo>
                <a:lnTo>
                  <a:pt x="853630" y="130302"/>
                </a:lnTo>
                <a:lnTo>
                  <a:pt x="848550" y="132588"/>
                </a:lnTo>
                <a:lnTo>
                  <a:pt x="842200" y="135636"/>
                </a:lnTo>
                <a:lnTo>
                  <a:pt x="834580" y="137922"/>
                </a:lnTo>
                <a:lnTo>
                  <a:pt x="829500" y="140208"/>
                </a:lnTo>
                <a:lnTo>
                  <a:pt x="823150" y="143256"/>
                </a:lnTo>
                <a:lnTo>
                  <a:pt x="819340" y="145542"/>
                </a:lnTo>
                <a:lnTo>
                  <a:pt x="814260" y="147828"/>
                </a:lnTo>
                <a:lnTo>
                  <a:pt x="809180" y="150876"/>
                </a:lnTo>
                <a:lnTo>
                  <a:pt x="804100" y="153162"/>
                </a:lnTo>
                <a:lnTo>
                  <a:pt x="802830" y="153924"/>
                </a:lnTo>
                <a:lnTo>
                  <a:pt x="791400" y="158496"/>
                </a:lnTo>
                <a:lnTo>
                  <a:pt x="785050" y="160782"/>
                </a:lnTo>
                <a:lnTo>
                  <a:pt x="781240" y="162306"/>
                </a:lnTo>
                <a:lnTo>
                  <a:pt x="779970" y="163068"/>
                </a:lnTo>
                <a:lnTo>
                  <a:pt x="776160" y="163830"/>
                </a:lnTo>
                <a:lnTo>
                  <a:pt x="774890" y="166116"/>
                </a:lnTo>
                <a:lnTo>
                  <a:pt x="773620" y="172212"/>
                </a:lnTo>
                <a:lnTo>
                  <a:pt x="773620" y="174498"/>
                </a:lnTo>
                <a:lnTo>
                  <a:pt x="774890" y="176784"/>
                </a:lnTo>
                <a:lnTo>
                  <a:pt x="776160" y="181356"/>
                </a:lnTo>
                <a:lnTo>
                  <a:pt x="781240" y="182880"/>
                </a:lnTo>
                <a:lnTo>
                  <a:pt x="786320" y="182118"/>
                </a:lnTo>
                <a:lnTo>
                  <a:pt x="791400" y="180670"/>
                </a:lnTo>
                <a:lnTo>
                  <a:pt x="796480" y="178587"/>
                </a:lnTo>
                <a:lnTo>
                  <a:pt x="802830" y="175793"/>
                </a:lnTo>
                <a:lnTo>
                  <a:pt x="810450" y="172212"/>
                </a:lnTo>
                <a:lnTo>
                  <a:pt x="814260" y="170688"/>
                </a:lnTo>
                <a:lnTo>
                  <a:pt x="816800" y="174688"/>
                </a:lnTo>
                <a:lnTo>
                  <a:pt x="819340" y="179920"/>
                </a:lnTo>
                <a:lnTo>
                  <a:pt x="823150" y="186436"/>
                </a:lnTo>
                <a:lnTo>
                  <a:pt x="828230" y="194310"/>
                </a:lnTo>
                <a:lnTo>
                  <a:pt x="832040" y="200990"/>
                </a:lnTo>
                <a:lnTo>
                  <a:pt x="833310" y="203085"/>
                </a:lnTo>
                <a:lnTo>
                  <a:pt x="835850" y="207264"/>
                </a:lnTo>
                <a:lnTo>
                  <a:pt x="838390" y="212953"/>
                </a:lnTo>
                <a:lnTo>
                  <a:pt x="840930" y="217932"/>
                </a:lnTo>
                <a:lnTo>
                  <a:pt x="842200" y="219456"/>
                </a:lnTo>
                <a:lnTo>
                  <a:pt x="846010" y="227076"/>
                </a:lnTo>
                <a:lnTo>
                  <a:pt x="848550" y="230886"/>
                </a:lnTo>
                <a:lnTo>
                  <a:pt x="849820" y="233934"/>
                </a:lnTo>
                <a:lnTo>
                  <a:pt x="851090" y="236220"/>
                </a:lnTo>
                <a:lnTo>
                  <a:pt x="852360" y="236220"/>
                </a:lnTo>
                <a:lnTo>
                  <a:pt x="852360" y="240030"/>
                </a:lnTo>
                <a:lnTo>
                  <a:pt x="854900" y="244602"/>
                </a:lnTo>
                <a:lnTo>
                  <a:pt x="857440" y="246126"/>
                </a:lnTo>
                <a:lnTo>
                  <a:pt x="862520" y="247650"/>
                </a:lnTo>
                <a:lnTo>
                  <a:pt x="865060" y="247650"/>
                </a:lnTo>
                <a:lnTo>
                  <a:pt x="867600" y="246126"/>
                </a:lnTo>
                <a:lnTo>
                  <a:pt x="871410" y="244602"/>
                </a:lnTo>
                <a:lnTo>
                  <a:pt x="872680" y="241554"/>
                </a:lnTo>
                <a:lnTo>
                  <a:pt x="872680" y="230124"/>
                </a:lnTo>
                <a:lnTo>
                  <a:pt x="868870" y="225552"/>
                </a:lnTo>
                <a:lnTo>
                  <a:pt x="868870" y="223266"/>
                </a:lnTo>
                <a:lnTo>
                  <a:pt x="867600" y="220218"/>
                </a:lnTo>
                <a:lnTo>
                  <a:pt x="865060" y="217932"/>
                </a:lnTo>
                <a:lnTo>
                  <a:pt x="863790" y="215646"/>
                </a:lnTo>
                <a:lnTo>
                  <a:pt x="863790" y="214122"/>
                </a:lnTo>
                <a:lnTo>
                  <a:pt x="856170" y="202209"/>
                </a:lnTo>
                <a:lnTo>
                  <a:pt x="852360" y="195148"/>
                </a:lnTo>
                <a:lnTo>
                  <a:pt x="848550" y="187452"/>
                </a:lnTo>
                <a:lnTo>
                  <a:pt x="843470" y="178879"/>
                </a:lnTo>
                <a:lnTo>
                  <a:pt x="838390" y="171538"/>
                </a:lnTo>
                <a:lnTo>
                  <a:pt x="835850" y="165481"/>
                </a:lnTo>
                <a:lnTo>
                  <a:pt x="833310" y="160782"/>
                </a:lnTo>
                <a:lnTo>
                  <a:pt x="837120" y="159258"/>
                </a:lnTo>
                <a:lnTo>
                  <a:pt x="842200" y="156972"/>
                </a:lnTo>
                <a:lnTo>
                  <a:pt x="857440" y="150876"/>
                </a:lnTo>
                <a:lnTo>
                  <a:pt x="863790" y="148590"/>
                </a:lnTo>
                <a:lnTo>
                  <a:pt x="868870" y="145542"/>
                </a:lnTo>
                <a:lnTo>
                  <a:pt x="871410" y="143256"/>
                </a:lnTo>
                <a:lnTo>
                  <a:pt x="871410" y="140970"/>
                </a:lnTo>
                <a:lnTo>
                  <a:pt x="872680" y="137922"/>
                </a:lnTo>
                <a:lnTo>
                  <a:pt x="872680" y="135636"/>
                </a:lnTo>
                <a:close/>
              </a:path>
              <a:path w="2868295" h="1346200">
                <a:moveTo>
                  <a:pt x="999185" y="148348"/>
                </a:moveTo>
                <a:lnTo>
                  <a:pt x="985469" y="103365"/>
                </a:lnTo>
                <a:lnTo>
                  <a:pt x="978522" y="95427"/>
                </a:lnTo>
                <a:lnTo>
                  <a:pt x="978522" y="147955"/>
                </a:lnTo>
                <a:lnTo>
                  <a:pt x="978090" y="156972"/>
                </a:lnTo>
                <a:lnTo>
                  <a:pt x="952182" y="187452"/>
                </a:lnTo>
                <a:lnTo>
                  <a:pt x="943800" y="188214"/>
                </a:lnTo>
                <a:lnTo>
                  <a:pt x="936180" y="186690"/>
                </a:lnTo>
                <a:lnTo>
                  <a:pt x="913511" y="155727"/>
                </a:lnTo>
                <a:lnTo>
                  <a:pt x="913079" y="146926"/>
                </a:lnTo>
                <a:lnTo>
                  <a:pt x="914082" y="137922"/>
                </a:lnTo>
                <a:lnTo>
                  <a:pt x="943038" y="105918"/>
                </a:lnTo>
                <a:lnTo>
                  <a:pt x="950658" y="104394"/>
                </a:lnTo>
                <a:lnTo>
                  <a:pt x="955992" y="105918"/>
                </a:lnTo>
                <a:lnTo>
                  <a:pt x="962088" y="107442"/>
                </a:lnTo>
                <a:lnTo>
                  <a:pt x="978522" y="147955"/>
                </a:lnTo>
                <a:lnTo>
                  <a:pt x="978522" y="95427"/>
                </a:lnTo>
                <a:lnTo>
                  <a:pt x="971753" y="90271"/>
                </a:lnTo>
                <a:lnTo>
                  <a:pt x="963612" y="86868"/>
                </a:lnTo>
                <a:lnTo>
                  <a:pt x="955052" y="85140"/>
                </a:lnTo>
                <a:lnTo>
                  <a:pt x="945515" y="85623"/>
                </a:lnTo>
                <a:lnTo>
                  <a:pt x="903884" y="108864"/>
                </a:lnTo>
                <a:lnTo>
                  <a:pt x="892098" y="146215"/>
                </a:lnTo>
                <a:lnTo>
                  <a:pt x="892556" y="158584"/>
                </a:lnTo>
                <a:lnTo>
                  <a:pt x="911694" y="197739"/>
                </a:lnTo>
                <a:lnTo>
                  <a:pt x="913079" y="198589"/>
                </a:lnTo>
                <a:lnTo>
                  <a:pt x="920064" y="202895"/>
                </a:lnTo>
                <a:lnTo>
                  <a:pt x="930084" y="206502"/>
                </a:lnTo>
                <a:lnTo>
                  <a:pt x="939800" y="207810"/>
                </a:lnTo>
                <a:lnTo>
                  <a:pt x="949515" y="207264"/>
                </a:lnTo>
                <a:lnTo>
                  <a:pt x="959231" y="204990"/>
                </a:lnTo>
                <a:lnTo>
                  <a:pt x="968946" y="201168"/>
                </a:lnTo>
                <a:lnTo>
                  <a:pt x="978522" y="195110"/>
                </a:lnTo>
                <a:lnTo>
                  <a:pt x="979792" y="194310"/>
                </a:lnTo>
                <a:lnTo>
                  <a:pt x="988275" y="185254"/>
                </a:lnTo>
                <a:lnTo>
                  <a:pt x="994333" y="174053"/>
                </a:lnTo>
                <a:lnTo>
                  <a:pt x="997902" y="160782"/>
                </a:lnTo>
                <a:lnTo>
                  <a:pt x="999185" y="148348"/>
                </a:lnTo>
                <a:close/>
              </a:path>
              <a:path w="2868295" h="1346200">
                <a:moveTo>
                  <a:pt x="1400238" y="0"/>
                </a:moveTo>
                <a:lnTo>
                  <a:pt x="1269936" y="25908"/>
                </a:lnTo>
                <a:lnTo>
                  <a:pt x="1321981" y="34048"/>
                </a:lnTo>
                <a:lnTo>
                  <a:pt x="67818" y="702106"/>
                </a:lnTo>
                <a:lnTo>
                  <a:pt x="62357" y="695642"/>
                </a:lnTo>
                <a:lnTo>
                  <a:pt x="49301" y="688936"/>
                </a:lnTo>
                <a:lnTo>
                  <a:pt x="34671" y="687514"/>
                </a:lnTo>
                <a:lnTo>
                  <a:pt x="20256" y="691896"/>
                </a:lnTo>
                <a:lnTo>
                  <a:pt x="8636" y="701154"/>
                </a:lnTo>
                <a:lnTo>
                  <a:pt x="1676" y="713994"/>
                </a:lnTo>
                <a:lnTo>
                  <a:pt x="0" y="728535"/>
                </a:lnTo>
                <a:lnTo>
                  <a:pt x="4254" y="742950"/>
                </a:lnTo>
                <a:lnTo>
                  <a:pt x="13957" y="754875"/>
                </a:lnTo>
                <a:lnTo>
                  <a:pt x="27012" y="761809"/>
                </a:lnTo>
                <a:lnTo>
                  <a:pt x="35496" y="762673"/>
                </a:lnTo>
                <a:lnTo>
                  <a:pt x="41643" y="763308"/>
                </a:lnTo>
                <a:lnTo>
                  <a:pt x="56070" y="758952"/>
                </a:lnTo>
                <a:lnTo>
                  <a:pt x="67678" y="749236"/>
                </a:lnTo>
                <a:lnTo>
                  <a:pt x="74637" y="736180"/>
                </a:lnTo>
                <a:lnTo>
                  <a:pt x="76314" y="721550"/>
                </a:lnTo>
                <a:lnTo>
                  <a:pt x="73850" y="713168"/>
                </a:lnTo>
                <a:lnTo>
                  <a:pt x="1328686" y="45148"/>
                </a:lnTo>
                <a:lnTo>
                  <a:pt x="1305750" y="92964"/>
                </a:lnTo>
                <a:lnTo>
                  <a:pt x="1336230" y="62966"/>
                </a:lnTo>
                <a:lnTo>
                  <a:pt x="1400238" y="0"/>
                </a:lnTo>
                <a:close/>
              </a:path>
              <a:path w="2868295" h="1346200">
                <a:moveTo>
                  <a:pt x="2174430" y="972591"/>
                </a:moveTo>
                <a:lnTo>
                  <a:pt x="2173160" y="960882"/>
                </a:lnTo>
                <a:lnTo>
                  <a:pt x="2166810" y="948588"/>
                </a:lnTo>
                <a:lnTo>
                  <a:pt x="2156650" y="935736"/>
                </a:lnTo>
                <a:lnTo>
                  <a:pt x="2155380" y="934466"/>
                </a:lnTo>
                <a:lnTo>
                  <a:pt x="2155380" y="971550"/>
                </a:lnTo>
                <a:lnTo>
                  <a:pt x="2152840" y="976884"/>
                </a:lnTo>
                <a:lnTo>
                  <a:pt x="2152840" y="977646"/>
                </a:lnTo>
                <a:lnTo>
                  <a:pt x="2151570" y="979170"/>
                </a:lnTo>
                <a:lnTo>
                  <a:pt x="2149030" y="979932"/>
                </a:lnTo>
                <a:lnTo>
                  <a:pt x="2146490" y="981456"/>
                </a:lnTo>
                <a:lnTo>
                  <a:pt x="2140140" y="982980"/>
                </a:lnTo>
                <a:lnTo>
                  <a:pt x="2135060" y="983107"/>
                </a:lnTo>
                <a:lnTo>
                  <a:pt x="2128710" y="982306"/>
                </a:lnTo>
                <a:lnTo>
                  <a:pt x="2122360" y="980503"/>
                </a:lnTo>
                <a:lnTo>
                  <a:pt x="2113470" y="977646"/>
                </a:lnTo>
                <a:lnTo>
                  <a:pt x="2112200" y="977646"/>
                </a:lnTo>
                <a:lnTo>
                  <a:pt x="2112200" y="976884"/>
                </a:lnTo>
                <a:lnTo>
                  <a:pt x="2110930" y="976122"/>
                </a:lnTo>
                <a:lnTo>
                  <a:pt x="2123630" y="939546"/>
                </a:lnTo>
                <a:lnTo>
                  <a:pt x="2128710" y="941832"/>
                </a:lnTo>
                <a:lnTo>
                  <a:pt x="2132520" y="942594"/>
                </a:lnTo>
                <a:lnTo>
                  <a:pt x="2138870" y="946404"/>
                </a:lnTo>
                <a:lnTo>
                  <a:pt x="2143950" y="950976"/>
                </a:lnTo>
                <a:lnTo>
                  <a:pt x="2149030" y="957834"/>
                </a:lnTo>
                <a:lnTo>
                  <a:pt x="2154110" y="965454"/>
                </a:lnTo>
                <a:lnTo>
                  <a:pt x="2155380" y="971550"/>
                </a:lnTo>
                <a:lnTo>
                  <a:pt x="2155380" y="934466"/>
                </a:lnTo>
                <a:lnTo>
                  <a:pt x="2152840" y="931926"/>
                </a:lnTo>
                <a:lnTo>
                  <a:pt x="2147760" y="928116"/>
                </a:lnTo>
                <a:lnTo>
                  <a:pt x="2136330" y="922020"/>
                </a:lnTo>
                <a:lnTo>
                  <a:pt x="2124900" y="917448"/>
                </a:lnTo>
                <a:lnTo>
                  <a:pt x="2121090" y="915162"/>
                </a:lnTo>
                <a:lnTo>
                  <a:pt x="2086800" y="981456"/>
                </a:lnTo>
                <a:lnTo>
                  <a:pt x="2084260" y="990600"/>
                </a:lnTo>
                <a:lnTo>
                  <a:pt x="2081720" y="997458"/>
                </a:lnTo>
                <a:lnTo>
                  <a:pt x="2077910" y="1004316"/>
                </a:lnTo>
                <a:lnTo>
                  <a:pt x="2076640" y="1009650"/>
                </a:lnTo>
                <a:lnTo>
                  <a:pt x="2075370" y="1012698"/>
                </a:lnTo>
                <a:lnTo>
                  <a:pt x="2075370" y="1021080"/>
                </a:lnTo>
                <a:lnTo>
                  <a:pt x="2076640" y="1023366"/>
                </a:lnTo>
                <a:lnTo>
                  <a:pt x="2081720" y="1026414"/>
                </a:lnTo>
                <a:lnTo>
                  <a:pt x="2084260" y="1027176"/>
                </a:lnTo>
                <a:lnTo>
                  <a:pt x="2086800" y="1027176"/>
                </a:lnTo>
                <a:lnTo>
                  <a:pt x="2089340" y="1025652"/>
                </a:lnTo>
                <a:lnTo>
                  <a:pt x="2091880" y="1024890"/>
                </a:lnTo>
                <a:lnTo>
                  <a:pt x="2095690" y="1020318"/>
                </a:lnTo>
                <a:lnTo>
                  <a:pt x="2095690" y="1018794"/>
                </a:lnTo>
                <a:lnTo>
                  <a:pt x="2098230" y="1011174"/>
                </a:lnTo>
                <a:lnTo>
                  <a:pt x="2102040" y="997458"/>
                </a:lnTo>
                <a:lnTo>
                  <a:pt x="2110930" y="1004570"/>
                </a:lnTo>
                <a:lnTo>
                  <a:pt x="2113470" y="1006602"/>
                </a:lnTo>
                <a:lnTo>
                  <a:pt x="2137600" y="1039482"/>
                </a:lnTo>
                <a:lnTo>
                  <a:pt x="2140140" y="1044702"/>
                </a:lnTo>
                <a:lnTo>
                  <a:pt x="2142680" y="1046226"/>
                </a:lnTo>
                <a:lnTo>
                  <a:pt x="2145220" y="1046988"/>
                </a:lnTo>
                <a:lnTo>
                  <a:pt x="2147760" y="1048512"/>
                </a:lnTo>
                <a:lnTo>
                  <a:pt x="2152840" y="1046988"/>
                </a:lnTo>
                <a:lnTo>
                  <a:pt x="2155380" y="1045464"/>
                </a:lnTo>
                <a:lnTo>
                  <a:pt x="2159190" y="1040892"/>
                </a:lnTo>
                <a:lnTo>
                  <a:pt x="2159190" y="1036320"/>
                </a:lnTo>
                <a:lnTo>
                  <a:pt x="2157920" y="1034034"/>
                </a:lnTo>
                <a:lnTo>
                  <a:pt x="2155380" y="1026896"/>
                </a:lnTo>
                <a:lnTo>
                  <a:pt x="2150300" y="1019263"/>
                </a:lnTo>
                <a:lnTo>
                  <a:pt x="2145220" y="1011199"/>
                </a:lnTo>
                <a:lnTo>
                  <a:pt x="2137600" y="1002792"/>
                </a:lnTo>
                <a:lnTo>
                  <a:pt x="2146490" y="1002792"/>
                </a:lnTo>
                <a:lnTo>
                  <a:pt x="2155380" y="1001268"/>
                </a:lnTo>
                <a:lnTo>
                  <a:pt x="2160460" y="997458"/>
                </a:lnTo>
                <a:lnTo>
                  <a:pt x="2166810" y="994410"/>
                </a:lnTo>
                <a:lnTo>
                  <a:pt x="2170620" y="989838"/>
                </a:lnTo>
                <a:lnTo>
                  <a:pt x="2173160" y="983742"/>
                </a:lnTo>
                <a:lnTo>
                  <a:pt x="2174430" y="972591"/>
                </a:lnTo>
                <a:close/>
              </a:path>
              <a:path w="2868295" h="1346200">
                <a:moveTo>
                  <a:pt x="2282380" y="975360"/>
                </a:moveTo>
                <a:lnTo>
                  <a:pt x="2243010" y="954786"/>
                </a:lnTo>
                <a:lnTo>
                  <a:pt x="2236660" y="954024"/>
                </a:lnTo>
                <a:lnTo>
                  <a:pt x="2232850" y="952500"/>
                </a:lnTo>
                <a:lnTo>
                  <a:pt x="2226500" y="951738"/>
                </a:lnTo>
                <a:lnTo>
                  <a:pt x="2221420" y="951738"/>
                </a:lnTo>
                <a:lnTo>
                  <a:pt x="2218880" y="949452"/>
                </a:lnTo>
                <a:lnTo>
                  <a:pt x="2216340" y="947928"/>
                </a:lnTo>
                <a:lnTo>
                  <a:pt x="2209990" y="944880"/>
                </a:lnTo>
                <a:lnTo>
                  <a:pt x="2204910" y="947166"/>
                </a:lnTo>
                <a:lnTo>
                  <a:pt x="2202370" y="954786"/>
                </a:lnTo>
                <a:lnTo>
                  <a:pt x="2201100" y="956310"/>
                </a:lnTo>
                <a:lnTo>
                  <a:pt x="2201100" y="958596"/>
                </a:lnTo>
                <a:lnTo>
                  <a:pt x="2199830" y="962406"/>
                </a:lnTo>
                <a:lnTo>
                  <a:pt x="2199830" y="965454"/>
                </a:lnTo>
                <a:lnTo>
                  <a:pt x="2198560" y="967740"/>
                </a:lnTo>
                <a:lnTo>
                  <a:pt x="2198560" y="969264"/>
                </a:lnTo>
                <a:lnTo>
                  <a:pt x="2196020" y="974839"/>
                </a:lnTo>
                <a:lnTo>
                  <a:pt x="2193480" y="981354"/>
                </a:lnTo>
                <a:lnTo>
                  <a:pt x="2190940" y="988872"/>
                </a:lnTo>
                <a:lnTo>
                  <a:pt x="2183320" y="1006030"/>
                </a:lnTo>
                <a:lnTo>
                  <a:pt x="2179510" y="1013460"/>
                </a:lnTo>
                <a:lnTo>
                  <a:pt x="2176970" y="1019746"/>
                </a:lnTo>
                <a:lnTo>
                  <a:pt x="2175700" y="1024890"/>
                </a:lnTo>
                <a:lnTo>
                  <a:pt x="2171890" y="1035456"/>
                </a:lnTo>
                <a:lnTo>
                  <a:pt x="2170620" y="1044321"/>
                </a:lnTo>
                <a:lnTo>
                  <a:pt x="2170620" y="1051458"/>
                </a:lnTo>
                <a:lnTo>
                  <a:pt x="2209990" y="1077239"/>
                </a:lnTo>
                <a:lnTo>
                  <a:pt x="2217610" y="1080033"/>
                </a:lnTo>
                <a:lnTo>
                  <a:pt x="2229040" y="1083564"/>
                </a:lnTo>
                <a:lnTo>
                  <a:pt x="2235390" y="1084326"/>
                </a:lnTo>
                <a:lnTo>
                  <a:pt x="2239200" y="1082040"/>
                </a:lnTo>
                <a:lnTo>
                  <a:pt x="2240470" y="1076706"/>
                </a:lnTo>
                <a:lnTo>
                  <a:pt x="2241740" y="1073658"/>
                </a:lnTo>
                <a:lnTo>
                  <a:pt x="2241740" y="1070610"/>
                </a:lnTo>
                <a:lnTo>
                  <a:pt x="2239200" y="1066038"/>
                </a:lnTo>
                <a:lnTo>
                  <a:pt x="2236660" y="1064514"/>
                </a:lnTo>
                <a:lnTo>
                  <a:pt x="2234120" y="1063752"/>
                </a:lnTo>
                <a:lnTo>
                  <a:pt x="2232850" y="1062990"/>
                </a:lnTo>
                <a:lnTo>
                  <a:pt x="2231580" y="1062990"/>
                </a:lnTo>
                <a:lnTo>
                  <a:pt x="2229040" y="1062228"/>
                </a:lnTo>
                <a:lnTo>
                  <a:pt x="2227770" y="1062228"/>
                </a:lnTo>
                <a:lnTo>
                  <a:pt x="2226500" y="1061466"/>
                </a:lnTo>
                <a:lnTo>
                  <a:pt x="2225230" y="1061466"/>
                </a:lnTo>
                <a:lnTo>
                  <a:pt x="2222690" y="1059942"/>
                </a:lnTo>
                <a:lnTo>
                  <a:pt x="2212530" y="1056894"/>
                </a:lnTo>
                <a:lnTo>
                  <a:pt x="2206180" y="1054608"/>
                </a:lnTo>
                <a:lnTo>
                  <a:pt x="2202370" y="1053084"/>
                </a:lnTo>
                <a:lnTo>
                  <a:pt x="2198560" y="1052322"/>
                </a:lnTo>
                <a:lnTo>
                  <a:pt x="2193480" y="1050036"/>
                </a:lnTo>
                <a:lnTo>
                  <a:pt x="2190940" y="1049274"/>
                </a:lnTo>
                <a:lnTo>
                  <a:pt x="2190940" y="1048512"/>
                </a:lnTo>
                <a:lnTo>
                  <a:pt x="2189670" y="1046226"/>
                </a:lnTo>
                <a:lnTo>
                  <a:pt x="2190940" y="1040892"/>
                </a:lnTo>
                <a:lnTo>
                  <a:pt x="2196020" y="1028700"/>
                </a:lnTo>
                <a:lnTo>
                  <a:pt x="2199830" y="1018032"/>
                </a:lnTo>
                <a:lnTo>
                  <a:pt x="2208720" y="1020292"/>
                </a:lnTo>
                <a:lnTo>
                  <a:pt x="2209990" y="1020610"/>
                </a:lnTo>
                <a:lnTo>
                  <a:pt x="2218880" y="1022692"/>
                </a:lnTo>
                <a:lnTo>
                  <a:pt x="2225230" y="1024343"/>
                </a:lnTo>
                <a:lnTo>
                  <a:pt x="2231580" y="1025652"/>
                </a:lnTo>
                <a:lnTo>
                  <a:pt x="2244280" y="1029462"/>
                </a:lnTo>
                <a:lnTo>
                  <a:pt x="2248090" y="1030986"/>
                </a:lnTo>
                <a:lnTo>
                  <a:pt x="2254440" y="1031748"/>
                </a:lnTo>
                <a:lnTo>
                  <a:pt x="2259520" y="1030224"/>
                </a:lnTo>
                <a:lnTo>
                  <a:pt x="2260790" y="1024128"/>
                </a:lnTo>
                <a:lnTo>
                  <a:pt x="2262060" y="1021842"/>
                </a:lnTo>
                <a:lnTo>
                  <a:pt x="2262060" y="1018794"/>
                </a:lnTo>
                <a:lnTo>
                  <a:pt x="2259520" y="1014222"/>
                </a:lnTo>
                <a:lnTo>
                  <a:pt x="2256980" y="1011936"/>
                </a:lnTo>
                <a:lnTo>
                  <a:pt x="2251900" y="1010412"/>
                </a:lnTo>
                <a:lnTo>
                  <a:pt x="2236660" y="1006602"/>
                </a:lnTo>
                <a:lnTo>
                  <a:pt x="2226500" y="1003579"/>
                </a:lnTo>
                <a:lnTo>
                  <a:pt x="2217610" y="1001356"/>
                </a:lnTo>
                <a:lnTo>
                  <a:pt x="2212530" y="999845"/>
                </a:lnTo>
                <a:lnTo>
                  <a:pt x="2208720" y="998982"/>
                </a:lnTo>
                <a:lnTo>
                  <a:pt x="2212530" y="990409"/>
                </a:lnTo>
                <a:lnTo>
                  <a:pt x="2217610" y="976693"/>
                </a:lnTo>
                <a:lnTo>
                  <a:pt x="2218880" y="971550"/>
                </a:lnTo>
                <a:lnTo>
                  <a:pt x="2232850" y="973836"/>
                </a:lnTo>
                <a:lnTo>
                  <a:pt x="2236660" y="974598"/>
                </a:lnTo>
                <a:lnTo>
                  <a:pt x="2240470" y="976122"/>
                </a:lnTo>
                <a:lnTo>
                  <a:pt x="2244280" y="976884"/>
                </a:lnTo>
                <a:lnTo>
                  <a:pt x="2258250" y="982980"/>
                </a:lnTo>
                <a:lnTo>
                  <a:pt x="2265870" y="988314"/>
                </a:lnTo>
                <a:lnTo>
                  <a:pt x="2268410" y="989838"/>
                </a:lnTo>
                <a:lnTo>
                  <a:pt x="2270950" y="990600"/>
                </a:lnTo>
                <a:lnTo>
                  <a:pt x="2273490" y="990600"/>
                </a:lnTo>
                <a:lnTo>
                  <a:pt x="2277300" y="989076"/>
                </a:lnTo>
                <a:lnTo>
                  <a:pt x="2278570" y="987552"/>
                </a:lnTo>
                <a:lnTo>
                  <a:pt x="2281110" y="986028"/>
                </a:lnTo>
                <a:lnTo>
                  <a:pt x="2282380" y="979170"/>
                </a:lnTo>
                <a:lnTo>
                  <a:pt x="2282380" y="975360"/>
                </a:lnTo>
                <a:close/>
              </a:path>
              <a:path w="2868295" h="1346200">
                <a:moveTo>
                  <a:pt x="2372550" y="1011936"/>
                </a:moveTo>
                <a:lnTo>
                  <a:pt x="2336990" y="989076"/>
                </a:lnTo>
                <a:lnTo>
                  <a:pt x="2326830" y="986790"/>
                </a:lnTo>
                <a:lnTo>
                  <a:pt x="2321750" y="985266"/>
                </a:lnTo>
                <a:lnTo>
                  <a:pt x="2316670" y="984504"/>
                </a:lnTo>
                <a:lnTo>
                  <a:pt x="2310320" y="983742"/>
                </a:lnTo>
                <a:lnTo>
                  <a:pt x="2306510" y="980694"/>
                </a:lnTo>
                <a:lnTo>
                  <a:pt x="2305240" y="979932"/>
                </a:lnTo>
                <a:lnTo>
                  <a:pt x="2298890" y="977646"/>
                </a:lnTo>
                <a:lnTo>
                  <a:pt x="2293810" y="979932"/>
                </a:lnTo>
                <a:lnTo>
                  <a:pt x="2292540" y="987552"/>
                </a:lnTo>
                <a:lnTo>
                  <a:pt x="2291270" y="989076"/>
                </a:lnTo>
                <a:lnTo>
                  <a:pt x="2290000" y="991362"/>
                </a:lnTo>
                <a:lnTo>
                  <a:pt x="2290000" y="994410"/>
                </a:lnTo>
                <a:lnTo>
                  <a:pt x="2288730" y="998220"/>
                </a:lnTo>
                <a:lnTo>
                  <a:pt x="2287460" y="1000506"/>
                </a:lnTo>
                <a:lnTo>
                  <a:pt x="2287460" y="1002030"/>
                </a:lnTo>
                <a:lnTo>
                  <a:pt x="2286190" y="1007173"/>
                </a:lnTo>
                <a:lnTo>
                  <a:pt x="2283650" y="1013460"/>
                </a:lnTo>
                <a:lnTo>
                  <a:pt x="2279840" y="1020889"/>
                </a:lnTo>
                <a:lnTo>
                  <a:pt x="2272220" y="1038034"/>
                </a:lnTo>
                <a:lnTo>
                  <a:pt x="2269680" y="1045552"/>
                </a:lnTo>
                <a:lnTo>
                  <a:pt x="2265870" y="1052068"/>
                </a:lnTo>
                <a:lnTo>
                  <a:pt x="2264600" y="1057656"/>
                </a:lnTo>
                <a:lnTo>
                  <a:pt x="2260790" y="1067904"/>
                </a:lnTo>
                <a:lnTo>
                  <a:pt x="2259520" y="1076794"/>
                </a:lnTo>
                <a:lnTo>
                  <a:pt x="2259520" y="1084122"/>
                </a:lnTo>
                <a:lnTo>
                  <a:pt x="2298890" y="1109992"/>
                </a:lnTo>
                <a:lnTo>
                  <a:pt x="2306510" y="1112710"/>
                </a:lnTo>
                <a:lnTo>
                  <a:pt x="2314130" y="1114564"/>
                </a:lnTo>
                <a:lnTo>
                  <a:pt x="2319210" y="1115568"/>
                </a:lnTo>
                <a:lnTo>
                  <a:pt x="2324290" y="1117092"/>
                </a:lnTo>
                <a:lnTo>
                  <a:pt x="2328100" y="1114806"/>
                </a:lnTo>
                <a:lnTo>
                  <a:pt x="2330640" y="1109472"/>
                </a:lnTo>
                <a:lnTo>
                  <a:pt x="2331910" y="1106424"/>
                </a:lnTo>
                <a:lnTo>
                  <a:pt x="2330640" y="1103376"/>
                </a:lnTo>
                <a:lnTo>
                  <a:pt x="2328100" y="1098804"/>
                </a:lnTo>
                <a:lnTo>
                  <a:pt x="2323020" y="1095756"/>
                </a:lnTo>
                <a:lnTo>
                  <a:pt x="2320480" y="1095756"/>
                </a:lnTo>
                <a:lnTo>
                  <a:pt x="2319210" y="1094994"/>
                </a:lnTo>
                <a:lnTo>
                  <a:pt x="2316670" y="1094994"/>
                </a:lnTo>
                <a:lnTo>
                  <a:pt x="2315400" y="1094232"/>
                </a:lnTo>
                <a:lnTo>
                  <a:pt x="2307780" y="1091184"/>
                </a:lnTo>
                <a:lnTo>
                  <a:pt x="2301430" y="1089660"/>
                </a:lnTo>
                <a:lnTo>
                  <a:pt x="2296350" y="1087374"/>
                </a:lnTo>
                <a:lnTo>
                  <a:pt x="2288730" y="1085088"/>
                </a:lnTo>
                <a:lnTo>
                  <a:pt x="2283650" y="1082802"/>
                </a:lnTo>
                <a:lnTo>
                  <a:pt x="2279840" y="1080516"/>
                </a:lnTo>
                <a:lnTo>
                  <a:pt x="2279840" y="1078992"/>
                </a:lnTo>
                <a:lnTo>
                  <a:pt x="2281110" y="1073658"/>
                </a:lnTo>
                <a:lnTo>
                  <a:pt x="2284920" y="1064514"/>
                </a:lnTo>
                <a:lnTo>
                  <a:pt x="2286190" y="1060704"/>
                </a:lnTo>
                <a:lnTo>
                  <a:pt x="2287460" y="1056132"/>
                </a:lnTo>
                <a:lnTo>
                  <a:pt x="2290000" y="1050036"/>
                </a:lnTo>
                <a:lnTo>
                  <a:pt x="2297620" y="1052195"/>
                </a:lnTo>
                <a:lnTo>
                  <a:pt x="2307780" y="1055077"/>
                </a:lnTo>
                <a:lnTo>
                  <a:pt x="2315400" y="1056995"/>
                </a:lnTo>
                <a:lnTo>
                  <a:pt x="2320480" y="1058418"/>
                </a:lnTo>
                <a:lnTo>
                  <a:pt x="2328100" y="1060704"/>
                </a:lnTo>
                <a:lnTo>
                  <a:pt x="2334450" y="1062228"/>
                </a:lnTo>
                <a:lnTo>
                  <a:pt x="2338260" y="1062990"/>
                </a:lnTo>
                <a:lnTo>
                  <a:pt x="2344610" y="1064514"/>
                </a:lnTo>
                <a:lnTo>
                  <a:pt x="2348420" y="1062228"/>
                </a:lnTo>
                <a:lnTo>
                  <a:pt x="2350960" y="1056894"/>
                </a:lnTo>
                <a:lnTo>
                  <a:pt x="2350960" y="1051560"/>
                </a:lnTo>
                <a:lnTo>
                  <a:pt x="2349690" y="1049274"/>
                </a:lnTo>
                <a:lnTo>
                  <a:pt x="2348420" y="1046226"/>
                </a:lnTo>
                <a:lnTo>
                  <a:pt x="2347150" y="1044702"/>
                </a:lnTo>
                <a:lnTo>
                  <a:pt x="2343340" y="1043940"/>
                </a:lnTo>
                <a:lnTo>
                  <a:pt x="2342070" y="1043178"/>
                </a:lnTo>
                <a:lnTo>
                  <a:pt x="2335720" y="1041654"/>
                </a:lnTo>
                <a:lnTo>
                  <a:pt x="2325560" y="1038606"/>
                </a:lnTo>
                <a:lnTo>
                  <a:pt x="2315400" y="1036027"/>
                </a:lnTo>
                <a:lnTo>
                  <a:pt x="2307780" y="1034034"/>
                </a:lnTo>
                <a:lnTo>
                  <a:pt x="2297620" y="1031748"/>
                </a:lnTo>
                <a:lnTo>
                  <a:pt x="2301430" y="1023175"/>
                </a:lnTo>
                <a:lnTo>
                  <a:pt x="2303970" y="1015746"/>
                </a:lnTo>
                <a:lnTo>
                  <a:pt x="2309050" y="1004316"/>
                </a:lnTo>
                <a:lnTo>
                  <a:pt x="2319210" y="1005840"/>
                </a:lnTo>
                <a:lnTo>
                  <a:pt x="2330640" y="1008126"/>
                </a:lnTo>
                <a:lnTo>
                  <a:pt x="2334450" y="1009650"/>
                </a:lnTo>
                <a:lnTo>
                  <a:pt x="2342070" y="1011936"/>
                </a:lnTo>
                <a:lnTo>
                  <a:pt x="2348420" y="1015746"/>
                </a:lnTo>
                <a:lnTo>
                  <a:pt x="2354770" y="1021080"/>
                </a:lnTo>
                <a:lnTo>
                  <a:pt x="2356040" y="1021080"/>
                </a:lnTo>
                <a:lnTo>
                  <a:pt x="2357310" y="1021842"/>
                </a:lnTo>
                <a:lnTo>
                  <a:pt x="2361120" y="1023366"/>
                </a:lnTo>
                <a:lnTo>
                  <a:pt x="2363660" y="1023366"/>
                </a:lnTo>
                <a:lnTo>
                  <a:pt x="2370010" y="1018794"/>
                </a:lnTo>
                <a:lnTo>
                  <a:pt x="2371280" y="1015746"/>
                </a:lnTo>
                <a:lnTo>
                  <a:pt x="2372550" y="1011936"/>
                </a:lnTo>
                <a:close/>
              </a:path>
              <a:path w="2868295" h="1346200">
                <a:moveTo>
                  <a:pt x="2476690" y="1050036"/>
                </a:moveTo>
                <a:lnTo>
                  <a:pt x="2474150" y="1044702"/>
                </a:lnTo>
                <a:lnTo>
                  <a:pt x="2469070" y="1042416"/>
                </a:lnTo>
                <a:lnTo>
                  <a:pt x="2463990" y="1040892"/>
                </a:lnTo>
                <a:lnTo>
                  <a:pt x="2458910" y="1042416"/>
                </a:lnTo>
                <a:lnTo>
                  <a:pt x="2453830" y="1048512"/>
                </a:lnTo>
                <a:lnTo>
                  <a:pt x="2436050" y="1074013"/>
                </a:lnTo>
                <a:lnTo>
                  <a:pt x="2428430" y="1084326"/>
                </a:lnTo>
                <a:lnTo>
                  <a:pt x="2420810" y="1094054"/>
                </a:lnTo>
                <a:lnTo>
                  <a:pt x="2411920" y="1103376"/>
                </a:lnTo>
                <a:lnTo>
                  <a:pt x="2415730" y="1070686"/>
                </a:lnTo>
                <a:lnTo>
                  <a:pt x="2418270" y="1060704"/>
                </a:lnTo>
                <a:lnTo>
                  <a:pt x="2419540" y="1051369"/>
                </a:lnTo>
                <a:lnTo>
                  <a:pt x="2419540" y="1043838"/>
                </a:lnTo>
                <a:lnTo>
                  <a:pt x="2420810" y="1037869"/>
                </a:lnTo>
                <a:lnTo>
                  <a:pt x="2420810" y="1033272"/>
                </a:lnTo>
                <a:lnTo>
                  <a:pt x="2419540" y="1028700"/>
                </a:lnTo>
                <a:lnTo>
                  <a:pt x="2418270" y="1025652"/>
                </a:lnTo>
                <a:lnTo>
                  <a:pt x="2410650" y="1022604"/>
                </a:lnTo>
                <a:lnTo>
                  <a:pt x="2406840" y="1022604"/>
                </a:lnTo>
                <a:lnTo>
                  <a:pt x="2403030" y="1025652"/>
                </a:lnTo>
                <a:lnTo>
                  <a:pt x="2399220" y="1027938"/>
                </a:lnTo>
                <a:lnTo>
                  <a:pt x="2394140" y="1033272"/>
                </a:lnTo>
                <a:lnTo>
                  <a:pt x="2385250" y="1049274"/>
                </a:lnTo>
                <a:lnTo>
                  <a:pt x="2380170" y="1056132"/>
                </a:lnTo>
                <a:lnTo>
                  <a:pt x="2375090" y="1065276"/>
                </a:lnTo>
                <a:lnTo>
                  <a:pt x="2366200" y="1077023"/>
                </a:lnTo>
                <a:lnTo>
                  <a:pt x="2358580" y="1086612"/>
                </a:lnTo>
                <a:lnTo>
                  <a:pt x="2353500" y="1093762"/>
                </a:lnTo>
                <a:lnTo>
                  <a:pt x="2349690" y="1100416"/>
                </a:lnTo>
                <a:lnTo>
                  <a:pt x="2345880" y="1106639"/>
                </a:lnTo>
                <a:lnTo>
                  <a:pt x="2343340" y="1112520"/>
                </a:lnTo>
                <a:lnTo>
                  <a:pt x="2343340" y="1120140"/>
                </a:lnTo>
                <a:lnTo>
                  <a:pt x="2344610" y="1123188"/>
                </a:lnTo>
                <a:lnTo>
                  <a:pt x="2347150" y="1125474"/>
                </a:lnTo>
                <a:lnTo>
                  <a:pt x="2350960" y="1126236"/>
                </a:lnTo>
                <a:lnTo>
                  <a:pt x="2356040" y="1128522"/>
                </a:lnTo>
                <a:lnTo>
                  <a:pt x="2361120" y="1126236"/>
                </a:lnTo>
                <a:lnTo>
                  <a:pt x="2364930" y="1120140"/>
                </a:lnTo>
                <a:lnTo>
                  <a:pt x="2367470" y="1115568"/>
                </a:lnTo>
                <a:lnTo>
                  <a:pt x="2370010" y="1110234"/>
                </a:lnTo>
                <a:lnTo>
                  <a:pt x="2372550" y="1105662"/>
                </a:lnTo>
                <a:lnTo>
                  <a:pt x="2390330" y="1080147"/>
                </a:lnTo>
                <a:lnTo>
                  <a:pt x="2394140" y="1074420"/>
                </a:lnTo>
                <a:lnTo>
                  <a:pt x="2390330" y="1105700"/>
                </a:lnTo>
                <a:lnTo>
                  <a:pt x="2390330" y="1115568"/>
                </a:lnTo>
                <a:lnTo>
                  <a:pt x="2389060" y="1130046"/>
                </a:lnTo>
                <a:lnTo>
                  <a:pt x="2390330" y="1136142"/>
                </a:lnTo>
                <a:lnTo>
                  <a:pt x="2392870" y="1139952"/>
                </a:lnTo>
                <a:lnTo>
                  <a:pt x="2394140" y="1140460"/>
                </a:lnTo>
                <a:lnTo>
                  <a:pt x="2400490" y="1143000"/>
                </a:lnTo>
                <a:lnTo>
                  <a:pt x="2405570" y="1142238"/>
                </a:lnTo>
                <a:lnTo>
                  <a:pt x="2409380" y="1138428"/>
                </a:lnTo>
                <a:lnTo>
                  <a:pt x="2411920" y="1136142"/>
                </a:lnTo>
                <a:lnTo>
                  <a:pt x="2415730" y="1132332"/>
                </a:lnTo>
                <a:lnTo>
                  <a:pt x="2428430" y="1117092"/>
                </a:lnTo>
                <a:lnTo>
                  <a:pt x="2434780" y="1108646"/>
                </a:lnTo>
                <a:lnTo>
                  <a:pt x="2441130" y="1101559"/>
                </a:lnTo>
                <a:lnTo>
                  <a:pt x="2446210" y="1095756"/>
                </a:lnTo>
                <a:lnTo>
                  <a:pt x="2450020" y="1091184"/>
                </a:lnTo>
                <a:lnTo>
                  <a:pt x="2447480" y="1103033"/>
                </a:lnTo>
                <a:lnTo>
                  <a:pt x="2446210" y="1113472"/>
                </a:lnTo>
                <a:lnTo>
                  <a:pt x="2444940" y="1122464"/>
                </a:lnTo>
                <a:lnTo>
                  <a:pt x="2443670" y="1130046"/>
                </a:lnTo>
                <a:lnTo>
                  <a:pt x="2441130" y="1148334"/>
                </a:lnTo>
                <a:lnTo>
                  <a:pt x="2441130" y="1156716"/>
                </a:lnTo>
                <a:lnTo>
                  <a:pt x="2443670" y="1161288"/>
                </a:lnTo>
                <a:lnTo>
                  <a:pt x="2448750" y="1163574"/>
                </a:lnTo>
                <a:lnTo>
                  <a:pt x="2450020" y="1163955"/>
                </a:lnTo>
                <a:lnTo>
                  <a:pt x="2451290" y="1164336"/>
                </a:lnTo>
                <a:lnTo>
                  <a:pt x="2453830" y="1164336"/>
                </a:lnTo>
                <a:lnTo>
                  <a:pt x="2456370" y="1163574"/>
                </a:lnTo>
                <a:lnTo>
                  <a:pt x="2460180" y="1162050"/>
                </a:lnTo>
                <a:lnTo>
                  <a:pt x="2461450" y="1160526"/>
                </a:lnTo>
                <a:lnTo>
                  <a:pt x="2462720" y="1157478"/>
                </a:lnTo>
                <a:lnTo>
                  <a:pt x="2462720" y="1150239"/>
                </a:lnTo>
                <a:lnTo>
                  <a:pt x="2463990" y="1142250"/>
                </a:lnTo>
                <a:lnTo>
                  <a:pt x="2465260" y="1131570"/>
                </a:lnTo>
                <a:lnTo>
                  <a:pt x="2465260" y="1119568"/>
                </a:lnTo>
                <a:lnTo>
                  <a:pt x="2467800" y="1106512"/>
                </a:lnTo>
                <a:lnTo>
                  <a:pt x="2470340" y="1092454"/>
                </a:lnTo>
                <a:lnTo>
                  <a:pt x="2472880" y="1077468"/>
                </a:lnTo>
                <a:lnTo>
                  <a:pt x="2475420" y="1068324"/>
                </a:lnTo>
                <a:lnTo>
                  <a:pt x="2475420" y="1062228"/>
                </a:lnTo>
                <a:lnTo>
                  <a:pt x="2476690" y="1058418"/>
                </a:lnTo>
                <a:lnTo>
                  <a:pt x="2476690" y="1050036"/>
                </a:lnTo>
                <a:close/>
              </a:path>
              <a:path w="2868295" h="1346200">
                <a:moveTo>
                  <a:pt x="2566860" y="1097661"/>
                </a:moveTo>
                <a:lnTo>
                  <a:pt x="2547810" y="1070292"/>
                </a:lnTo>
                <a:lnTo>
                  <a:pt x="2547810" y="1101852"/>
                </a:lnTo>
                <a:lnTo>
                  <a:pt x="2546540" y="1105662"/>
                </a:lnTo>
                <a:lnTo>
                  <a:pt x="2544000" y="1111758"/>
                </a:lnTo>
                <a:lnTo>
                  <a:pt x="2538920" y="1115568"/>
                </a:lnTo>
                <a:lnTo>
                  <a:pt x="2527490" y="1118616"/>
                </a:lnTo>
                <a:lnTo>
                  <a:pt x="2519870" y="1118616"/>
                </a:lnTo>
                <a:lnTo>
                  <a:pt x="2513520" y="1115568"/>
                </a:lnTo>
                <a:lnTo>
                  <a:pt x="2510980" y="1114806"/>
                </a:lnTo>
                <a:lnTo>
                  <a:pt x="2509710" y="1113282"/>
                </a:lnTo>
                <a:lnTo>
                  <a:pt x="2512250" y="1105839"/>
                </a:lnTo>
                <a:lnTo>
                  <a:pt x="2517330" y="1094092"/>
                </a:lnTo>
                <a:lnTo>
                  <a:pt x="2518600" y="1089660"/>
                </a:lnTo>
                <a:lnTo>
                  <a:pt x="2522410" y="1082040"/>
                </a:lnTo>
                <a:lnTo>
                  <a:pt x="2522410" y="1079754"/>
                </a:lnTo>
                <a:lnTo>
                  <a:pt x="2523680" y="1080516"/>
                </a:lnTo>
                <a:lnTo>
                  <a:pt x="2524950" y="1080516"/>
                </a:lnTo>
                <a:lnTo>
                  <a:pt x="2526220" y="1081278"/>
                </a:lnTo>
                <a:lnTo>
                  <a:pt x="2528760" y="1082040"/>
                </a:lnTo>
                <a:lnTo>
                  <a:pt x="2530030" y="1082040"/>
                </a:lnTo>
                <a:lnTo>
                  <a:pt x="2535110" y="1084326"/>
                </a:lnTo>
                <a:lnTo>
                  <a:pt x="2538920" y="1087374"/>
                </a:lnTo>
                <a:lnTo>
                  <a:pt x="2544000" y="1091946"/>
                </a:lnTo>
                <a:lnTo>
                  <a:pt x="2546540" y="1097280"/>
                </a:lnTo>
                <a:lnTo>
                  <a:pt x="2547810" y="1101852"/>
                </a:lnTo>
                <a:lnTo>
                  <a:pt x="2547810" y="1070292"/>
                </a:lnTo>
                <a:lnTo>
                  <a:pt x="2544000" y="1067790"/>
                </a:lnTo>
                <a:lnTo>
                  <a:pt x="2537650" y="1064514"/>
                </a:lnTo>
                <a:lnTo>
                  <a:pt x="2533840" y="1063752"/>
                </a:lnTo>
                <a:lnTo>
                  <a:pt x="2530030" y="1062228"/>
                </a:lnTo>
                <a:lnTo>
                  <a:pt x="2522410" y="1059942"/>
                </a:lnTo>
                <a:lnTo>
                  <a:pt x="2519870" y="1059942"/>
                </a:lnTo>
                <a:lnTo>
                  <a:pt x="2516060" y="1059078"/>
                </a:lnTo>
                <a:lnTo>
                  <a:pt x="2510980" y="1061085"/>
                </a:lnTo>
                <a:lnTo>
                  <a:pt x="2507170" y="1065936"/>
                </a:lnTo>
                <a:lnTo>
                  <a:pt x="2503360" y="1073658"/>
                </a:lnTo>
                <a:lnTo>
                  <a:pt x="2502090" y="1079512"/>
                </a:lnTo>
                <a:lnTo>
                  <a:pt x="2498280" y="1086802"/>
                </a:lnTo>
                <a:lnTo>
                  <a:pt x="2494470" y="1095514"/>
                </a:lnTo>
                <a:lnTo>
                  <a:pt x="2490660" y="1105662"/>
                </a:lnTo>
                <a:lnTo>
                  <a:pt x="2486850" y="1115364"/>
                </a:lnTo>
                <a:lnTo>
                  <a:pt x="2483040" y="1123848"/>
                </a:lnTo>
                <a:lnTo>
                  <a:pt x="2480500" y="1131049"/>
                </a:lnTo>
                <a:lnTo>
                  <a:pt x="2477960" y="1136904"/>
                </a:lnTo>
                <a:lnTo>
                  <a:pt x="2471610" y="1156716"/>
                </a:lnTo>
                <a:lnTo>
                  <a:pt x="2469070" y="1159002"/>
                </a:lnTo>
                <a:lnTo>
                  <a:pt x="2471610" y="1163574"/>
                </a:lnTo>
                <a:lnTo>
                  <a:pt x="2472880" y="1166622"/>
                </a:lnTo>
                <a:lnTo>
                  <a:pt x="2474150" y="1168146"/>
                </a:lnTo>
                <a:lnTo>
                  <a:pt x="2479230" y="1169670"/>
                </a:lnTo>
                <a:lnTo>
                  <a:pt x="2481770" y="1169670"/>
                </a:lnTo>
                <a:lnTo>
                  <a:pt x="2495740" y="1144143"/>
                </a:lnTo>
                <a:lnTo>
                  <a:pt x="2499550" y="1136992"/>
                </a:lnTo>
                <a:lnTo>
                  <a:pt x="2500820" y="1131570"/>
                </a:lnTo>
                <a:lnTo>
                  <a:pt x="2504630" y="1132332"/>
                </a:lnTo>
                <a:lnTo>
                  <a:pt x="2505900" y="1133856"/>
                </a:lnTo>
                <a:lnTo>
                  <a:pt x="2507170" y="1133856"/>
                </a:lnTo>
                <a:lnTo>
                  <a:pt x="2509710" y="1134719"/>
                </a:lnTo>
                <a:lnTo>
                  <a:pt x="2514790" y="1136446"/>
                </a:lnTo>
                <a:lnTo>
                  <a:pt x="2523680" y="1137475"/>
                </a:lnTo>
                <a:lnTo>
                  <a:pt x="2532570" y="1137069"/>
                </a:lnTo>
                <a:lnTo>
                  <a:pt x="2540190" y="1135380"/>
                </a:lnTo>
                <a:lnTo>
                  <a:pt x="2547810" y="1132306"/>
                </a:lnTo>
                <a:lnTo>
                  <a:pt x="2549080" y="1131798"/>
                </a:lnTo>
                <a:lnTo>
                  <a:pt x="2555430" y="1126807"/>
                </a:lnTo>
                <a:lnTo>
                  <a:pt x="2560510" y="1120368"/>
                </a:lnTo>
                <a:lnTo>
                  <a:pt x="2564320" y="1112520"/>
                </a:lnTo>
                <a:lnTo>
                  <a:pt x="2566860" y="1105090"/>
                </a:lnTo>
                <a:lnTo>
                  <a:pt x="2566860" y="1097661"/>
                </a:lnTo>
                <a:close/>
              </a:path>
              <a:path w="2868295" h="1346200">
                <a:moveTo>
                  <a:pt x="2592768" y="1345692"/>
                </a:moveTo>
                <a:lnTo>
                  <a:pt x="2488374" y="1263396"/>
                </a:lnTo>
                <a:lnTo>
                  <a:pt x="2516771" y="1309230"/>
                </a:lnTo>
                <a:lnTo>
                  <a:pt x="1789226" y="1021524"/>
                </a:lnTo>
                <a:lnTo>
                  <a:pt x="1766760" y="978408"/>
                </a:lnTo>
                <a:lnTo>
                  <a:pt x="1751723" y="975842"/>
                </a:lnTo>
                <a:lnTo>
                  <a:pt x="1737423" y="979068"/>
                </a:lnTo>
                <a:lnTo>
                  <a:pt x="1725396" y="987298"/>
                </a:lnTo>
                <a:lnTo>
                  <a:pt x="1717230" y="999744"/>
                </a:lnTo>
                <a:lnTo>
                  <a:pt x="1714563" y="1014768"/>
                </a:lnTo>
                <a:lnTo>
                  <a:pt x="1717611" y="1029081"/>
                </a:lnTo>
                <a:lnTo>
                  <a:pt x="1725803" y="1041095"/>
                </a:lnTo>
                <a:lnTo>
                  <a:pt x="1738566" y="1049274"/>
                </a:lnTo>
                <a:lnTo>
                  <a:pt x="1749996" y="1051293"/>
                </a:lnTo>
                <a:lnTo>
                  <a:pt x="1753590" y="1051941"/>
                </a:lnTo>
                <a:lnTo>
                  <a:pt x="1767903" y="1048893"/>
                </a:lnTo>
                <a:lnTo>
                  <a:pt x="1779917" y="1040701"/>
                </a:lnTo>
                <a:lnTo>
                  <a:pt x="1784311" y="1033830"/>
                </a:lnTo>
                <a:lnTo>
                  <a:pt x="2511387" y="1320342"/>
                </a:lnTo>
                <a:lnTo>
                  <a:pt x="2460180" y="1334262"/>
                </a:lnTo>
                <a:lnTo>
                  <a:pt x="2524188" y="1339773"/>
                </a:lnTo>
                <a:lnTo>
                  <a:pt x="2592768" y="1345692"/>
                </a:lnTo>
                <a:close/>
              </a:path>
              <a:path w="2868295" h="1346200">
                <a:moveTo>
                  <a:pt x="2624010" y="1200150"/>
                </a:moveTo>
                <a:lnTo>
                  <a:pt x="2622740" y="1197102"/>
                </a:lnTo>
                <a:lnTo>
                  <a:pt x="2617660" y="1194054"/>
                </a:lnTo>
                <a:lnTo>
                  <a:pt x="2613850" y="1194054"/>
                </a:lnTo>
                <a:lnTo>
                  <a:pt x="2601150" y="1192745"/>
                </a:lnTo>
                <a:lnTo>
                  <a:pt x="2588450" y="1191094"/>
                </a:lnTo>
                <a:lnTo>
                  <a:pt x="2578290" y="1189012"/>
                </a:lnTo>
                <a:lnTo>
                  <a:pt x="2568130" y="1186434"/>
                </a:lnTo>
                <a:lnTo>
                  <a:pt x="2571940" y="1178814"/>
                </a:lnTo>
                <a:lnTo>
                  <a:pt x="2574480" y="1173480"/>
                </a:lnTo>
                <a:lnTo>
                  <a:pt x="2575750" y="1169670"/>
                </a:lnTo>
                <a:lnTo>
                  <a:pt x="2583370" y="1153922"/>
                </a:lnTo>
                <a:lnTo>
                  <a:pt x="2589720" y="1137475"/>
                </a:lnTo>
                <a:lnTo>
                  <a:pt x="2596070" y="1120152"/>
                </a:lnTo>
                <a:lnTo>
                  <a:pt x="2604960" y="1098804"/>
                </a:lnTo>
                <a:lnTo>
                  <a:pt x="2604960" y="1096518"/>
                </a:lnTo>
                <a:lnTo>
                  <a:pt x="2602420" y="1094232"/>
                </a:lnTo>
                <a:lnTo>
                  <a:pt x="2602420" y="1091184"/>
                </a:lnTo>
                <a:lnTo>
                  <a:pt x="2599880" y="1089660"/>
                </a:lnTo>
                <a:lnTo>
                  <a:pt x="2596070" y="1088898"/>
                </a:lnTo>
                <a:lnTo>
                  <a:pt x="2594800" y="1087374"/>
                </a:lnTo>
                <a:lnTo>
                  <a:pt x="2590990" y="1087374"/>
                </a:lnTo>
                <a:lnTo>
                  <a:pt x="2589720" y="1088898"/>
                </a:lnTo>
                <a:lnTo>
                  <a:pt x="2585910" y="1090422"/>
                </a:lnTo>
                <a:lnTo>
                  <a:pt x="2584640" y="1091946"/>
                </a:lnTo>
                <a:lnTo>
                  <a:pt x="2583370" y="1094994"/>
                </a:lnTo>
                <a:lnTo>
                  <a:pt x="2577020" y="1112850"/>
                </a:lnTo>
                <a:lnTo>
                  <a:pt x="2570670" y="1129855"/>
                </a:lnTo>
                <a:lnTo>
                  <a:pt x="2564320" y="1145997"/>
                </a:lnTo>
                <a:lnTo>
                  <a:pt x="2556700" y="1161288"/>
                </a:lnTo>
                <a:lnTo>
                  <a:pt x="2552890" y="1171270"/>
                </a:lnTo>
                <a:lnTo>
                  <a:pt x="2547810" y="1182395"/>
                </a:lnTo>
                <a:lnTo>
                  <a:pt x="2547810" y="1183386"/>
                </a:lnTo>
                <a:lnTo>
                  <a:pt x="2546540" y="1190244"/>
                </a:lnTo>
                <a:lnTo>
                  <a:pt x="2568130" y="1207465"/>
                </a:lnTo>
                <a:lnTo>
                  <a:pt x="2570670" y="1208151"/>
                </a:lnTo>
                <a:lnTo>
                  <a:pt x="2585910" y="1211580"/>
                </a:lnTo>
                <a:lnTo>
                  <a:pt x="2594800" y="1213002"/>
                </a:lnTo>
                <a:lnTo>
                  <a:pt x="2602420" y="1213866"/>
                </a:lnTo>
                <a:lnTo>
                  <a:pt x="2608770" y="1214145"/>
                </a:lnTo>
                <a:lnTo>
                  <a:pt x="2613850" y="1213866"/>
                </a:lnTo>
                <a:lnTo>
                  <a:pt x="2618930" y="1213866"/>
                </a:lnTo>
                <a:lnTo>
                  <a:pt x="2621470" y="1211580"/>
                </a:lnTo>
                <a:lnTo>
                  <a:pt x="2624010" y="1207770"/>
                </a:lnTo>
                <a:lnTo>
                  <a:pt x="2624010" y="1200150"/>
                </a:lnTo>
                <a:close/>
              </a:path>
              <a:path w="2868295" h="1346200">
                <a:moveTo>
                  <a:pt x="2730690" y="1146048"/>
                </a:moveTo>
                <a:lnTo>
                  <a:pt x="2728404" y="1141476"/>
                </a:lnTo>
                <a:lnTo>
                  <a:pt x="2723832" y="1139952"/>
                </a:lnTo>
                <a:lnTo>
                  <a:pt x="2720225" y="1140231"/>
                </a:lnTo>
                <a:lnTo>
                  <a:pt x="2713926" y="1143381"/>
                </a:lnTo>
                <a:lnTo>
                  <a:pt x="2706306" y="1148372"/>
                </a:lnTo>
                <a:lnTo>
                  <a:pt x="2706306" y="1171194"/>
                </a:lnTo>
                <a:lnTo>
                  <a:pt x="2703195" y="1191653"/>
                </a:lnTo>
                <a:lnTo>
                  <a:pt x="2702496" y="1197102"/>
                </a:lnTo>
                <a:lnTo>
                  <a:pt x="2700972" y="1196340"/>
                </a:lnTo>
                <a:lnTo>
                  <a:pt x="2697924" y="1195578"/>
                </a:lnTo>
                <a:lnTo>
                  <a:pt x="2692590" y="1194054"/>
                </a:lnTo>
                <a:lnTo>
                  <a:pt x="2688018" y="1192530"/>
                </a:lnTo>
                <a:lnTo>
                  <a:pt x="2684208" y="1191768"/>
                </a:lnTo>
                <a:lnTo>
                  <a:pt x="2681922" y="1191768"/>
                </a:lnTo>
                <a:lnTo>
                  <a:pt x="2689479" y="1185760"/>
                </a:lnTo>
                <a:lnTo>
                  <a:pt x="2696108" y="1180338"/>
                </a:lnTo>
                <a:lnTo>
                  <a:pt x="2701734" y="1175473"/>
                </a:lnTo>
                <a:lnTo>
                  <a:pt x="2706306" y="1171194"/>
                </a:lnTo>
                <a:lnTo>
                  <a:pt x="2706306" y="1148372"/>
                </a:lnTo>
                <a:lnTo>
                  <a:pt x="2674201" y="1171956"/>
                </a:lnTo>
                <a:lnTo>
                  <a:pt x="2657538" y="1185672"/>
                </a:lnTo>
                <a:lnTo>
                  <a:pt x="2652204" y="1185672"/>
                </a:lnTo>
                <a:lnTo>
                  <a:pt x="2649918" y="1186434"/>
                </a:lnTo>
                <a:lnTo>
                  <a:pt x="2648394" y="1188720"/>
                </a:lnTo>
                <a:lnTo>
                  <a:pt x="2648394" y="1190244"/>
                </a:lnTo>
                <a:lnTo>
                  <a:pt x="2647632" y="1191006"/>
                </a:lnTo>
                <a:lnTo>
                  <a:pt x="2648394" y="1193292"/>
                </a:lnTo>
                <a:lnTo>
                  <a:pt x="2640380" y="1200569"/>
                </a:lnTo>
                <a:lnTo>
                  <a:pt x="2634577" y="1206436"/>
                </a:lnTo>
                <a:lnTo>
                  <a:pt x="2630919" y="1210856"/>
                </a:lnTo>
                <a:lnTo>
                  <a:pt x="2629344" y="1213866"/>
                </a:lnTo>
                <a:lnTo>
                  <a:pt x="2627820" y="1216152"/>
                </a:lnTo>
                <a:lnTo>
                  <a:pt x="2628582" y="1218438"/>
                </a:lnTo>
                <a:lnTo>
                  <a:pt x="2629344" y="1221486"/>
                </a:lnTo>
                <a:lnTo>
                  <a:pt x="2630868" y="1223772"/>
                </a:lnTo>
                <a:lnTo>
                  <a:pt x="2635440" y="1226820"/>
                </a:lnTo>
                <a:lnTo>
                  <a:pt x="2639250" y="1227582"/>
                </a:lnTo>
                <a:lnTo>
                  <a:pt x="2643060" y="1226820"/>
                </a:lnTo>
                <a:lnTo>
                  <a:pt x="2665920" y="1205484"/>
                </a:lnTo>
                <a:lnTo>
                  <a:pt x="2669730" y="1206246"/>
                </a:lnTo>
                <a:lnTo>
                  <a:pt x="2675826" y="1207770"/>
                </a:lnTo>
                <a:lnTo>
                  <a:pt x="2681922" y="1209598"/>
                </a:lnTo>
                <a:lnTo>
                  <a:pt x="2691066" y="1212342"/>
                </a:lnTo>
                <a:lnTo>
                  <a:pt x="2697162" y="1213866"/>
                </a:lnTo>
                <a:lnTo>
                  <a:pt x="2700972" y="1214628"/>
                </a:lnTo>
                <a:lnTo>
                  <a:pt x="2700210" y="1222248"/>
                </a:lnTo>
                <a:lnTo>
                  <a:pt x="2699448" y="1229106"/>
                </a:lnTo>
                <a:lnTo>
                  <a:pt x="2700210" y="1235964"/>
                </a:lnTo>
                <a:lnTo>
                  <a:pt x="2700972" y="1245870"/>
                </a:lnTo>
                <a:lnTo>
                  <a:pt x="2702496" y="1251204"/>
                </a:lnTo>
                <a:lnTo>
                  <a:pt x="2706306" y="1252728"/>
                </a:lnTo>
                <a:lnTo>
                  <a:pt x="2709354" y="1253490"/>
                </a:lnTo>
                <a:lnTo>
                  <a:pt x="2711640" y="1253490"/>
                </a:lnTo>
                <a:lnTo>
                  <a:pt x="2714688" y="1252728"/>
                </a:lnTo>
                <a:lnTo>
                  <a:pt x="2716974" y="1251966"/>
                </a:lnTo>
                <a:lnTo>
                  <a:pt x="2720022" y="1247394"/>
                </a:lnTo>
                <a:lnTo>
                  <a:pt x="2720784" y="1245108"/>
                </a:lnTo>
                <a:lnTo>
                  <a:pt x="2720784" y="1237488"/>
                </a:lnTo>
                <a:lnTo>
                  <a:pt x="2720022" y="1231392"/>
                </a:lnTo>
                <a:lnTo>
                  <a:pt x="2720022" y="1226820"/>
                </a:lnTo>
                <a:lnTo>
                  <a:pt x="2723451" y="1199959"/>
                </a:lnTo>
                <a:lnTo>
                  <a:pt x="2725166" y="1187805"/>
                </a:lnTo>
                <a:lnTo>
                  <a:pt x="2728404" y="1165860"/>
                </a:lnTo>
                <a:lnTo>
                  <a:pt x="2729928" y="1158240"/>
                </a:lnTo>
                <a:lnTo>
                  <a:pt x="2730690" y="1152906"/>
                </a:lnTo>
                <a:lnTo>
                  <a:pt x="2730690" y="1146048"/>
                </a:lnTo>
                <a:close/>
              </a:path>
              <a:path w="2868295" h="1346200">
                <a:moveTo>
                  <a:pt x="2857944" y="1197102"/>
                </a:moveTo>
                <a:lnTo>
                  <a:pt x="2831274" y="1177290"/>
                </a:lnTo>
                <a:lnTo>
                  <a:pt x="2823654" y="1175004"/>
                </a:lnTo>
                <a:lnTo>
                  <a:pt x="2816796" y="1171956"/>
                </a:lnTo>
                <a:lnTo>
                  <a:pt x="2811462" y="1170432"/>
                </a:lnTo>
                <a:lnTo>
                  <a:pt x="2807652" y="1168908"/>
                </a:lnTo>
                <a:lnTo>
                  <a:pt x="2804604" y="1168146"/>
                </a:lnTo>
                <a:lnTo>
                  <a:pt x="2800032" y="1165860"/>
                </a:lnTo>
                <a:lnTo>
                  <a:pt x="2793174" y="1163574"/>
                </a:lnTo>
                <a:lnTo>
                  <a:pt x="2782506" y="1158240"/>
                </a:lnTo>
                <a:lnTo>
                  <a:pt x="2779458" y="1157478"/>
                </a:lnTo>
                <a:lnTo>
                  <a:pt x="2769552" y="1153668"/>
                </a:lnTo>
                <a:lnTo>
                  <a:pt x="2764218" y="1155192"/>
                </a:lnTo>
                <a:lnTo>
                  <a:pt x="2761932" y="1162050"/>
                </a:lnTo>
                <a:lnTo>
                  <a:pt x="2760408" y="1165098"/>
                </a:lnTo>
                <a:lnTo>
                  <a:pt x="2760408" y="1167384"/>
                </a:lnTo>
                <a:lnTo>
                  <a:pt x="2761932" y="1170432"/>
                </a:lnTo>
                <a:lnTo>
                  <a:pt x="2763456" y="1172718"/>
                </a:lnTo>
                <a:lnTo>
                  <a:pt x="2765742" y="1174242"/>
                </a:lnTo>
                <a:lnTo>
                  <a:pt x="2768028" y="1175004"/>
                </a:lnTo>
                <a:lnTo>
                  <a:pt x="2768790" y="1175004"/>
                </a:lnTo>
                <a:lnTo>
                  <a:pt x="2769552" y="1175766"/>
                </a:lnTo>
                <a:lnTo>
                  <a:pt x="2771838" y="1175766"/>
                </a:lnTo>
                <a:lnTo>
                  <a:pt x="2772600" y="1176528"/>
                </a:lnTo>
                <a:lnTo>
                  <a:pt x="2800794" y="1186434"/>
                </a:lnTo>
                <a:lnTo>
                  <a:pt x="2804604" y="1187958"/>
                </a:lnTo>
                <a:lnTo>
                  <a:pt x="2810700" y="1190244"/>
                </a:lnTo>
                <a:lnTo>
                  <a:pt x="2818320" y="1191768"/>
                </a:lnTo>
                <a:lnTo>
                  <a:pt x="2809938" y="1195552"/>
                </a:lnTo>
                <a:lnTo>
                  <a:pt x="2801175" y="1199959"/>
                </a:lnTo>
                <a:lnTo>
                  <a:pt x="2791739" y="1205268"/>
                </a:lnTo>
                <a:lnTo>
                  <a:pt x="2781744" y="1211580"/>
                </a:lnTo>
                <a:lnTo>
                  <a:pt x="2773172" y="1216850"/>
                </a:lnTo>
                <a:lnTo>
                  <a:pt x="2764688" y="1222336"/>
                </a:lnTo>
                <a:lnTo>
                  <a:pt x="2756344" y="1227963"/>
                </a:lnTo>
                <a:lnTo>
                  <a:pt x="2748216" y="1233678"/>
                </a:lnTo>
                <a:lnTo>
                  <a:pt x="2741358" y="1237488"/>
                </a:lnTo>
                <a:lnTo>
                  <a:pt x="2737548" y="1239774"/>
                </a:lnTo>
                <a:lnTo>
                  <a:pt x="2736024" y="1241298"/>
                </a:lnTo>
                <a:lnTo>
                  <a:pt x="2731452" y="1244346"/>
                </a:lnTo>
                <a:lnTo>
                  <a:pt x="2728404" y="1248156"/>
                </a:lnTo>
                <a:lnTo>
                  <a:pt x="2727642" y="1251204"/>
                </a:lnTo>
                <a:lnTo>
                  <a:pt x="2726118" y="1254252"/>
                </a:lnTo>
                <a:lnTo>
                  <a:pt x="2726118" y="1257300"/>
                </a:lnTo>
                <a:lnTo>
                  <a:pt x="2728404" y="1259586"/>
                </a:lnTo>
                <a:lnTo>
                  <a:pt x="2729166" y="1261872"/>
                </a:lnTo>
                <a:lnTo>
                  <a:pt x="2731452" y="1263396"/>
                </a:lnTo>
                <a:lnTo>
                  <a:pt x="2734500" y="1264920"/>
                </a:lnTo>
                <a:lnTo>
                  <a:pt x="2740787" y="1266901"/>
                </a:lnTo>
                <a:lnTo>
                  <a:pt x="2748216" y="1269390"/>
                </a:lnTo>
                <a:lnTo>
                  <a:pt x="2755836" y="1271981"/>
                </a:lnTo>
                <a:lnTo>
                  <a:pt x="2766504" y="1275588"/>
                </a:lnTo>
                <a:lnTo>
                  <a:pt x="2776651" y="1279194"/>
                </a:lnTo>
                <a:lnTo>
                  <a:pt x="2793174" y="1284770"/>
                </a:lnTo>
                <a:lnTo>
                  <a:pt x="2799270" y="1287018"/>
                </a:lnTo>
                <a:lnTo>
                  <a:pt x="2800032" y="1287780"/>
                </a:lnTo>
                <a:lnTo>
                  <a:pt x="2804604" y="1289304"/>
                </a:lnTo>
                <a:lnTo>
                  <a:pt x="2807652" y="1290828"/>
                </a:lnTo>
                <a:lnTo>
                  <a:pt x="2809938" y="1291590"/>
                </a:lnTo>
                <a:lnTo>
                  <a:pt x="2810700" y="1291590"/>
                </a:lnTo>
                <a:lnTo>
                  <a:pt x="2813748" y="1293114"/>
                </a:lnTo>
                <a:lnTo>
                  <a:pt x="2816034" y="1293114"/>
                </a:lnTo>
                <a:lnTo>
                  <a:pt x="2819082" y="1292352"/>
                </a:lnTo>
                <a:lnTo>
                  <a:pt x="2822130" y="1290828"/>
                </a:lnTo>
                <a:lnTo>
                  <a:pt x="2823654" y="1289304"/>
                </a:lnTo>
                <a:lnTo>
                  <a:pt x="2824416" y="1286256"/>
                </a:lnTo>
                <a:lnTo>
                  <a:pt x="2825940" y="1281684"/>
                </a:lnTo>
                <a:lnTo>
                  <a:pt x="2824416" y="1277874"/>
                </a:lnTo>
                <a:lnTo>
                  <a:pt x="2819082" y="1274826"/>
                </a:lnTo>
                <a:lnTo>
                  <a:pt x="2816796" y="1273302"/>
                </a:lnTo>
                <a:lnTo>
                  <a:pt x="2812224" y="1271778"/>
                </a:lnTo>
                <a:lnTo>
                  <a:pt x="2805366" y="1268730"/>
                </a:lnTo>
                <a:lnTo>
                  <a:pt x="2800477" y="1267320"/>
                </a:lnTo>
                <a:lnTo>
                  <a:pt x="2788424" y="1263370"/>
                </a:lnTo>
                <a:lnTo>
                  <a:pt x="2780982" y="1261110"/>
                </a:lnTo>
                <a:lnTo>
                  <a:pt x="2771838" y="1257985"/>
                </a:lnTo>
                <a:lnTo>
                  <a:pt x="2759545" y="1254036"/>
                </a:lnTo>
                <a:lnTo>
                  <a:pt x="2755836" y="1252728"/>
                </a:lnTo>
                <a:lnTo>
                  <a:pt x="2756598" y="1252728"/>
                </a:lnTo>
                <a:lnTo>
                  <a:pt x="2765742" y="1246555"/>
                </a:lnTo>
                <a:lnTo>
                  <a:pt x="2784030" y="1234503"/>
                </a:lnTo>
                <a:lnTo>
                  <a:pt x="2793174" y="1228344"/>
                </a:lnTo>
                <a:lnTo>
                  <a:pt x="2804604" y="1221168"/>
                </a:lnTo>
                <a:lnTo>
                  <a:pt x="2851848" y="1203960"/>
                </a:lnTo>
                <a:lnTo>
                  <a:pt x="2856420" y="1200912"/>
                </a:lnTo>
                <a:lnTo>
                  <a:pt x="2857944" y="1197102"/>
                </a:lnTo>
                <a:close/>
              </a:path>
              <a:path w="2868295" h="1346200">
                <a:moveTo>
                  <a:pt x="2867850" y="1300734"/>
                </a:moveTo>
                <a:lnTo>
                  <a:pt x="2866326" y="1298448"/>
                </a:lnTo>
                <a:lnTo>
                  <a:pt x="2864802" y="1295400"/>
                </a:lnTo>
                <a:lnTo>
                  <a:pt x="2862516" y="1293876"/>
                </a:lnTo>
                <a:lnTo>
                  <a:pt x="2858706" y="1292352"/>
                </a:lnTo>
                <a:lnTo>
                  <a:pt x="2855658" y="1291590"/>
                </a:lnTo>
                <a:lnTo>
                  <a:pt x="2852610" y="1291590"/>
                </a:lnTo>
                <a:lnTo>
                  <a:pt x="2843466" y="1300734"/>
                </a:lnTo>
                <a:lnTo>
                  <a:pt x="2843466" y="1303020"/>
                </a:lnTo>
                <a:lnTo>
                  <a:pt x="2844990" y="1306068"/>
                </a:lnTo>
                <a:lnTo>
                  <a:pt x="2846514" y="1308354"/>
                </a:lnTo>
                <a:lnTo>
                  <a:pt x="2848800" y="1310640"/>
                </a:lnTo>
                <a:lnTo>
                  <a:pt x="2851848" y="1311402"/>
                </a:lnTo>
                <a:lnTo>
                  <a:pt x="2854896" y="1312926"/>
                </a:lnTo>
                <a:lnTo>
                  <a:pt x="2857944" y="1312926"/>
                </a:lnTo>
                <a:lnTo>
                  <a:pt x="2860992" y="1311402"/>
                </a:lnTo>
                <a:lnTo>
                  <a:pt x="2864040" y="1310640"/>
                </a:lnTo>
                <a:lnTo>
                  <a:pt x="2866326" y="1309116"/>
                </a:lnTo>
                <a:lnTo>
                  <a:pt x="2867088" y="1306068"/>
                </a:lnTo>
                <a:lnTo>
                  <a:pt x="2867850" y="1303782"/>
                </a:lnTo>
                <a:lnTo>
                  <a:pt x="2867850" y="130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6" name="object 6"/>
          <p:cNvSpPr txBox="1"/>
          <p:nvPr/>
        </p:nvSpPr>
        <p:spPr>
          <a:xfrm>
            <a:off x="1940947" y="5964482"/>
            <a:ext cx="431800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 MT"/>
                <a:cs typeface="Arial MT"/>
              </a:rPr>
              <a:t>La diferencia LRU-Aleatorio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disminuye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aumentar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13283" y="1943354"/>
            <a:ext cx="7401559" cy="2074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ts val="224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Selección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del algoritmo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reemplazamiento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(cont.)</a:t>
            </a:r>
            <a:endParaRPr sz="2000">
              <a:latin typeface="Calibri"/>
              <a:cs typeface="Calibri"/>
            </a:endParaRPr>
          </a:p>
          <a:p>
            <a:pPr lvl="1" marL="927100" marR="5080" indent="-457200">
              <a:lnSpc>
                <a:spcPct val="80000"/>
              </a:lnSpc>
              <a:spcBef>
                <a:spcPts val="2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25" b="1">
                <a:latin typeface="Calibri"/>
                <a:cs typeface="Calibri"/>
              </a:rPr>
              <a:t>Técnicas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implementación: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registros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edad,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implementación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pila,</a:t>
            </a:r>
            <a:r>
              <a:rPr dirty="0" sz="1600" spc="-10">
                <a:latin typeface="Calibri"/>
                <a:cs typeface="Calibri"/>
              </a:rPr>
              <a:t> etc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Para</a:t>
            </a:r>
            <a:r>
              <a:rPr dirty="0" sz="1600" spc="-5">
                <a:latin typeface="Calibri"/>
                <a:cs typeface="Calibri"/>
              </a:rPr>
              <a:t> un </a:t>
            </a:r>
            <a:r>
              <a:rPr dirty="0" sz="1600" spc="-15">
                <a:latin typeface="Calibri"/>
                <a:cs typeface="Calibri"/>
              </a:rPr>
              <a:t>grado</a:t>
            </a:r>
            <a:r>
              <a:rPr dirty="0" sz="1600" spc="-5">
                <a:latin typeface="Calibri"/>
                <a:cs typeface="Calibri"/>
              </a:rPr>
              <a:t> de asociatividad </a:t>
            </a:r>
            <a:r>
              <a:rPr dirty="0" sz="1600" spc="-15">
                <a:latin typeface="Calibri"/>
                <a:cs typeface="Calibri"/>
              </a:rPr>
              <a:t>mayor</a:t>
            </a:r>
            <a:r>
              <a:rPr dirty="0" sz="1600" spc="-5">
                <a:latin typeface="Calibri"/>
                <a:cs typeface="Calibri"/>
              </a:rPr>
              <a:t> que 4, muy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costoso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5">
                <a:latin typeface="Calibri"/>
                <a:cs typeface="Calibri"/>
              </a:rPr>
              <a:t> tiempo</a:t>
            </a:r>
            <a:r>
              <a:rPr dirty="0" sz="1600">
                <a:latin typeface="Calibri"/>
                <a:cs typeface="Calibri"/>
              </a:rPr>
              <a:t> y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almacenamiento (actualización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&gt;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tcache)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535"/>
              </a:lnSpc>
            </a:pPr>
            <a:r>
              <a:rPr dirty="0" sz="1600" b="1">
                <a:latin typeface="Calibri"/>
                <a:cs typeface="Calibri"/>
              </a:rPr>
              <a:t>LRU </a:t>
            </a:r>
            <a:r>
              <a:rPr dirty="0" sz="1600" spc="-10" b="1">
                <a:latin typeface="Calibri"/>
                <a:cs typeface="Calibri"/>
              </a:rPr>
              <a:t>aproximado: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Algoritmo LRU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grupos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dentro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grupo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56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Disminuye</a:t>
            </a:r>
            <a:r>
              <a:rPr dirty="0" sz="1600" spc="-5">
                <a:latin typeface="Calibri"/>
                <a:cs typeface="Calibri"/>
              </a:rPr>
              <a:t> la </a:t>
            </a:r>
            <a:r>
              <a:rPr dirty="0" sz="1600" spc="-5" b="1">
                <a:latin typeface="Calibri"/>
                <a:cs typeface="Calibri"/>
              </a:rPr>
              <a:t>tasa</a:t>
            </a:r>
            <a:r>
              <a:rPr dirty="0" sz="1600" b="1">
                <a:latin typeface="Calibri"/>
                <a:cs typeface="Calibri"/>
              </a:rPr>
              <a:t> de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fallos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 </a:t>
            </a:r>
            <a:r>
              <a:rPr dirty="0" sz="1600" spc="-5" b="1">
                <a:latin typeface="Calibri"/>
                <a:cs typeface="Calibri"/>
              </a:rPr>
              <a:t>capacidad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(mejora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localidad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temporal)</a:t>
            </a:r>
            <a:endParaRPr sz="1600">
              <a:latin typeface="Calibri"/>
              <a:cs typeface="Calibri"/>
            </a:endParaRPr>
          </a:p>
          <a:p>
            <a:pPr marL="12700" marR="401320">
              <a:lnSpc>
                <a:spcPct val="100000"/>
              </a:lnSpc>
              <a:spcBef>
                <a:spcPts val="1200"/>
              </a:spcBef>
            </a:pP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Ejemplo: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Fallos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1000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instrucciones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arquitectura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Alpha </a:t>
            </a:r>
            <a:r>
              <a:rPr dirty="0" sz="1600" spc="-10">
                <a:latin typeface="Calibri"/>
                <a:cs typeface="Calibri"/>
              </a:rPr>
              <a:t>ejecutando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10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programas SPEC</a:t>
            </a:r>
            <a:r>
              <a:rPr dirty="0" sz="1600" spc="-5">
                <a:latin typeface="Calibri"/>
                <a:cs typeface="Calibri"/>
              </a:rPr>
              <a:t> 2000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(tamaño</a:t>
            </a:r>
            <a:r>
              <a:rPr dirty="0" sz="1600" spc="-5">
                <a:latin typeface="Calibri"/>
                <a:cs typeface="Calibri"/>
              </a:rPr>
              <a:t> de bloque: 64 bytes)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1404" y="4272724"/>
          <a:ext cx="8204834" cy="168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985"/>
                <a:gridCol w="904875"/>
                <a:gridCol w="1275080"/>
                <a:gridCol w="957579"/>
                <a:gridCol w="1275079"/>
                <a:gridCol w="963929"/>
                <a:gridCol w="1256029"/>
              </a:tblGrid>
              <a:tr h="449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Nº</a:t>
                      </a:r>
                      <a:r>
                        <a:rPr dirty="0" sz="1200" spc="-4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Vías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1257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5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5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5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8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642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Tamaño</a:t>
                      </a:r>
                      <a:r>
                        <a:rPr dirty="0" sz="1200" spc="-5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2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Mc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LRU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Aleatorio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LRU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Aleatorio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LRU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Aleatorio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16K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114.1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117.3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111.7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115.1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109.0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111.8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64K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103.4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104.3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102.4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102.3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99.7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100.5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256K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92.2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92.1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92.1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92.1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92.1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200" spc="-5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92.1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393070" y="1803447"/>
            <a:ext cx="6149340" cy="3587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 de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víctimas</a:t>
            </a:r>
            <a:endParaRPr sz="20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34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5">
                <a:latin typeface="Calibri"/>
                <a:cs typeface="Calibri"/>
              </a:rPr>
              <a:t>Objetivo: </a:t>
            </a:r>
            <a:r>
              <a:rPr dirty="0" sz="1800" spc="-10">
                <a:latin typeface="Calibri"/>
                <a:cs typeface="Calibri"/>
              </a:rPr>
              <a:t>mantener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5">
                <a:latin typeface="Calibri"/>
                <a:cs typeface="Calibri"/>
              </a:rPr>
              <a:t>sencillez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rapidez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emplazamiento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directo,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disminuyendo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impacto 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 </a:t>
            </a:r>
            <a:r>
              <a:rPr dirty="0" sz="1800" spc="-10">
                <a:latin typeface="Calibri"/>
                <a:cs typeface="Calibri"/>
              </a:rPr>
              <a:t>fallos</a:t>
            </a:r>
            <a:r>
              <a:rPr dirty="0" sz="1800" spc="-5">
                <a:latin typeface="Calibri"/>
                <a:cs typeface="Calibri"/>
              </a:rPr>
              <a:t> 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conflicto.</a:t>
            </a:r>
            <a:endParaRPr sz="1800">
              <a:latin typeface="Calibri"/>
              <a:cs typeface="Calibri"/>
            </a:endParaRPr>
          </a:p>
          <a:p>
            <a:pPr lvl="1" marL="926465" marR="531495" indent="-457200">
              <a:lnSpc>
                <a:spcPct val="100000"/>
              </a:lnSpc>
              <a:spcBef>
                <a:spcPts val="32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Es </a:t>
            </a:r>
            <a:r>
              <a:rPr dirty="0" sz="1800" spc="-5">
                <a:latin typeface="Calibri"/>
                <a:cs typeface="Calibri"/>
              </a:rPr>
              <a:t>una </a:t>
            </a:r>
            <a:r>
              <a:rPr dirty="0" sz="1800">
                <a:latin typeface="Calibri"/>
                <a:cs typeface="Calibri"/>
              </a:rPr>
              <a:t>memoria </a:t>
            </a:r>
            <a:r>
              <a:rPr dirty="0" sz="1800" spc="-5">
                <a:latin typeface="Calibri"/>
                <a:cs typeface="Calibri"/>
              </a:rPr>
              <a:t>cache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más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pequeña y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totalmente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asociativa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asociada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memoria </a:t>
            </a:r>
            <a:r>
              <a:rPr dirty="0" sz="1800" spc="-5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  <a:p>
            <a:pPr lvl="2" marL="1383665" marR="528320" indent="-342900">
              <a:lnSpc>
                <a:spcPct val="100000"/>
              </a:lnSpc>
              <a:spcBef>
                <a:spcPts val="3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Contiene</a:t>
            </a:r>
            <a:r>
              <a:rPr dirty="0" sz="1600" spc="-5">
                <a:latin typeface="Calibri"/>
                <a:cs typeface="Calibri"/>
              </a:rPr>
              <a:t> los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sido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sustituidos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más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recientemente</a:t>
            </a:r>
            <a:endParaRPr sz="1600">
              <a:latin typeface="Calibri"/>
              <a:cs typeface="Calibri"/>
            </a:endParaRPr>
          </a:p>
          <a:p>
            <a:pPr lvl="2" marL="1383665" marR="76835" indent="-342900">
              <a:lnSpc>
                <a:spcPct val="100000"/>
              </a:lnSpc>
              <a:spcBef>
                <a:spcPts val="29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En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 </a:t>
            </a:r>
            <a:r>
              <a:rPr dirty="0" sz="1600" spc="-10">
                <a:latin typeface="Calibri"/>
                <a:cs typeface="Calibri"/>
              </a:rPr>
              <a:t>fallo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primero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comprueba</a:t>
            </a:r>
            <a:r>
              <a:rPr dirty="0" sz="1600" spc="15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-5">
                <a:latin typeface="Calibri"/>
                <a:cs typeface="Calibri"/>
              </a:rPr>
              <a:t> bloque se </a:t>
            </a:r>
            <a:r>
              <a:rPr dirty="0" sz="1600" spc="-10">
                <a:latin typeface="Calibri"/>
                <a:cs typeface="Calibri"/>
              </a:rPr>
              <a:t>encuentra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cache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>
                <a:latin typeface="Calibri"/>
                <a:cs typeface="Calibri"/>
              </a:rPr>
              <a:t>víctimas.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 </a:t>
            </a:r>
            <a:r>
              <a:rPr dirty="0" sz="1600" spc="-10">
                <a:latin typeface="Calibri"/>
                <a:cs typeface="Calibri"/>
              </a:rPr>
              <a:t>caso afirmativo, </a:t>
            </a:r>
            <a:r>
              <a:rPr dirty="0" sz="1600">
                <a:latin typeface="Calibri"/>
                <a:cs typeface="Calibri"/>
              </a:rPr>
              <a:t>el </a:t>
            </a:r>
            <a:r>
              <a:rPr dirty="0" sz="1600" spc="-5">
                <a:latin typeface="Calibri"/>
                <a:cs typeface="Calibri"/>
              </a:rPr>
              <a:t>bloque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buscado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 spc="-10">
                <a:latin typeface="Calibri"/>
                <a:cs typeface="Calibri"/>
              </a:rPr>
              <a:t>lleva</a:t>
            </a:r>
            <a:r>
              <a:rPr dirty="0" sz="1600" spc="-5">
                <a:latin typeface="Calibri"/>
                <a:cs typeface="Calibri"/>
              </a:rPr>
              <a:t> de la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víctimas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la MC.</a:t>
            </a:r>
            <a:endParaRPr sz="1600">
              <a:latin typeface="Calibri"/>
              <a:cs typeface="Calibri"/>
            </a:endParaRPr>
          </a:p>
          <a:p>
            <a:pPr lvl="2" marL="1383665" marR="439420" indent="-342900">
              <a:lnSpc>
                <a:spcPct val="100000"/>
              </a:lnSpc>
              <a:spcBef>
                <a:spcPts val="26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10">
                <a:latin typeface="Calibri"/>
                <a:cs typeface="Calibri"/>
              </a:rPr>
              <a:t>Cuanto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menor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más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efectiva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víctima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8313" y="2543048"/>
            <a:ext cx="1643380" cy="2929890"/>
            <a:chOff x="7838313" y="2543048"/>
            <a:chExt cx="1643380" cy="2929890"/>
          </a:xfrm>
        </p:grpSpPr>
        <p:sp>
          <p:nvSpPr>
            <p:cNvPr id="6" name="object 6"/>
            <p:cNvSpPr/>
            <p:nvPr/>
          </p:nvSpPr>
          <p:spPr>
            <a:xfrm>
              <a:off x="8384172" y="2984004"/>
              <a:ext cx="588010" cy="1432560"/>
            </a:xfrm>
            <a:custGeom>
              <a:avLst/>
              <a:gdLst/>
              <a:ahLst/>
              <a:cxnLst/>
              <a:rect l="l" t="t" r="r" b="b"/>
              <a:pathLst>
                <a:path w="588009" h="1432560">
                  <a:moveTo>
                    <a:pt x="76200" y="1139190"/>
                  </a:moveTo>
                  <a:lnTo>
                    <a:pt x="38100" y="1011936"/>
                  </a:lnTo>
                  <a:lnTo>
                    <a:pt x="0" y="1139190"/>
                  </a:lnTo>
                  <a:lnTo>
                    <a:pt x="31991" y="1096302"/>
                  </a:lnTo>
                  <a:lnTo>
                    <a:pt x="31991" y="1432560"/>
                  </a:lnTo>
                  <a:lnTo>
                    <a:pt x="44196" y="1432560"/>
                  </a:lnTo>
                  <a:lnTo>
                    <a:pt x="44196" y="1096302"/>
                  </a:lnTo>
                  <a:lnTo>
                    <a:pt x="76200" y="1139190"/>
                  </a:lnTo>
                  <a:close/>
                </a:path>
                <a:path w="588009" h="1432560">
                  <a:moveTo>
                    <a:pt x="133350" y="147828"/>
                  </a:moveTo>
                  <a:lnTo>
                    <a:pt x="95250" y="20574"/>
                  </a:lnTo>
                  <a:lnTo>
                    <a:pt x="57150" y="147828"/>
                  </a:lnTo>
                  <a:lnTo>
                    <a:pt x="89141" y="104940"/>
                  </a:lnTo>
                  <a:lnTo>
                    <a:pt x="89141" y="531114"/>
                  </a:lnTo>
                  <a:lnTo>
                    <a:pt x="101346" y="531114"/>
                  </a:lnTo>
                  <a:lnTo>
                    <a:pt x="101346" y="104940"/>
                  </a:lnTo>
                  <a:lnTo>
                    <a:pt x="133350" y="147828"/>
                  </a:lnTo>
                  <a:close/>
                </a:path>
                <a:path w="588009" h="1432560">
                  <a:moveTo>
                    <a:pt x="530352" y="1305306"/>
                  </a:moveTo>
                  <a:lnTo>
                    <a:pt x="498348" y="1348181"/>
                  </a:lnTo>
                  <a:lnTo>
                    <a:pt x="498348" y="1011936"/>
                  </a:lnTo>
                  <a:lnTo>
                    <a:pt x="485394" y="1011936"/>
                  </a:lnTo>
                  <a:lnTo>
                    <a:pt x="485394" y="1347165"/>
                  </a:lnTo>
                  <a:lnTo>
                    <a:pt x="492252" y="1356360"/>
                  </a:lnTo>
                  <a:lnTo>
                    <a:pt x="454152" y="1305306"/>
                  </a:lnTo>
                  <a:lnTo>
                    <a:pt x="485394" y="1409649"/>
                  </a:lnTo>
                  <a:lnTo>
                    <a:pt x="492252" y="1432560"/>
                  </a:lnTo>
                  <a:lnTo>
                    <a:pt x="498348" y="1412189"/>
                  </a:lnTo>
                  <a:lnTo>
                    <a:pt x="530352" y="1305306"/>
                  </a:lnTo>
                  <a:close/>
                </a:path>
                <a:path w="588009" h="1432560">
                  <a:moveTo>
                    <a:pt x="587502" y="403860"/>
                  </a:moveTo>
                  <a:lnTo>
                    <a:pt x="555498" y="446735"/>
                  </a:lnTo>
                  <a:lnTo>
                    <a:pt x="555498" y="0"/>
                  </a:lnTo>
                  <a:lnTo>
                    <a:pt x="542544" y="0"/>
                  </a:lnTo>
                  <a:lnTo>
                    <a:pt x="542544" y="445719"/>
                  </a:lnTo>
                  <a:lnTo>
                    <a:pt x="549402" y="454914"/>
                  </a:lnTo>
                  <a:lnTo>
                    <a:pt x="511302" y="403860"/>
                  </a:lnTo>
                  <a:lnTo>
                    <a:pt x="542544" y="508203"/>
                  </a:lnTo>
                  <a:lnTo>
                    <a:pt x="549402" y="531114"/>
                  </a:lnTo>
                  <a:lnTo>
                    <a:pt x="555498" y="510743"/>
                  </a:lnTo>
                  <a:lnTo>
                    <a:pt x="587502" y="403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2919" y="3509010"/>
              <a:ext cx="709930" cy="499109"/>
            </a:xfrm>
            <a:custGeom>
              <a:avLst/>
              <a:gdLst/>
              <a:ahLst/>
              <a:cxnLst/>
              <a:rect l="l" t="t" r="r" b="b"/>
              <a:pathLst>
                <a:path w="709929" h="499110">
                  <a:moveTo>
                    <a:pt x="0" y="499110"/>
                  </a:moveTo>
                  <a:lnTo>
                    <a:pt x="0" y="0"/>
                  </a:lnTo>
                  <a:lnTo>
                    <a:pt x="709422" y="0"/>
                  </a:lnTo>
                  <a:lnTo>
                    <a:pt x="709422" y="499110"/>
                  </a:lnTo>
                  <a:lnTo>
                    <a:pt x="0" y="4991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27249" y="3621024"/>
              <a:ext cx="163195" cy="127000"/>
            </a:xfrm>
            <a:custGeom>
              <a:avLst/>
              <a:gdLst/>
              <a:ahLst/>
              <a:cxnLst/>
              <a:rect l="l" t="t" r="r" b="b"/>
              <a:pathLst>
                <a:path w="163195" h="127000">
                  <a:moveTo>
                    <a:pt x="163068" y="126491"/>
                  </a:moveTo>
                  <a:lnTo>
                    <a:pt x="163068" y="0"/>
                  </a:lnTo>
                  <a:lnTo>
                    <a:pt x="0" y="0"/>
                  </a:lnTo>
                  <a:lnTo>
                    <a:pt x="0" y="126491"/>
                  </a:lnTo>
                  <a:lnTo>
                    <a:pt x="163068" y="12649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27249" y="3621024"/>
              <a:ext cx="163195" cy="127000"/>
            </a:xfrm>
            <a:custGeom>
              <a:avLst/>
              <a:gdLst/>
              <a:ahLst/>
              <a:cxnLst/>
              <a:rect l="l" t="t" r="r" b="b"/>
              <a:pathLst>
                <a:path w="163195" h="127000">
                  <a:moveTo>
                    <a:pt x="0" y="126491"/>
                  </a:moveTo>
                  <a:lnTo>
                    <a:pt x="0" y="0"/>
                  </a:lnTo>
                  <a:lnTo>
                    <a:pt x="163068" y="0"/>
                  </a:lnTo>
                  <a:lnTo>
                    <a:pt x="163068" y="126491"/>
                  </a:lnTo>
                  <a:lnTo>
                    <a:pt x="0" y="12649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66823" y="3762756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20" h="0">
                  <a:moveTo>
                    <a:pt x="0" y="0"/>
                  </a:moveTo>
                  <a:lnTo>
                    <a:pt x="7185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80539" y="3622548"/>
              <a:ext cx="711835" cy="0"/>
            </a:xfrm>
            <a:custGeom>
              <a:avLst/>
              <a:gdLst/>
              <a:ahLst/>
              <a:cxnLst/>
              <a:rect l="l" t="t" r="r" b="b"/>
              <a:pathLst>
                <a:path w="711834" h="0">
                  <a:moveTo>
                    <a:pt x="0" y="0"/>
                  </a:moveTo>
                  <a:lnTo>
                    <a:pt x="7117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80539" y="3885438"/>
              <a:ext cx="711835" cy="0"/>
            </a:xfrm>
            <a:custGeom>
              <a:avLst/>
              <a:gdLst/>
              <a:ahLst/>
              <a:cxnLst/>
              <a:rect l="l" t="t" r="r" b="b"/>
              <a:pathLst>
                <a:path w="711834" h="0">
                  <a:moveTo>
                    <a:pt x="0" y="0"/>
                  </a:moveTo>
                  <a:lnTo>
                    <a:pt x="7117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20391" y="3500628"/>
              <a:ext cx="0" cy="521970"/>
            </a:xfrm>
            <a:custGeom>
              <a:avLst/>
              <a:gdLst/>
              <a:ahLst/>
              <a:cxnLst/>
              <a:rect l="l" t="t" r="r" b="b"/>
              <a:pathLst>
                <a:path w="0" h="521970">
                  <a:moveTo>
                    <a:pt x="0" y="0"/>
                  </a:moveTo>
                  <a:lnTo>
                    <a:pt x="0" y="521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07843" y="3500628"/>
              <a:ext cx="0" cy="521970"/>
            </a:xfrm>
            <a:custGeom>
              <a:avLst/>
              <a:gdLst/>
              <a:ahLst/>
              <a:cxnLst/>
              <a:rect l="l" t="t" r="r" b="b"/>
              <a:pathLst>
                <a:path w="0" h="521970">
                  <a:moveTo>
                    <a:pt x="0" y="0"/>
                  </a:moveTo>
                  <a:lnTo>
                    <a:pt x="0" y="521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38273" y="3500628"/>
              <a:ext cx="0" cy="521970"/>
            </a:xfrm>
            <a:custGeom>
              <a:avLst/>
              <a:gdLst/>
              <a:ahLst/>
              <a:cxnLst/>
              <a:rect l="l" t="t" r="r" b="b"/>
              <a:pathLst>
                <a:path w="0" h="521970">
                  <a:moveTo>
                    <a:pt x="0" y="0"/>
                  </a:moveTo>
                  <a:lnTo>
                    <a:pt x="0" y="5219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52295" y="4428744"/>
              <a:ext cx="1616710" cy="1031240"/>
            </a:xfrm>
            <a:custGeom>
              <a:avLst/>
              <a:gdLst/>
              <a:ahLst/>
              <a:cxnLst/>
              <a:rect l="l" t="t" r="r" b="b"/>
              <a:pathLst>
                <a:path w="1616709" h="1031239">
                  <a:moveTo>
                    <a:pt x="0" y="1030986"/>
                  </a:moveTo>
                  <a:lnTo>
                    <a:pt x="0" y="0"/>
                  </a:lnTo>
                  <a:lnTo>
                    <a:pt x="1616202" y="0"/>
                  </a:lnTo>
                  <a:lnTo>
                    <a:pt x="1616202" y="1030986"/>
                  </a:lnTo>
                  <a:lnTo>
                    <a:pt x="0" y="10309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57323" y="4818126"/>
              <a:ext cx="193675" cy="114300"/>
            </a:xfrm>
            <a:custGeom>
              <a:avLst/>
              <a:gdLst/>
              <a:ahLst/>
              <a:cxnLst/>
              <a:rect l="l" t="t" r="r" b="b"/>
              <a:pathLst>
                <a:path w="193675" h="114300">
                  <a:moveTo>
                    <a:pt x="193548" y="114300"/>
                  </a:moveTo>
                  <a:lnTo>
                    <a:pt x="193548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193548" y="1143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57323" y="4818126"/>
              <a:ext cx="193675" cy="114300"/>
            </a:xfrm>
            <a:custGeom>
              <a:avLst/>
              <a:gdLst/>
              <a:ahLst/>
              <a:cxnLst/>
              <a:rect l="l" t="t" r="r" b="b"/>
              <a:pathLst>
                <a:path w="193675" h="114300">
                  <a:moveTo>
                    <a:pt x="0" y="114300"/>
                  </a:moveTo>
                  <a:lnTo>
                    <a:pt x="0" y="0"/>
                  </a:lnTo>
                  <a:lnTo>
                    <a:pt x="193548" y="0"/>
                  </a:lnTo>
                  <a:lnTo>
                    <a:pt x="193548" y="114300"/>
                  </a:lnTo>
                  <a:lnTo>
                    <a:pt x="0" y="1143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51521" y="4935474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44663" y="4674870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44663" y="5212080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60665" y="4807458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51521" y="4546092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60665" y="5335524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51521" y="5076444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8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54669" y="4431030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w="0" h="1022985">
                  <a:moveTo>
                    <a:pt x="0" y="10226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50047" y="4435602"/>
              <a:ext cx="0" cy="1024890"/>
            </a:xfrm>
            <a:custGeom>
              <a:avLst/>
              <a:gdLst/>
              <a:ahLst/>
              <a:cxnLst/>
              <a:rect l="l" t="t" r="r" b="b"/>
              <a:pathLst>
                <a:path w="0" h="1024889">
                  <a:moveTo>
                    <a:pt x="0" y="102489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82151" y="4435602"/>
              <a:ext cx="0" cy="1024890"/>
            </a:xfrm>
            <a:custGeom>
              <a:avLst/>
              <a:gdLst/>
              <a:ahLst/>
              <a:cxnLst/>
              <a:rect l="l" t="t" r="r" b="b"/>
              <a:pathLst>
                <a:path w="0" h="1024889">
                  <a:moveTo>
                    <a:pt x="0" y="102489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54263" y="4427220"/>
              <a:ext cx="0" cy="1024890"/>
            </a:xfrm>
            <a:custGeom>
              <a:avLst/>
              <a:gdLst/>
              <a:ahLst/>
              <a:cxnLst/>
              <a:rect l="l" t="t" r="r" b="b"/>
              <a:pathLst>
                <a:path w="0" h="1024889">
                  <a:moveTo>
                    <a:pt x="0" y="1024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51927" y="4431030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w="0" h="1022985">
                  <a:moveTo>
                    <a:pt x="0" y="10226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73413" y="4427220"/>
              <a:ext cx="0" cy="1024890"/>
            </a:xfrm>
            <a:custGeom>
              <a:avLst/>
              <a:gdLst/>
              <a:ahLst/>
              <a:cxnLst/>
              <a:rect l="l" t="t" r="r" b="b"/>
              <a:pathLst>
                <a:path w="0" h="1024889">
                  <a:moveTo>
                    <a:pt x="0" y="1024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873363" y="4431030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w="0" h="1022985">
                  <a:moveTo>
                    <a:pt x="0" y="10226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04873" y="2555748"/>
              <a:ext cx="1476375" cy="592455"/>
            </a:xfrm>
            <a:custGeom>
              <a:avLst/>
              <a:gdLst/>
              <a:ahLst/>
              <a:cxnLst/>
              <a:rect l="l" t="t" r="r" b="b"/>
              <a:pathLst>
                <a:path w="1476375" h="592455">
                  <a:moveTo>
                    <a:pt x="1475994" y="459485"/>
                  </a:moveTo>
                  <a:lnTo>
                    <a:pt x="1475994" y="131825"/>
                  </a:lnTo>
                  <a:lnTo>
                    <a:pt x="1344168" y="0"/>
                  </a:lnTo>
                  <a:lnTo>
                    <a:pt x="131826" y="0"/>
                  </a:lnTo>
                  <a:lnTo>
                    <a:pt x="0" y="131825"/>
                  </a:lnTo>
                  <a:lnTo>
                    <a:pt x="0" y="459485"/>
                  </a:lnTo>
                  <a:lnTo>
                    <a:pt x="131826" y="592074"/>
                  </a:lnTo>
                  <a:lnTo>
                    <a:pt x="1344168" y="592073"/>
                  </a:lnTo>
                  <a:lnTo>
                    <a:pt x="1475994" y="459485"/>
                  </a:lnTo>
                  <a:close/>
                </a:path>
              </a:pathLst>
            </a:custGeom>
            <a:solidFill>
              <a:srgbClr val="51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04873" y="2555748"/>
              <a:ext cx="1476375" cy="592455"/>
            </a:xfrm>
            <a:custGeom>
              <a:avLst/>
              <a:gdLst/>
              <a:ahLst/>
              <a:cxnLst/>
              <a:rect l="l" t="t" r="r" b="b"/>
              <a:pathLst>
                <a:path w="1476375" h="592455">
                  <a:moveTo>
                    <a:pt x="0" y="131825"/>
                  </a:moveTo>
                  <a:lnTo>
                    <a:pt x="131826" y="0"/>
                  </a:lnTo>
                  <a:lnTo>
                    <a:pt x="1344168" y="0"/>
                  </a:lnTo>
                  <a:lnTo>
                    <a:pt x="1475994" y="131825"/>
                  </a:lnTo>
                  <a:lnTo>
                    <a:pt x="1475994" y="459485"/>
                  </a:lnTo>
                  <a:lnTo>
                    <a:pt x="1344168" y="592073"/>
                  </a:lnTo>
                  <a:lnTo>
                    <a:pt x="131826" y="592074"/>
                  </a:lnTo>
                  <a:lnTo>
                    <a:pt x="0" y="459485"/>
                  </a:lnTo>
                  <a:lnTo>
                    <a:pt x="0" y="131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302885" y="2647441"/>
            <a:ext cx="680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Comic Sans MS"/>
                <a:cs typeface="Comic Sans MS"/>
              </a:rPr>
              <a:t>CPU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 i="1">
                <a:latin typeface="Comic Sans MS"/>
                <a:cs typeface="Comic Sans MS"/>
              </a:rPr>
              <a:t>registros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696579" y="3527552"/>
            <a:ext cx="832485" cy="1285875"/>
            <a:chOff x="8696579" y="3527552"/>
            <a:chExt cx="832485" cy="1285875"/>
          </a:xfrm>
        </p:grpSpPr>
        <p:sp>
          <p:nvSpPr>
            <p:cNvPr id="37" name="object 37"/>
            <p:cNvSpPr/>
            <p:nvPr/>
          </p:nvSpPr>
          <p:spPr>
            <a:xfrm>
              <a:off x="9300857" y="3540252"/>
              <a:ext cx="209550" cy="499109"/>
            </a:xfrm>
            <a:custGeom>
              <a:avLst/>
              <a:gdLst/>
              <a:ahLst/>
              <a:cxnLst/>
              <a:rect l="l" t="t" r="r" b="b"/>
              <a:pathLst>
                <a:path w="209550" h="499110">
                  <a:moveTo>
                    <a:pt x="0" y="499110"/>
                  </a:moveTo>
                  <a:lnTo>
                    <a:pt x="0" y="0"/>
                  </a:lnTo>
                  <a:lnTo>
                    <a:pt x="209550" y="0"/>
                  </a:lnTo>
                  <a:lnTo>
                    <a:pt x="209550" y="499110"/>
                  </a:lnTo>
                  <a:lnTo>
                    <a:pt x="0" y="4991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282569" y="3783330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 h="0">
                  <a:moveTo>
                    <a:pt x="0" y="0"/>
                  </a:moveTo>
                  <a:lnTo>
                    <a:pt x="2461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282569" y="3673602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 h="0">
                  <a:moveTo>
                    <a:pt x="0" y="0"/>
                  </a:moveTo>
                  <a:lnTo>
                    <a:pt x="2461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282569" y="3905250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 h="0">
                  <a:moveTo>
                    <a:pt x="0" y="0"/>
                  </a:moveTo>
                  <a:lnTo>
                    <a:pt x="24612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79115" y="4684776"/>
              <a:ext cx="192405" cy="114300"/>
            </a:xfrm>
            <a:custGeom>
              <a:avLst/>
              <a:gdLst/>
              <a:ahLst/>
              <a:cxnLst/>
              <a:rect l="l" t="t" r="r" b="b"/>
              <a:pathLst>
                <a:path w="192404" h="114300">
                  <a:moveTo>
                    <a:pt x="192024" y="114300"/>
                  </a:moveTo>
                  <a:lnTo>
                    <a:pt x="192024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192024" y="114300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079115" y="4684776"/>
              <a:ext cx="192405" cy="114300"/>
            </a:xfrm>
            <a:custGeom>
              <a:avLst/>
              <a:gdLst/>
              <a:ahLst/>
              <a:cxnLst/>
              <a:rect l="l" t="t" r="r" b="b"/>
              <a:pathLst>
                <a:path w="192404" h="114300">
                  <a:moveTo>
                    <a:pt x="0" y="114300"/>
                  </a:moveTo>
                  <a:lnTo>
                    <a:pt x="0" y="0"/>
                  </a:lnTo>
                  <a:lnTo>
                    <a:pt x="192024" y="0"/>
                  </a:lnTo>
                  <a:lnTo>
                    <a:pt x="192024" y="114300"/>
                  </a:lnTo>
                  <a:lnTo>
                    <a:pt x="0" y="1143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696579" y="3605796"/>
              <a:ext cx="680085" cy="1111250"/>
            </a:xfrm>
            <a:custGeom>
              <a:avLst/>
              <a:gdLst/>
              <a:ahLst/>
              <a:cxnLst/>
              <a:rect l="l" t="t" r="r" b="b"/>
              <a:pathLst>
                <a:path w="680084" h="1111250">
                  <a:moveTo>
                    <a:pt x="65532" y="175260"/>
                  </a:moveTo>
                  <a:lnTo>
                    <a:pt x="54864" y="152400"/>
                  </a:lnTo>
                  <a:lnTo>
                    <a:pt x="32004" y="163068"/>
                  </a:lnTo>
                  <a:lnTo>
                    <a:pt x="42672" y="185928"/>
                  </a:lnTo>
                  <a:lnTo>
                    <a:pt x="65532" y="175260"/>
                  </a:lnTo>
                  <a:close/>
                </a:path>
                <a:path w="680084" h="1111250">
                  <a:moveTo>
                    <a:pt x="69342" y="122682"/>
                  </a:moveTo>
                  <a:lnTo>
                    <a:pt x="47053" y="104762"/>
                  </a:lnTo>
                  <a:lnTo>
                    <a:pt x="67818" y="102870"/>
                  </a:lnTo>
                  <a:lnTo>
                    <a:pt x="65532" y="77724"/>
                  </a:lnTo>
                  <a:lnTo>
                    <a:pt x="40386" y="80010"/>
                  </a:lnTo>
                  <a:lnTo>
                    <a:pt x="42278" y="100914"/>
                  </a:lnTo>
                  <a:lnTo>
                    <a:pt x="3048" y="69342"/>
                  </a:lnTo>
                  <a:lnTo>
                    <a:pt x="0" y="153924"/>
                  </a:lnTo>
                  <a:lnTo>
                    <a:pt x="12954" y="133273"/>
                  </a:lnTo>
                  <a:lnTo>
                    <a:pt x="16281" y="127965"/>
                  </a:lnTo>
                  <a:lnTo>
                    <a:pt x="21336" y="139446"/>
                  </a:lnTo>
                  <a:lnTo>
                    <a:pt x="44196" y="128778"/>
                  </a:lnTo>
                  <a:lnTo>
                    <a:pt x="39268" y="117576"/>
                  </a:lnTo>
                  <a:lnTo>
                    <a:pt x="69342" y="122682"/>
                  </a:lnTo>
                  <a:close/>
                </a:path>
                <a:path w="680084" h="1111250">
                  <a:moveTo>
                    <a:pt x="86868" y="221742"/>
                  </a:moveTo>
                  <a:lnTo>
                    <a:pt x="76200" y="198120"/>
                  </a:lnTo>
                  <a:lnTo>
                    <a:pt x="52578" y="208788"/>
                  </a:lnTo>
                  <a:lnTo>
                    <a:pt x="63246" y="232410"/>
                  </a:lnTo>
                  <a:lnTo>
                    <a:pt x="86868" y="221742"/>
                  </a:lnTo>
                  <a:close/>
                </a:path>
                <a:path w="680084" h="1111250">
                  <a:moveTo>
                    <a:pt x="107442" y="268224"/>
                  </a:moveTo>
                  <a:lnTo>
                    <a:pt x="96774" y="244602"/>
                  </a:lnTo>
                  <a:lnTo>
                    <a:pt x="73914" y="255270"/>
                  </a:lnTo>
                  <a:lnTo>
                    <a:pt x="84582" y="278130"/>
                  </a:lnTo>
                  <a:lnTo>
                    <a:pt x="107442" y="268224"/>
                  </a:lnTo>
                  <a:close/>
                </a:path>
                <a:path w="680084" h="1111250">
                  <a:moveTo>
                    <a:pt x="118872" y="98298"/>
                  </a:moveTo>
                  <a:lnTo>
                    <a:pt x="115824" y="73152"/>
                  </a:lnTo>
                  <a:lnTo>
                    <a:pt x="90678" y="75438"/>
                  </a:lnTo>
                  <a:lnTo>
                    <a:pt x="92964" y="100584"/>
                  </a:lnTo>
                  <a:lnTo>
                    <a:pt x="118872" y="98298"/>
                  </a:lnTo>
                  <a:close/>
                </a:path>
                <a:path w="680084" h="1111250">
                  <a:moveTo>
                    <a:pt x="128778" y="313944"/>
                  </a:moveTo>
                  <a:lnTo>
                    <a:pt x="118110" y="291084"/>
                  </a:lnTo>
                  <a:lnTo>
                    <a:pt x="94488" y="301752"/>
                  </a:lnTo>
                  <a:lnTo>
                    <a:pt x="105156" y="324612"/>
                  </a:lnTo>
                  <a:lnTo>
                    <a:pt x="128778" y="313944"/>
                  </a:lnTo>
                  <a:close/>
                </a:path>
                <a:path w="680084" h="1111250">
                  <a:moveTo>
                    <a:pt x="149352" y="360426"/>
                  </a:moveTo>
                  <a:lnTo>
                    <a:pt x="138684" y="337566"/>
                  </a:lnTo>
                  <a:lnTo>
                    <a:pt x="115824" y="347472"/>
                  </a:lnTo>
                  <a:lnTo>
                    <a:pt x="126492" y="371094"/>
                  </a:lnTo>
                  <a:lnTo>
                    <a:pt x="149352" y="360426"/>
                  </a:lnTo>
                  <a:close/>
                </a:path>
                <a:path w="680084" h="1111250">
                  <a:moveTo>
                    <a:pt x="169164" y="92964"/>
                  </a:moveTo>
                  <a:lnTo>
                    <a:pt x="166878" y="67818"/>
                  </a:lnTo>
                  <a:lnTo>
                    <a:pt x="141732" y="70104"/>
                  </a:lnTo>
                  <a:lnTo>
                    <a:pt x="144018" y="95250"/>
                  </a:lnTo>
                  <a:lnTo>
                    <a:pt x="169164" y="92964"/>
                  </a:lnTo>
                  <a:close/>
                </a:path>
                <a:path w="680084" h="1111250">
                  <a:moveTo>
                    <a:pt x="170688" y="406908"/>
                  </a:moveTo>
                  <a:lnTo>
                    <a:pt x="160020" y="383286"/>
                  </a:lnTo>
                  <a:lnTo>
                    <a:pt x="136398" y="393954"/>
                  </a:lnTo>
                  <a:lnTo>
                    <a:pt x="147066" y="416814"/>
                  </a:lnTo>
                  <a:lnTo>
                    <a:pt x="170688" y="406908"/>
                  </a:lnTo>
                  <a:close/>
                </a:path>
                <a:path w="680084" h="1111250">
                  <a:moveTo>
                    <a:pt x="191262" y="452628"/>
                  </a:moveTo>
                  <a:lnTo>
                    <a:pt x="180594" y="429768"/>
                  </a:lnTo>
                  <a:lnTo>
                    <a:pt x="157734" y="440436"/>
                  </a:lnTo>
                  <a:lnTo>
                    <a:pt x="168402" y="463296"/>
                  </a:lnTo>
                  <a:lnTo>
                    <a:pt x="191262" y="452628"/>
                  </a:lnTo>
                  <a:close/>
                </a:path>
                <a:path w="680084" h="1111250">
                  <a:moveTo>
                    <a:pt x="212598" y="499110"/>
                  </a:moveTo>
                  <a:lnTo>
                    <a:pt x="201930" y="476250"/>
                  </a:lnTo>
                  <a:lnTo>
                    <a:pt x="179070" y="486918"/>
                  </a:lnTo>
                  <a:lnTo>
                    <a:pt x="188976" y="509778"/>
                  </a:lnTo>
                  <a:lnTo>
                    <a:pt x="212598" y="499110"/>
                  </a:lnTo>
                  <a:close/>
                </a:path>
                <a:path w="680084" h="1111250">
                  <a:moveTo>
                    <a:pt x="219456" y="88392"/>
                  </a:moveTo>
                  <a:lnTo>
                    <a:pt x="217170" y="63246"/>
                  </a:lnTo>
                  <a:lnTo>
                    <a:pt x="192024" y="65532"/>
                  </a:lnTo>
                  <a:lnTo>
                    <a:pt x="194310" y="90678"/>
                  </a:lnTo>
                  <a:lnTo>
                    <a:pt x="219456" y="88392"/>
                  </a:lnTo>
                  <a:close/>
                </a:path>
                <a:path w="680084" h="1111250">
                  <a:moveTo>
                    <a:pt x="233172" y="545592"/>
                  </a:moveTo>
                  <a:lnTo>
                    <a:pt x="222504" y="522732"/>
                  </a:lnTo>
                  <a:lnTo>
                    <a:pt x="199644" y="532638"/>
                  </a:lnTo>
                  <a:lnTo>
                    <a:pt x="210312" y="556260"/>
                  </a:lnTo>
                  <a:lnTo>
                    <a:pt x="233172" y="545592"/>
                  </a:lnTo>
                  <a:close/>
                </a:path>
                <a:path w="680084" h="1111250">
                  <a:moveTo>
                    <a:pt x="254508" y="592074"/>
                  </a:moveTo>
                  <a:lnTo>
                    <a:pt x="243840" y="568452"/>
                  </a:lnTo>
                  <a:lnTo>
                    <a:pt x="220980" y="579120"/>
                  </a:lnTo>
                  <a:lnTo>
                    <a:pt x="230886" y="601980"/>
                  </a:lnTo>
                  <a:lnTo>
                    <a:pt x="254508" y="592074"/>
                  </a:lnTo>
                  <a:close/>
                </a:path>
                <a:path w="680084" h="1111250">
                  <a:moveTo>
                    <a:pt x="270510" y="83058"/>
                  </a:moveTo>
                  <a:lnTo>
                    <a:pt x="267462" y="57912"/>
                  </a:lnTo>
                  <a:lnTo>
                    <a:pt x="242316" y="60198"/>
                  </a:lnTo>
                  <a:lnTo>
                    <a:pt x="244602" y="86106"/>
                  </a:lnTo>
                  <a:lnTo>
                    <a:pt x="270510" y="83058"/>
                  </a:lnTo>
                  <a:close/>
                </a:path>
                <a:path w="680084" h="1111250">
                  <a:moveTo>
                    <a:pt x="275082" y="637794"/>
                  </a:moveTo>
                  <a:lnTo>
                    <a:pt x="264414" y="614934"/>
                  </a:lnTo>
                  <a:lnTo>
                    <a:pt x="241554" y="625602"/>
                  </a:lnTo>
                  <a:lnTo>
                    <a:pt x="252222" y="648462"/>
                  </a:lnTo>
                  <a:lnTo>
                    <a:pt x="275082" y="637794"/>
                  </a:lnTo>
                  <a:close/>
                </a:path>
                <a:path w="680084" h="1111250">
                  <a:moveTo>
                    <a:pt x="296418" y="684276"/>
                  </a:moveTo>
                  <a:lnTo>
                    <a:pt x="285750" y="661416"/>
                  </a:lnTo>
                  <a:lnTo>
                    <a:pt x="262890" y="671322"/>
                  </a:lnTo>
                  <a:lnTo>
                    <a:pt x="272796" y="694944"/>
                  </a:lnTo>
                  <a:lnTo>
                    <a:pt x="296418" y="684276"/>
                  </a:lnTo>
                  <a:close/>
                </a:path>
                <a:path w="680084" h="1111250">
                  <a:moveTo>
                    <a:pt x="316992" y="730758"/>
                  </a:moveTo>
                  <a:lnTo>
                    <a:pt x="306324" y="707136"/>
                  </a:lnTo>
                  <a:lnTo>
                    <a:pt x="283464" y="717804"/>
                  </a:lnTo>
                  <a:lnTo>
                    <a:pt x="294132" y="741426"/>
                  </a:lnTo>
                  <a:lnTo>
                    <a:pt x="316992" y="730758"/>
                  </a:lnTo>
                  <a:close/>
                </a:path>
                <a:path w="680084" h="1111250">
                  <a:moveTo>
                    <a:pt x="320802" y="78486"/>
                  </a:moveTo>
                  <a:lnTo>
                    <a:pt x="318516" y="53340"/>
                  </a:lnTo>
                  <a:lnTo>
                    <a:pt x="293370" y="55626"/>
                  </a:lnTo>
                  <a:lnTo>
                    <a:pt x="295656" y="80772"/>
                  </a:lnTo>
                  <a:lnTo>
                    <a:pt x="320802" y="78486"/>
                  </a:lnTo>
                  <a:close/>
                </a:path>
                <a:path w="680084" h="1111250">
                  <a:moveTo>
                    <a:pt x="338328" y="777240"/>
                  </a:moveTo>
                  <a:lnTo>
                    <a:pt x="327660" y="753618"/>
                  </a:lnTo>
                  <a:lnTo>
                    <a:pt x="304800" y="764286"/>
                  </a:lnTo>
                  <a:lnTo>
                    <a:pt x="314706" y="787146"/>
                  </a:lnTo>
                  <a:lnTo>
                    <a:pt x="338328" y="777240"/>
                  </a:lnTo>
                  <a:close/>
                </a:path>
                <a:path w="680084" h="1111250">
                  <a:moveTo>
                    <a:pt x="358902" y="822960"/>
                  </a:moveTo>
                  <a:lnTo>
                    <a:pt x="348234" y="800100"/>
                  </a:lnTo>
                  <a:lnTo>
                    <a:pt x="325374" y="810768"/>
                  </a:lnTo>
                  <a:lnTo>
                    <a:pt x="336042" y="833628"/>
                  </a:lnTo>
                  <a:lnTo>
                    <a:pt x="358902" y="822960"/>
                  </a:lnTo>
                  <a:close/>
                </a:path>
                <a:path w="680084" h="1111250">
                  <a:moveTo>
                    <a:pt x="371094" y="73914"/>
                  </a:moveTo>
                  <a:lnTo>
                    <a:pt x="368808" y="48006"/>
                  </a:lnTo>
                  <a:lnTo>
                    <a:pt x="343662" y="51054"/>
                  </a:lnTo>
                  <a:lnTo>
                    <a:pt x="345948" y="76200"/>
                  </a:lnTo>
                  <a:lnTo>
                    <a:pt x="371094" y="73914"/>
                  </a:lnTo>
                  <a:close/>
                </a:path>
                <a:path w="680084" h="1111250">
                  <a:moveTo>
                    <a:pt x="380238" y="869442"/>
                  </a:moveTo>
                  <a:lnTo>
                    <a:pt x="369570" y="846582"/>
                  </a:lnTo>
                  <a:lnTo>
                    <a:pt x="346710" y="856488"/>
                  </a:lnTo>
                  <a:lnTo>
                    <a:pt x="356616" y="880110"/>
                  </a:lnTo>
                  <a:lnTo>
                    <a:pt x="380238" y="869442"/>
                  </a:lnTo>
                  <a:close/>
                </a:path>
                <a:path w="680084" h="1111250">
                  <a:moveTo>
                    <a:pt x="400812" y="915924"/>
                  </a:moveTo>
                  <a:lnTo>
                    <a:pt x="390144" y="892302"/>
                  </a:lnTo>
                  <a:lnTo>
                    <a:pt x="367284" y="902970"/>
                  </a:lnTo>
                  <a:lnTo>
                    <a:pt x="377952" y="925830"/>
                  </a:lnTo>
                  <a:lnTo>
                    <a:pt x="400812" y="915924"/>
                  </a:lnTo>
                  <a:close/>
                </a:path>
                <a:path w="680084" h="1111250">
                  <a:moveTo>
                    <a:pt x="422148" y="961644"/>
                  </a:moveTo>
                  <a:lnTo>
                    <a:pt x="411480" y="938784"/>
                  </a:lnTo>
                  <a:lnTo>
                    <a:pt x="388620" y="949452"/>
                  </a:lnTo>
                  <a:lnTo>
                    <a:pt x="398526" y="972312"/>
                  </a:lnTo>
                  <a:lnTo>
                    <a:pt x="422148" y="961644"/>
                  </a:lnTo>
                  <a:close/>
                </a:path>
                <a:path w="680084" h="1111250">
                  <a:moveTo>
                    <a:pt x="422148" y="68580"/>
                  </a:moveTo>
                  <a:lnTo>
                    <a:pt x="419862" y="43434"/>
                  </a:lnTo>
                  <a:lnTo>
                    <a:pt x="393954" y="45720"/>
                  </a:lnTo>
                  <a:lnTo>
                    <a:pt x="397002" y="70866"/>
                  </a:lnTo>
                  <a:lnTo>
                    <a:pt x="422148" y="68580"/>
                  </a:lnTo>
                  <a:close/>
                </a:path>
                <a:path w="680084" h="1111250">
                  <a:moveTo>
                    <a:pt x="442722" y="1008126"/>
                  </a:moveTo>
                  <a:lnTo>
                    <a:pt x="432816" y="985266"/>
                  </a:lnTo>
                  <a:lnTo>
                    <a:pt x="409194" y="995934"/>
                  </a:lnTo>
                  <a:lnTo>
                    <a:pt x="419862" y="1018794"/>
                  </a:lnTo>
                  <a:lnTo>
                    <a:pt x="442722" y="1008126"/>
                  </a:lnTo>
                  <a:close/>
                </a:path>
                <a:path w="680084" h="1111250">
                  <a:moveTo>
                    <a:pt x="464058" y="1054608"/>
                  </a:moveTo>
                  <a:lnTo>
                    <a:pt x="453390" y="1031748"/>
                  </a:lnTo>
                  <a:lnTo>
                    <a:pt x="430530" y="1041654"/>
                  </a:lnTo>
                  <a:lnTo>
                    <a:pt x="440436" y="1065276"/>
                  </a:lnTo>
                  <a:lnTo>
                    <a:pt x="464058" y="1054608"/>
                  </a:lnTo>
                  <a:close/>
                </a:path>
                <a:path w="680084" h="1111250">
                  <a:moveTo>
                    <a:pt x="472440" y="64008"/>
                  </a:moveTo>
                  <a:lnTo>
                    <a:pt x="470154" y="38100"/>
                  </a:lnTo>
                  <a:lnTo>
                    <a:pt x="445008" y="41148"/>
                  </a:lnTo>
                  <a:lnTo>
                    <a:pt x="447294" y="66294"/>
                  </a:lnTo>
                  <a:lnTo>
                    <a:pt x="472440" y="64008"/>
                  </a:lnTo>
                  <a:close/>
                </a:path>
                <a:path w="680084" h="1111250">
                  <a:moveTo>
                    <a:pt x="484632" y="1101090"/>
                  </a:moveTo>
                  <a:lnTo>
                    <a:pt x="474726" y="1077468"/>
                  </a:lnTo>
                  <a:lnTo>
                    <a:pt x="451104" y="1088136"/>
                  </a:lnTo>
                  <a:lnTo>
                    <a:pt x="461772" y="1110996"/>
                  </a:lnTo>
                  <a:lnTo>
                    <a:pt x="484632" y="1101090"/>
                  </a:lnTo>
                  <a:close/>
                </a:path>
                <a:path w="680084" h="1111250">
                  <a:moveTo>
                    <a:pt x="522732" y="58674"/>
                  </a:moveTo>
                  <a:lnTo>
                    <a:pt x="520446" y="33528"/>
                  </a:lnTo>
                  <a:lnTo>
                    <a:pt x="495300" y="35814"/>
                  </a:lnTo>
                  <a:lnTo>
                    <a:pt x="497586" y="60960"/>
                  </a:lnTo>
                  <a:lnTo>
                    <a:pt x="522732" y="58674"/>
                  </a:lnTo>
                  <a:close/>
                </a:path>
                <a:path w="680084" h="1111250">
                  <a:moveTo>
                    <a:pt x="573786" y="54102"/>
                  </a:moveTo>
                  <a:lnTo>
                    <a:pt x="571500" y="28956"/>
                  </a:lnTo>
                  <a:lnTo>
                    <a:pt x="545592" y="31242"/>
                  </a:lnTo>
                  <a:lnTo>
                    <a:pt x="548640" y="56388"/>
                  </a:lnTo>
                  <a:lnTo>
                    <a:pt x="573786" y="54102"/>
                  </a:lnTo>
                  <a:close/>
                </a:path>
                <a:path w="680084" h="1111250">
                  <a:moveTo>
                    <a:pt x="679704" y="31242"/>
                  </a:moveTo>
                  <a:lnTo>
                    <a:pt x="629412" y="11417"/>
                  </a:lnTo>
                  <a:lnTo>
                    <a:pt x="629412" y="35814"/>
                  </a:lnTo>
                  <a:lnTo>
                    <a:pt x="623824" y="46012"/>
                  </a:lnTo>
                  <a:lnTo>
                    <a:pt x="622071" y="26733"/>
                  </a:lnTo>
                  <a:lnTo>
                    <a:pt x="629412" y="35814"/>
                  </a:lnTo>
                  <a:lnTo>
                    <a:pt x="629412" y="11417"/>
                  </a:lnTo>
                  <a:lnTo>
                    <a:pt x="600456" y="0"/>
                  </a:lnTo>
                  <a:lnTo>
                    <a:pt x="619696" y="23799"/>
                  </a:lnTo>
                  <a:lnTo>
                    <a:pt x="596646" y="25908"/>
                  </a:lnTo>
                  <a:lnTo>
                    <a:pt x="598932" y="51816"/>
                  </a:lnTo>
                  <a:lnTo>
                    <a:pt x="622198" y="48983"/>
                  </a:lnTo>
                  <a:lnTo>
                    <a:pt x="607314" y="76200"/>
                  </a:lnTo>
                  <a:lnTo>
                    <a:pt x="624078" y="65786"/>
                  </a:lnTo>
                  <a:lnTo>
                    <a:pt x="629412" y="62471"/>
                  </a:lnTo>
                  <a:lnTo>
                    <a:pt x="679704" y="31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8559679" y="5493511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Mp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</a:p>
        </p:txBody>
      </p:sp>
      <p:sp>
        <p:nvSpPr>
          <p:cNvPr id="45" name="object 45"/>
          <p:cNvSpPr txBox="1"/>
          <p:nvPr/>
        </p:nvSpPr>
        <p:spPr>
          <a:xfrm>
            <a:off x="8504060" y="4006857"/>
            <a:ext cx="33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Mc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57686" y="4028185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CV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391" rIns="0" bIns="0" rtlCol="0" vert="horz">
            <a:spAutoFit/>
          </a:bodyPr>
          <a:lstStyle/>
          <a:p>
            <a:pPr marL="4395470">
              <a:lnSpc>
                <a:spcPct val="100000"/>
              </a:lnSpc>
              <a:spcBef>
                <a:spcPts val="120"/>
              </a:spcBef>
              <a:tabLst>
                <a:tab pos="5803900" algn="l"/>
                <a:tab pos="6280785" algn="l"/>
                <a:tab pos="7112000" algn="l"/>
                <a:tab pos="7626984" algn="l"/>
              </a:tabLst>
            </a:pPr>
            <a:r>
              <a:rPr dirty="0" sz="2300" spc="170"/>
              <a:t>REDUCI</a:t>
            </a:r>
            <a:r>
              <a:rPr dirty="0" sz="2300" spc="10"/>
              <a:t>R</a:t>
            </a:r>
            <a:r>
              <a:rPr dirty="0" sz="2300"/>
              <a:t>	</a:t>
            </a:r>
            <a:r>
              <a:rPr dirty="0" sz="2300" spc="170"/>
              <a:t>L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-55"/>
              <a:t>T</a:t>
            </a:r>
            <a:r>
              <a:rPr dirty="0" sz="2300" spc="170"/>
              <a:t>AS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-75"/>
              <a:t>F</a:t>
            </a:r>
            <a:r>
              <a:rPr dirty="0" sz="2300" spc="170"/>
              <a:t>ALLOS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09477" y="1860613"/>
            <a:ext cx="6130925" cy="261810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59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526415" algn="l"/>
                <a:tab pos="527050" algn="l"/>
              </a:tabLst>
            </a:pPr>
            <a:r>
              <a:rPr dirty="0" sz="2000" spc="-10" b="1">
                <a:latin typeface="Calibri"/>
                <a:cs typeface="Calibri"/>
              </a:rPr>
              <a:t>Compilador: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Optimización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código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45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40">
                <a:latin typeface="Calibri"/>
                <a:cs typeface="Calibri"/>
              </a:rPr>
              <a:t>Todas</a:t>
            </a:r>
            <a:r>
              <a:rPr dirty="0" sz="1800" spc="-5">
                <a:latin typeface="Calibri"/>
                <a:cs typeface="Calibri"/>
              </a:rPr>
              <a:t> las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optimizaciones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haremos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este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ejemplo:</a:t>
            </a:r>
            <a:endParaRPr sz="18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430"/>
              </a:spcBef>
              <a:buClr>
                <a:srgbClr val="ABB819"/>
              </a:buClr>
              <a:buSzPct val="77777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800" spc="-10">
                <a:latin typeface="Calibri"/>
                <a:cs typeface="Calibri"/>
              </a:rPr>
              <a:t>DEC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21064:</a:t>
            </a:r>
            <a:endParaRPr sz="1800">
              <a:latin typeface="Calibri"/>
              <a:cs typeface="Calibri"/>
            </a:endParaRPr>
          </a:p>
          <a:p>
            <a:pPr lvl="3" marL="1841500" indent="-457200">
              <a:lnSpc>
                <a:spcPct val="100000"/>
              </a:lnSpc>
              <a:spcBef>
                <a:spcPts val="359"/>
              </a:spcBef>
              <a:buClr>
                <a:srgbClr val="0C8328"/>
              </a:buClr>
              <a:buSzPct val="78571"/>
              <a:buFont typeface="Wingdings"/>
              <a:buChar char=""/>
              <a:tabLst>
                <a:tab pos="1840864" algn="l"/>
                <a:tab pos="1841500" algn="l"/>
              </a:tabLst>
            </a:pPr>
            <a:r>
              <a:rPr dirty="0" sz="1400" spc="-5">
                <a:latin typeface="Calibri"/>
                <a:cs typeface="Calibri"/>
              </a:rPr>
              <a:t>MC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8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Kbytes</a:t>
            </a:r>
            <a:endParaRPr sz="1400">
              <a:latin typeface="Calibri"/>
              <a:cs typeface="Calibri"/>
            </a:endParaRPr>
          </a:p>
          <a:p>
            <a:pPr lvl="3" marL="1841500" indent="-457200">
              <a:lnSpc>
                <a:spcPct val="100000"/>
              </a:lnSpc>
              <a:spcBef>
                <a:spcPts val="335"/>
              </a:spcBef>
              <a:buClr>
                <a:srgbClr val="0C8328"/>
              </a:buClr>
              <a:buSzPct val="78571"/>
              <a:buFont typeface="Wingdings"/>
              <a:buChar char=""/>
              <a:tabLst>
                <a:tab pos="1840864" algn="l"/>
                <a:tab pos="1841500" algn="l"/>
              </a:tabLst>
            </a:pPr>
            <a:r>
              <a:rPr dirty="0" sz="1400" spc="-10">
                <a:latin typeface="Calibri"/>
                <a:cs typeface="Calibri"/>
              </a:rPr>
              <a:t>Emplazamiento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directo</a:t>
            </a:r>
            <a:endParaRPr sz="1400">
              <a:latin typeface="Calibri"/>
              <a:cs typeface="Calibri"/>
            </a:endParaRPr>
          </a:p>
          <a:p>
            <a:pPr lvl="3" marL="1841500" indent="-457200">
              <a:lnSpc>
                <a:spcPct val="100000"/>
              </a:lnSpc>
              <a:spcBef>
                <a:spcPts val="335"/>
              </a:spcBef>
              <a:buClr>
                <a:srgbClr val="0C8328"/>
              </a:buClr>
              <a:buSzPct val="78571"/>
              <a:buFont typeface="Wingdings"/>
              <a:buChar char=""/>
              <a:tabLst>
                <a:tab pos="1840864" algn="l"/>
                <a:tab pos="1841500" algn="l"/>
              </a:tabLst>
            </a:pPr>
            <a:r>
              <a:rPr dirty="0" sz="1400" spc="-5">
                <a:latin typeface="Calibri"/>
                <a:cs typeface="Calibri"/>
              </a:rPr>
              <a:t>256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bloques.</a:t>
            </a:r>
            <a:endParaRPr sz="1400">
              <a:latin typeface="Calibri"/>
              <a:cs typeface="Calibri"/>
            </a:endParaRPr>
          </a:p>
          <a:p>
            <a:pPr lvl="3" marL="1841500" indent="-457200">
              <a:lnSpc>
                <a:spcPct val="100000"/>
              </a:lnSpc>
              <a:spcBef>
                <a:spcPts val="335"/>
              </a:spcBef>
              <a:buClr>
                <a:srgbClr val="0C8328"/>
              </a:buClr>
              <a:buSzPct val="78571"/>
              <a:buFont typeface="Wingdings"/>
              <a:buChar char=""/>
              <a:tabLst>
                <a:tab pos="1840864" algn="l"/>
                <a:tab pos="1841500" algn="l"/>
              </a:tabLst>
            </a:pPr>
            <a:r>
              <a:rPr dirty="0" sz="1400" spc="-15">
                <a:latin typeface="Calibri"/>
                <a:cs typeface="Calibri"/>
              </a:rPr>
              <a:t>Palabras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8</a:t>
            </a:r>
            <a:r>
              <a:rPr dirty="0" sz="1400" spc="-10">
                <a:latin typeface="Calibri"/>
                <a:cs typeface="Calibri"/>
              </a:rPr>
              <a:t> bytes</a:t>
            </a:r>
            <a:endParaRPr sz="1400">
              <a:latin typeface="Calibri"/>
              <a:cs typeface="Calibri"/>
            </a:endParaRPr>
          </a:p>
          <a:p>
            <a:pPr lvl="4" marL="2298700" indent="-457200">
              <a:lnSpc>
                <a:spcPct val="100000"/>
              </a:lnSpc>
              <a:spcBef>
                <a:spcPts val="335"/>
              </a:spcBef>
              <a:buClr>
                <a:srgbClr val="C0EDA8"/>
              </a:buClr>
              <a:buSzPct val="78571"/>
              <a:buFont typeface="Wingdings"/>
              <a:buChar char=""/>
              <a:tabLst>
                <a:tab pos="2298065" algn="l"/>
                <a:tab pos="2298700" algn="l"/>
              </a:tabLst>
            </a:pPr>
            <a:r>
              <a:rPr dirty="0" sz="1400" spc="-15">
                <a:latin typeface="Calibri"/>
                <a:cs typeface="Calibri"/>
              </a:rPr>
              <a:t>Por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tanto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32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4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8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  <a:p>
            <a:pPr lvl="4" marL="2298700" indent="-457200">
              <a:lnSpc>
                <a:spcPct val="100000"/>
              </a:lnSpc>
              <a:spcBef>
                <a:spcPts val="540"/>
              </a:spcBef>
              <a:buClr>
                <a:srgbClr val="C0EDA8"/>
              </a:buClr>
              <a:buSzPct val="78571"/>
              <a:buFont typeface="Wingdings"/>
              <a:buChar char=""/>
              <a:tabLst>
                <a:tab pos="2298065" algn="l"/>
                <a:tab pos="2298700" algn="l"/>
              </a:tabLst>
            </a:pPr>
            <a:r>
              <a:rPr dirty="0" sz="1400" spc="-5">
                <a:latin typeface="Calibri"/>
                <a:cs typeface="Calibri"/>
              </a:rPr>
              <a:t>MC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tiene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1024 </a:t>
            </a:r>
            <a:r>
              <a:rPr dirty="0" sz="1400" spc="-10">
                <a:latin typeface="Calibri"/>
                <a:cs typeface="Calibri"/>
              </a:rPr>
              <a:t>palabras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609477" y="1826819"/>
            <a:ext cx="7468870" cy="76962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145"/>
              </a:spcBef>
              <a:buClr>
                <a:srgbClr val="000000"/>
              </a:buClr>
              <a:buAutoNum type="arabicParenR"/>
              <a:tabLst>
                <a:tab pos="27813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Fusión de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5787BE"/>
                </a:solidFill>
                <a:latin typeface="Calibri"/>
                <a:cs typeface="Calibri"/>
              </a:rPr>
              <a:t>arrays</a:t>
            </a:r>
            <a:r>
              <a:rPr dirty="0" sz="2000" spc="-20">
                <a:latin typeface="Calibri"/>
                <a:cs typeface="Calibri"/>
              </a:rPr>
              <a:t>: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Mejora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localidad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espacial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disminuir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fallos</a:t>
            </a:r>
            <a:endParaRPr sz="2000">
              <a:latin typeface="Calibri"/>
              <a:cs typeface="Calibri"/>
            </a:endParaRPr>
          </a:p>
          <a:p>
            <a:pPr lvl="1" marL="774700" indent="-384175">
              <a:lnSpc>
                <a:spcPct val="100000"/>
              </a:lnSpc>
              <a:spcBef>
                <a:spcPts val="73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774065" algn="l"/>
                <a:tab pos="774700" algn="l"/>
              </a:tabLst>
            </a:pPr>
            <a:r>
              <a:rPr dirty="0" sz="1400" spc="-10">
                <a:latin typeface="Calibri"/>
                <a:cs typeface="Calibri"/>
              </a:rPr>
              <a:t>Colocar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mismas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posiciones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diferentes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arrays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posiciones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contiguas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61246" y="2901188"/>
            <a:ext cx="682625" cy="260350"/>
            <a:chOff x="8961246" y="2901188"/>
            <a:chExt cx="682625" cy="260350"/>
          </a:xfrm>
        </p:grpSpPr>
        <p:sp>
          <p:nvSpPr>
            <p:cNvPr id="6" name="object 6"/>
            <p:cNvSpPr/>
            <p:nvPr/>
          </p:nvSpPr>
          <p:spPr>
            <a:xfrm>
              <a:off x="8973946" y="2913888"/>
              <a:ext cx="657225" cy="234950"/>
            </a:xfrm>
            <a:custGeom>
              <a:avLst/>
              <a:gdLst/>
              <a:ahLst/>
              <a:cxnLst/>
              <a:rect l="l" t="t" r="r" b="b"/>
              <a:pathLst>
                <a:path w="657225" h="234950">
                  <a:moveTo>
                    <a:pt x="656844" y="234695"/>
                  </a:moveTo>
                  <a:lnTo>
                    <a:pt x="656844" y="0"/>
                  </a:lnTo>
                  <a:lnTo>
                    <a:pt x="0" y="0"/>
                  </a:lnTo>
                  <a:lnTo>
                    <a:pt x="0" y="234695"/>
                  </a:lnTo>
                  <a:lnTo>
                    <a:pt x="656844" y="234695"/>
                  </a:lnTo>
                  <a:close/>
                </a:path>
              </a:pathLst>
            </a:custGeom>
            <a:solidFill>
              <a:srgbClr val="ACEA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73946" y="2913888"/>
              <a:ext cx="657225" cy="234950"/>
            </a:xfrm>
            <a:custGeom>
              <a:avLst/>
              <a:gdLst/>
              <a:ahLst/>
              <a:cxnLst/>
              <a:rect l="l" t="t" r="r" b="b"/>
              <a:pathLst>
                <a:path w="657225" h="234950">
                  <a:moveTo>
                    <a:pt x="0" y="234695"/>
                  </a:moveTo>
                  <a:lnTo>
                    <a:pt x="0" y="0"/>
                  </a:lnTo>
                  <a:lnTo>
                    <a:pt x="656844" y="0"/>
                  </a:lnTo>
                  <a:lnTo>
                    <a:pt x="656844" y="234695"/>
                  </a:lnTo>
                  <a:lnTo>
                    <a:pt x="0" y="23469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009259" y="2964433"/>
            <a:ext cx="4114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A,B[0:1]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57449" y="3150361"/>
            <a:ext cx="686435" cy="1122045"/>
            <a:chOff x="8957449" y="3150361"/>
            <a:chExt cx="686435" cy="1122045"/>
          </a:xfrm>
        </p:grpSpPr>
        <p:sp>
          <p:nvSpPr>
            <p:cNvPr id="10" name="object 10"/>
            <p:cNvSpPr/>
            <p:nvPr/>
          </p:nvSpPr>
          <p:spPr>
            <a:xfrm>
              <a:off x="8973946" y="3163061"/>
              <a:ext cx="657225" cy="234315"/>
            </a:xfrm>
            <a:custGeom>
              <a:avLst/>
              <a:gdLst/>
              <a:ahLst/>
              <a:cxnLst/>
              <a:rect l="l" t="t" r="r" b="b"/>
              <a:pathLst>
                <a:path w="657225" h="234314">
                  <a:moveTo>
                    <a:pt x="656844" y="233934"/>
                  </a:moveTo>
                  <a:lnTo>
                    <a:pt x="656844" y="0"/>
                  </a:lnTo>
                  <a:lnTo>
                    <a:pt x="0" y="0"/>
                  </a:lnTo>
                  <a:lnTo>
                    <a:pt x="0" y="233934"/>
                  </a:lnTo>
                  <a:lnTo>
                    <a:pt x="656844" y="233934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73946" y="3163061"/>
              <a:ext cx="657225" cy="234315"/>
            </a:xfrm>
            <a:custGeom>
              <a:avLst/>
              <a:gdLst/>
              <a:ahLst/>
              <a:cxnLst/>
              <a:rect l="l" t="t" r="r" b="b"/>
              <a:pathLst>
                <a:path w="657225" h="234314">
                  <a:moveTo>
                    <a:pt x="0" y="233934"/>
                  </a:moveTo>
                  <a:lnTo>
                    <a:pt x="0" y="0"/>
                  </a:lnTo>
                  <a:lnTo>
                    <a:pt x="656844" y="0"/>
                  </a:lnTo>
                  <a:lnTo>
                    <a:pt x="656844" y="233934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70149" y="4025645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656081" y="233934"/>
                  </a:moveTo>
                  <a:lnTo>
                    <a:pt x="656081" y="0"/>
                  </a:lnTo>
                  <a:lnTo>
                    <a:pt x="0" y="0"/>
                  </a:lnTo>
                  <a:lnTo>
                    <a:pt x="0" y="233934"/>
                  </a:lnTo>
                  <a:lnTo>
                    <a:pt x="656081" y="233934"/>
                  </a:lnTo>
                  <a:close/>
                </a:path>
              </a:pathLst>
            </a:custGeom>
            <a:solidFill>
              <a:srgbClr val="ACEA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70149" y="4025645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0" y="233934"/>
                  </a:moveTo>
                  <a:lnTo>
                    <a:pt x="0" y="0"/>
                  </a:lnTo>
                  <a:lnTo>
                    <a:pt x="656081" y="0"/>
                  </a:lnTo>
                  <a:lnTo>
                    <a:pt x="656081" y="233934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04687" y="4075430"/>
            <a:ext cx="56197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 b="1">
                <a:latin typeface="Arial"/>
                <a:cs typeface="Arial"/>
              </a:rPr>
              <a:t>A,B[512:513]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25953" y="3763771"/>
            <a:ext cx="729615" cy="259715"/>
            <a:chOff x="8925953" y="3763771"/>
            <a:chExt cx="729615" cy="259715"/>
          </a:xfrm>
        </p:grpSpPr>
        <p:sp>
          <p:nvSpPr>
            <p:cNvPr id="16" name="object 16"/>
            <p:cNvSpPr/>
            <p:nvPr/>
          </p:nvSpPr>
          <p:spPr>
            <a:xfrm>
              <a:off x="8970150" y="3776483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656082" y="220218"/>
                  </a:moveTo>
                  <a:lnTo>
                    <a:pt x="0" y="220218"/>
                  </a:lnTo>
                  <a:lnTo>
                    <a:pt x="0" y="233934"/>
                  </a:lnTo>
                  <a:lnTo>
                    <a:pt x="656082" y="233934"/>
                  </a:lnTo>
                  <a:lnTo>
                    <a:pt x="656082" y="220218"/>
                  </a:lnTo>
                  <a:close/>
                </a:path>
                <a:path w="656590" h="234314">
                  <a:moveTo>
                    <a:pt x="656082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656082" y="19050"/>
                  </a:lnTo>
                  <a:lnTo>
                    <a:pt x="656082" y="0"/>
                  </a:lnTo>
                  <a:close/>
                </a:path>
              </a:pathLst>
            </a:custGeom>
            <a:solidFill>
              <a:srgbClr val="406E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70149" y="3776471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0" y="233934"/>
                  </a:moveTo>
                  <a:lnTo>
                    <a:pt x="0" y="0"/>
                  </a:lnTo>
                  <a:lnTo>
                    <a:pt x="656081" y="0"/>
                  </a:lnTo>
                  <a:lnTo>
                    <a:pt x="656081" y="233934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25953" y="3795521"/>
              <a:ext cx="729615" cy="201295"/>
            </a:xfrm>
            <a:custGeom>
              <a:avLst/>
              <a:gdLst/>
              <a:ahLst/>
              <a:cxnLst/>
              <a:rect l="l" t="t" r="r" b="b"/>
              <a:pathLst>
                <a:path w="729615" h="201295">
                  <a:moveTo>
                    <a:pt x="729233" y="201167"/>
                  </a:moveTo>
                  <a:lnTo>
                    <a:pt x="729233" y="0"/>
                  </a:lnTo>
                  <a:lnTo>
                    <a:pt x="0" y="0"/>
                  </a:lnTo>
                  <a:lnTo>
                    <a:pt x="0" y="201167"/>
                  </a:lnTo>
                  <a:lnTo>
                    <a:pt x="729233" y="201167"/>
                  </a:lnTo>
                  <a:close/>
                </a:path>
              </a:pathLst>
            </a:custGeom>
            <a:solidFill>
              <a:srgbClr val="A7C0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004687" y="3826255"/>
            <a:ext cx="56197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 b="1">
                <a:latin typeface="Arial"/>
                <a:cs typeface="Arial"/>
              </a:rPr>
              <a:t>A,B[510:511]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9260" y="3212849"/>
            <a:ext cx="36385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 b="1">
                <a:latin typeface="Arial"/>
                <a:cs typeface="Arial"/>
              </a:rPr>
              <a:t>A,B[2:3]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61246" y="3399535"/>
            <a:ext cx="682625" cy="259715"/>
            <a:chOff x="8961246" y="3399535"/>
            <a:chExt cx="682625" cy="259715"/>
          </a:xfrm>
        </p:grpSpPr>
        <p:sp>
          <p:nvSpPr>
            <p:cNvPr id="22" name="object 22"/>
            <p:cNvSpPr/>
            <p:nvPr/>
          </p:nvSpPr>
          <p:spPr>
            <a:xfrm>
              <a:off x="8973946" y="3412235"/>
              <a:ext cx="657225" cy="234315"/>
            </a:xfrm>
            <a:custGeom>
              <a:avLst/>
              <a:gdLst/>
              <a:ahLst/>
              <a:cxnLst/>
              <a:rect l="l" t="t" r="r" b="b"/>
              <a:pathLst>
                <a:path w="657225" h="234314">
                  <a:moveTo>
                    <a:pt x="656844" y="233934"/>
                  </a:moveTo>
                  <a:lnTo>
                    <a:pt x="656844" y="0"/>
                  </a:lnTo>
                  <a:lnTo>
                    <a:pt x="0" y="0"/>
                  </a:lnTo>
                  <a:lnTo>
                    <a:pt x="0" y="233934"/>
                  </a:lnTo>
                  <a:lnTo>
                    <a:pt x="656844" y="233934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973946" y="3412235"/>
              <a:ext cx="657225" cy="234315"/>
            </a:xfrm>
            <a:custGeom>
              <a:avLst/>
              <a:gdLst/>
              <a:ahLst/>
              <a:cxnLst/>
              <a:rect l="l" t="t" r="r" b="b"/>
              <a:pathLst>
                <a:path w="657225" h="234314">
                  <a:moveTo>
                    <a:pt x="0" y="233934"/>
                  </a:moveTo>
                  <a:lnTo>
                    <a:pt x="0" y="0"/>
                  </a:lnTo>
                  <a:lnTo>
                    <a:pt x="656844" y="0"/>
                  </a:lnTo>
                  <a:lnTo>
                    <a:pt x="656844" y="233934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009259" y="3462020"/>
            <a:ext cx="36385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 b="1">
                <a:latin typeface="Arial"/>
                <a:cs typeface="Arial"/>
              </a:rPr>
              <a:t>A,B[4:5]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57449" y="3649471"/>
            <a:ext cx="681990" cy="1254125"/>
            <a:chOff x="8957449" y="3649471"/>
            <a:chExt cx="681990" cy="1254125"/>
          </a:xfrm>
        </p:grpSpPr>
        <p:sp>
          <p:nvSpPr>
            <p:cNvPr id="26" name="object 26"/>
            <p:cNvSpPr/>
            <p:nvPr/>
          </p:nvSpPr>
          <p:spPr>
            <a:xfrm>
              <a:off x="9527171" y="3666743"/>
              <a:ext cx="5080" cy="99060"/>
            </a:xfrm>
            <a:custGeom>
              <a:avLst/>
              <a:gdLst/>
              <a:ahLst/>
              <a:cxnLst/>
              <a:rect l="l" t="t" r="r" b="b"/>
              <a:pathLst>
                <a:path w="5079" h="99060">
                  <a:moveTo>
                    <a:pt x="2285" y="-6350"/>
                  </a:moveTo>
                  <a:lnTo>
                    <a:pt x="2285" y="105409"/>
                  </a:lnTo>
                </a:path>
              </a:pathLst>
            </a:custGeom>
            <a:ln w="1727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085973" y="3658361"/>
              <a:ext cx="5080" cy="134620"/>
            </a:xfrm>
            <a:custGeom>
              <a:avLst/>
              <a:gdLst/>
              <a:ahLst/>
              <a:cxnLst/>
              <a:rect l="l" t="t" r="r" b="b"/>
              <a:pathLst>
                <a:path w="5079" h="134620">
                  <a:moveTo>
                    <a:pt x="2286" y="-6350"/>
                  </a:moveTo>
                  <a:lnTo>
                    <a:pt x="2286" y="140461"/>
                  </a:lnTo>
                </a:path>
              </a:pathLst>
            </a:custGeom>
            <a:ln w="1727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70149" y="4656581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656081" y="233934"/>
                  </a:moveTo>
                  <a:lnTo>
                    <a:pt x="656081" y="0"/>
                  </a:lnTo>
                  <a:lnTo>
                    <a:pt x="0" y="0"/>
                  </a:lnTo>
                  <a:lnTo>
                    <a:pt x="0" y="233934"/>
                  </a:lnTo>
                  <a:lnTo>
                    <a:pt x="656081" y="23393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70149" y="4656581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0" y="233934"/>
                  </a:moveTo>
                  <a:lnTo>
                    <a:pt x="0" y="0"/>
                  </a:lnTo>
                  <a:lnTo>
                    <a:pt x="656081" y="0"/>
                  </a:lnTo>
                  <a:lnTo>
                    <a:pt x="656081" y="233934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957443" y="4706366"/>
            <a:ext cx="6610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 b="1">
                <a:latin typeface="Arial"/>
                <a:cs typeface="Arial"/>
              </a:rPr>
              <a:t>A,B[1022:1023]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57449" y="4256023"/>
            <a:ext cx="681990" cy="407034"/>
            <a:chOff x="8957449" y="4256023"/>
            <a:chExt cx="681990" cy="407034"/>
          </a:xfrm>
        </p:grpSpPr>
        <p:sp>
          <p:nvSpPr>
            <p:cNvPr id="32" name="object 32"/>
            <p:cNvSpPr/>
            <p:nvPr/>
          </p:nvSpPr>
          <p:spPr>
            <a:xfrm>
              <a:off x="9527171" y="4502657"/>
              <a:ext cx="0" cy="160020"/>
            </a:xfrm>
            <a:custGeom>
              <a:avLst/>
              <a:gdLst/>
              <a:ahLst/>
              <a:cxnLst/>
              <a:rect l="l" t="t" r="r" b="b"/>
              <a:pathLst>
                <a:path w="0" h="160020">
                  <a:moveTo>
                    <a:pt x="0" y="0"/>
                  </a:moveTo>
                  <a:lnTo>
                    <a:pt x="0" y="160019"/>
                  </a:lnTo>
                </a:path>
              </a:pathLst>
            </a:custGeom>
            <a:ln w="127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081388" y="4539233"/>
              <a:ext cx="5080" cy="97155"/>
            </a:xfrm>
            <a:custGeom>
              <a:avLst/>
              <a:gdLst/>
              <a:ahLst/>
              <a:cxnLst/>
              <a:rect l="l" t="t" r="r" b="b"/>
              <a:pathLst>
                <a:path w="5079" h="97154">
                  <a:moveTo>
                    <a:pt x="2292" y="-6350"/>
                  </a:moveTo>
                  <a:lnTo>
                    <a:pt x="2292" y="103124"/>
                  </a:lnTo>
                </a:path>
              </a:pathLst>
            </a:custGeom>
            <a:ln w="1728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970149" y="4268723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656081" y="233934"/>
                  </a:moveTo>
                  <a:lnTo>
                    <a:pt x="656081" y="0"/>
                  </a:lnTo>
                  <a:lnTo>
                    <a:pt x="0" y="0"/>
                  </a:lnTo>
                  <a:lnTo>
                    <a:pt x="0" y="233934"/>
                  </a:lnTo>
                  <a:lnTo>
                    <a:pt x="656081" y="233934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970149" y="4268723"/>
              <a:ext cx="656590" cy="234315"/>
            </a:xfrm>
            <a:custGeom>
              <a:avLst/>
              <a:gdLst/>
              <a:ahLst/>
              <a:cxnLst/>
              <a:rect l="l" t="t" r="r" b="b"/>
              <a:pathLst>
                <a:path w="656590" h="234314">
                  <a:moveTo>
                    <a:pt x="0" y="233934"/>
                  </a:moveTo>
                  <a:lnTo>
                    <a:pt x="0" y="0"/>
                  </a:lnTo>
                  <a:lnTo>
                    <a:pt x="656081" y="0"/>
                  </a:lnTo>
                  <a:lnTo>
                    <a:pt x="656081" y="233934"/>
                  </a:lnTo>
                  <a:lnTo>
                    <a:pt x="0" y="2339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154563" y="2919476"/>
          <a:ext cx="1493520" cy="168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441325"/>
                <a:gridCol w="100965"/>
                <a:gridCol w="70484"/>
                <a:gridCol w="130175"/>
                <a:gridCol w="441959"/>
                <a:gridCol w="101600"/>
                <a:gridCol w="52705"/>
              </a:tblGrid>
              <a:tr h="241173"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CEA3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CEA3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ACEA30"/>
                    </a:solidFill>
                  </a:tcPr>
                </a:tc>
              </a:tr>
              <a:tr h="249174"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99"/>
                    </a:solidFill>
                  </a:tcPr>
                </a:tc>
              </a:tr>
              <a:tr h="248793"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CFEB9"/>
                    </a:solidFill>
                  </a:tcPr>
                </a:tc>
              </a:tr>
              <a:tr h="241553"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C0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7C0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A7C0DE"/>
                    </a:solidFill>
                  </a:tcPr>
                </a:tc>
              </a:tr>
              <a:tr h="192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4729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A[1016:1019]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B[1016:1019]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CC99FF"/>
                    </a:solidFill>
                  </a:tcPr>
                </a:tc>
              </a:tr>
              <a:tr h="237109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A[1020:1023]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B[1020:1023]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2106815" y="4824984"/>
            <a:ext cx="1440180" cy="647065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252729" marR="246379">
              <a:lnSpc>
                <a:spcPct val="100000"/>
              </a:lnSpc>
              <a:spcBef>
                <a:spcPts val="280"/>
              </a:spcBef>
            </a:pPr>
            <a:r>
              <a:rPr dirty="0" sz="1200" spc="-5" b="1">
                <a:latin typeface="Calibri"/>
                <a:cs typeface="Calibri"/>
              </a:rPr>
              <a:t>2x1024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fallos 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2x256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inicio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Resto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2x3x256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87731" y="4614671"/>
            <a:ext cx="1129030" cy="462915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285"/>
              </a:spcBef>
            </a:pPr>
            <a:r>
              <a:rPr dirty="0" sz="1200" spc="-5" b="1">
                <a:latin typeface="Calibri"/>
                <a:cs typeface="Calibri"/>
              </a:rPr>
              <a:t>1024/2 </a:t>
            </a:r>
            <a:r>
              <a:rPr dirty="0" sz="1200" spc="-10" b="1">
                <a:latin typeface="Calibri"/>
                <a:cs typeface="Calibri"/>
              </a:rPr>
              <a:t>fallos</a:t>
            </a:r>
            <a:endParaRPr sz="12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2x256 </a:t>
            </a:r>
            <a:r>
              <a:rPr dirty="0" sz="1200" spc="-5">
                <a:latin typeface="Calibri"/>
                <a:cs typeface="Calibri"/>
              </a:rPr>
              <a:t>de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inicio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54163" y="4686300"/>
            <a:ext cx="1057275" cy="277495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200" spc="-5" b="1">
                <a:solidFill>
                  <a:srgbClr val="5787BE"/>
                </a:solidFill>
                <a:latin typeface="Comic Sans MS"/>
                <a:cs typeface="Comic Sans MS"/>
              </a:rPr>
              <a:t>Ganancia:</a:t>
            </a:r>
            <a:r>
              <a:rPr dirty="0" sz="1200" spc="-50" b="1">
                <a:solidFill>
                  <a:srgbClr val="5787BE"/>
                </a:solidFill>
                <a:latin typeface="Comic Sans MS"/>
                <a:cs typeface="Comic Sans MS"/>
              </a:rPr>
              <a:t> </a:t>
            </a:r>
            <a:r>
              <a:rPr dirty="0" sz="1200" b="1">
                <a:solidFill>
                  <a:srgbClr val="5787BE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53851" y="2932430"/>
            <a:ext cx="1168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A[1024]; </a:t>
            </a:r>
            <a:r>
              <a:rPr dirty="0" sz="1000" spc="-58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B[1024];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53851" y="3389628"/>
            <a:ext cx="2463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for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0;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&lt;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1024;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1) </a:t>
            </a:r>
            <a:r>
              <a:rPr dirty="0" sz="1000" spc="-58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 C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(A[i]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B[i]);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70986" y="2939288"/>
            <a:ext cx="10922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struct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fusion{ </a:t>
            </a:r>
            <a:r>
              <a:rPr dirty="0" sz="1000" spc="-58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double A; </a:t>
            </a:r>
            <a:r>
              <a:rPr dirty="0" sz="100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3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Courier New"/>
                <a:cs typeface="Courier New"/>
              </a:rPr>
              <a:t>}</a:t>
            </a:r>
            <a:r>
              <a:rPr dirty="0" sz="1000" spc="-7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array[1024];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70986" y="3701286"/>
            <a:ext cx="2768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for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0;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&lt;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1024;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1)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</a:pP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2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(array[i].A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array[i].B);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13831" y="4291838"/>
            <a:ext cx="56197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 b="1">
                <a:latin typeface="Arial"/>
                <a:cs typeface="Arial"/>
              </a:rPr>
              <a:t>A,B[514:515]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9115" y="4003547"/>
            <a:ext cx="2672715" cy="647065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L="123189" marR="115570" indent="-4445">
              <a:lnSpc>
                <a:spcPct val="100000"/>
              </a:lnSpc>
              <a:spcBef>
                <a:spcPts val="285"/>
              </a:spcBef>
            </a:pPr>
            <a:r>
              <a:rPr dirty="0" sz="1200" spc="-30">
                <a:latin typeface="Calibri"/>
                <a:cs typeface="Calibri"/>
              </a:rPr>
              <a:t>Todos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accesos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fallos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ya</a:t>
            </a:r>
            <a:r>
              <a:rPr dirty="0" sz="1200" spc="-5">
                <a:latin typeface="Calibri"/>
                <a:cs typeface="Calibri"/>
              </a:rPr>
              <a:t> que </a:t>
            </a:r>
            <a:r>
              <a:rPr dirty="0" sz="1200">
                <a:latin typeface="Calibri"/>
                <a:cs typeface="Calibri"/>
              </a:rPr>
              <a:t> cualquier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referencia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A[i]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</a:t>
            </a:r>
            <a:r>
              <a:rPr dirty="0" sz="1200" spc="-5">
                <a:latin typeface="Calibri"/>
                <a:cs typeface="Calibri"/>
              </a:rPr>
              <a:t> coloca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mismo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Marco</a:t>
            </a:r>
            <a:r>
              <a:rPr dirty="0" sz="1200" spc="-5">
                <a:latin typeface="Calibri"/>
                <a:cs typeface="Calibri"/>
              </a:rPr>
              <a:t> 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bloque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que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B[i]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03" y="1851151"/>
            <a:ext cx="7602220" cy="955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arenR" startAt="2"/>
              <a:tabLst>
                <a:tab pos="278130" algn="l"/>
              </a:tabLst>
            </a:pP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Alargamiento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de</a:t>
            </a:r>
            <a:r>
              <a:rPr dirty="0" sz="2000" spc="1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5787BE"/>
                </a:solidFill>
                <a:latin typeface="Calibri"/>
                <a:cs typeface="Calibri"/>
              </a:rPr>
              <a:t>arrays</a:t>
            </a:r>
            <a:r>
              <a:rPr dirty="0" sz="2000" spc="-20">
                <a:latin typeface="Calibri"/>
                <a:cs typeface="Calibri"/>
              </a:rPr>
              <a:t>: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Mejora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localidad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espacial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disminuir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los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fallos</a:t>
            </a:r>
            <a:endParaRPr sz="2000">
              <a:latin typeface="Calibri"/>
              <a:cs typeface="Calibri"/>
            </a:endParaRPr>
          </a:p>
          <a:p>
            <a:pPr lvl="1" marL="702945" indent="-233679">
              <a:lnSpc>
                <a:spcPct val="100000"/>
              </a:lnSpc>
              <a:spcBef>
                <a:spcPts val="60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703580" algn="l"/>
              </a:tabLst>
            </a:pPr>
            <a:r>
              <a:rPr dirty="0" sz="1600" spc="-5">
                <a:latin typeface="Calibri"/>
                <a:cs typeface="Calibri"/>
              </a:rPr>
              <a:t>Impedir que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cada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iteración</a:t>
            </a:r>
            <a:r>
              <a:rPr dirty="0" sz="1600" spc="-5">
                <a:latin typeface="Calibri"/>
                <a:cs typeface="Calibri"/>
              </a:rPr>
              <a:t> 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bucle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compita</a:t>
            </a:r>
            <a:r>
              <a:rPr dirty="0" sz="1600" spc="-5">
                <a:latin typeface="Calibri"/>
                <a:cs typeface="Calibri"/>
              </a:rPr>
              <a:t> por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mismo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marco</a:t>
            </a:r>
            <a:r>
              <a:rPr dirty="0" sz="1600" spc="-5">
                <a:latin typeface="Calibri"/>
                <a:cs typeface="Calibri"/>
              </a:rPr>
              <a:t> de bloque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2813" y="4105719"/>
            <a:ext cx="548640" cy="99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75"/>
              </a:lnSpc>
            </a:pPr>
            <a:r>
              <a:rPr dirty="0" sz="700" spc="-5" b="1">
                <a:latin typeface="Arial"/>
                <a:cs typeface="Arial"/>
              </a:rPr>
              <a:t>B[1020</a:t>
            </a:r>
            <a:r>
              <a:rPr dirty="0" sz="700" spc="-10" b="1">
                <a:latin typeface="Arial"/>
                <a:cs typeface="Arial"/>
              </a:rPr>
              <a:t>:</a:t>
            </a:r>
            <a:r>
              <a:rPr dirty="0" sz="700" spc="-5" b="1">
                <a:latin typeface="Arial"/>
                <a:cs typeface="Arial"/>
              </a:rPr>
              <a:t>1023]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2813" y="3890831"/>
            <a:ext cx="548640" cy="99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75"/>
              </a:lnSpc>
            </a:pPr>
            <a:r>
              <a:rPr dirty="0" sz="700" spc="-5" b="1">
                <a:latin typeface="Arial"/>
                <a:cs typeface="Arial"/>
              </a:rPr>
              <a:t>B[1016</a:t>
            </a:r>
            <a:r>
              <a:rPr dirty="0" sz="700" spc="-10" b="1">
                <a:latin typeface="Arial"/>
                <a:cs typeface="Arial"/>
              </a:rPr>
              <a:t>:</a:t>
            </a:r>
            <a:r>
              <a:rPr dirty="0" sz="700" spc="-5" b="1">
                <a:latin typeface="Arial"/>
                <a:cs typeface="Arial"/>
              </a:rPr>
              <a:t>1019]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64591" y="2799079"/>
          <a:ext cx="704850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"/>
                <a:gridCol w="445134"/>
                <a:gridCol w="102234"/>
              </a:tblGrid>
              <a:tr h="208025">
                <a:tc grid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F4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2">
                <a:tc grid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2">
                <a:tc grid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025">
                <a:tc grid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025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A[1016:1019]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025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A[1020:1023]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787B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12863" y="2799079"/>
          <a:ext cx="704215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"/>
                <a:gridCol w="445134"/>
                <a:gridCol w="101600"/>
              </a:tblGrid>
              <a:tr h="208025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F4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2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2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025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025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B[1016:1019]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025">
                <a:tc gridSpan="3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B[1020:1023]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787B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875921" y="2821939"/>
            <a:ext cx="20828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18844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A[1024]; </a:t>
            </a:r>
            <a:r>
              <a:rPr dirty="0" sz="1000" spc="-58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B[1024];</a:t>
            </a:r>
            <a:endParaRPr sz="1000">
              <a:latin typeface="Courier New"/>
              <a:cs typeface="Courier New"/>
            </a:endParaRPr>
          </a:p>
          <a:p>
            <a:pPr marL="164465" marR="5080" indent="-152400">
              <a:lnSpc>
                <a:spcPct val="100000"/>
              </a:lnSpc>
            </a:pPr>
            <a:r>
              <a:rPr dirty="0" sz="1000" spc="-5" b="1">
                <a:latin typeface="Courier New"/>
                <a:cs typeface="Courier New"/>
              </a:rPr>
              <a:t>for (i=0; </a:t>
            </a:r>
            <a:r>
              <a:rPr dirty="0" sz="1000" b="1">
                <a:latin typeface="Courier New"/>
                <a:cs typeface="Courier New"/>
              </a:rPr>
              <a:t>i &lt; </a:t>
            </a:r>
            <a:r>
              <a:rPr dirty="0" sz="1000" spc="-5" b="1">
                <a:latin typeface="Courier New"/>
                <a:cs typeface="Courier New"/>
              </a:rPr>
              <a:t>1024; i=i +1) </a:t>
            </a:r>
            <a:r>
              <a:rPr dirty="0" sz="1000" spc="-59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 C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(A[i]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B[i]);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1621" y="4751327"/>
            <a:ext cx="20066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2644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A[1028]; </a:t>
            </a:r>
            <a:r>
              <a:rPr dirty="0" sz="1000" spc="-58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8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B[1024];</a:t>
            </a:r>
            <a:endParaRPr sz="1000">
              <a:latin typeface="Courier New"/>
              <a:cs typeface="Courier New"/>
            </a:endParaRPr>
          </a:p>
          <a:p>
            <a:pPr marL="164465" marR="5080" indent="-152400">
              <a:lnSpc>
                <a:spcPct val="100000"/>
              </a:lnSpc>
            </a:pPr>
            <a:r>
              <a:rPr dirty="0" sz="1000" spc="-5" b="1">
                <a:latin typeface="Courier New"/>
                <a:cs typeface="Courier New"/>
              </a:rPr>
              <a:t>for (i=0; </a:t>
            </a:r>
            <a:r>
              <a:rPr dirty="0" sz="1000" b="1">
                <a:latin typeface="Courier New"/>
                <a:cs typeface="Courier New"/>
              </a:rPr>
              <a:t>i &lt; </a:t>
            </a:r>
            <a:r>
              <a:rPr dirty="0" sz="1000" spc="-5" b="1">
                <a:latin typeface="Courier New"/>
                <a:cs typeface="Courier New"/>
              </a:rPr>
              <a:t>1024; i=i+1) </a:t>
            </a:r>
            <a:r>
              <a:rPr dirty="0" sz="1000" spc="-59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 C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(A[i]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+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B[i]);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697357" y="4842764"/>
          <a:ext cx="704215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"/>
                <a:gridCol w="445134"/>
                <a:gridCol w="101600"/>
              </a:tblGrid>
              <a:tr h="208406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F4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2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3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644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406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A[1016:1019]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644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A[1020:1023]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787B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63167" y="4842764"/>
          <a:ext cx="704850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"/>
                <a:gridCol w="445134"/>
                <a:gridCol w="102234"/>
              </a:tblGrid>
              <a:tr h="208406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A[1024:1027]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F4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2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4503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644"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406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B[1012:1015]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644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B[1016:1019]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787B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706253" y="3647694"/>
            <a:ext cx="1287145" cy="74041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just" marL="97155" marR="135255" indent="61594">
              <a:lnSpc>
                <a:spcPct val="100000"/>
              </a:lnSpc>
              <a:spcBef>
                <a:spcPts val="270"/>
              </a:spcBef>
            </a:pPr>
            <a:r>
              <a:rPr dirty="0" sz="1400" spc="-10" b="1">
                <a:latin typeface="Calibri"/>
                <a:cs typeface="Calibri"/>
              </a:rPr>
              <a:t>2x1024 fallos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512 de </a:t>
            </a:r>
            <a:r>
              <a:rPr dirty="0" sz="1400" spc="-10">
                <a:latin typeface="Calibri"/>
                <a:cs typeface="Calibri"/>
              </a:rPr>
              <a:t>inicio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Resto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2x3x512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8593" y="5743194"/>
            <a:ext cx="1283970" cy="523875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dirty="0" sz="1400" spc="-10" b="1">
                <a:latin typeface="Calibri"/>
                <a:cs typeface="Calibri"/>
              </a:rPr>
              <a:t>1024/2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fallos</a:t>
            </a:r>
            <a:endParaRPr sz="14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2x256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inicio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5255" y="5807202"/>
            <a:ext cx="1057910" cy="307975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1400" spc="-10" b="1">
                <a:solidFill>
                  <a:srgbClr val="5787BE"/>
                </a:solidFill>
                <a:latin typeface="Calibri"/>
                <a:cs typeface="Calibri"/>
              </a:rPr>
              <a:t>Ganancia:</a:t>
            </a:r>
            <a:r>
              <a:rPr dirty="0" sz="1400" spc="-3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5787BE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0257" y="4849367"/>
            <a:ext cx="662305" cy="201930"/>
          </a:xfrm>
          <a:prstGeom prst="rect">
            <a:avLst/>
          </a:prstGeom>
          <a:solidFill>
            <a:srgbClr val="D9F4CB"/>
          </a:solidFill>
          <a:ln w="25400">
            <a:solidFill>
              <a:srgbClr val="00000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500"/>
              </a:spcBef>
            </a:pPr>
            <a:r>
              <a:rPr dirty="0" sz="700" spc="-5" b="1">
                <a:latin typeface="Arial"/>
                <a:cs typeface="Arial"/>
              </a:rPr>
              <a:t>B[1020:1023]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4291" y="1323086"/>
            <a:ext cx="462280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985" algn="l"/>
              </a:tabLst>
            </a:pPr>
            <a:r>
              <a:rPr dirty="0" sz="2900" spc="190"/>
              <a:t>I</a:t>
            </a:r>
            <a:r>
              <a:rPr dirty="0" sz="2300" spc="170"/>
              <a:t>NTRODUCCIÓN</a:t>
            </a:r>
            <a:r>
              <a:rPr dirty="0" sz="2900" spc="-5"/>
              <a:t>:</a:t>
            </a:r>
            <a:r>
              <a:rPr dirty="0" sz="2900" spc="380"/>
              <a:t> </a:t>
            </a:r>
            <a:r>
              <a:rPr dirty="0" sz="2300" spc="170"/>
              <a:t>E</a:t>
            </a:r>
            <a:r>
              <a:rPr dirty="0" sz="2300" spc="10"/>
              <a:t>L</a:t>
            </a:r>
            <a:r>
              <a:rPr dirty="0" sz="2300"/>
              <a:t>	</a:t>
            </a:r>
            <a:r>
              <a:rPr dirty="0" sz="2300" spc="170"/>
              <a:t>PROBLEMA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568329" y="4803902"/>
            <a:ext cx="60629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526415" algn="l"/>
                <a:tab pos="527050" algn="l"/>
              </a:tabLst>
            </a:pP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demanda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anchura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banda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crece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5529" y="5229097"/>
            <a:ext cx="170180" cy="860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2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1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50" spc="2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1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50" spc="2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7129" y="5112055"/>
            <a:ext cx="496189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82290">
              <a:lnSpc>
                <a:spcPct val="131200"/>
              </a:lnSpc>
              <a:spcBef>
                <a:spcPts val="100"/>
              </a:spcBef>
            </a:pPr>
            <a:r>
              <a:rPr dirty="0" sz="1600" spc="-5">
                <a:latin typeface="Calibri"/>
                <a:cs typeface="Calibri"/>
              </a:rPr>
              <a:t>Segmentación, </a:t>
            </a:r>
            <a:r>
              <a:rPr dirty="0" sz="1600">
                <a:latin typeface="Calibri"/>
                <a:cs typeface="Calibri"/>
              </a:rPr>
              <a:t>ILP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Ejecución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especulativa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Calibri"/>
                <a:cs typeface="Calibri"/>
              </a:rPr>
              <a:t>1980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 caches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“on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chip”,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2020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3</a:t>
            </a:r>
            <a:r>
              <a:rPr dirty="0" sz="1600" spc="-5">
                <a:latin typeface="Calibri"/>
                <a:cs typeface="Calibri"/>
              </a:rPr>
              <a:t> niveles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“on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chip”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743" y="1906523"/>
            <a:ext cx="6984492" cy="27409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80253" y="2668016"/>
            <a:ext cx="1308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omic Sans MS"/>
                <a:cs typeface="Comic Sans MS"/>
              </a:rPr>
              <a:t>Gap </a:t>
            </a:r>
            <a:r>
              <a:rPr dirty="0" sz="1400" spc="-10" b="1">
                <a:latin typeface="Comic Sans MS"/>
                <a:cs typeface="Comic Sans MS"/>
              </a:rPr>
              <a:t>memoria </a:t>
            </a:r>
            <a:r>
              <a:rPr dirty="0" sz="1400" spc="-5" b="1">
                <a:latin typeface="Comic Sans MS"/>
                <a:cs typeface="Comic Sans MS"/>
              </a:rPr>
              <a:t>- </a:t>
            </a:r>
            <a:r>
              <a:rPr dirty="0" sz="1400" spc="-595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procesador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79587" y="2518422"/>
            <a:ext cx="245745" cy="1283335"/>
          </a:xfrm>
          <a:custGeom>
            <a:avLst/>
            <a:gdLst/>
            <a:ahLst/>
            <a:cxnLst/>
            <a:rect l="l" t="t" r="r" b="b"/>
            <a:pathLst>
              <a:path w="245745" h="1283335">
                <a:moveTo>
                  <a:pt x="245364" y="1052322"/>
                </a:moveTo>
                <a:lnTo>
                  <a:pt x="169151" y="1053846"/>
                </a:lnTo>
                <a:lnTo>
                  <a:pt x="152400" y="227838"/>
                </a:lnTo>
                <a:lnTo>
                  <a:pt x="228600" y="226314"/>
                </a:lnTo>
                <a:lnTo>
                  <a:pt x="143992" y="65239"/>
                </a:lnTo>
                <a:lnTo>
                  <a:pt x="143992" y="1054341"/>
                </a:lnTo>
                <a:lnTo>
                  <a:pt x="118808" y="1054849"/>
                </a:lnTo>
                <a:lnTo>
                  <a:pt x="101371" y="228854"/>
                </a:lnTo>
                <a:lnTo>
                  <a:pt x="126492" y="228346"/>
                </a:lnTo>
                <a:lnTo>
                  <a:pt x="127254" y="228333"/>
                </a:lnTo>
                <a:lnTo>
                  <a:pt x="143992" y="1054341"/>
                </a:lnTo>
                <a:lnTo>
                  <a:pt x="143992" y="65239"/>
                </a:lnTo>
                <a:lnTo>
                  <a:pt x="109728" y="0"/>
                </a:lnTo>
                <a:lnTo>
                  <a:pt x="0" y="230886"/>
                </a:lnTo>
                <a:lnTo>
                  <a:pt x="75438" y="229374"/>
                </a:lnTo>
                <a:lnTo>
                  <a:pt x="76200" y="229362"/>
                </a:lnTo>
                <a:lnTo>
                  <a:pt x="92951" y="1055370"/>
                </a:lnTo>
                <a:lnTo>
                  <a:pt x="16764" y="1056894"/>
                </a:lnTo>
                <a:lnTo>
                  <a:pt x="119634" y="1252740"/>
                </a:lnTo>
                <a:lnTo>
                  <a:pt x="135636" y="1283208"/>
                </a:lnTo>
                <a:lnTo>
                  <a:pt x="169926" y="1211046"/>
                </a:lnTo>
                <a:lnTo>
                  <a:pt x="245364" y="1052322"/>
                </a:lnTo>
                <a:close/>
              </a:path>
            </a:pathLst>
          </a:custGeom>
          <a:solidFill>
            <a:srgbClr val="6780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32259" y="3746246"/>
            <a:ext cx="782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25%</a:t>
            </a:r>
            <a:r>
              <a:rPr dirty="0" sz="1200" spc="-4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al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año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6155" y="2786888"/>
            <a:ext cx="782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52%</a:t>
            </a:r>
            <a:r>
              <a:rPr dirty="0" sz="1200" spc="-4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al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año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5064" y="2271014"/>
            <a:ext cx="695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0%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al</a:t>
            </a:r>
            <a:r>
              <a:rPr dirty="0" sz="1200" spc="-45" b="1">
                <a:latin typeface="Trebuchet MS"/>
                <a:cs typeface="Trebuchet MS"/>
              </a:rPr>
              <a:t> </a:t>
            </a:r>
            <a:r>
              <a:rPr dirty="0" sz="1200" spc="-5" b="1">
                <a:latin typeface="Trebuchet MS"/>
                <a:cs typeface="Trebuchet MS"/>
              </a:rPr>
              <a:t>año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5011" y="3908551"/>
            <a:ext cx="8089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FF0000"/>
                </a:solidFill>
                <a:latin typeface="Trebuchet MS"/>
                <a:cs typeface="Trebuchet MS"/>
              </a:rPr>
              <a:t>7%</a:t>
            </a:r>
            <a:r>
              <a:rPr dirty="0" sz="1400" spc="-2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Trebuchet MS"/>
                <a:cs typeface="Trebuchet MS"/>
              </a:rPr>
              <a:t>al</a:t>
            </a:r>
            <a:r>
              <a:rPr dirty="0" sz="14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Trebuchet MS"/>
                <a:cs typeface="Trebuchet MS"/>
              </a:rPr>
              <a:t>año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828125"/>
            <a:ext cx="8082280" cy="9899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AutoNum type="arabicParenR" startAt="3"/>
              <a:tabLst>
                <a:tab pos="278130" algn="l"/>
              </a:tabLst>
            </a:pP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Intercambio</a:t>
            </a:r>
            <a:r>
              <a:rPr dirty="0" sz="2000" spc="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de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bucles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Mejora</a:t>
            </a:r>
            <a:r>
              <a:rPr dirty="0" sz="2000" spc="-5">
                <a:latin typeface="Calibri"/>
                <a:cs typeface="Calibri"/>
              </a:rPr>
              <a:t> la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localidad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espacial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disminuir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fallos</a:t>
            </a:r>
            <a:endParaRPr sz="2000">
              <a:latin typeface="Calibri"/>
              <a:cs typeface="Calibri"/>
            </a:endParaRPr>
          </a:p>
          <a:p>
            <a:pPr lvl="1" marL="866775" marR="493395" indent="-285750">
              <a:lnSpc>
                <a:spcPct val="100000"/>
              </a:lnSpc>
              <a:spcBef>
                <a:spcPts val="600"/>
              </a:spcBef>
              <a:buClr>
                <a:srgbClr val="0C8328"/>
              </a:buClr>
              <a:buSzPct val="78125"/>
              <a:buFont typeface="Wingdings"/>
              <a:buChar char=""/>
              <a:tabLst>
                <a:tab pos="866775" algn="l"/>
                <a:tab pos="867410" algn="l"/>
              </a:tabLst>
            </a:pPr>
            <a:r>
              <a:rPr dirty="0" sz="1600" spc="-5">
                <a:latin typeface="Calibri"/>
                <a:cs typeface="Calibri"/>
              </a:rPr>
              <a:t>En lenguaje</a:t>
            </a:r>
            <a:r>
              <a:rPr dirty="0" sz="1600">
                <a:latin typeface="Calibri"/>
                <a:cs typeface="Calibri"/>
              </a:rPr>
              <a:t> C</a:t>
            </a:r>
            <a:r>
              <a:rPr dirty="0" sz="1600" spc="-5">
                <a:latin typeface="Calibri"/>
                <a:cs typeface="Calibri"/>
              </a:rPr>
              <a:t> las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matrices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almacenan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filas,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luego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>
                <a:latin typeface="Calibri"/>
                <a:cs typeface="Calibri"/>
              </a:rPr>
              <a:t>debe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variar</a:t>
            </a:r>
            <a:r>
              <a:rPr dirty="0" sz="1600">
                <a:latin typeface="Calibri"/>
                <a:cs typeface="Calibri"/>
              </a:rPr>
              <a:t> en 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bucle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interno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columna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479" y="4682744"/>
            <a:ext cx="14732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6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A[128][128];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5479" y="4987542"/>
            <a:ext cx="208280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for</a:t>
            </a:r>
            <a:r>
              <a:rPr dirty="0" sz="1000" spc="2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(i=0;</a:t>
            </a:r>
            <a:r>
              <a:rPr dirty="0" sz="1000" spc="3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3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&lt;</a:t>
            </a:r>
            <a:r>
              <a:rPr dirty="0" sz="1000" spc="2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128;i=i+1) </a:t>
            </a:r>
            <a:r>
              <a:rPr dirty="0" sz="100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for</a:t>
            </a:r>
            <a:r>
              <a:rPr dirty="0" sz="1000" spc="-2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(j=0;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j</a:t>
            </a:r>
            <a:r>
              <a:rPr dirty="0" sz="1000" spc="-2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&lt;</a:t>
            </a:r>
            <a:r>
              <a:rPr dirty="0" sz="1000" spc="-1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128;</a:t>
            </a:r>
            <a:r>
              <a:rPr dirty="0" sz="1000" spc="-2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j=j+1)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</a:pP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*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A[i][j];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5188" y="3111500"/>
            <a:ext cx="14732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double</a:t>
            </a:r>
            <a:r>
              <a:rPr dirty="0" sz="1000" spc="-6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A[128][128];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5188" y="3416299"/>
            <a:ext cx="200660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Courier New"/>
                <a:cs typeface="Courier New"/>
              </a:rPr>
              <a:t>for (j=0; </a:t>
            </a:r>
            <a:r>
              <a:rPr dirty="0" sz="1000" b="1">
                <a:latin typeface="Courier New"/>
                <a:cs typeface="Courier New"/>
              </a:rPr>
              <a:t>j &lt; </a:t>
            </a:r>
            <a:r>
              <a:rPr dirty="0" sz="1000" spc="-5" b="1">
                <a:latin typeface="Courier New"/>
                <a:cs typeface="Courier New"/>
              </a:rPr>
              <a:t>128; j=j+1) </a:t>
            </a:r>
            <a:r>
              <a:rPr dirty="0" sz="100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for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(i=0;</a:t>
            </a:r>
            <a:r>
              <a:rPr dirty="0" sz="1000" spc="-2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i</a:t>
            </a:r>
            <a:r>
              <a:rPr dirty="0" sz="1000" spc="-20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&lt;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128;i=i+1)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</a:pP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=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C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b="1">
                <a:latin typeface="Courier New"/>
                <a:cs typeface="Courier New"/>
              </a:rPr>
              <a:t>*</a:t>
            </a:r>
            <a:r>
              <a:rPr dirty="0" sz="1000" spc="-2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A[i][j];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141097" y="3536696"/>
          <a:ext cx="932180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"/>
                <a:gridCol w="594995"/>
                <a:gridCol w="135890"/>
              </a:tblGrid>
              <a:tr h="321183"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470"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469"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420"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7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421">
                <a:tc gridSpan="3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A[7][120:123]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2707">
                <a:tc gridSpan="3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A[7]124:127]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43877" y="3536696"/>
          <a:ext cx="930910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/>
                <a:gridCol w="596900"/>
                <a:gridCol w="137160"/>
              </a:tblGrid>
              <a:tr h="321183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470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1469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420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A[8][12:15]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7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421">
                <a:tc gridSpan="3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A[15][120:123]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2707">
                <a:tc gridSpan="3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A[15][124:127]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184019" y="5167376"/>
            <a:ext cx="1943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975" algn="l"/>
              </a:tabLst>
            </a:pPr>
            <a:r>
              <a:rPr dirty="0" u="dash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04821" y="3547364"/>
          <a:ext cx="967105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"/>
                <a:gridCol w="620395"/>
                <a:gridCol w="139065"/>
              </a:tblGrid>
              <a:tr h="320421">
                <a:tc grid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A[120][0:3]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0707">
                <a:tc grid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A[120][4:7]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9946">
                <a:tc grid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A[120][8:11]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9659">
                <a:tc grid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A[120][12:15]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6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897">
                <a:tc gridSpan="3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A[127][120:123]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9659">
                <a:tc gridSpan="3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A[127][124:127]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209674" y="39273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 h="0">
                <a:moveTo>
                  <a:pt x="0" y="0"/>
                </a:moveTo>
                <a:lnTo>
                  <a:pt x="168389" y="0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36733" y="3175254"/>
            <a:ext cx="2114550" cy="117094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ctr" marL="469265" marR="462280">
              <a:lnSpc>
                <a:spcPct val="100000"/>
              </a:lnSpc>
              <a:spcBef>
                <a:spcPts val="275"/>
              </a:spcBef>
            </a:pPr>
            <a:r>
              <a:rPr dirty="0" sz="1400" spc="-10" b="1">
                <a:latin typeface="Calibri"/>
                <a:cs typeface="Calibri"/>
              </a:rPr>
              <a:t>128x128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fallos 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16x256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inicio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Resto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(12288)</a:t>
            </a:r>
            <a:endParaRPr sz="1400">
              <a:latin typeface="Calibri"/>
              <a:cs typeface="Calibri"/>
            </a:endParaRPr>
          </a:p>
          <a:p>
            <a:pPr algn="ctr" marL="130175" marR="12446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No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aprovecha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 </a:t>
            </a:r>
            <a:r>
              <a:rPr dirty="0" sz="1400" spc="-10">
                <a:latin typeface="Calibri"/>
                <a:cs typeface="Calibri"/>
              </a:rPr>
              <a:t>localidad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espacial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6659" y="4776978"/>
            <a:ext cx="1424305" cy="52451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275"/>
              </a:spcBef>
            </a:pPr>
            <a:r>
              <a:rPr dirty="0" sz="1400" spc="-10" b="1">
                <a:latin typeface="Calibri"/>
                <a:cs typeface="Calibri"/>
              </a:rPr>
              <a:t>128x128/4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fallos</a:t>
            </a:r>
            <a:endParaRPr sz="1400">
              <a:latin typeface="Calibri"/>
              <a:cs typeface="Calibri"/>
            </a:endParaRPr>
          </a:p>
          <a:p>
            <a:pPr marL="12382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16x256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inicio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3151" y="5434584"/>
            <a:ext cx="1057910" cy="30861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400" spc="-10" b="1">
                <a:solidFill>
                  <a:srgbClr val="5787BE"/>
                </a:solidFill>
                <a:latin typeface="Calibri"/>
                <a:cs typeface="Calibri"/>
              </a:rPr>
              <a:t>Ganancia:</a:t>
            </a:r>
            <a:r>
              <a:rPr dirty="0" sz="1400" spc="-3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5787BE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9897" y="2996432"/>
            <a:ext cx="3223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A tiene </a:t>
            </a:r>
            <a:r>
              <a:rPr dirty="0" sz="1400" spc="5">
                <a:latin typeface="Calibri"/>
                <a:cs typeface="Calibri"/>
              </a:rPr>
              <a:t>2</a:t>
            </a:r>
            <a:r>
              <a:rPr dirty="0" baseline="24691" sz="1350" spc="7">
                <a:latin typeface="Calibri"/>
                <a:cs typeface="Calibri"/>
              </a:rPr>
              <a:t>14</a:t>
            </a:r>
            <a:r>
              <a:rPr dirty="0" baseline="24691" sz="135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palabras </a:t>
            </a:r>
            <a:r>
              <a:rPr dirty="0" sz="1400" spc="-5">
                <a:latin typeface="Calibri"/>
                <a:cs typeface="Calibri"/>
              </a:rPr>
              <a:t>= 16 </a:t>
            </a:r>
            <a:r>
              <a:rPr dirty="0" sz="1400" spc="-10">
                <a:latin typeface="Calibri"/>
                <a:cs typeface="Calibri"/>
              </a:rPr>
              <a:t>Kpalabras </a:t>
            </a:r>
            <a:r>
              <a:rPr dirty="0" sz="1400" spc="-5">
                <a:latin typeface="Calibri"/>
                <a:cs typeface="Calibri"/>
              </a:rPr>
              <a:t>=&gt; es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16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mayor</a:t>
            </a:r>
            <a:r>
              <a:rPr dirty="0" sz="1400" spc="-5">
                <a:latin typeface="Calibri"/>
                <a:cs typeface="Calibri"/>
              </a:rPr>
              <a:t> que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39319" y="5820155"/>
            <a:ext cx="900430" cy="180975"/>
          </a:xfrm>
          <a:custGeom>
            <a:avLst/>
            <a:gdLst/>
            <a:ahLst/>
            <a:cxnLst/>
            <a:rect l="l" t="t" r="r" b="b"/>
            <a:pathLst>
              <a:path w="900429" h="180975">
                <a:moveTo>
                  <a:pt x="899922" y="0"/>
                </a:moveTo>
                <a:lnTo>
                  <a:pt x="884872" y="63817"/>
                </a:lnTo>
                <a:lnTo>
                  <a:pt x="848106" y="89916"/>
                </a:lnTo>
                <a:lnTo>
                  <a:pt x="494538" y="89916"/>
                </a:lnTo>
                <a:lnTo>
                  <a:pt x="474225" y="97012"/>
                </a:lnTo>
                <a:lnTo>
                  <a:pt x="457771" y="116395"/>
                </a:lnTo>
                <a:lnTo>
                  <a:pt x="446746" y="145208"/>
                </a:lnTo>
                <a:lnTo>
                  <a:pt x="442722" y="180594"/>
                </a:lnTo>
                <a:lnTo>
                  <a:pt x="438590" y="145208"/>
                </a:lnTo>
                <a:lnTo>
                  <a:pt x="427386" y="116395"/>
                </a:lnTo>
                <a:lnTo>
                  <a:pt x="410896" y="97012"/>
                </a:lnTo>
                <a:lnTo>
                  <a:pt x="390906" y="89916"/>
                </a:lnTo>
                <a:lnTo>
                  <a:pt x="51816" y="89916"/>
                </a:lnTo>
                <a:lnTo>
                  <a:pt x="31503" y="82938"/>
                </a:lnTo>
                <a:lnTo>
                  <a:pt x="15049" y="63817"/>
                </a:lnTo>
                <a:lnTo>
                  <a:pt x="4024" y="35266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064129" y="6012434"/>
            <a:ext cx="8559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1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Kpalabras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828125"/>
            <a:ext cx="7961630" cy="9899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AutoNum type="arabicParenR" startAt="4"/>
              <a:tabLst>
                <a:tab pos="27813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Fusión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de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bucles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Mejora</a:t>
            </a:r>
            <a:r>
              <a:rPr dirty="0" sz="2000" spc="-5">
                <a:latin typeface="Calibri"/>
                <a:cs typeface="Calibri"/>
              </a:rPr>
              <a:t> la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localidad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temporal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disminuir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fallos</a:t>
            </a:r>
            <a:endParaRPr sz="2000">
              <a:latin typeface="Calibri"/>
              <a:cs typeface="Calibri"/>
            </a:endParaRPr>
          </a:p>
          <a:p>
            <a:pPr lvl="1" marL="657225" marR="5080" indent="-18796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657860" algn="l"/>
              </a:tabLst>
            </a:pPr>
            <a:r>
              <a:rPr dirty="0" sz="1600" spc="-5">
                <a:latin typeface="Calibri"/>
                <a:cs typeface="Calibri"/>
              </a:rPr>
              <a:t>Fusionar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bucles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mismos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arrays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usar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encuentran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antes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desecharlos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187" y="3034538"/>
            <a:ext cx="2420620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double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A[64][64];</a:t>
            </a:r>
            <a:endParaRPr sz="1200">
              <a:latin typeface="Courier New"/>
              <a:cs typeface="Courier New"/>
            </a:endParaRPr>
          </a:p>
          <a:p>
            <a:pPr marL="196850" marR="5080" indent="-184785">
              <a:lnSpc>
                <a:spcPts val="1440"/>
              </a:lnSpc>
              <a:spcBef>
                <a:spcPts val="30"/>
              </a:spcBef>
            </a:pPr>
            <a:r>
              <a:rPr dirty="0" sz="1200" b="1">
                <a:latin typeface="Courier New"/>
                <a:cs typeface="Courier New"/>
              </a:rPr>
              <a:t>for (i=0; </a:t>
            </a:r>
            <a:r>
              <a:rPr dirty="0" sz="1200" spc="-5" b="1">
                <a:latin typeface="Courier New"/>
                <a:cs typeface="Courier New"/>
              </a:rPr>
              <a:t>i &lt; </a:t>
            </a:r>
            <a:r>
              <a:rPr dirty="0" sz="1200" b="1">
                <a:latin typeface="Courier New"/>
                <a:cs typeface="Courier New"/>
              </a:rPr>
              <a:t>64; i=i+1) </a:t>
            </a:r>
            <a:r>
              <a:rPr dirty="0" sz="1200" spc="-5" b="1">
                <a:latin typeface="Courier New"/>
                <a:cs typeface="Courier New"/>
              </a:rPr>
              <a:t>) </a:t>
            </a:r>
            <a:r>
              <a:rPr dirty="0" sz="1200" spc="-7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(j=0;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64;j=j+1))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ts val="1390"/>
              </a:lnSpc>
            </a:pPr>
            <a:r>
              <a:rPr dirty="0" sz="1200" spc="-5" b="1">
                <a:latin typeface="Courier New"/>
                <a:cs typeface="Courier New"/>
              </a:rPr>
              <a:t>C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C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*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A[i][j];</a:t>
            </a:r>
            <a:endParaRPr sz="1200">
              <a:latin typeface="Courier New"/>
              <a:cs typeface="Courier New"/>
            </a:endParaRPr>
          </a:p>
          <a:p>
            <a:pPr marL="196850" marR="97155" indent="-18478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for (i=0;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64;i=i+1) 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(j=0;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64;j=j+1)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D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+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A[i][j];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25045" y="3626611"/>
          <a:ext cx="941069" cy="2333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/>
                <a:gridCol w="603250"/>
                <a:gridCol w="97789"/>
              </a:tblGrid>
              <a:tr h="337185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5948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8233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A[0][8:11]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661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A[0][12:15]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185"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A[15][56:59]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661"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A[15]60:63]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59841" y="3626611"/>
          <a:ext cx="942340" cy="2333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"/>
                <a:gridCol w="601345"/>
                <a:gridCol w="139700"/>
              </a:tblGrid>
              <a:tr h="337185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A[16][0:3]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5947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A[16][4:7]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8233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A[16][8:11]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661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A[16][12:15]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185">
                <a:tc gridSpan="3"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A[31][56:59]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661">
                <a:tc gridSpan="3"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A[31][60:63]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09115" y="3639565"/>
          <a:ext cx="942340" cy="2333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/>
                <a:gridCol w="602615"/>
                <a:gridCol w="98424"/>
              </a:tblGrid>
              <a:tr h="335661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A[32][0:3]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472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A[32][4:7]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5948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A[32][8:11]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185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A[32][12:15]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423"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A[47][56:59]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185"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A[47]60:63]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844674" y="3639565"/>
          <a:ext cx="941069" cy="2333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603885"/>
                <a:gridCol w="100330"/>
              </a:tblGrid>
              <a:tr h="335661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A[48][0:3]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B9D98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472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A[48][4:7]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5948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A[48][8:11]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CFEB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185"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A[48][12:15]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964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423">
                <a:tc gridSpan="3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A[63][56:59]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185">
                <a:tc gridSpan="3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A[63][60:63]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06E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050677" y="3470909"/>
            <a:ext cx="1527175" cy="73914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219710" marR="91440" indent="-120650">
              <a:lnSpc>
                <a:spcPct val="100000"/>
              </a:lnSpc>
              <a:spcBef>
                <a:spcPts val="275"/>
              </a:spcBef>
            </a:pPr>
            <a:r>
              <a:rPr dirty="0" sz="1400" spc="-5" b="1">
                <a:latin typeface="Calibri"/>
                <a:cs typeface="Calibri"/>
              </a:rPr>
              <a:t>(64x64/4)x2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fallos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4x256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inicio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Resto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(4x256)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8025" y="5074158"/>
            <a:ext cx="1283970" cy="52451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270"/>
              </a:spcBef>
            </a:pPr>
            <a:r>
              <a:rPr dirty="0" sz="1400" spc="-10" b="1">
                <a:latin typeface="Calibri"/>
                <a:cs typeface="Calibri"/>
              </a:rPr>
              <a:t>64x64/4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fallos</a:t>
            </a:r>
            <a:endParaRPr sz="14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4x256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inicio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5373" y="5835396"/>
            <a:ext cx="1057910" cy="30861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400" spc="-10" b="1">
                <a:solidFill>
                  <a:srgbClr val="5787BE"/>
                </a:solidFill>
                <a:latin typeface="Calibri"/>
                <a:cs typeface="Calibri"/>
              </a:rPr>
              <a:t>Ganancia:</a:t>
            </a:r>
            <a:r>
              <a:rPr dirty="0" sz="1400" spc="-3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5787BE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3184" y="4765040"/>
            <a:ext cx="232854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double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A[64][64];</a:t>
            </a:r>
            <a:endParaRPr sz="1200">
              <a:latin typeface="Courier New"/>
              <a:cs typeface="Courier New"/>
            </a:endParaRPr>
          </a:p>
          <a:p>
            <a:pPr marL="196850" marR="5080" indent="-184785">
              <a:lnSpc>
                <a:spcPts val="1440"/>
              </a:lnSpc>
              <a:spcBef>
                <a:spcPts val="30"/>
              </a:spcBef>
            </a:pPr>
            <a:r>
              <a:rPr dirty="0" sz="1200" b="1">
                <a:latin typeface="Courier New"/>
                <a:cs typeface="Courier New"/>
              </a:rPr>
              <a:t>for (i=0;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64;i=i+1) 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(j=0;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64;j=j+1)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ts val="1390"/>
              </a:lnSpc>
            </a:pPr>
            <a:r>
              <a:rPr dirty="0" sz="1200" spc="-5" b="1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C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 C * </a:t>
            </a:r>
            <a:r>
              <a:rPr dirty="0" sz="1200" b="1">
                <a:latin typeface="Courier New"/>
                <a:cs typeface="Courier New"/>
              </a:rPr>
              <a:t>A[i][j];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D =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+</a:t>
            </a:r>
            <a:r>
              <a:rPr dirty="0" sz="1200" b="1">
                <a:latin typeface="Courier New"/>
                <a:cs typeface="Courier New"/>
              </a:rPr>
              <a:t> A[i][j];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3011" y="3128263"/>
            <a:ext cx="3267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tiene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2</a:t>
            </a:r>
            <a:r>
              <a:rPr dirty="0" baseline="24691" sz="1350" spc="15">
                <a:latin typeface="Arial MT"/>
                <a:cs typeface="Arial MT"/>
              </a:rPr>
              <a:t>12</a:t>
            </a:r>
            <a:r>
              <a:rPr dirty="0" baseline="24691" sz="1350" spc="209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palabras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= 4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Kpalabras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=&gt;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u="heavy" sz="1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4 veces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mayor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Mc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62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03" y="1889251"/>
            <a:ext cx="81057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alibri"/>
                <a:cs typeface="Calibri"/>
              </a:rPr>
              <a:t>5)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Cálculo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por</a:t>
            </a:r>
            <a:r>
              <a:rPr dirty="0" sz="2000" spc="1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bloques(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Blocking)</a:t>
            </a:r>
            <a:r>
              <a:rPr dirty="0" sz="2000" spc="-5">
                <a:solidFill>
                  <a:srgbClr val="5787BE"/>
                </a:solidFill>
                <a:latin typeface="Calibri"/>
                <a:cs typeface="Calibri"/>
              </a:rPr>
              <a:t>:</a:t>
            </a:r>
            <a:r>
              <a:rPr dirty="0" sz="2000" spc="15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Mejora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localidad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temporal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disminuir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fallos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capacidad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329" y="2795270"/>
            <a:ext cx="33223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Antes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298450" marR="897255" indent="-28575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5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u="heavy" sz="1200" b="1">
                <a:solidFill>
                  <a:srgbClr val="9A3300"/>
                </a:solidFill>
                <a:uFill>
                  <a:solidFill>
                    <a:srgbClr val="993300"/>
                  </a:solidFill>
                </a:u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=0;</a:t>
            </a:r>
            <a:r>
              <a:rPr dirty="0" sz="1200" spc="5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</a:t>
            </a:r>
            <a:r>
              <a:rPr dirty="0" sz="1200" spc="5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N;</a:t>
            </a:r>
            <a:r>
              <a:rPr dirty="0" sz="1200" spc="5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i=i+1) </a:t>
            </a:r>
            <a:r>
              <a:rPr dirty="0" sz="1200" b="1">
                <a:latin typeface="Courier New"/>
                <a:cs typeface="Courier New"/>
              </a:rPr>
              <a:t> for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j=j+1)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{r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790575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for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=0; </a:t>
            </a:r>
            <a:r>
              <a:rPr dirty="0" sz="1200" spc="-5" b="1"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b="1">
                <a:latin typeface="Courier New"/>
                <a:cs typeface="Courier New"/>
              </a:rPr>
              <a:t> N;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k=k+1)</a:t>
            </a:r>
            <a:endParaRPr sz="1200">
              <a:latin typeface="Courier New"/>
              <a:cs typeface="Courier New"/>
            </a:endParaRPr>
          </a:p>
          <a:p>
            <a:pPr marL="790575" marR="5080" indent="30734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+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y[</a:t>
            </a:r>
            <a:r>
              <a:rPr dirty="0" u="heavy" sz="1200" b="1">
                <a:solidFill>
                  <a:srgbClr val="9A3300"/>
                </a:solidFill>
                <a:uFill>
                  <a:solidFill>
                    <a:srgbClr val="993300"/>
                  </a:solidFill>
                </a:u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]*z[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]; </a:t>
            </a:r>
            <a:r>
              <a:rPr dirty="0" sz="1200" spc="-70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x[</a:t>
            </a:r>
            <a:r>
              <a:rPr dirty="0" u="heavy" sz="1200" b="1">
                <a:solidFill>
                  <a:srgbClr val="9A3300"/>
                </a:solidFill>
                <a:uFill>
                  <a:solidFill>
                    <a:srgbClr val="993300"/>
                  </a:solidFill>
                </a:u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]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b="1">
                <a:latin typeface="Courier New"/>
                <a:cs typeface="Courier New"/>
              </a:rPr>
              <a:t> r;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329" y="4459020"/>
            <a:ext cx="3840479" cy="118681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45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Dos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bucles </a:t>
            </a:r>
            <a:r>
              <a:rPr dirty="0" sz="1600" spc="-10">
                <a:latin typeface="Calibri"/>
                <a:cs typeface="Calibri"/>
              </a:rPr>
              <a:t>internos.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Para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cada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valor</a:t>
            </a:r>
            <a:r>
              <a:rPr dirty="0" sz="1600" spc="-5">
                <a:latin typeface="Calibri"/>
                <a:cs typeface="Calibri"/>
              </a:rPr>
              <a:t> de i: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5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Lee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todos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NxN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elementos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z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84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Lee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elementos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sz="1600" spc="-5">
                <a:latin typeface="Calibri"/>
                <a:cs typeface="Calibri"/>
              </a:rPr>
              <a:t> fila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8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Escribe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elementos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329" y="5620308"/>
            <a:ext cx="6202680" cy="6108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600" spc="-10">
                <a:latin typeface="Calibri"/>
                <a:cs typeface="Calibri"/>
              </a:rPr>
              <a:t>Fallos </a:t>
            </a:r>
            <a:r>
              <a:rPr dirty="0" sz="1600" spc="-5">
                <a:latin typeface="Calibri"/>
                <a:cs typeface="Calibri"/>
              </a:rPr>
              <a:t>de capacidad dependen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 y </a:t>
            </a:r>
            <a:r>
              <a:rPr dirty="0" sz="1600" spc="-5">
                <a:latin typeface="Calibri"/>
                <a:cs typeface="Calibri"/>
              </a:rPr>
              <a:t>del </a:t>
            </a:r>
            <a:r>
              <a:rPr dirty="0" sz="1600" spc="-25">
                <a:latin typeface="Calibri"/>
                <a:cs typeface="Calibri"/>
              </a:rPr>
              <a:t>Tamaño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cache: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Idea: calcular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submatrices </a:t>
            </a:r>
            <a:r>
              <a:rPr dirty="0" sz="1600" spc="-10">
                <a:latin typeface="Calibri"/>
                <a:cs typeface="Calibri"/>
              </a:rPr>
              <a:t>BxB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 </a:t>
            </a:r>
            <a:r>
              <a:rPr dirty="0" sz="1600" spc="-10">
                <a:latin typeface="Calibri"/>
                <a:cs typeface="Calibri"/>
              </a:rPr>
              <a:t>permita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 </a:t>
            </a:r>
            <a:r>
              <a:rPr dirty="0" sz="1600" spc="-10">
                <a:latin typeface="Calibri"/>
                <a:cs typeface="Calibri"/>
              </a:rPr>
              <a:t>tamaño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643" y="1692656"/>
            <a:ext cx="2520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Wingdings"/>
                <a:cs typeface="Wingdings"/>
              </a:rPr>
              <a:t>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62827" y="3127501"/>
            <a:ext cx="2515235" cy="234950"/>
            <a:chOff x="6362827" y="3127501"/>
            <a:chExt cx="2515235" cy="234950"/>
          </a:xfrm>
        </p:grpSpPr>
        <p:sp>
          <p:nvSpPr>
            <p:cNvPr id="10" name="object 10"/>
            <p:cNvSpPr/>
            <p:nvPr/>
          </p:nvSpPr>
          <p:spPr>
            <a:xfrm>
              <a:off x="6375527" y="3140201"/>
              <a:ext cx="2489835" cy="209550"/>
            </a:xfrm>
            <a:custGeom>
              <a:avLst/>
              <a:gdLst/>
              <a:ahLst/>
              <a:cxnLst/>
              <a:rect l="l" t="t" r="r" b="b"/>
              <a:pathLst>
                <a:path w="2489834" h="209550">
                  <a:moveTo>
                    <a:pt x="0" y="209550"/>
                  </a:moveTo>
                  <a:lnTo>
                    <a:pt x="0" y="0"/>
                  </a:lnTo>
                  <a:lnTo>
                    <a:pt x="2489454" y="0"/>
                  </a:lnTo>
                  <a:lnTo>
                    <a:pt x="2489454" y="20955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51727" y="3220973"/>
              <a:ext cx="2337435" cy="76200"/>
            </a:xfrm>
            <a:custGeom>
              <a:avLst/>
              <a:gdLst/>
              <a:ahLst/>
              <a:cxnLst/>
              <a:rect l="l" t="t" r="r" b="b"/>
              <a:pathLst>
                <a:path w="2337434" h="76200">
                  <a:moveTo>
                    <a:pt x="2273807" y="51053"/>
                  </a:moveTo>
                  <a:lnTo>
                    <a:pt x="2273807" y="25907"/>
                  </a:lnTo>
                  <a:lnTo>
                    <a:pt x="0" y="25907"/>
                  </a:lnTo>
                  <a:lnTo>
                    <a:pt x="0" y="51053"/>
                  </a:lnTo>
                  <a:lnTo>
                    <a:pt x="2273807" y="51053"/>
                  </a:lnTo>
                  <a:close/>
                </a:path>
                <a:path w="2337434" h="76200">
                  <a:moveTo>
                    <a:pt x="2337066" y="38099"/>
                  </a:moveTo>
                  <a:lnTo>
                    <a:pt x="2260866" y="0"/>
                  </a:lnTo>
                  <a:lnTo>
                    <a:pt x="2260866" y="25907"/>
                  </a:lnTo>
                  <a:lnTo>
                    <a:pt x="2273807" y="25907"/>
                  </a:lnTo>
                  <a:lnTo>
                    <a:pt x="2273807" y="69729"/>
                  </a:lnTo>
                  <a:lnTo>
                    <a:pt x="2337066" y="38099"/>
                  </a:lnTo>
                  <a:close/>
                </a:path>
                <a:path w="2337434" h="76200">
                  <a:moveTo>
                    <a:pt x="2273807" y="69729"/>
                  </a:moveTo>
                  <a:lnTo>
                    <a:pt x="2273807" y="51053"/>
                  </a:lnTo>
                  <a:lnTo>
                    <a:pt x="2260866" y="51053"/>
                  </a:lnTo>
                  <a:lnTo>
                    <a:pt x="2260866" y="76199"/>
                  </a:lnTo>
                  <a:lnTo>
                    <a:pt x="2273807" y="69729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943739" y="2869945"/>
            <a:ext cx="305435" cy="1892300"/>
            <a:chOff x="5943739" y="2869945"/>
            <a:chExt cx="305435" cy="1892300"/>
          </a:xfrm>
        </p:grpSpPr>
        <p:sp>
          <p:nvSpPr>
            <p:cNvPr id="13" name="object 13"/>
            <p:cNvSpPr/>
            <p:nvPr/>
          </p:nvSpPr>
          <p:spPr>
            <a:xfrm>
              <a:off x="5956439" y="2882645"/>
              <a:ext cx="280035" cy="1866900"/>
            </a:xfrm>
            <a:custGeom>
              <a:avLst/>
              <a:gdLst/>
              <a:ahLst/>
              <a:cxnLst/>
              <a:rect l="l" t="t" r="r" b="b"/>
              <a:pathLst>
                <a:path w="280035" h="1866900">
                  <a:moveTo>
                    <a:pt x="0" y="1866899"/>
                  </a:moveTo>
                  <a:lnTo>
                    <a:pt x="0" y="0"/>
                  </a:lnTo>
                  <a:lnTo>
                    <a:pt x="279653" y="0"/>
                  </a:lnTo>
                  <a:lnTo>
                    <a:pt x="279653" y="1866899"/>
                  </a:lnTo>
                  <a:lnTo>
                    <a:pt x="0" y="1866899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77597" y="2911601"/>
              <a:ext cx="76200" cy="1752600"/>
            </a:xfrm>
            <a:custGeom>
              <a:avLst/>
              <a:gdLst/>
              <a:ahLst/>
              <a:cxnLst/>
              <a:rect l="l" t="t" r="r" b="b"/>
              <a:pathLst>
                <a:path w="76200" h="1752600">
                  <a:moveTo>
                    <a:pt x="76200" y="1676399"/>
                  </a:moveTo>
                  <a:lnTo>
                    <a:pt x="0" y="1676399"/>
                  </a:lnTo>
                  <a:lnTo>
                    <a:pt x="25146" y="1726691"/>
                  </a:lnTo>
                  <a:lnTo>
                    <a:pt x="25146" y="1689353"/>
                  </a:lnTo>
                  <a:lnTo>
                    <a:pt x="50292" y="1689353"/>
                  </a:lnTo>
                  <a:lnTo>
                    <a:pt x="50292" y="1728215"/>
                  </a:lnTo>
                  <a:lnTo>
                    <a:pt x="76200" y="1676399"/>
                  </a:lnTo>
                  <a:close/>
                </a:path>
                <a:path w="76200" h="1752600">
                  <a:moveTo>
                    <a:pt x="50292" y="1676399"/>
                  </a:moveTo>
                  <a:lnTo>
                    <a:pt x="50292" y="0"/>
                  </a:lnTo>
                  <a:lnTo>
                    <a:pt x="25146" y="0"/>
                  </a:lnTo>
                  <a:lnTo>
                    <a:pt x="25146" y="1676399"/>
                  </a:lnTo>
                  <a:lnTo>
                    <a:pt x="50292" y="1676399"/>
                  </a:lnTo>
                  <a:close/>
                </a:path>
                <a:path w="76200" h="1752600">
                  <a:moveTo>
                    <a:pt x="50292" y="1728215"/>
                  </a:moveTo>
                  <a:lnTo>
                    <a:pt x="50292" y="1689353"/>
                  </a:lnTo>
                  <a:lnTo>
                    <a:pt x="25146" y="1689353"/>
                  </a:lnTo>
                  <a:lnTo>
                    <a:pt x="25146" y="1726691"/>
                  </a:lnTo>
                  <a:lnTo>
                    <a:pt x="38100" y="1752599"/>
                  </a:lnTo>
                  <a:lnTo>
                    <a:pt x="50292" y="1728215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267827" y="4175252"/>
            <a:ext cx="857885" cy="577850"/>
            <a:chOff x="8267827" y="4175252"/>
            <a:chExt cx="857885" cy="577850"/>
          </a:xfrm>
        </p:grpSpPr>
        <p:sp>
          <p:nvSpPr>
            <p:cNvPr id="16" name="object 16"/>
            <p:cNvSpPr/>
            <p:nvPr/>
          </p:nvSpPr>
          <p:spPr>
            <a:xfrm>
              <a:off x="8280527" y="4187952"/>
              <a:ext cx="832485" cy="552450"/>
            </a:xfrm>
            <a:custGeom>
              <a:avLst/>
              <a:gdLst/>
              <a:ahLst/>
              <a:cxnLst/>
              <a:rect l="l" t="t" r="r" b="b"/>
              <a:pathLst>
                <a:path w="832484" h="552450">
                  <a:moveTo>
                    <a:pt x="0" y="552450"/>
                  </a:moveTo>
                  <a:lnTo>
                    <a:pt x="0" y="0"/>
                  </a:lnTo>
                  <a:lnTo>
                    <a:pt x="832103" y="0"/>
                  </a:lnTo>
                  <a:lnTo>
                    <a:pt x="832103" y="552450"/>
                  </a:lnTo>
                  <a:lnTo>
                    <a:pt x="0" y="5524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75777" y="4300728"/>
              <a:ext cx="641985" cy="76200"/>
            </a:xfrm>
            <a:custGeom>
              <a:avLst/>
              <a:gdLst/>
              <a:ahLst/>
              <a:cxnLst/>
              <a:rect l="l" t="t" r="r" b="b"/>
              <a:pathLst>
                <a:path w="641984" h="76200">
                  <a:moveTo>
                    <a:pt x="565908" y="50439"/>
                  </a:moveTo>
                  <a:lnTo>
                    <a:pt x="565656" y="25296"/>
                  </a:lnTo>
                  <a:lnTo>
                    <a:pt x="0" y="32004"/>
                  </a:lnTo>
                  <a:lnTo>
                    <a:pt x="762" y="57150"/>
                  </a:lnTo>
                  <a:lnTo>
                    <a:pt x="565908" y="50439"/>
                  </a:lnTo>
                  <a:close/>
                </a:path>
                <a:path w="641984" h="76200">
                  <a:moveTo>
                    <a:pt x="641604" y="37337"/>
                  </a:moveTo>
                  <a:lnTo>
                    <a:pt x="565404" y="0"/>
                  </a:lnTo>
                  <a:lnTo>
                    <a:pt x="565656" y="25296"/>
                  </a:lnTo>
                  <a:lnTo>
                    <a:pt x="578358" y="25145"/>
                  </a:lnTo>
                  <a:lnTo>
                    <a:pt x="578358" y="69919"/>
                  </a:lnTo>
                  <a:lnTo>
                    <a:pt x="641604" y="37337"/>
                  </a:lnTo>
                  <a:close/>
                </a:path>
                <a:path w="641984" h="76200">
                  <a:moveTo>
                    <a:pt x="578358" y="50291"/>
                  </a:moveTo>
                  <a:lnTo>
                    <a:pt x="578358" y="25145"/>
                  </a:lnTo>
                  <a:lnTo>
                    <a:pt x="565656" y="25296"/>
                  </a:lnTo>
                  <a:lnTo>
                    <a:pt x="565908" y="50439"/>
                  </a:lnTo>
                  <a:lnTo>
                    <a:pt x="578358" y="50291"/>
                  </a:lnTo>
                  <a:close/>
                </a:path>
                <a:path w="641984" h="76200">
                  <a:moveTo>
                    <a:pt x="578358" y="69919"/>
                  </a:moveTo>
                  <a:lnTo>
                    <a:pt x="578358" y="50291"/>
                  </a:lnTo>
                  <a:lnTo>
                    <a:pt x="565908" y="50439"/>
                  </a:lnTo>
                  <a:lnTo>
                    <a:pt x="566166" y="76199"/>
                  </a:lnTo>
                  <a:lnTo>
                    <a:pt x="578358" y="699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391527" y="4761229"/>
            <a:ext cx="762635" cy="549275"/>
            <a:chOff x="7391527" y="4761229"/>
            <a:chExt cx="762635" cy="549275"/>
          </a:xfrm>
        </p:grpSpPr>
        <p:sp>
          <p:nvSpPr>
            <p:cNvPr id="19" name="object 19"/>
            <p:cNvSpPr/>
            <p:nvPr/>
          </p:nvSpPr>
          <p:spPr>
            <a:xfrm>
              <a:off x="7404227" y="4773929"/>
              <a:ext cx="737235" cy="523875"/>
            </a:xfrm>
            <a:custGeom>
              <a:avLst/>
              <a:gdLst/>
              <a:ahLst/>
              <a:cxnLst/>
              <a:rect l="l" t="t" r="r" b="b"/>
              <a:pathLst>
                <a:path w="737234" h="523875">
                  <a:moveTo>
                    <a:pt x="0" y="523494"/>
                  </a:moveTo>
                  <a:lnTo>
                    <a:pt x="0" y="0"/>
                  </a:lnTo>
                  <a:lnTo>
                    <a:pt x="736853" y="0"/>
                  </a:lnTo>
                  <a:lnTo>
                    <a:pt x="736853" y="523494"/>
                  </a:lnTo>
                  <a:lnTo>
                    <a:pt x="0" y="523494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30719" y="4866131"/>
              <a:ext cx="76200" cy="360045"/>
            </a:xfrm>
            <a:custGeom>
              <a:avLst/>
              <a:gdLst/>
              <a:ahLst/>
              <a:cxnLst/>
              <a:rect l="l" t="t" r="r" b="b"/>
              <a:pathLst>
                <a:path w="76200" h="360045">
                  <a:moveTo>
                    <a:pt x="51054" y="334782"/>
                  </a:moveTo>
                  <a:lnTo>
                    <a:pt x="51054" y="296418"/>
                  </a:lnTo>
                  <a:lnTo>
                    <a:pt x="25908" y="296418"/>
                  </a:lnTo>
                  <a:lnTo>
                    <a:pt x="25779" y="283968"/>
                  </a:lnTo>
                  <a:lnTo>
                    <a:pt x="0" y="284226"/>
                  </a:lnTo>
                  <a:lnTo>
                    <a:pt x="38862" y="359664"/>
                  </a:lnTo>
                  <a:lnTo>
                    <a:pt x="51054" y="334782"/>
                  </a:lnTo>
                  <a:close/>
                </a:path>
                <a:path w="76200" h="360045">
                  <a:moveTo>
                    <a:pt x="50956" y="283716"/>
                  </a:moveTo>
                  <a:lnTo>
                    <a:pt x="48768" y="0"/>
                  </a:lnTo>
                  <a:lnTo>
                    <a:pt x="22860" y="762"/>
                  </a:lnTo>
                  <a:lnTo>
                    <a:pt x="25779" y="283968"/>
                  </a:lnTo>
                  <a:lnTo>
                    <a:pt x="50956" y="283716"/>
                  </a:lnTo>
                  <a:close/>
                </a:path>
                <a:path w="76200" h="360045">
                  <a:moveTo>
                    <a:pt x="51054" y="296418"/>
                  </a:moveTo>
                  <a:lnTo>
                    <a:pt x="50956" y="283716"/>
                  </a:lnTo>
                  <a:lnTo>
                    <a:pt x="25779" y="283968"/>
                  </a:lnTo>
                  <a:lnTo>
                    <a:pt x="25908" y="296418"/>
                  </a:lnTo>
                  <a:lnTo>
                    <a:pt x="51054" y="296418"/>
                  </a:lnTo>
                  <a:close/>
                </a:path>
                <a:path w="76200" h="360045">
                  <a:moveTo>
                    <a:pt x="76200" y="283464"/>
                  </a:moveTo>
                  <a:lnTo>
                    <a:pt x="50956" y="283716"/>
                  </a:lnTo>
                  <a:lnTo>
                    <a:pt x="51054" y="334782"/>
                  </a:lnTo>
                  <a:lnTo>
                    <a:pt x="76200" y="283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81171" y="2879090"/>
            <a:ext cx="62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antes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1371" y="4993640"/>
            <a:ext cx="97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Después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947925"/>
            <a:ext cx="81057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alibri"/>
                <a:cs typeface="Calibri"/>
              </a:rPr>
              <a:t>5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)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Calculo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por</a:t>
            </a:r>
            <a:r>
              <a:rPr dirty="0" sz="2000" spc="1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bloques(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Blocking)</a:t>
            </a:r>
            <a:r>
              <a:rPr dirty="0" sz="2000" spc="-5">
                <a:solidFill>
                  <a:srgbClr val="5787BE"/>
                </a:solidFill>
                <a:latin typeface="Calibri"/>
                <a:cs typeface="Calibri"/>
              </a:rPr>
              <a:t>:</a:t>
            </a:r>
            <a:r>
              <a:rPr dirty="0" sz="2000" spc="15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Mejora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localidad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temporal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disminuir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fallos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capacidad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805" y="2828797"/>
            <a:ext cx="38811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Despues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algn="just" marL="12700" marR="146494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for (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jj</a:t>
            </a:r>
            <a:r>
              <a:rPr dirty="0" sz="1200" b="1">
                <a:latin typeface="Courier New"/>
                <a:cs typeface="Courier New"/>
              </a:rPr>
              <a:t>=0;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jj </a:t>
            </a:r>
            <a:r>
              <a:rPr dirty="0" sz="1200" spc="-5" b="1">
                <a:latin typeface="Courier New"/>
                <a:cs typeface="Courier New"/>
              </a:rPr>
              <a:t>&lt; </a:t>
            </a:r>
            <a:r>
              <a:rPr dirty="0" sz="1200" b="1">
                <a:latin typeface="Courier New"/>
                <a:cs typeface="Courier New"/>
              </a:rPr>
              <a:t>N; 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jj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jj</a:t>
            </a:r>
            <a:r>
              <a:rPr dirty="0" sz="1200" b="1">
                <a:latin typeface="Courier New"/>
                <a:cs typeface="Courier New"/>
              </a:rPr>
              <a:t>+B) </a:t>
            </a:r>
            <a:r>
              <a:rPr dirty="0" sz="1200" spc="-7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 (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kk</a:t>
            </a:r>
            <a:r>
              <a:rPr dirty="0" sz="1200" b="1">
                <a:latin typeface="Courier New"/>
                <a:cs typeface="Courier New"/>
              </a:rPr>
              <a:t>=0;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kk </a:t>
            </a:r>
            <a:r>
              <a:rPr dirty="0" sz="1200" spc="-5" b="1">
                <a:latin typeface="Courier New"/>
                <a:cs typeface="Courier New"/>
              </a:rPr>
              <a:t>&lt; </a:t>
            </a:r>
            <a:r>
              <a:rPr dirty="0" sz="1200" b="1">
                <a:latin typeface="Courier New"/>
                <a:cs typeface="Courier New"/>
              </a:rPr>
              <a:t>N; 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kk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kk</a:t>
            </a:r>
            <a:r>
              <a:rPr dirty="0" sz="1200" b="1">
                <a:latin typeface="Courier New"/>
                <a:cs typeface="Courier New"/>
              </a:rPr>
              <a:t>+B) </a:t>
            </a:r>
            <a:r>
              <a:rPr dirty="0" sz="1200" spc="-7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 (</a:t>
            </a:r>
            <a:r>
              <a:rPr dirty="0" sz="1200" b="1">
                <a:solidFill>
                  <a:srgbClr val="396497"/>
                </a:solid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=0;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N;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i=i+1)</a:t>
            </a:r>
            <a:endParaRPr sz="1200">
              <a:latin typeface="Courier New"/>
              <a:cs typeface="Courier New"/>
            </a:endParaRPr>
          </a:p>
          <a:p>
            <a:pPr algn="just" marL="29845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jj</a:t>
            </a:r>
            <a:r>
              <a:rPr dirty="0" sz="1200" b="1">
                <a:latin typeface="Courier New"/>
                <a:cs typeface="Courier New"/>
              </a:rPr>
              <a:t>;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spc="10" b="1">
                <a:solidFill>
                  <a:srgbClr val="396495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min(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jj</a:t>
            </a:r>
            <a:r>
              <a:rPr dirty="0" sz="1200" b="1">
                <a:latin typeface="Courier New"/>
                <a:cs typeface="Courier New"/>
              </a:rPr>
              <a:t>+B-1,N);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+1)</a:t>
            </a:r>
            <a:endParaRPr sz="1200">
              <a:latin typeface="Courier New"/>
              <a:cs typeface="Courier New"/>
            </a:endParaRPr>
          </a:p>
          <a:p>
            <a:pPr algn="just" marL="46037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{r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algn="just" marL="909955" marR="5080" indent="-357505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for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kk</a:t>
            </a:r>
            <a:r>
              <a:rPr dirty="0" sz="1200" b="1">
                <a:latin typeface="Courier New"/>
                <a:cs typeface="Courier New"/>
              </a:rPr>
              <a:t>; 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k </a:t>
            </a:r>
            <a:r>
              <a:rPr dirty="0" sz="1200" spc="-5" b="1">
                <a:latin typeface="Courier New"/>
                <a:cs typeface="Courier New"/>
              </a:rPr>
              <a:t>&lt; </a:t>
            </a:r>
            <a:r>
              <a:rPr dirty="0" sz="1200" b="1">
                <a:latin typeface="Courier New"/>
                <a:cs typeface="Courier New"/>
              </a:rPr>
              <a:t>min(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kk</a:t>
            </a:r>
            <a:r>
              <a:rPr dirty="0" sz="1200" b="1">
                <a:latin typeface="Courier New"/>
                <a:cs typeface="Courier New"/>
              </a:rPr>
              <a:t>+B-1,N); 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+1) </a:t>
            </a:r>
            <a:r>
              <a:rPr dirty="0" sz="1200" spc="-7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r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r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+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y[</a:t>
            </a:r>
            <a:r>
              <a:rPr dirty="0" sz="1200" b="1">
                <a:solidFill>
                  <a:srgbClr val="396497"/>
                </a:solid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]*z[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];</a:t>
            </a:r>
            <a:endParaRPr sz="1200">
              <a:latin typeface="Courier New"/>
              <a:cs typeface="Courier New"/>
            </a:endParaRPr>
          </a:p>
          <a:p>
            <a:pPr algn="just" marL="55245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x[</a:t>
            </a:r>
            <a:r>
              <a:rPr dirty="0" sz="1200" b="1">
                <a:solidFill>
                  <a:srgbClr val="396497"/>
                </a:solid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]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x[</a:t>
            </a:r>
            <a:r>
              <a:rPr dirty="0" sz="1200" b="1">
                <a:solidFill>
                  <a:srgbClr val="396497"/>
                </a:solidFill>
                <a:latin typeface="Courier New"/>
                <a:cs typeface="Courier New"/>
              </a:rPr>
              <a:t>i</a:t>
            </a:r>
            <a:r>
              <a:rPr dirty="0" sz="1200" b="1">
                <a:latin typeface="Courier New"/>
                <a:cs typeface="Courier New"/>
              </a:rPr>
              <a:t>][</a:t>
            </a:r>
            <a:r>
              <a:rPr dirty="0" sz="1200" b="1">
                <a:solidFill>
                  <a:srgbClr val="396495"/>
                </a:solidFill>
                <a:latin typeface="Courier New"/>
                <a:cs typeface="Courier New"/>
              </a:rPr>
              <a:t>j</a:t>
            </a:r>
            <a:r>
              <a:rPr dirty="0" sz="1200" b="1">
                <a:latin typeface="Courier New"/>
                <a:cs typeface="Courier New"/>
              </a:rPr>
              <a:t>]+r;</a:t>
            </a:r>
            <a:endParaRPr sz="12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805" y="4839716"/>
            <a:ext cx="2292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96495"/>
                </a:solidFill>
                <a:latin typeface="Calibri"/>
                <a:cs typeface="Calibri"/>
              </a:rPr>
              <a:t>Factor</a:t>
            </a:r>
            <a:r>
              <a:rPr dirty="0" sz="1200" spc="-15">
                <a:solidFill>
                  <a:srgbClr val="39649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96495"/>
                </a:solidFill>
                <a:latin typeface="Calibri"/>
                <a:cs typeface="Calibri"/>
              </a:rPr>
              <a:t>de</a:t>
            </a:r>
            <a:r>
              <a:rPr dirty="0" sz="1200" spc="-15">
                <a:solidFill>
                  <a:srgbClr val="396495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396495"/>
                </a:solidFill>
                <a:latin typeface="Calibri"/>
                <a:cs typeface="Calibri"/>
              </a:rPr>
              <a:t>bloque</a:t>
            </a:r>
            <a:r>
              <a:rPr dirty="0" sz="1200" spc="-15">
                <a:solidFill>
                  <a:srgbClr val="396495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96495"/>
                </a:solidFill>
                <a:latin typeface="Calibri"/>
                <a:cs typeface="Calibri"/>
              </a:rPr>
              <a:t>(</a:t>
            </a:r>
            <a:r>
              <a:rPr dirty="0" sz="1200" i="1">
                <a:solidFill>
                  <a:srgbClr val="396495"/>
                </a:solidFill>
                <a:latin typeface="Calibri"/>
                <a:cs typeface="Calibri"/>
              </a:rPr>
              <a:t>Blocking</a:t>
            </a:r>
            <a:r>
              <a:rPr dirty="0" sz="1200" spc="-20" i="1">
                <a:solidFill>
                  <a:srgbClr val="396495"/>
                </a:solidFill>
                <a:latin typeface="Calibri"/>
                <a:cs typeface="Calibri"/>
              </a:rPr>
              <a:t> </a:t>
            </a:r>
            <a:r>
              <a:rPr dirty="0" sz="1200" spc="-5" i="1">
                <a:solidFill>
                  <a:srgbClr val="396495"/>
                </a:solidFill>
                <a:latin typeface="Calibri"/>
                <a:cs typeface="Calibri"/>
              </a:rPr>
              <a:t>Factor)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2175" y="3527419"/>
            <a:ext cx="2897505" cy="1481455"/>
            <a:chOff x="6352175" y="3527419"/>
            <a:chExt cx="2897505" cy="1481455"/>
          </a:xfrm>
        </p:grpSpPr>
        <p:sp>
          <p:nvSpPr>
            <p:cNvPr id="8" name="object 8"/>
            <p:cNvSpPr/>
            <p:nvPr/>
          </p:nvSpPr>
          <p:spPr>
            <a:xfrm>
              <a:off x="7095162" y="4723627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w="0" h="272414">
                  <a:moveTo>
                    <a:pt x="0" y="211073"/>
                  </a:moveTo>
                  <a:lnTo>
                    <a:pt x="0" y="272045"/>
                  </a:lnTo>
                </a:path>
                <a:path w="0" h="272414">
                  <a:moveTo>
                    <a:pt x="0" y="0"/>
                  </a:moveTo>
                  <a:lnTo>
                    <a:pt x="0" y="124967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80379" y="4848596"/>
              <a:ext cx="932815" cy="86360"/>
            </a:xfrm>
            <a:custGeom>
              <a:avLst/>
              <a:gdLst/>
              <a:ahLst/>
              <a:cxnLst/>
              <a:rect l="l" t="t" r="r" b="b"/>
              <a:pathLst>
                <a:path w="932815" h="86360">
                  <a:moveTo>
                    <a:pt x="932727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932727" y="0"/>
                  </a:lnTo>
                  <a:lnTo>
                    <a:pt x="932727" y="8610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80379" y="4848596"/>
              <a:ext cx="932815" cy="86360"/>
            </a:xfrm>
            <a:custGeom>
              <a:avLst/>
              <a:gdLst/>
              <a:ahLst/>
              <a:cxnLst/>
              <a:rect l="l" t="t" r="r" b="b"/>
              <a:pathLst>
                <a:path w="932815" h="86360">
                  <a:moveTo>
                    <a:pt x="0" y="0"/>
                  </a:moveTo>
                  <a:lnTo>
                    <a:pt x="932727" y="0"/>
                  </a:lnTo>
                  <a:lnTo>
                    <a:pt x="932727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16045" y="4723627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w="0" h="272414">
                  <a:moveTo>
                    <a:pt x="0" y="211073"/>
                  </a:moveTo>
                  <a:lnTo>
                    <a:pt x="0" y="272045"/>
                  </a:lnTo>
                </a:path>
                <a:path w="0" h="272414">
                  <a:moveTo>
                    <a:pt x="0" y="0"/>
                  </a:moveTo>
                  <a:lnTo>
                    <a:pt x="0" y="124967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13107" y="4848596"/>
              <a:ext cx="715010" cy="86360"/>
            </a:xfrm>
            <a:custGeom>
              <a:avLst/>
              <a:gdLst/>
              <a:ahLst/>
              <a:cxnLst/>
              <a:rect l="l" t="t" r="r" b="b"/>
              <a:pathLst>
                <a:path w="715009" h="86360">
                  <a:moveTo>
                    <a:pt x="714782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714782" y="0"/>
                  </a:lnTo>
                  <a:lnTo>
                    <a:pt x="714782" y="86105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13107" y="4848596"/>
              <a:ext cx="715010" cy="86360"/>
            </a:xfrm>
            <a:custGeom>
              <a:avLst/>
              <a:gdLst/>
              <a:ahLst/>
              <a:cxnLst/>
              <a:rect l="l" t="t" r="r" b="b"/>
              <a:pathLst>
                <a:path w="715009" h="86360">
                  <a:moveTo>
                    <a:pt x="0" y="0"/>
                  </a:moveTo>
                  <a:lnTo>
                    <a:pt x="714782" y="0"/>
                  </a:lnTo>
                  <a:lnTo>
                    <a:pt x="714782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95162" y="3529583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w="0" h="1112520">
                  <a:moveTo>
                    <a:pt x="0" y="0"/>
                  </a:moveTo>
                  <a:lnTo>
                    <a:pt x="0" y="111251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80379" y="4431028"/>
              <a:ext cx="715010" cy="86360"/>
            </a:xfrm>
            <a:custGeom>
              <a:avLst/>
              <a:gdLst/>
              <a:ahLst/>
              <a:cxnLst/>
              <a:rect l="l" t="t" r="r" b="b"/>
              <a:pathLst>
                <a:path w="715009" h="86360">
                  <a:moveTo>
                    <a:pt x="714782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714782" y="0"/>
                  </a:lnTo>
                  <a:lnTo>
                    <a:pt x="714782" y="8610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80379" y="4431028"/>
              <a:ext cx="715010" cy="86360"/>
            </a:xfrm>
            <a:custGeom>
              <a:avLst/>
              <a:gdLst/>
              <a:ahLst/>
              <a:cxnLst/>
              <a:rect l="l" t="t" r="r" b="b"/>
              <a:pathLst>
                <a:path w="715009" h="86360">
                  <a:moveTo>
                    <a:pt x="0" y="0"/>
                  </a:moveTo>
                  <a:lnTo>
                    <a:pt x="714782" y="0"/>
                  </a:lnTo>
                  <a:lnTo>
                    <a:pt x="714782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80379" y="3805418"/>
              <a:ext cx="542290" cy="82550"/>
            </a:xfrm>
            <a:custGeom>
              <a:avLst/>
              <a:gdLst/>
              <a:ahLst/>
              <a:cxnLst/>
              <a:rect l="l" t="t" r="r" b="b"/>
              <a:pathLst>
                <a:path w="542290" h="82550">
                  <a:moveTo>
                    <a:pt x="541811" y="82296"/>
                  </a:moveTo>
                  <a:lnTo>
                    <a:pt x="0" y="82296"/>
                  </a:lnTo>
                  <a:lnTo>
                    <a:pt x="0" y="0"/>
                  </a:lnTo>
                  <a:lnTo>
                    <a:pt x="541811" y="0"/>
                  </a:lnTo>
                  <a:lnTo>
                    <a:pt x="541811" y="822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80379" y="3805418"/>
              <a:ext cx="542290" cy="82550"/>
            </a:xfrm>
            <a:custGeom>
              <a:avLst/>
              <a:gdLst/>
              <a:ahLst/>
              <a:cxnLst/>
              <a:rect l="l" t="t" r="r" b="b"/>
              <a:pathLst>
                <a:path w="542290" h="82550">
                  <a:moveTo>
                    <a:pt x="0" y="0"/>
                  </a:moveTo>
                  <a:lnTo>
                    <a:pt x="541811" y="0"/>
                  </a:lnTo>
                  <a:lnTo>
                    <a:pt x="541811" y="82296"/>
                  </a:lnTo>
                  <a:lnTo>
                    <a:pt x="0" y="82296"/>
                  </a:lnTo>
                  <a:lnTo>
                    <a:pt x="0" y="0"/>
                  </a:lnTo>
                  <a:close/>
                </a:path>
              </a:pathLst>
            </a:custGeom>
            <a:ln w="4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16045" y="3529583"/>
              <a:ext cx="715010" cy="1319530"/>
            </a:xfrm>
            <a:custGeom>
              <a:avLst/>
              <a:gdLst/>
              <a:ahLst/>
              <a:cxnLst/>
              <a:rect l="l" t="t" r="r" b="b"/>
              <a:pathLst>
                <a:path w="715009" h="1319529">
                  <a:moveTo>
                    <a:pt x="0" y="0"/>
                  </a:moveTo>
                  <a:lnTo>
                    <a:pt x="0" y="1112510"/>
                  </a:lnTo>
                </a:path>
                <a:path w="715009" h="1319529">
                  <a:moveTo>
                    <a:pt x="714782" y="1194044"/>
                  </a:moveTo>
                  <a:lnTo>
                    <a:pt x="714782" y="1319012"/>
                  </a:lnTo>
                </a:path>
                <a:path w="715009" h="1319529">
                  <a:moveTo>
                    <a:pt x="714782" y="0"/>
                  </a:moveTo>
                  <a:lnTo>
                    <a:pt x="714782" y="111251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80379" y="4642093"/>
              <a:ext cx="2162175" cy="81915"/>
            </a:xfrm>
            <a:custGeom>
              <a:avLst/>
              <a:gdLst/>
              <a:ahLst/>
              <a:cxnLst/>
              <a:rect l="l" t="t" r="r" b="b"/>
              <a:pathLst>
                <a:path w="2162175" h="81914">
                  <a:moveTo>
                    <a:pt x="2161883" y="81534"/>
                  </a:moveTo>
                  <a:lnTo>
                    <a:pt x="0" y="81534"/>
                  </a:lnTo>
                  <a:lnTo>
                    <a:pt x="0" y="0"/>
                  </a:lnTo>
                  <a:lnTo>
                    <a:pt x="2161883" y="0"/>
                  </a:lnTo>
                  <a:lnTo>
                    <a:pt x="2161883" y="81534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80379" y="4642093"/>
              <a:ext cx="2162175" cy="81915"/>
            </a:xfrm>
            <a:custGeom>
              <a:avLst/>
              <a:gdLst/>
              <a:ahLst/>
              <a:cxnLst/>
              <a:rect l="l" t="t" r="r" b="b"/>
              <a:pathLst>
                <a:path w="2162175" h="81914">
                  <a:moveTo>
                    <a:pt x="0" y="0"/>
                  </a:moveTo>
                  <a:lnTo>
                    <a:pt x="2161883" y="0"/>
                  </a:lnTo>
                  <a:lnTo>
                    <a:pt x="2161883" y="81534"/>
                  </a:lnTo>
                  <a:lnTo>
                    <a:pt x="0" y="81534"/>
                  </a:lnTo>
                  <a:lnTo>
                    <a:pt x="0" y="0"/>
                  </a:lnTo>
                  <a:close/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80379" y="3594352"/>
              <a:ext cx="513715" cy="86360"/>
            </a:xfrm>
            <a:custGeom>
              <a:avLst/>
              <a:gdLst/>
              <a:ahLst/>
              <a:cxnLst/>
              <a:rect l="l" t="t" r="r" b="b"/>
              <a:pathLst>
                <a:path w="513715" h="86360">
                  <a:moveTo>
                    <a:pt x="513607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513607" y="0"/>
                  </a:lnTo>
                  <a:lnTo>
                    <a:pt x="513607" y="86105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80379" y="3594352"/>
              <a:ext cx="513715" cy="86360"/>
            </a:xfrm>
            <a:custGeom>
              <a:avLst/>
              <a:gdLst/>
              <a:ahLst/>
              <a:cxnLst/>
              <a:rect l="l" t="t" r="r" b="b"/>
              <a:pathLst>
                <a:path w="513715" h="86360">
                  <a:moveTo>
                    <a:pt x="0" y="0"/>
                  </a:moveTo>
                  <a:lnTo>
                    <a:pt x="513607" y="0"/>
                  </a:lnTo>
                  <a:lnTo>
                    <a:pt x="513607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30828" y="493470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w="0" h="61595">
                  <a:moveTo>
                    <a:pt x="0" y="0"/>
                  </a:moveTo>
                  <a:lnTo>
                    <a:pt x="0" y="60972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027889" y="4848596"/>
              <a:ext cx="642620" cy="86360"/>
            </a:xfrm>
            <a:custGeom>
              <a:avLst/>
              <a:gdLst/>
              <a:ahLst/>
              <a:cxnLst/>
              <a:rect l="l" t="t" r="r" b="b"/>
              <a:pathLst>
                <a:path w="642620" h="86360">
                  <a:moveTo>
                    <a:pt x="642399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642399" y="0"/>
                  </a:lnTo>
                  <a:lnTo>
                    <a:pt x="642399" y="86105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27889" y="4848596"/>
              <a:ext cx="642620" cy="86360"/>
            </a:xfrm>
            <a:custGeom>
              <a:avLst/>
              <a:gdLst/>
              <a:ahLst/>
              <a:cxnLst/>
              <a:rect l="l" t="t" r="r" b="b"/>
              <a:pathLst>
                <a:path w="642620" h="86360">
                  <a:moveTo>
                    <a:pt x="0" y="0"/>
                  </a:moveTo>
                  <a:lnTo>
                    <a:pt x="642399" y="0"/>
                  </a:lnTo>
                  <a:lnTo>
                    <a:pt x="642399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95162" y="4431028"/>
              <a:ext cx="218440" cy="86360"/>
            </a:xfrm>
            <a:custGeom>
              <a:avLst/>
              <a:gdLst/>
              <a:ahLst/>
              <a:cxnLst/>
              <a:rect l="l" t="t" r="r" b="b"/>
              <a:pathLst>
                <a:path w="218440" h="86360">
                  <a:moveTo>
                    <a:pt x="217944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217944" y="0"/>
                  </a:lnTo>
                  <a:lnTo>
                    <a:pt x="217944" y="86105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95162" y="4431028"/>
              <a:ext cx="218440" cy="86360"/>
            </a:xfrm>
            <a:custGeom>
              <a:avLst/>
              <a:gdLst/>
              <a:ahLst/>
              <a:cxnLst/>
              <a:rect l="l" t="t" r="r" b="b"/>
              <a:pathLst>
                <a:path w="218440" h="86360">
                  <a:moveTo>
                    <a:pt x="0" y="0"/>
                  </a:moveTo>
                  <a:lnTo>
                    <a:pt x="217944" y="0"/>
                  </a:lnTo>
                  <a:lnTo>
                    <a:pt x="217944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80379" y="4223756"/>
              <a:ext cx="642620" cy="82550"/>
            </a:xfrm>
            <a:custGeom>
              <a:avLst/>
              <a:gdLst/>
              <a:ahLst/>
              <a:cxnLst/>
              <a:rect l="l" t="t" r="r" b="b"/>
              <a:pathLst>
                <a:path w="642620" h="82550">
                  <a:moveTo>
                    <a:pt x="642399" y="82296"/>
                  </a:moveTo>
                  <a:lnTo>
                    <a:pt x="0" y="82296"/>
                  </a:lnTo>
                  <a:lnTo>
                    <a:pt x="0" y="0"/>
                  </a:lnTo>
                  <a:lnTo>
                    <a:pt x="642399" y="0"/>
                  </a:lnTo>
                  <a:lnTo>
                    <a:pt x="642399" y="82296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80379" y="4223756"/>
              <a:ext cx="642620" cy="82550"/>
            </a:xfrm>
            <a:custGeom>
              <a:avLst/>
              <a:gdLst/>
              <a:ahLst/>
              <a:cxnLst/>
              <a:rect l="l" t="t" r="r" b="b"/>
              <a:pathLst>
                <a:path w="642620" h="82550">
                  <a:moveTo>
                    <a:pt x="0" y="0"/>
                  </a:moveTo>
                  <a:lnTo>
                    <a:pt x="642399" y="0"/>
                  </a:lnTo>
                  <a:lnTo>
                    <a:pt x="642399" y="82296"/>
                  </a:lnTo>
                  <a:lnTo>
                    <a:pt x="0" y="82296"/>
                  </a:lnTo>
                  <a:lnTo>
                    <a:pt x="0" y="0"/>
                  </a:lnTo>
                  <a:close/>
                </a:path>
              </a:pathLst>
            </a:custGeom>
            <a:ln w="4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80379" y="4012690"/>
              <a:ext cx="575945" cy="86360"/>
            </a:xfrm>
            <a:custGeom>
              <a:avLst/>
              <a:gdLst/>
              <a:ahLst/>
              <a:cxnLst/>
              <a:rect l="l" t="t" r="r" b="b"/>
              <a:pathLst>
                <a:path w="575945" h="86360">
                  <a:moveTo>
                    <a:pt x="575336" y="86105"/>
                  </a:moveTo>
                  <a:lnTo>
                    <a:pt x="0" y="86105"/>
                  </a:lnTo>
                  <a:lnTo>
                    <a:pt x="0" y="0"/>
                  </a:lnTo>
                  <a:lnTo>
                    <a:pt x="575336" y="0"/>
                  </a:lnTo>
                  <a:lnTo>
                    <a:pt x="575336" y="86105"/>
                  </a:lnTo>
                  <a:close/>
                </a:path>
              </a:pathLst>
            </a:custGeom>
            <a:solidFill>
              <a:srgbClr val="9A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0379" y="4012690"/>
              <a:ext cx="575945" cy="86360"/>
            </a:xfrm>
            <a:custGeom>
              <a:avLst/>
              <a:gdLst/>
              <a:ahLst/>
              <a:cxnLst/>
              <a:rect l="l" t="t" r="r" b="b"/>
              <a:pathLst>
                <a:path w="575945" h="86360">
                  <a:moveTo>
                    <a:pt x="0" y="0"/>
                  </a:moveTo>
                  <a:lnTo>
                    <a:pt x="575336" y="0"/>
                  </a:lnTo>
                  <a:lnTo>
                    <a:pt x="575336" y="86105"/>
                  </a:lnTo>
                  <a:lnTo>
                    <a:pt x="0" y="86105"/>
                  </a:lnTo>
                  <a:lnTo>
                    <a:pt x="0" y="0"/>
                  </a:lnTo>
                  <a:close/>
                </a:path>
              </a:pathLst>
            </a:custGeom>
            <a:ln w="4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246377" y="3529583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w="0" h="1466214">
                  <a:moveTo>
                    <a:pt x="0" y="0"/>
                  </a:moveTo>
                  <a:lnTo>
                    <a:pt x="0" y="1466089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80379" y="4995662"/>
              <a:ext cx="2866390" cy="0"/>
            </a:xfrm>
            <a:custGeom>
              <a:avLst/>
              <a:gdLst/>
              <a:ahLst/>
              <a:cxnLst/>
              <a:rect l="l" t="t" r="r" b="b"/>
              <a:pathLst>
                <a:path w="2866390" h="0">
                  <a:moveTo>
                    <a:pt x="0" y="0"/>
                  </a:moveTo>
                  <a:lnTo>
                    <a:pt x="2866012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80379" y="49956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12953"/>
                  </a:moveTo>
                  <a:lnTo>
                    <a:pt x="0" y="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95162" y="49956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12953"/>
                  </a:moveTo>
                  <a:lnTo>
                    <a:pt x="0" y="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16045" y="49956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12953"/>
                  </a:moveTo>
                  <a:lnTo>
                    <a:pt x="0" y="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30828" y="49956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12953"/>
                  </a:moveTo>
                  <a:lnTo>
                    <a:pt x="0" y="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246377" y="49956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w="0" h="13335">
                  <a:moveTo>
                    <a:pt x="0" y="12953"/>
                  </a:moveTo>
                  <a:lnTo>
                    <a:pt x="0" y="0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0365" y="3529572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w="0" h="1466214">
                  <a:moveTo>
                    <a:pt x="0" y="0"/>
                  </a:moveTo>
                  <a:lnTo>
                    <a:pt x="0" y="1466089"/>
                  </a:lnTo>
                </a:path>
              </a:pathLst>
            </a:custGeom>
            <a:ln w="5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52175" y="4995662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52175" y="478382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52175" y="4577324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352175" y="4366248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52175" y="415898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52175" y="3947910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352175" y="3741408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52175" y="3529572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8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311779" y="5017853"/>
            <a:ext cx="2292985" cy="82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7075" algn="l"/>
                <a:tab pos="1447800" algn="l"/>
                <a:tab pos="2162810" algn="l"/>
              </a:tabLst>
            </a:pPr>
            <a:r>
              <a:rPr dirty="0" sz="350" spc="60" b="1">
                <a:latin typeface="Arial"/>
                <a:cs typeface="Arial"/>
              </a:rPr>
              <a:t>1</a:t>
            </a:r>
            <a:r>
              <a:rPr dirty="0" sz="350" spc="30" b="1">
                <a:latin typeface="Arial"/>
                <a:cs typeface="Arial"/>
              </a:rPr>
              <a:t>,</a:t>
            </a:r>
            <a:r>
              <a:rPr dirty="0" sz="350" spc="60" b="1">
                <a:latin typeface="Arial"/>
                <a:cs typeface="Arial"/>
              </a:rPr>
              <a:t>0</a:t>
            </a:r>
            <a:r>
              <a:rPr dirty="0" sz="350" spc="70" b="1">
                <a:latin typeface="Arial"/>
                <a:cs typeface="Arial"/>
              </a:rPr>
              <a:t>0</a:t>
            </a:r>
            <a:r>
              <a:rPr dirty="0" sz="350" b="1">
                <a:latin typeface="Arial"/>
                <a:cs typeface="Arial"/>
              </a:rPr>
              <a:t>	</a:t>
            </a:r>
            <a:r>
              <a:rPr dirty="0" sz="350" spc="60" b="1">
                <a:latin typeface="Arial"/>
                <a:cs typeface="Arial"/>
              </a:rPr>
              <a:t>1</a:t>
            </a:r>
            <a:r>
              <a:rPr dirty="0" sz="350" spc="30" b="1">
                <a:latin typeface="Arial"/>
                <a:cs typeface="Arial"/>
              </a:rPr>
              <a:t>,</a:t>
            </a:r>
            <a:r>
              <a:rPr dirty="0" sz="350" spc="60" b="1">
                <a:latin typeface="Arial"/>
                <a:cs typeface="Arial"/>
              </a:rPr>
              <a:t>5</a:t>
            </a:r>
            <a:r>
              <a:rPr dirty="0" sz="350" spc="70" b="1">
                <a:latin typeface="Arial"/>
                <a:cs typeface="Arial"/>
              </a:rPr>
              <a:t>0</a:t>
            </a:r>
            <a:r>
              <a:rPr dirty="0" sz="350" b="1">
                <a:latin typeface="Arial"/>
                <a:cs typeface="Arial"/>
              </a:rPr>
              <a:t>	</a:t>
            </a:r>
            <a:r>
              <a:rPr dirty="0" sz="350" spc="60" b="1">
                <a:latin typeface="Arial"/>
                <a:cs typeface="Arial"/>
              </a:rPr>
              <a:t>2</a:t>
            </a:r>
            <a:r>
              <a:rPr dirty="0" sz="350" spc="30" b="1">
                <a:latin typeface="Arial"/>
                <a:cs typeface="Arial"/>
              </a:rPr>
              <a:t>,</a:t>
            </a:r>
            <a:r>
              <a:rPr dirty="0" sz="350" spc="60" b="1">
                <a:latin typeface="Arial"/>
                <a:cs typeface="Arial"/>
              </a:rPr>
              <a:t>0</a:t>
            </a:r>
            <a:r>
              <a:rPr dirty="0" sz="350" spc="70" b="1">
                <a:latin typeface="Arial"/>
                <a:cs typeface="Arial"/>
              </a:rPr>
              <a:t>0</a:t>
            </a:r>
            <a:r>
              <a:rPr dirty="0" sz="350" b="1">
                <a:latin typeface="Arial"/>
                <a:cs typeface="Arial"/>
              </a:rPr>
              <a:t>	</a:t>
            </a:r>
            <a:r>
              <a:rPr dirty="0" sz="350" spc="60" b="1">
                <a:latin typeface="Arial"/>
                <a:cs typeface="Arial"/>
              </a:rPr>
              <a:t>2</a:t>
            </a:r>
            <a:r>
              <a:rPr dirty="0" sz="350" spc="30" b="1">
                <a:latin typeface="Arial"/>
                <a:cs typeface="Arial"/>
              </a:rPr>
              <a:t>,</a:t>
            </a:r>
            <a:r>
              <a:rPr dirty="0" sz="350" spc="60" b="1">
                <a:latin typeface="Arial"/>
                <a:cs typeface="Arial"/>
              </a:rPr>
              <a:t>50</a:t>
            </a:r>
            <a:endParaRPr sz="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77480" y="5017853"/>
            <a:ext cx="142875" cy="82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" spc="60" b="1">
                <a:latin typeface="Arial"/>
                <a:cs typeface="Arial"/>
              </a:rPr>
              <a:t>3</a:t>
            </a:r>
            <a:r>
              <a:rPr dirty="0" sz="350" spc="30" b="1">
                <a:latin typeface="Arial"/>
                <a:cs typeface="Arial"/>
              </a:rPr>
              <a:t>,</a:t>
            </a:r>
            <a:r>
              <a:rPr dirty="0" sz="350" spc="60" b="1">
                <a:latin typeface="Arial"/>
                <a:cs typeface="Arial"/>
              </a:rPr>
              <a:t>00</a:t>
            </a:r>
            <a:endParaRPr sz="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04693" y="4836280"/>
            <a:ext cx="315595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5" b="1">
                <a:latin typeface="Arial"/>
                <a:cs typeface="Arial"/>
              </a:rPr>
              <a:t>vpen</a:t>
            </a:r>
            <a:r>
              <a:rPr dirty="0" sz="550" spc="35" b="1">
                <a:latin typeface="Arial"/>
                <a:cs typeface="Arial"/>
              </a:rPr>
              <a:t>t</a:t>
            </a:r>
            <a:r>
              <a:rPr dirty="0" sz="550" spc="85" b="1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82417" y="4624447"/>
            <a:ext cx="237490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100" b="1">
                <a:latin typeface="Arial"/>
                <a:cs typeface="Arial"/>
              </a:rPr>
              <a:t>g</a:t>
            </a:r>
            <a:r>
              <a:rPr dirty="0" sz="550" spc="75" b="1">
                <a:latin typeface="Arial"/>
                <a:cs typeface="Arial"/>
              </a:rPr>
              <a:t>mt</a:t>
            </a:r>
            <a:r>
              <a:rPr dirty="0" sz="550" spc="85" b="1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54404" y="4417945"/>
            <a:ext cx="365760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75" b="1">
                <a:latin typeface="Arial"/>
                <a:cs typeface="Arial"/>
              </a:rPr>
              <a:t>tomcatv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279" y="4206870"/>
            <a:ext cx="215265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5" b="1">
                <a:latin typeface="Arial"/>
                <a:cs typeface="Arial"/>
              </a:rPr>
              <a:t>b</a:t>
            </a:r>
            <a:r>
              <a:rPr dirty="0" sz="550" spc="40" b="1">
                <a:latin typeface="Arial"/>
                <a:cs typeface="Arial"/>
              </a:rPr>
              <a:t>tr</a:t>
            </a:r>
            <a:r>
              <a:rPr dirty="0" sz="550" spc="15" b="1">
                <a:latin typeface="Arial"/>
                <a:cs typeface="Arial"/>
              </a:rPr>
              <a:t>i</a:t>
            </a:r>
            <a:r>
              <a:rPr dirty="0" sz="550" spc="85" b="1">
                <a:latin typeface="Arial"/>
                <a:cs typeface="Arial"/>
              </a:rPr>
              <a:t>x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88519" y="3995030"/>
            <a:ext cx="233045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120" b="1">
                <a:latin typeface="Arial"/>
                <a:cs typeface="Arial"/>
              </a:rPr>
              <a:t>m</a:t>
            </a:r>
            <a:r>
              <a:rPr dirty="0" sz="550" spc="110" b="1">
                <a:latin typeface="Arial"/>
                <a:cs typeface="Arial"/>
              </a:rPr>
              <a:t>xm</a:t>
            </a:r>
            <a:endParaRPr sz="5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65657" y="3788528"/>
            <a:ext cx="254635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85" b="1">
                <a:latin typeface="Arial"/>
                <a:cs typeface="Arial"/>
              </a:rPr>
              <a:t>s</a:t>
            </a:r>
            <a:r>
              <a:rPr dirty="0" sz="550" spc="100" b="1">
                <a:latin typeface="Arial"/>
                <a:cs typeface="Arial"/>
              </a:rPr>
              <a:t>p</a:t>
            </a:r>
            <a:r>
              <a:rPr dirty="0" sz="550" spc="15" b="1">
                <a:latin typeface="Arial"/>
                <a:cs typeface="Arial"/>
              </a:rPr>
              <a:t>i</a:t>
            </a:r>
            <a:r>
              <a:rPr dirty="0" sz="550" spc="85" b="1">
                <a:latin typeface="Arial"/>
                <a:cs typeface="Arial"/>
              </a:rPr>
              <a:t>ce</a:t>
            </a:r>
            <a:endParaRPr sz="5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09448" y="3577454"/>
            <a:ext cx="411480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90" b="1">
                <a:latin typeface="Arial"/>
                <a:cs typeface="Arial"/>
              </a:rPr>
              <a:t>ch</a:t>
            </a:r>
            <a:r>
              <a:rPr dirty="0" sz="550" spc="100" b="1">
                <a:latin typeface="Arial"/>
                <a:cs typeface="Arial"/>
              </a:rPr>
              <a:t>o</a:t>
            </a:r>
            <a:r>
              <a:rPr dirty="0" sz="550" spc="15" b="1">
                <a:latin typeface="Arial"/>
                <a:cs typeface="Arial"/>
              </a:rPr>
              <a:t>l</a:t>
            </a:r>
            <a:r>
              <a:rPr dirty="0" sz="550" spc="85" b="1">
                <a:latin typeface="Arial"/>
                <a:cs typeface="Arial"/>
              </a:rPr>
              <a:t>esky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143207" y="5191313"/>
            <a:ext cx="55244" cy="43815"/>
            <a:chOff x="6143207" y="5191313"/>
            <a:chExt cx="55244" cy="43815"/>
          </a:xfrm>
        </p:grpSpPr>
        <p:sp>
          <p:nvSpPr>
            <p:cNvPr id="59" name="object 59"/>
            <p:cNvSpPr/>
            <p:nvPr/>
          </p:nvSpPr>
          <p:spPr>
            <a:xfrm>
              <a:off x="6145679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50293" y="38862"/>
                  </a:moveTo>
                  <a:lnTo>
                    <a:pt x="0" y="38862"/>
                  </a:lnTo>
                  <a:lnTo>
                    <a:pt x="0" y="0"/>
                  </a:lnTo>
                  <a:lnTo>
                    <a:pt x="50293" y="0"/>
                  </a:lnTo>
                  <a:lnTo>
                    <a:pt x="50293" y="3886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145679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0" y="0"/>
                  </a:moveTo>
                  <a:lnTo>
                    <a:pt x="50293" y="0"/>
                  </a:lnTo>
                  <a:lnTo>
                    <a:pt x="50293" y="38862"/>
                  </a:lnTo>
                  <a:lnTo>
                    <a:pt x="0" y="38862"/>
                  </a:lnTo>
                  <a:lnTo>
                    <a:pt x="0" y="0"/>
                  </a:lnTo>
                  <a:close/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6863324" y="5191313"/>
            <a:ext cx="55244" cy="43815"/>
            <a:chOff x="6863324" y="5191313"/>
            <a:chExt cx="55244" cy="43815"/>
          </a:xfrm>
        </p:grpSpPr>
        <p:sp>
          <p:nvSpPr>
            <p:cNvPr id="62" name="object 62"/>
            <p:cNvSpPr/>
            <p:nvPr/>
          </p:nvSpPr>
          <p:spPr>
            <a:xfrm>
              <a:off x="6865796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50293" y="38862"/>
                  </a:moveTo>
                  <a:lnTo>
                    <a:pt x="0" y="38862"/>
                  </a:lnTo>
                  <a:lnTo>
                    <a:pt x="0" y="0"/>
                  </a:lnTo>
                  <a:lnTo>
                    <a:pt x="50293" y="0"/>
                  </a:lnTo>
                  <a:lnTo>
                    <a:pt x="50293" y="38862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865796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0" y="0"/>
                  </a:moveTo>
                  <a:lnTo>
                    <a:pt x="50293" y="0"/>
                  </a:lnTo>
                  <a:lnTo>
                    <a:pt x="50293" y="38862"/>
                  </a:lnTo>
                  <a:lnTo>
                    <a:pt x="0" y="38862"/>
                  </a:lnTo>
                  <a:lnTo>
                    <a:pt x="0" y="0"/>
                  </a:lnTo>
                  <a:close/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7847112" y="5191313"/>
            <a:ext cx="55244" cy="43815"/>
            <a:chOff x="7847112" y="5191313"/>
            <a:chExt cx="55244" cy="43815"/>
          </a:xfrm>
        </p:grpSpPr>
        <p:sp>
          <p:nvSpPr>
            <p:cNvPr id="65" name="object 65"/>
            <p:cNvSpPr/>
            <p:nvPr/>
          </p:nvSpPr>
          <p:spPr>
            <a:xfrm>
              <a:off x="7849584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50293" y="38862"/>
                  </a:moveTo>
                  <a:lnTo>
                    <a:pt x="0" y="38862"/>
                  </a:lnTo>
                  <a:lnTo>
                    <a:pt x="0" y="0"/>
                  </a:lnTo>
                  <a:lnTo>
                    <a:pt x="50293" y="0"/>
                  </a:lnTo>
                  <a:lnTo>
                    <a:pt x="50293" y="38862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849584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0" y="0"/>
                  </a:moveTo>
                  <a:lnTo>
                    <a:pt x="50293" y="0"/>
                  </a:lnTo>
                  <a:lnTo>
                    <a:pt x="50293" y="38862"/>
                  </a:lnTo>
                  <a:lnTo>
                    <a:pt x="0" y="38862"/>
                  </a:lnTo>
                  <a:lnTo>
                    <a:pt x="0" y="0"/>
                  </a:lnTo>
                  <a:close/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8634293" y="5191313"/>
            <a:ext cx="55244" cy="43815"/>
            <a:chOff x="8634293" y="5191313"/>
            <a:chExt cx="55244" cy="43815"/>
          </a:xfrm>
        </p:grpSpPr>
        <p:sp>
          <p:nvSpPr>
            <p:cNvPr id="68" name="object 68"/>
            <p:cNvSpPr/>
            <p:nvPr/>
          </p:nvSpPr>
          <p:spPr>
            <a:xfrm>
              <a:off x="8636765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50295" y="38862"/>
                  </a:moveTo>
                  <a:lnTo>
                    <a:pt x="0" y="38862"/>
                  </a:lnTo>
                  <a:lnTo>
                    <a:pt x="0" y="0"/>
                  </a:lnTo>
                  <a:lnTo>
                    <a:pt x="50295" y="0"/>
                  </a:lnTo>
                  <a:lnTo>
                    <a:pt x="50295" y="38862"/>
                  </a:lnTo>
                  <a:close/>
                </a:path>
              </a:pathLst>
            </a:custGeom>
            <a:solidFill>
              <a:srgbClr val="9A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636765" y="5193785"/>
              <a:ext cx="50800" cy="39370"/>
            </a:xfrm>
            <a:custGeom>
              <a:avLst/>
              <a:gdLst/>
              <a:ahLst/>
              <a:cxnLst/>
              <a:rect l="l" t="t" r="r" b="b"/>
              <a:pathLst>
                <a:path w="50800" h="39370">
                  <a:moveTo>
                    <a:pt x="0" y="0"/>
                  </a:moveTo>
                  <a:lnTo>
                    <a:pt x="50295" y="0"/>
                  </a:lnTo>
                  <a:lnTo>
                    <a:pt x="50295" y="38862"/>
                  </a:lnTo>
                  <a:lnTo>
                    <a:pt x="0" y="38862"/>
                  </a:lnTo>
                  <a:lnTo>
                    <a:pt x="0" y="0"/>
                  </a:lnTo>
                  <a:close/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6117475" y="5159498"/>
            <a:ext cx="2972435" cy="107950"/>
          </a:xfrm>
          <a:prstGeom prst="rect">
            <a:avLst/>
          </a:prstGeom>
          <a:ln w="4309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10"/>
              </a:spcBef>
            </a:pPr>
            <a:r>
              <a:rPr dirty="0" sz="500" spc="75" b="1">
                <a:latin typeface="Arial"/>
                <a:cs typeface="Arial"/>
              </a:rPr>
              <a:t>Fusión</a:t>
            </a:r>
            <a:r>
              <a:rPr dirty="0" sz="500" spc="45" b="1">
                <a:latin typeface="Arial"/>
                <a:cs typeface="Arial"/>
              </a:rPr>
              <a:t> </a:t>
            </a:r>
            <a:r>
              <a:rPr dirty="0" sz="500" spc="85" b="1">
                <a:latin typeface="Arial"/>
                <a:cs typeface="Arial"/>
              </a:rPr>
              <a:t>de</a:t>
            </a:r>
            <a:r>
              <a:rPr dirty="0" sz="500" spc="95" b="1">
                <a:latin typeface="Arial"/>
                <a:cs typeface="Arial"/>
              </a:rPr>
              <a:t> </a:t>
            </a:r>
            <a:r>
              <a:rPr dirty="0" sz="500" spc="70" b="1">
                <a:latin typeface="Arial"/>
                <a:cs typeface="Arial"/>
              </a:rPr>
              <a:t>array  </a:t>
            </a:r>
            <a:r>
              <a:rPr dirty="0" sz="500" spc="260" b="1">
                <a:latin typeface="Arial"/>
                <a:cs typeface="Arial"/>
              </a:rPr>
              <a:t> </a:t>
            </a:r>
            <a:r>
              <a:rPr dirty="0" sz="500" spc="70" b="1">
                <a:latin typeface="Arial"/>
                <a:cs typeface="Arial"/>
              </a:rPr>
              <a:t>Intercambio</a:t>
            </a:r>
            <a:r>
              <a:rPr dirty="0" sz="500" spc="50" b="1">
                <a:latin typeface="Arial"/>
                <a:cs typeface="Arial"/>
              </a:rPr>
              <a:t> </a:t>
            </a:r>
            <a:r>
              <a:rPr dirty="0" sz="500" spc="85" b="1">
                <a:latin typeface="Arial"/>
                <a:cs typeface="Arial"/>
              </a:rPr>
              <a:t>de</a:t>
            </a:r>
            <a:r>
              <a:rPr dirty="0" sz="500" spc="95" b="1">
                <a:latin typeface="Arial"/>
                <a:cs typeface="Arial"/>
              </a:rPr>
              <a:t> </a:t>
            </a:r>
            <a:r>
              <a:rPr dirty="0" sz="500" spc="80" b="1">
                <a:latin typeface="Arial"/>
                <a:cs typeface="Arial"/>
              </a:rPr>
              <a:t>bucles  </a:t>
            </a:r>
            <a:r>
              <a:rPr dirty="0" sz="500" spc="280" b="1">
                <a:latin typeface="Arial"/>
                <a:cs typeface="Arial"/>
              </a:rPr>
              <a:t> </a:t>
            </a:r>
            <a:r>
              <a:rPr dirty="0" sz="500" spc="75" b="1">
                <a:latin typeface="Arial"/>
                <a:cs typeface="Arial"/>
              </a:rPr>
              <a:t>Fusión</a:t>
            </a:r>
            <a:r>
              <a:rPr dirty="0" sz="500" spc="45" b="1">
                <a:latin typeface="Arial"/>
                <a:cs typeface="Arial"/>
              </a:rPr>
              <a:t> </a:t>
            </a:r>
            <a:r>
              <a:rPr dirty="0" sz="500" spc="85" b="1">
                <a:latin typeface="Arial"/>
                <a:cs typeface="Arial"/>
              </a:rPr>
              <a:t>de </a:t>
            </a:r>
            <a:r>
              <a:rPr dirty="0" sz="500" spc="80" b="1">
                <a:latin typeface="Arial"/>
                <a:cs typeface="Arial"/>
              </a:rPr>
              <a:t>bucles  </a:t>
            </a:r>
            <a:r>
              <a:rPr dirty="0" sz="500" spc="285" b="1">
                <a:latin typeface="Arial"/>
                <a:cs typeface="Arial"/>
              </a:rPr>
              <a:t> </a:t>
            </a:r>
            <a:r>
              <a:rPr dirty="0" sz="500" spc="75" b="1">
                <a:latin typeface="Arial"/>
                <a:cs typeface="Arial"/>
              </a:rPr>
              <a:t>Blocking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71" name="object 71"/>
          <p:cNvSpPr txBox="1"/>
          <p:nvPr/>
        </p:nvSpPr>
        <p:spPr>
          <a:xfrm>
            <a:off x="6583051" y="3114547"/>
            <a:ext cx="222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Mejora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rendimiento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751934"/>
            <a:ext cx="7930515" cy="9969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Ejemplo: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Producto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matrices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6x6 (sin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blocking)</a:t>
            </a:r>
            <a:endParaRPr sz="20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Al </a:t>
            </a:r>
            <a:r>
              <a:rPr dirty="0" sz="1600" spc="-10">
                <a:latin typeface="Calibri"/>
                <a:cs typeface="Calibri"/>
              </a:rPr>
              <a:t>procesar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2ª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(i=1)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necesita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nuevo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1ª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columna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Z: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¿Está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todavía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5">
                <a:latin typeface="Calibri"/>
                <a:cs typeface="Calibri"/>
              </a:rPr>
              <a:t> 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cache?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insuficiente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provoca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múltiples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sobre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 mismos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datos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42985" y="3753611"/>
          <a:ext cx="1785620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9560"/>
                <a:gridCol w="288924"/>
                <a:gridCol w="288925"/>
                <a:gridCol w="288925"/>
                <a:gridCol w="288925"/>
              </a:tblGrid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</a:tr>
              <a:tr h="1078991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484236" y="3753611"/>
            <a:ext cx="1767205" cy="1333500"/>
            <a:chOff x="7484236" y="3753611"/>
            <a:chExt cx="1767205" cy="1333500"/>
          </a:xfrm>
        </p:grpSpPr>
        <p:sp>
          <p:nvSpPr>
            <p:cNvPr id="7" name="object 7"/>
            <p:cNvSpPr/>
            <p:nvPr/>
          </p:nvSpPr>
          <p:spPr>
            <a:xfrm>
              <a:off x="7503286" y="3772661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98727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98727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512" y="3772661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289559" y="216408"/>
                  </a:moveTo>
                  <a:lnTo>
                    <a:pt x="289559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9559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87512" y="3772661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0" y="0"/>
                  </a:moveTo>
                  <a:lnTo>
                    <a:pt x="289559" y="0"/>
                  </a:lnTo>
                  <a:lnTo>
                    <a:pt x="289559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01762" y="3988307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289559" y="216408"/>
                  </a:moveTo>
                  <a:lnTo>
                    <a:pt x="289559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9559" y="216408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01762" y="3988307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0" y="216408"/>
                  </a:moveTo>
                  <a:lnTo>
                    <a:pt x="0" y="0"/>
                  </a:lnTo>
                  <a:lnTo>
                    <a:pt x="289559" y="0"/>
                  </a:lnTo>
                  <a:lnTo>
                    <a:pt x="289559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01762" y="4203953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289559" y="216408"/>
                  </a:moveTo>
                  <a:lnTo>
                    <a:pt x="289559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9559" y="216408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01762" y="4203953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0" y="216408"/>
                  </a:moveTo>
                  <a:lnTo>
                    <a:pt x="0" y="0"/>
                  </a:lnTo>
                  <a:lnTo>
                    <a:pt x="289559" y="0"/>
                  </a:lnTo>
                  <a:lnTo>
                    <a:pt x="289559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03286" y="4418837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59" h="217170">
                  <a:moveTo>
                    <a:pt x="289559" y="217170"/>
                  </a:moveTo>
                  <a:lnTo>
                    <a:pt x="289559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9559" y="21717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03286" y="4418837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59" h="217170">
                  <a:moveTo>
                    <a:pt x="0" y="217170"/>
                  </a:moveTo>
                  <a:lnTo>
                    <a:pt x="0" y="0"/>
                  </a:lnTo>
                  <a:lnTo>
                    <a:pt x="289559" y="0"/>
                  </a:lnTo>
                  <a:lnTo>
                    <a:pt x="289559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01762" y="4636008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289559" y="216408"/>
                  </a:moveTo>
                  <a:lnTo>
                    <a:pt x="289559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9559" y="216408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01762" y="4636008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59" h="216535">
                  <a:moveTo>
                    <a:pt x="0" y="216408"/>
                  </a:moveTo>
                  <a:lnTo>
                    <a:pt x="0" y="0"/>
                  </a:lnTo>
                  <a:lnTo>
                    <a:pt x="289559" y="0"/>
                  </a:lnTo>
                  <a:lnTo>
                    <a:pt x="289559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00238" y="4852415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00238" y="4852415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217170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91322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91322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791322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91322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91322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91322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91322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791322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791322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91322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77072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77072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810" y="0"/>
                  </a:lnTo>
                  <a:lnTo>
                    <a:pt x="288810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365883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365883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654681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654681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4347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94347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80120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80120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810" y="0"/>
                  </a:lnTo>
                  <a:lnTo>
                    <a:pt x="288810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368931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368931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657729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657729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6527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6527" y="398830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080120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80120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810" y="0"/>
                  </a:lnTo>
                  <a:lnTo>
                    <a:pt x="288810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368931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368931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657729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657729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946527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946527" y="4203953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080120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080120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810" y="0"/>
                  </a:lnTo>
                  <a:lnTo>
                    <a:pt x="288810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368931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368931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657729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657729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46527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946527" y="4418837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80120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080120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810" y="0"/>
                  </a:lnTo>
                  <a:lnTo>
                    <a:pt x="288810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368931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368931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657729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657729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946527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946527" y="463448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80120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080120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810" y="0"/>
                  </a:lnTo>
                  <a:lnTo>
                    <a:pt x="288810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368931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368931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657729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657729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946527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946527" y="485012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4806581" y="3753611"/>
            <a:ext cx="1772920" cy="1333500"/>
            <a:chOff x="4806581" y="3753611"/>
            <a:chExt cx="1772920" cy="1333500"/>
          </a:xfrm>
        </p:grpSpPr>
        <p:sp>
          <p:nvSpPr>
            <p:cNvPr id="81" name="object 81"/>
            <p:cNvSpPr/>
            <p:nvPr/>
          </p:nvSpPr>
          <p:spPr>
            <a:xfrm>
              <a:off x="4825631" y="3772661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821059" y="3772661"/>
              <a:ext cx="1748789" cy="216535"/>
            </a:xfrm>
            <a:custGeom>
              <a:avLst/>
              <a:gdLst/>
              <a:ahLst/>
              <a:cxnLst/>
              <a:rect l="l" t="t" r="r" b="b"/>
              <a:pathLst>
                <a:path w="1748790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  <a:path w="1748790" h="216535">
                  <a:moveTo>
                    <a:pt x="291846" y="216408"/>
                  </a:moveTo>
                  <a:lnTo>
                    <a:pt x="291846" y="0"/>
                  </a:lnTo>
                  <a:lnTo>
                    <a:pt x="580644" y="0"/>
                  </a:lnTo>
                  <a:lnTo>
                    <a:pt x="580644" y="216408"/>
                  </a:lnTo>
                  <a:lnTo>
                    <a:pt x="291846" y="216408"/>
                  </a:lnTo>
                  <a:close/>
                </a:path>
                <a:path w="1748790" h="216535">
                  <a:moveTo>
                    <a:pt x="583692" y="216408"/>
                  </a:moveTo>
                  <a:lnTo>
                    <a:pt x="583692" y="0"/>
                  </a:lnTo>
                  <a:lnTo>
                    <a:pt x="872490" y="0"/>
                  </a:lnTo>
                  <a:lnTo>
                    <a:pt x="872490" y="216408"/>
                  </a:lnTo>
                  <a:lnTo>
                    <a:pt x="583692" y="216408"/>
                  </a:lnTo>
                  <a:close/>
                </a:path>
                <a:path w="1748790" h="216535">
                  <a:moveTo>
                    <a:pt x="876300" y="216408"/>
                  </a:moveTo>
                  <a:lnTo>
                    <a:pt x="876300" y="0"/>
                  </a:lnTo>
                  <a:lnTo>
                    <a:pt x="1165098" y="0"/>
                  </a:lnTo>
                  <a:lnTo>
                    <a:pt x="1165098" y="216408"/>
                  </a:lnTo>
                  <a:lnTo>
                    <a:pt x="876300" y="216408"/>
                  </a:lnTo>
                  <a:close/>
                </a:path>
                <a:path w="1748790" h="216535">
                  <a:moveTo>
                    <a:pt x="1168146" y="216408"/>
                  </a:moveTo>
                  <a:lnTo>
                    <a:pt x="1168146" y="0"/>
                  </a:lnTo>
                  <a:lnTo>
                    <a:pt x="1456944" y="0"/>
                  </a:lnTo>
                  <a:lnTo>
                    <a:pt x="1456944" y="216408"/>
                  </a:lnTo>
                  <a:lnTo>
                    <a:pt x="1168146" y="216408"/>
                  </a:lnTo>
                  <a:close/>
                </a:path>
                <a:path w="1748790" h="216535">
                  <a:moveTo>
                    <a:pt x="1459979" y="216408"/>
                  </a:moveTo>
                  <a:lnTo>
                    <a:pt x="1459979" y="0"/>
                  </a:lnTo>
                  <a:lnTo>
                    <a:pt x="1748777" y="0"/>
                  </a:lnTo>
                  <a:lnTo>
                    <a:pt x="1748777" y="216408"/>
                  </a:lnTo>
                  <a:lnTo>
                    <a:pt x="1459979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82105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00A8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82105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112905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00A8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112905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404751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00A8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404751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69735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00A8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69735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989205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00A8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989205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28103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7" y="216408"/>
                  </a:moveTo>
                  <a:lnTo>
                    <a:pt x="288797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7" y="216408"/>
                  </a:lnTo>
                  <a:close/>
                </a:path>
              </a:pathLst>
            </a:custGeom>
            <a:solidFill>
              <a:srgbClr val="00A8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281039" y="377266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7" y="0"/>
                  </a:lnTo>
                  <a:lnTo>
                    <a:pt x="288797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2760869" y="3083305"/>
            <a:ext cx="28638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>
              <a:lnSpc>
                <a:spcPts val="258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2000" spc="-5">
                <a:latin typeface="Arial MT"/>
                <a:cs typeface="Arial MT"/>
              </a:rPr>
              <a:t>j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10335" y="3083305"/>
            <a:ext cx="38290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242570">
              <a:lnSpc>
                <a:spcPts val="2285"/>
              </a:lnSpc>
            </a:pPr>
            <a:r>
              <a:rPr dirty="0" sz="2000" spc="-5">
                <a:latin typeface="Arial MT"/>
                <a:cs typeface="Arial MT"/>
              </a:rPr>
              <a:t>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218306" y="3083305"/>
            <a:ext cx="31305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ts val="2100"/>
              </a:lnSpc>
            </a:pPr>
            <a:r>
              <a:rPr dirty="0" sz="2000" spc="-5">
                <a:latin typeface="Arial MT"/>
                <a:cs typeface="Arial MT"/>
              </a:rPr>
              <a:t>j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79581" y="4284979"/>
            <a:ext cx="81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806063" y="4272026"/>
            <a:ext cx="1981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solidFill>
                  <a:srgbClr val="FF3300"/>
                </a:solidFill>
                <a:latin typeface="Arial"/>
                <a:cs typeface="Arial"/>
              </a:rPr>
              <a:t>*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488313" y="4284979"/>
            <a:ext cx="81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093332" y="4067824"/>
            <a:ext cx="127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687707" y="5197094"/>
            <a:ext cx="2247265" cy="89154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0..5</a:t>
            </a:r>
            <a:endParaRPr sz="18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1250"/>
              </a:spcBef>
            </a:pP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1..5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0..5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029663" y="5810821"/>
            <a:ext cx="299085" cy="226695"/>
            <a:chOff x="2029663" y="5810821"/>
            <a:chExt cx="299085" cy="226695"/>
          </a:xfrm>
        </p:grpSpPr>
        <p:sp>
          <p:nvSpPr>
            <p:cNvPr id="104" name="object 104"/>
            <p:cNvSpPr/>
            <p:nvPr/>
          </p:nvSpPr>
          <p:spPr>
            <a:xfrm>
              <a:off x="2034425" y="5815584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60" h="217170">
                  <a:moveTo>
                    <a:pt x="289560" y="217170"/>
                  </a:moveTo>
                  <a:lnTo>
                    <a:pt x="289560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9560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034425" y="5815584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60" h="217170">
                  <a:moveTo>
                    <a:pt x="0" y="0"/>
                  </a:moveTo>
                  <a:lnTo>
                    <a:pt x="289560" y="0"/>
                  </a:lnTo>
                  <a:lnTo>
                    <a:pt x="289560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" name="object 106"/>
          <p:cNvGrpSpPr/>
          <p:nvPr/>
        </p:nvGrpSpPr>
        <p:grpSpPr>
          <a:xfrm>
            <a:off x="2024900" y="5319140"/>
            <a:ext cx="308610" cy="236220"/>
            <a:chOff x="2024900" y="5319140"/>
            <a:chExt cx="308610" cy="236220"/>
          </a:xfrm>
        </p:grpSpPr>
        <p:sp>
          <p:nvSpPr>
            <p:cNvPr id="107" name="object 107"/>
            <p:cNvSpPr/>
            <p:nvPr/>
          </p:nvSpPr>
          <p:spPr>
            <a:xfrm>
              <a:off x="2034425" y="5328665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60" h="217170">
                  <a:moveTo>
                    <a:pt x="289560" y="217170"/>
                  </a:moveTo>
                  <a:lnTo>
                    <a:pt x="289560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9560" y="21717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034425" y="5328665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60" h="217170">
                  <a:moveTo>
                    <a:pt x="0" y="217170"/>
                  </a:moveTo>
                  <a:lnTo>
                    <a:pt x="0" y="0"/>
                  </a:lnTo>
                  <a:lnTo>
                    <a:pt x="289560" y="0"/>
                  </a:lnTo>
                  <a:lnTo>
                    <a:pt x="289560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/>
          <p:nvPr/>
        </p:nvSpPr>
        <p:spPr>
          <a:xfrm>
            <a:off x="3906659" y="4578858"/>
            <a:ext cx="576580" cy="114300"/>
          </a:xfrm>
          <a:custGeom>
            <a:avLst/>
            <a:gdLst/>
            <a:ahLst/>
            <a:cxnLst/>
            <a:rect l="l" t="t" r="r" b="b"/>
            <a:pathLst>
              <a:path w="576579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576072" y="76200"/>
                </a:moveTo>
                <a:lnTo>
                  <a:pt x="576072" y="38100"/>
                </a:lnTo>
                <a:lnTo>
                  <a:pt x="95250" y="38100"/>
                </a:lnTo>
                <a:lnTo>
                  <a:pt x="95250" y="76200"/>
                </a:lnTo>
                <a:lnTo>
                  <a:pt x="576072" y="76200"/>
                </a:lnTo>
                <a:close/>
              </a:path>
              <a:path w="576579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6696335" y="5389879"/>
            <a:ext cx="17646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>
                <a:latin typeface="Arial MT"/>
                <a:cs typeface="Arial MT"/>
              </a:rPr>
              <a:t>X</a:t>
            </a:r>
            <a:r>
              <a:rPr dirty="0" baseline="13888" sz="3600" spc="-37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ij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=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baseline="13888" sz="3600">
                <a:latin typeface="Arial MT"/>
                <a:cs typeface="Arial MT"/>
              </a:rPr>
              <a:t>∑</a:t>
            </a:r>
            <a:r>
              <a:rPr dirty="0" baseline="13888" sz="3600" spc="-82">
                <a:latin typeface="Arial MT"/>
                <a:cs typeface="Arial MT"/>
              </a:rPr>
              <a:t> </a:t>
            </a:r>
            <a:r>
              <a:rPr dirty="0" baseline="13888" sz="3600" spc="-52">
                <a:latin typeface="Arial MT"/>
                <a:cs typeface="Arial MT"/>
              </a:rPr>
              <a:t>Y</a:t>
            </a:r>
            <a:r>
              <a:rPr dirty="0" sz="1600" spc="-35">
                <a:latin typeface="Arial MT"/>
                <a:cs typeface="Arial MT"/>
              </a:rPr>
              <a:t>ik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baseline="13888" sz="3600" spc="-7">
                <a:latin typeface="Arial MT"/>
                <a:cs typeface="Arial MT"/>
              </a:rPr>
              <a:t>Z</a:t>
            </a:r>
            <a:r>
              <a:rPr dirty="0" sz="1600" spc="-5">
                <a:latin typeface="Arial MT"/>
                <a:cs typeface="Arial MT"/>
              </a:rPr>
              <a:t>kj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111" name="object 111"/>
          <p:cNvSpPr txBox="1"/>
          <p:nvPr/>
        </p:nvSpPr>
        <p:spPr>
          <a:xfrm>
            <a:off x="7395343" y="559638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851151"/>
            <a:ext cx="45142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Ejemplo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“blocking”: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Blocking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(B=3)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1273" y="3068573"/>
            <a:ext cx="1766570" cy="1333500"/>
            <a:chOff x="1961273" y="3068573"/>
            <a:chExt cx="1766570" cy="1333500"/>
          </a:xfrm>
        </p:grpSpPr>
        <p:sp>
          <p:nvSpPr>
            <p:cNvPr id="6" name="object 6"/>
            <p:cNvSpPr/>
            <p:nvPr/>
          </p:nvSpPr>
          <p:spPr>
            <a:xfrm>
              <a:off x="1980323" y="3087623"/>
              <a:ext cx="1728470" cy="1295400"/>
            </a:xfrm>
            <a:custGeom>
              <a:avLst/>
              <a:gdLst/>
              <a:ahLst/>
              <a:cxnLst/>
              <a:rect l="l" t="t" r="r" b="b"/>
              <a:pathLst>
                <a:path w="1728470" h="1295400">
                  <a:moveTo>
                    <a:pt x="0" y="1295400"/>
                  </a:moveTo>
                  <a:lnTo>
                    <a:pt x="0" y="0"/>
                  </a:lnTo>
                  <a:lnTo>
                    <a:pt x="1728215" y="0"/>
                  </a:lnTo>
                  <a:lnTo>
                    <a:pt x="1728215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989" y="3087623"/>
              <a:ext cx="289560" cy="2171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4989" y="3087623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60" h="217170">
                  <a:moveTo>
                    <a:pt x="0" y="217170"/>
                  </a:moveTo>
                  <a:lnTo>
                    <a:pt x="0" y="0"/>
                  </a:lnTo>
                  <a:lnTo>
                    <a:pt x="289560" y="0"/>
                  </a:lnTo>
                  <a:lnTo>
                    <a:pt x="289560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4549" y="3087623"/>
              <a:ext cx="288798" cy="2171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4549" y="308762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7" y="0"/>
                  </a:lnTo>
                  <a:lnTo>
                    <a:pt x="288797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3347" y="3087623"/>
              <a:ext cx="288798" cy="2171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53347" y="308762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503286" y="3068573"/>
            <a:ext cx="1766570" cy="1333500"/>
            <a:chOff x="7503286" y="3068573"/>
            <a:chExt cx="1766570" cy="1333500"/>
          </a:xfrm>
        </p:grpSpPr>
        <p:sp>
          <p:nvSpPr>
            <p:cNvPr id="14" name="object 14"/>
            <p:cNvSpPr/>
            <p:nvPr/>
          </p:nvSpPr>
          <p:spPr>
            <a:xfrm>
              <a:off x="7522336" y="3087623"/>
              <a:ext cx="1728470" cy="1295400"/>
            </a:xfrm>
            <a:custGeom>
              <a:avLst/>
              <a:gdLst/>
              <a:ahLst/>
              <a:cxnLst/>
              <a:rect l="l" t="t" r="r" b="b"/>
              <a:pathLst>
                <a:path w="1728470" h="1295400">
                  <a:moveTo>
                    <a:pt x="0" y="1295400"/>
                  </a:moveTo>
                  <a:lnTo>
                    <a:pt x="0" y="0"/>
                  </a:lnTo>
                  <a:lnTo>
                    <a:pt x="1728216" y="0"/>
                  </a:lnTo>
                  <a:lnTo>
                    <a:pt x="1728216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7015" y="3087623"/>
              <a:ext cx="289559" cy="2171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17015" y="3087623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59" h="217170">
                  <a:moveTo>
                    <a:pt x="0" y="217169"/>
                  </a:moveTo>
                  <a:lnTo>
                    <a:pt x="0" y="0"/>
                  </a:lnTo>
                  <a:lnTo>
                    <a:pt x="289559" y="0"/>
                  </a:lnTo>
                  <a:lnTo>
                    <a:pt x="289559" y="217169"/>
                  </a:lnTo>
                  <a:lnTo>
                    <a:pt x="0" y="21716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6562" y="3087623"/>
              <a:ext cx="288798" cy="2171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06562" y="308762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810" y="0"/>
                  </a:lnTo>
                  <a:lnTo>
                    <a:pt x="288810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5373" y="3087623"/>
              <a:ext cx="288798" cy="21716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95373" y="308762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0812" y="3303269"/>
              <a:ext cx="288798" cy="2164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20812" y="330326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0812" y="3518915"/>
              <a:ext cx="288798" cy="2164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20812" y="3518915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9623" y="3303269"/>
              <a:ext cx="288798" cy="2164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09623" y="330326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8421" y="3303269"/>
              <a:ext cx="288798" cy="2164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98421" y="330326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7" y="0"/>
                  </a:lnTo>
                  <a:lnTo>
                    <a:pt x="288797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9623" y="3518915"/>
              <a:ext cx="288798" cy="2164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809623" y="3518915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98421" y="3518915"/>
              <a:ext cx="288798" cy="21640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98421" y="3518915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7" y="0"/>
                  </a:lnTo>
                  <a:lnTo>
                    <a:pt x="288797" y="216408"/>
                  </a:lnTo>
                  <a:lnTo>
                    <a:pt x="0" y="21640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4824869" y="3068573"/>
            <a:ext cx="1767205" cy="1333500"/>
            <a:chOff x="4824869" y="3068573"/>
            <a:chExt cx="1767205" cy="1333500"/>
          </a:xfrm>
        </p:grpSpPr>
        <p:sp>
          <p:nvSpPr>
            <p:cNvPr id="34" name="object 34"/>
            <p:cNvSpPr/>
            <p:nvPr/>
          </p:nvSpPr>
          <p:spPr>
            <a:xfrm>
              <a:off x="4843919" y="3087623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399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39347" y="3087623"/>
              <a:ext cx="288798" cy="2171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39347" y="308762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217170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31193" y="3087623"/>
              <a:ext cx="288798" cy="21717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131193" y="3087623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217170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3039" y="3087623"/>
              <a:ext cx="289560" cy="21717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423039" y="3087623"/>
              <a:ext cx="289560" cy="217170"/>
            </a:xfrm>
            <a:custGeom>
              <a:avLst/>
              <a:gdLst/>
              <a:ahLst/>
              <a:cxnLst/>
              <a:rect l="l" t="t" r="r" b="b"/>
              <a:pathLst>
                <a:path w="289560" h="217170">
                  <a:moveTo>
                    <a:pt x="0" y="217170"/>
                  </a:moveTo>
                  <a:lnTo>
                    <a:pt x="0" y="0"/>
                  </a:lnTo>
                  <a:lnTo>
                    <a:pt x="289560" y="0"/>
                  </a:lnTo>
                  <a:lnTo>
                    <a:pt x="289560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2705995" y="2234438"/>
            <a:ext cx="2821305" cy="8915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604770" algn="l"/>
              </a:tabLst>
            </a:pPr>
            <a:r>
              <a:rPr dirty="0" sz="2400" b="1">
                <a:latin typeface="Arial"/>
                <a:cs typeface="Arial"/>
              </a:rPr>
              <a:t>X	Y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Arial MT"/>
                <a:cs typeface="Arial MT"/>
              </a:rPr>
              <a:t>j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07053" y="2301494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97869" y="3598417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4351" y="3589274"/>
            <a:ext cx="2794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3300"/>
                </a:solidFill>
                <a:latin typeface="Symbol"/>
                <a:cs typeface="Symbol"/>
              </a:rPr>
              <a:t>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33093" y="3598417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67477" y="2734309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j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745" y="273430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11625" y="3382009"/>
            <a:ext cx="15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5995" y="4738370"/>
            <a:ext cx="2247265" cy="88963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0..2</a:t>
            </a:r>
            <a:endParaRPr sz="18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1240"/>
              </a:spcBef>
            </a:pP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1..2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0..2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048713" y="5351335"/>
            <a:ext cx="298450" cy="226060"/>
            <a:chOff x="2048713" y="5351335"/>
            <a:chExt cx="298450" cy="226060"/>
          </a:xfrm>
        </p:grpSpPr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53475" y="5356097"/>
              <a:ext cx="288798" cy="21640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053475" y="5356097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2043950" y="4859654"/>
            <a:ext cx="307975" cy="235585"/>
            <a:chOff x="2043950" y="4859654"/>
            <a:chExt cx="307975" cy="235585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3475" y="4869179"/>
              <a:ext cx="288798" cy="21640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053475" y="4869179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/>
          <p:nvPr/>
        </p:nvSpPr>
        <p:spPr>
          <a:xfrm>
            <a:off x="3924947" y="3893820"/>
            <a:ext cx="576580" cy="114300"/>
          </a:xfrm>
          <a:custGeom>
            <a:avLst/>
            <a:gdLst/>
            <a:ahLst/>
            <a:cxnLst/>
            <a:rect l="l" t="t" r="r" b="b"/>
            <a:pathLst>
              <a:path w="576579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576072" y="76200"/>
                </a:moveTo>
                <a:lnTo>
                  <a:pt x="576072" y="38100"/>
                </a:lnTo>
                <a:lnTo>
                  <a:pt x="95250" y="38100"/>
                </a:lnTo>
                <a:lnTo>
                  <a:pt x="95250" y="76200"/>
                </a:lnTo>
                <a:lnTo>
                  <a:pt x="576072" y="76200"/>
                </a:lnTo>
                <a:close/>
              </a:path>
              <a:path w="576579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649345" y="4997450"/>
            <a:ext cx="31222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Evidentemente,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elementos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están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completamente </a:t>
            </a:r>
            <a:r>
              <a:rPr dirty="0" sz="1800" spc="-5">
                <a:latin typeface="Calibri"/>
                <a:cs typeface="Calibri"/>
              </a:rPr>
              <a:t> calculados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55375" y="1880869"/>
            <a:ext cx="45142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Ejemplo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“blocking”: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Blocking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(B=3)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8101" y="3165348"/>
            <a:ext cx="1767205" cy="1333500"/>
            <a:chOff x="1728101" y="3165348"/>
            <a:chExt cx="1767205" cy="1333500"/>
          </a:xfrm>
        </p:grpSpPr>
        <p:sp>
          <p:nvSpPr>
            <p:cNvPr id="6" name="object 6"/>
            <p:cNvSpPr/>
            <p:nvPr/>
          </p:nvSpPr>
          <p:spPr>
            <a:xfrm>
              <a:off x="1747151" y="3184398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579" y="3453384"/>
              <a:ext cx="288798" cy="2164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42579" y="345338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377" y="3453384"/>
              <a:ext cx="288798" cy="2164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31377" y="345338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0175" y="3453384"/>
              <a:ext cx="288798" cy="2164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20175" y="345338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270127" y="3165348"/>
            <a:ext cx="1767205" cy="1333500"/>
            <a:chOff x="7270127" y="3165348"/>
            <a:chExt cx="1767205" cy="1333500"/>
          </a:xfrm>
        </p:grpSpPr>
        <p:sp>
          <p:nvSpPr>
            <p:cNvPr id="14" name="object 14"/>
            <p:cNvSpPr/>
            <p:nvPr/>
          </p:nvSpPr>
          <p:spPr>
            <a:xfrm>
              <a:off x="7289177" y="3184398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4605" y="3184398"/>
              <a:ext cx="288798" cy="2164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84605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7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3403" y="3184398"/>
              <a:ext cx="288798" cy="2164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73403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85" y="0"/>
                  </a:lnTo>
                  <a:lnTo>
                    <a:pt x="288785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2188" y="3184398"/>
              <a:ext cx="288798" cy="2164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862188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7" y="0"/>
                  </a:lnTo>
                  <a:lnTo>
                    <a:pt x="288797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7653" y="3400044"/>
              <a:ext cx="288798" cy="2164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87653" y="340004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7653" y="3614928"/>
              <a:ext cx="288798" cy="21717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287653" y="3614928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217170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76438" y="3400044"/>
              <a:ext cx="288798" cy="2164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76438" y="340004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7" y="0"/>
                  </a:lnTo>
                  <a:lnTo>
                    <a:pt x="288797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65236" y="3400044"/>
              <a:ext cx="288798" cy="2164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65236" y="340004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810" y="0"/>
                  </a:lnTo>
                  <a:lnTo>
                    <a:pt x="288810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76438" y="3614928"/>
              <a:ext cx="288798" cy="2171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76438" y="3614928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7" y="0"/>
                  </a:lnTo>
                  <a:lnTo>
                    <a:pt x="288797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65236" y="3614928"/>
              <a:ext cx="288798" cy="2171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865236" y="3614928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810" y="0"/>
                  </a:lnTo>
                  <a:lnTo>
                    <a:pt x="288810" y="217170"/>
                  </a:lnTo>
                  <a:lnTo>
                    <a:pt x="0" y="21717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4591697" y="3165348"/>
            <a:ext cx="1767205" cy="1333500"/>
            <a:chOff x="4591697" y="3165348"/>
            <a:chExt cx="1767205" cy="1333500"/>
          </a:xfrm>
        </p:grpSpPr>
        <p:sp>
          <p:nvSpPr>
            <p:cNvPr id="34" name="object 34"/>
            <p:cNvSpPr/>
            <p:nvPr/>
          </p:nvSpPr>
          <p:spPr>
            <a:xfrm>
              <a:off x="4610747" y="3184398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399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6175" y="3453384"/>
              <a:ext cx="288798" cy="2164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06175" y="345338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98021" y="3453384"/>
              <a:ext cx="289560" cy="21640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98021" y="3453384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60" h="216535">
                  <a:moveTo>
                    <a:pt x="0" y="216408"/>
                  </a:moveTo>
                  <a:lnTo>
                    <a:pt x="0" y="0"/>
                  </a:lnTo>
                  <a:lnTo>
                    <a:pt x="289560" y="0"/>
                  </a:lnTo>
                  <a:lnTo>
                    <a:pt x="289560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0629" y="3453384"/>
              <a:ext cx="288798" cy="2164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190629" y="3453384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2473585" y="2331974"/>
            <a:ext cx="2821305" cy="8896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604770" algn="l"/>
              </a:tabLst>
            </a:pPr>
            <a:r>
              <a:rPr dirty="0" sz="2400" b="1">
                <a:latin typeface="Arial"/>
                <a:cs typeface="Arial"/>
              </a:rPr>
              <a:t>X	Y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Arial MT"/>
                <a:cs typeface="Arial MT"/>
              </a:rPr>
              <a:t>j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3881" y="2398267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5459" y="3694429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91179" y="3685286"/>
            <a:ext cx="2794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3300"/>
                </a:solidFill>
                <a:latin typeface="Symbol"/>
                <a:cs typeface="Symbol"/>
              </a:rPr>
              <a:t>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00683" y="3694429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34305" y="2830321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j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26335" y="283032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78453" y="3478021"/>
            <a:ext cx="15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73585" y="4833620"/>
            <a:ext cx="2247900" cy="89154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i</a:t>
            </a:r>
            <a:r>
              <a:rPr dirty="0" sz="1800" spc="-2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=</a:t>
            </a:r>
            <a:r>
              <a:rPr dirty="0" sz="1800" spc="-1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0..2</a:t>
            </a:r>
            <a:endParaRPr sz="18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125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i</a:t>
            </a:r>
            <a:r>
              <a:rPr dirty="0" sz="1800" spc="-2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=</a:t>
            </a:r>
            <a:r>
              <a:rPr dirty="0" sz="1800" spc="-1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1..2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0..2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15541" y="5447347"/>
            <a:ext cx="298450" cy="226695"/>
            <a:chOff x="1815541" y="5447347"/>
            <a:chExt cx="298450" cy="226695"/>
          </a:xfrm>
        </p:grpSpPr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20303" y="5452109"/>
              <a:ext cx="288798" cy="21717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820303" y="5452109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8" y="0"/>
                  </a:lnTo>
                  <a:lnTo>
                    <a:pt x="288798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1810778" y="4955666"/>
            <a:ext cx="307975" cy="236220"/>
            <a:chOff x="1810778" y="4955666"/>
            <a:chExt cx="307975" cy="236220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20303" y="4965191"/>
              <a:ext cx="288798" cy="21717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20303" y="4965191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217170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/>
          <p:nvPr/>
        </p:nvSpPr>
        <p:spPr>
          <a:xfrm>
            <a:off x="3691775" y="3990594"/>
            <a:ext cx="576580" cy="114300"/>
          </a:xfrm>
          <a:custGeom>
            <a:avLst/>
            <a:gdLst/>
            <a:ahLst/>
            <a:cxnLst/>
            <a:rect l="l" t="t" r="r" b="b"/>
            <a:pathLst>
              <a:path w="576579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576072" y="76200"/>
                </a:moveTo>
                <a:lnTo>
                  <a:pt x="576072" y="38100"/>
                </a:lnTo>
                <a:lnTo>
                  <a:pt x="95250" y="38100"/>
                </a:lnTo>
                <a:lnTo>
                  <a:pt x="95250" y="76200"/>
                </a:lnTo>
                <a:lnTo>
                  <a:pt x="576072" y="76200"/>
                </a:lnTo>
                <a:close/>
              </a:path>
              <a:path w="576579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900805" y="4999735"/>
            <a:ext cx="2932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Idea: </a:t>
            </a:r>
            <a:r>
              <a:rPr dirty="0" sz="1800" spc="-10">
                <a:latin typeface="Calibri"/>
                <a:cs typeface="Calibri"/>
              </a:rPr>
              <a:t>Procesar </a:t>
            </a:r>
            <a:r>
              <a:rPr dirty="0" sz="1800">
                <a:latin typeface="Calibri"/>
                <a:cs typeface="Calibri"/>
              </a:rPr>
              <a:t>el </a:t>
            </a:r>
            <a:r>
              <a:rPr dirty="0" sz="1800" spc="-5">
                <a:latin typeface="Calibri"/>
                <a:cs typeface="Calibri"/>
              </a:rPr>
              <a:t>bloque 3x3 de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Z</a:t>
            </a:r>
            <a:r>
              <a:rPr dirty="0" sz="1800" spc="-10">
                <a:latin typeface="Calibri"/>
                <a:cs typeface="Calibri"/>
              </a:rPr>
              <a:t> antes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quitarlo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72272" y="3886961"/>
            <a:ext cx="528320" cy="1141095"/>
          </a:xfrm>
          <a:custGeom>
            <a:avLst/>
            <a:gdLst/>
            <a:ahLst/>
            <a:cxnLst/>
            <a:rect l="l" t="t" r="r" b="b"/>
            <a:pathLst>
              <a:path w="528320" h="1141095">
                <a:moveTo>
                  <a:pt x="104394" y="80772"/>
                </a:moveTo>
                <a:lnTo>
                  <a:pt x="6096" y="0"/>
                </a:lnTo>
                <a:lnTo>
                  <a:pt x="0" y="127253"/>
                </a:lnTo>
                <a:lnTo>
                  <a:pt x="27432" y="115039"/>
                </a:lnTo>
                <a:lnTo>
                  <a:pt x="27432" y="94487"/>
                </a:lnTo>
                <a:lnTo>
                  <a:pt x="61722" y="79247"/>
                </a:lnTo>
                <a:lnTo>
                  <a:pt x="69355" y="96373"/>
                </a:lnTo>
                <a:lnTo>
                  <a:pt x="104394" y="80772"/>
                </a:lnTo>
                <a:close/>
              </a:path>
              <a:path w="528320" h="1141095">
                <a:moveTo>
                  <a:pt x="69355" y="96373"/>
                </a:moveTo>
                <a:lnTo>
                  <a:pt x="61722" y="79247"/>
                </a:lnTo>
                <a:lnTo>
                  <a:pt x="27432" y="94487"/>
                </a:lnTo>
                <a:lnTo>
                  <a:pt x="35065" y="111640"/>
                </a:lnTo>
                <a:lnTo>
                  <a:pt x="69355" y="96373"/>
                </a:lnTo>
                <a:close/>
              </a:path>
              <a:path w="528320" h="1141095">
                <a:moveTo>
                  <a:pt x="35065" y="111640"/>
                </a:moveTo>
                <a:lnTo>
                  <a:pt x="27432" y="94487"/>
                </a:lnTo>
                <a:lnTo>
                  <a:pt x="27432" y="115039"/>
                </a:lnTo>
                <a:lnTo>
                  <a:pt x="35065" y="111640"/>
                </a:lnTo>
                <a:close/>
              </a:path>
              <a:path w="528320" h="1141095">
                <a:moveTo>
                  <a:pt x="528066" y="1125473"/>
                </a:moveTo>
                <a:lnTo>
                  <a:pt x="69355" y="96373"/>
                </a:lnTo>
                <a:lnTo>
                  <a:pt x="35065" y="111640"/>
                </a:lnTo>
                <a:lnTo>
                  <a:pt x="493014" y="1140714"/>
                </a:lnTo>
                <a:lnTo>
                  <a:pt x="528066" y="1125473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049" y="1362709"/>
            <a:ext cx="7319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2761615" algn="l"/>
                <a:tab pos="3916045" algn="l"/>
                <a:tab pos="5888990" algn="l"/>
                <a:tab pos="6327140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170"/>
              <a:t>S</a:t>
            </a:r>
            <a:r>
              <a:rPr dirty="0" sz="2400" spc="-5"/>
              <a:t>:</a:t>
            </a:r>
            <a:r>
              <a:rPr dirty="0" sz="2400"/>
              <a:t>	</a:t>
            </a:r>
            <a:r>
              <a:rPr dirty="0" sz="2400" spc="200"/>
              <a:t>O</a:t>
            </a:r>
            <a:r>
              <a:rPr dirty="0" sz="1900" spc="165"/>
              <a:t>PTIMIZACIÓ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65"/>
              <a:t>C</a:t>
            </a:r>
            <a:r>
              <a:rPr dirty="0" sz="1900" spc="170"/>
              <a:t>ÓDIGO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71377" y="1833625"/>
            <a:ext cx="51003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Con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Blocking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(B=3).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Algunos pasos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después...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4103" y="3165348"/>
            <a:ext cx="1767205" cy="1333500"/>
            <a:chOff x="1744103" y="3165348"/>
            <a:chExt cx="1767205" cy="1333500"/>
          </a:xfrm>
        </p:grpSpPr>
        <p:sp>
          <p:nvSpPr>
            <p:cNvPr id="6" name="object 6"/>
            <p:cNvSpPr/>
            <p:nvPr/>
          </p:nvSpPr>
          <p:spPr>
            <a:xfrm>
              <a:off x="1763153" y="3184398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400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8581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8581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7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7379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7379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7" y="0"/>
                  </a:lnTo>
                  <a:lnTo>
                    <a:pt x="288797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36177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36177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0"/>
                  </a:move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81367" y="3165348"/>
          <a:ext cx="1791335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290195"/>
                <a:gridCol w="288924"/>
                <a:gridCol w="879475"/>
              </a:tblGrid>
              <a:tr h="64846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4607699" y="3165348"/>
            <a:ext cx="1767205" cy="1333500"/>
            <a:chOff x="4607699" y="3165348"/>
            <a:chExt cx="1767205" cy="1333500"/>
          </a:xfrm>
        </p:grpSpPr>
        <p:sp>
          <p:nvSpPr>
            <p:cNvPr id="15" name="object 15"/>
            <p:cNvSpPr/>
            <p:nvPr/>
          </p:nvSpPr>
          <p:spPr>
            <a:xfrm>
              <a:off x="4626749" y="3184398"/>
              <a:ext cx="1729105" cy="1295400"/>
            </a:xfrm>
            <a:custGeom>
              <a:avLst/>
              <a:gdLst/>
              <a:ahLst/>
              <a:cxnLst/>
              <a:rect l="l" t="t" r="r" b="b"/>
              <a:pathLst>
                <a:path w="1729104" h="1295400">
                  <a:moveTo>
                    <a:pt x="0" y="1295400"/>
                  </a:moveTo>
                  <a:lnTo>
                    <a:pt x="0" y="0"/>
                  </a:lnTo>
                  <a:lnTo>
                    <a:pt x="1728977" y="0"/>
                  </a:lnTo>
                  <a:lnTo>
                    <a:pt x="1728977" y="1295399"/>
                  </a:lnTo>
                  <a:lnTo>
                    <a:pt x="0" y="1295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80951" y="3184398"/>
              <a:ext cx="10160" cy="216535"/>
            </a:xfrm>
            <a:custGeom>
              <a:avLst/>
              <a:gdLst/>
              <a:ahLst/>
              <a:cxnLst/>
              <a:rect l="l" t="t" r="r" b="b"/>
              <a:pathLst>
                <a:path w="10160" h="216535">
                  <a:moveTo>
                    <a:pt x="0" y="216408"/>
                  </a:moveTo>
                  <a:lnTo>
                    <a:pt x="9905" y="216408"/>
                  </a:lnTo>
                  <a:lnTo>
                    <a:pt x="9905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80951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79655" y="3184398"/>
              <a:ext cx="3175" cy="216535"/>
            </a:xfrm>
            <a:custGeom>
              <a:avLst/>
              <a:gdLst/>
              <a:ahLst/>
              <a:cxnLst/>
              <a:rect l="l" t="t" r="r" b="b"/>
              <a:pathLst>
                <a:path w="3175" h="216535">
                  <a:moveTo>
                    <a:pt x="0" y="216408"/>
                  </a:moveTo>
                  <a:lnTo>
                    <a:pt x="3048" y="216408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73559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7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1501" y="3184398"/>
              <a:ext cx="3175" cy="216535"/>
            </a:xfrm>
            <a:custGeom>
              <a:avLst/>
              <a:gdLst/>
              <a:ahLst/>
              <a:cxnLst/>
              <a:rect l="l" t="t" r="r" b="b"/>
              <a:pathLst>
                <a:path w="3175" h="216535">
                  <a:moveTo>
                    <a:pt x="0" y="216407"/>
                  </a:moveTo>
                  <a:lnTo>
                    <a:pt x="3047" y="216407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65405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7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7"/>
                  </a:lnTo>
                  <a:lnTo>
                    <a:pt x="0" y="2164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89587" y="2331974"/>
            <a:ext cx="2821305" cy="8896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604770" algn="l"/>
              </a:tabLst>
            </a:pPr>
            <a:r>
              <a:rPr dirty="0" sz="2400" b="1">
                <a:latin typeface="Arial"/>
                <a:cs typeface="Arial"/>
              </a:rPr>
              <a:t>X	Y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Arial MT"/>
                <a:cs typeface="Arial MT"/>
              </a:rPr>
              <a:t>j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89883" y="2398267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1461" y="3694429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07181" y="3685286"/>
            <a:ext cx="2794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3300"/>
                </a:solidFill>
                <a:latin typeface="Symbol"/>
                <a:cs typeface="Symbol"/>
              </a:rPr>
              <a:t>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6685" y="3694429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50307" y="2830321"/>
            <a:ext cx="9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j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2337" y="283032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4455" y="3478021"/>
            <a:ext cx="15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9587" y="4833620"/>
            <a:ext cx="2247900" cy="89154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i</a:t>
            </a:r>
            <a:r>
              <a:rPr dirty="0" sz="1800" spc="-2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=</a:t>
            </a:r>
            <a:r>
              <a:rPr dirty="0" sz="1800" spc="-1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3..5</a:t>
            </a:r>
            <a:endParaRPr sz="180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125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i</a:t>
            </a:r>
            <a:r>
              <a:rPr dirty="0" sz="1800" spc="-2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=</a:t>
            </a:r>
            <a:r>
              <a:rPr dirty="0" sz="1800" spc="-1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1..2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3..5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1543" y="5447347"/>
            <a:ext cx="298450" cy="226695"/>
            <a:chOff x="1831543" y="5447347"/>
            <a:chExt cx="298450" cy="226695"/>
          </a:xfrm>
        </p:grpSpPr>
        <p:sp>
          <p:nvSpPr>
            <p:cNvPr id="32" name="object 32"/>
            <p:cNvSpPr/>
            <p:nvPr/>
          </p:nvSpPr>
          <p:spPr>
            <a:xfrm>
              <a:off x="1836305" y="5452109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36305" y="5452109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0"/>
                  </a:moveTo>
                  <a:lnTo>
                    <a:pt x="288797" y="0"/>
                  </a:lnTo>
                  <a:lnTo>
                    <a:pt x="288797" y="217169"/>
                  </a:lnTo>
                  <a:lnTo>
                    <a:pt x="0" y="2171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1826780" y="4955666"/>
            <a:ext cx="307975" cy="236220"/>
            <a:chOff x="1826780" y="4955666"/>
            <a:chExt cx="307975" cy="236220"/>
          </a:xfrm>
        </p:grpSpPr>
        <p:sp>
          <p:nvSpPr>
            <p:cNvPr id="35" name="object 35"/>
            <p:cNvSpPr/>
            <p:nvPr/>
          </p:nvSpPr>
          <p:spPr>
            <a:xfrm>
              <a:off x="1836305" y="4965191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288798" y="217170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288798" y="21717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36305" y="4965191"/>
              <a:ext cx="288925" cy="217170"/>
            </a:xfrm>
            <a:custGeom>
              <a:avLst/>
              <a:gdLst/>
              <a:ahLst/>
              <a:cxnLst/>
              <a:rect l="l" t="t" r="r" b="b"/>
              <a:pathLst>
                <a:path w="288925" h="217170">
                  <a:moveTo>
                    <a:pt x="0" y="217170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7170"/>
                  </a:lnTo>
                  <a:lnTo>
                    <a:pt x="0" y="2171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3707777" y="3990594"/>
            <a:ext cx="576580" cy="114300"/>
          </a:xfrm>
          <a:custGeom>
            <a:avLst/>
            <a:gdLst/>
            <a:ahLst/>
            <a:cxnLst/>
            <a:rect l="l" t="t" r="r" b="b"/>
            <a:pathLst>
              <a:path w="576579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576071" y="76200"/>
                </a:moveTo>
                <a:lnTo>
                  <a:pt x="576071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576071" y="76200"/>
                </a:lnTo>
                <a:close/>
              </a:path>
              <a:path w="576579" h="114300">
                <a:moveTo>
                  <a:pt x="114300" y="114300"/>
                </a:moveTo>
                <a:lnTo>
                  <a:pt x="114300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648583" y="4999735"/>
            <a:ext cx="29845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ya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empezamos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tener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elementos de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completamente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calculados!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81332" y="3174873"/>
            <a:ext cx="892810" cy="235585"/>
            <a:chOff x="5481332" y="3174873"/>
            <a:chExt cx="892810" cy="235585"/>
          </a:xfrm>
        </p:grpSpPr>
        <p:sp>
          <p:nvSpPr>
            <p:cNvPr id="40" name="object 40"/>
            <p:cNvSpPr/>
            <p:nvPr/>
          </p:nvSpPr>
          <p:spPr>
            <a:xfrm>
              <a:off x="5490857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8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8"/>
                  </a:lnTo>
                  <a:close/>
                </a:path>
              </a:pathLst>
            </a:custGeom>
            <a:solidFill>
              <a:srgbClr val="4BB5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90857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8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82703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216407"/>
                  </a:moveTo>
                  <a:lnTo>
                    <a:pt x="288798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288798" y="216407"/>
                  </a:lnTo>
                  <a:close/>
                </a:path>
              </a:pathLst>
            </a:custGeom>
            <a:solidFill>
              <a:srgbClr val="4BB5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82703" y="3184398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0" y="216408"/>
                  </a:moveTo>
                  <a:lnTo>
                    <a:pt x="0" y="0"/>
                  </a:lnTo>
                  <a:lnTo>
                    <a:pt x="288798" y="0"/>
                  </a:lnTo>
                  <a:lnTo>
                    <a:pt x="288798" y="216407"/>
                  </a:lnTo>
                  <a:lnTo>
                    <a:pt x="0" y="216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074549" y="3184398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60" h="216535">
                  <a:moveTo>
                    <a:pt x="289560" y="216407"/>
                  </a:moveTo>
                  <a:lnTo>
                    <a:pt x="289560" y="0"/>
                  </a:lnTo>
                  <a:lnTo>
                    <a:pt x="0" y="0"/>
                  </a:lnTo>
                  <a:lnTo>
                    <a:pt x="0" y="216407"/>
                  </a:lnTo>
                  <a:lnTo>
                    <a:pt x="289560" y="216407"/>
                  </a:lnTo>
                  <a:close/>
                </a:path>
              </a:pathLst>
            </a:custGeom>
            <a:solidFill>
              <a:srgbClr val="4BB5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74549" y="3184398"/>
              <a:ext cx="289560" cy="216535"/>
            </a:xfrm>
            <a:custGeom>
              <a:avLst/>
              <a:gdLst/>
              <a:ahLst/>
              <a:cxnLst/>
              <a:rect l="l" t="t" r="r" b="b"/>
              <a:pathLst>
                <a:path w="289560" h="216535">
                  <a:moveTo>
                    <a:pt x="0" y="216407"/>
                  </a:moveTo>
                  <a:lnTo>
                    <a:pt x="0" y="0"/>
                  </a:lnTo>
                  <a:lnTo>
                    <a:pt x="289560" y="0"/>
                  </a:lnTo>
                  <a:lnTo>
                    <a:pt x="289560" y="216407"/>
                  </a:lnTo>
                  <a:lnTo>
                    <a:pt x="0" y="21640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2089" y="1380235"/>
            <a:ext cx="4713605" cy="4159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50670" algn="l"/>
                <a:tab pos="2980690" algn="l"/>
                <a:tab pos="3543300" algn="l"/>
              </a:tabLst>
            </a:pPr>
            <a:r>
              <a:rPr dirty="0" sz="2550" spc="165"/>
              <a:t>REDUCI</a:t>
            </a:r>
            <a:r>
              <a:rPr dirty="0" sz="2550" spc="5"/>
              <a:t>R</a:t>
            </a:r>
            <a:r>
              <a:rPr dirty="0" sz="2550"/>
              <a:t>	</a:t>
            </a:r>
            <a:r>
              <a:rPr dirty="0" sz="2550" spc="165"/>
              <a:t>L</a:t>
            </a:r>
            <a:r>
              <a:rPr dirty="0" sz="2550" spc="5"/>
              <a:t>A</a:t>
            </a:r>
            <a:r>
              <a:rPr dirty="0" sz="2550" spc="360"/>
              <a:t> </a:t>
            </a:r>
            <a:r>
              <a:rPr dirty="0" sz="2550" spc="-85"/>
              <a:t>T</a:t>
            </a:r>
            <a:r>
              <a:rPr dirty="0" sz="2550" spc="165"/>
              <a:t>AS</a:t>
            </a:r>
            <a:r>
              <a:rPr dirty="0" sz="2550" spc="5"/>
              <a:t>A</a:t>
            </a:r>
            <a:r>
              <a:rPr dirty="0" sz="2550"/>
              <a:t>	</a:t>
            </a:r>
            <a:r>
              <a:rPr dirty="0" sz="2550" spc="165"/>
              <a:t>D</a:t>
            </a:r>
            <a:r>
              <a:rPr dirty="0" sz="2550" spc="5"/>
              <a:t>E</a:t>
            </a:r>
            <a:r>
              <a:rPr dirty="0" sz="2550"/>
              <a:t>	</a:t>
            </a:r>
            <a:r>
              <a:rPr dirty="0" sz="2550" spc="-105"/>
              <a:t>F</a:t>
            </a:r>
            <a:r>
              <a:rPr dirty="0" sz="2550" spc="165"/>
              <a:t>A</a:t>
            </a:r>
            <a:r>
              <a:rPr dirty="0" sz="2550" spc="165"/>
              <a:t>LLOS</a:t>
            </a:r>
            <a:endParaRPr sz="25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36930"/>
            <a:ext cx="8003540" cy="384937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con</a:t>
            </a: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prebúsqueda</a:t>
            </a:r>
            <a:endParaRPr sz="2000">
              <a:latin typeface="Calibri"/>
              <a:cs typeface="Calibri"/>
            </a:endParaRPr>
          </a:p>
          <a:p>
            <a:pPr lvl="1" marL="926465" marR="617855" indent="-457200">
              <a:lnSpc>
                <a:spcPct val="100000"/>
              </a:lnSpc>
              <a:spcBef>
                <a:spcPts val="61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800" spc="-10">
                <a:latin typeface="Calibri"/>
                <a:cs typeface="Calibri"/>
              </a:rPr>
              <a:t>Reduce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 </a:t>
            </a:r>
            <a:r>
              <a:rPr dirty="0" sz="1800" spc="-10">
                <a:latin typeface="Calibri"/>
                <a:cs typeface="Calibri"/>
              </a:rPr>
              <a:t>fallos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anticipando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 búsquedas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antes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procesador</a:t>
            </a:r>
            <a:r>
              <a:rPr dirty="0" sz="1800">
                <a:latin typeface="Calibri"/>
                <a:cs typeface="Calibri"/>
              </a:rPr>
              <a:t> demande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dato</a:t>
            </a:r>
            <a:r>
              <a:rPr dirty="0" sz="1800">
                <a:latin typeface="Calibri"/>
                <a:cs typeface="Calibri"/>
              </a:rPr>
              <a:t> o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instrucción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provocarían</a:t>
            </a:r>
            <a:r>
              <a:rPr dirty="0" sz="1800">
                <a:latin typeface="Calibri"/>
                <a:cs typeface="Calibri"/>
              </a:rPr>
              <a:t> un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fallo</a:t>
            </a:r>
            <a:endParaRPr sz="1800">
              <a:latin typeface="Calibri"/>
              <a:cs typeface="Calibri"/>
            </a:endParaRPr>
          </a:p>
          <a:p>
            <a:pPr lvl="2" marL="1383665" marR="5080" indent="-457200">
              <a:lnSpc>
                <a:spcPct val="100000"/>
              </a:lnSpc>
              <a:spcBef>
                <a:spcPts val="61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Se hace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búsqueda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memoria sin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instrucción</a:t>
            </a:r>
            <a:r>
              <a:rPr dirty="0" sz="1600">
                <a:latin typeface="Calibri"/>
                <a:cs typeface="Calibri"/>
              </a:rPr>
              <a:t> 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 </a:t>
            </a:r>
            <a:r>
              <a:rPr dirty="0" sz="1600" spc="-5">
                <a:latin typeface="Calibri"/>
                <a:cs typeface="Calibri"/>
              </a:rPr>
              <a:t>dato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buscado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haya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sido</a:t>
            </a:r>
            <a:r>
              <a:rPr dirty="0" sz="1600" spc="-10">
                <a:latin typeface="Calibri"/>
                <a:cs typeface="Calibri"/>
              </a:rPr>
              <a:t> referenciado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 </a:t>
            </a:r>
            <a:r>
              <a:rPr dirty="0" sz="1600" spc="-5">
                <a:latin typeface="Calibri"/>
                <a:cs typeface="Calibri"/>
              </a:rPr>
              <a:t>procesador</a:t>
            </a:r>
            <a:endParaRPr sz="1600">
              <a:latin typeface="Calibri"/>
              <a:cs typeface="Calibri"/>
            </a:endParaRPr>
          </a:p>
          <a:p>
            <a:pPr lvl="3" marL="1841500" indent="-457200">
              <a:lnSpc>
                <a:spcPct val="100000"/>
              </a:lnSpc>
              <a:spcBef>
                <a:spcPts val="25"/>
              </a:spcBef>
              <a:buClr>
                <a:srgbClr val="0C8328"/>
              </a:buClr>
              <a:buSzPct val="79166"/>
              <a:buFont typeface="Wingdings"/>
              <a:buChar char=""/>
              <a:tabLst>
                <a:tab pos="1840864" algn="l"/>
                <a:tab pos="1841500" algn="l"/>
              </a:tabLst>
            </a:pP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información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prebuscada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lleva</a:t>
            </a:r>
            <a:r>
              <a:rPr dirty="0" sz="1200">
                <a:latin typeface="Calibri"/>
                <a:cs typeface="Calibri"/>
              </a:rPr>
              <a:t> a Mc =&gt;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reducción</a:t>
            </a:r>
            <a:r>
              <a:rPr dirty="0" sz="1200" spc="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tasa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fallos</a:t>
            </a:r>
            <a:endParaRPr sz="1200">
              <a:latin typeface="Calibri"/>
              <a:cs typeface="Calibri"/>
            </a:endParaRPr>
          </a:p>
          <a:p>
            <a:pPr lvl="3" marL="1841500" indent="-457200">
              <a:lnSpc>
                <a:spcPct val="100000"/>
              </a:lnSpc>
              <a:spcBef>
                <a:spcPts val="375"/>
              </a:spcBef>
              <a:buClr>
                <a:srgbClr val="0C8328"/>
              </a:buClr>
              <a:buSzPct val="79166"/>
              <a:buFont typeface="Wingdings"/>
              <a:buChar char=""/>
              <a:tabLst>
                <a:tab pos="1840864" algn="l"/>
                <a:tab pos="1841500" algn="l"/>
              </a:tabLst>
            </a:pPr>
            <a:r>
              <a:rPr dirty="0" sz="1200" spc="-5">
                <a:latin typeface="Calibri"/>
                <a:cs typeface="Calibri"/>
              </a:rPr>
              <a:t>Si la </a:t>
            </a:r>
            <a:r>
              <a:rPr dirty="0" sz="1200" spc="-10">
                <a:latin typeface="Calibri"/>
                <a:cs typeface="Calibri"/>
              </a:rPr>
              <a:t>información</a:t>
            </a:r>
            <a:r>
              <a:rPr dirty="0" sz="1200" spc="-5">
                <a:latin typeface="Calibri"/>
                <a:cs typeface="Calibri"/>
              </a:rPr>
              <a:t> prebuscada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lleva</a:t>
            </a:r>
            <a:r>
              <a:rPr dirty="0" sz="1200">
                <a:latin typeface="Calibri"/>
                <a:cs typeface="Calibri"/>
              </a:rPr>
              <a:t> a </a:t>
            </a:r>
            <a:r>
              <a:rPr dirty="0" sz="1200" spc="-10">
                <a:latin typeface="Calibri"/>
                <a:cs typeface="Calibri"/>
              </a:rPr>
              <a:t>buffer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auxiliar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=&gt;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reducción</a:t>
            </a:r>
            <a:r>
              <a:rPr dirty="0" sz="1200" spc="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penalización</a:t>
            </a:r>
            <a:endParaRPr sz="1200">
              <a:latin typeface="Calibri"/>
              <a:cs typeface="Calibri"/>
            </a:endParaRPr>
          </a:p>
          <a:p>
            <a:pPr lvl="2" marL="1384300" marR="274955" indent="-457200">
              <a:lnSpc>
                <a:spcPct val="100000"/>
              </a:lnSpc>
              <a:spcBef>
                <a:spcPts val="68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El acceso </a:t>
            </a:r>
            <a:r>
              <a:rPr dirty="0" sz="1600">
                <a:latin typeface="Calibri"/>
                <a:cs typeface="Calibri"/>
              </a:rPr>
              <a:t>a memoria </a:t>
            </a:r>
            <a:r>
              <a:rPr dirty="0" sz="1600" spc="-5">
                <a:latin typeface="Calibri"/>
                <a:cs typeface="Calibri"/>
              </a:rPr>
              <a:t>se solapa </a:t>
            </a:r>
            <a:r>
              <a:rPr dirty="0" sz="1600" spc="-10">
                <a:latin typeface="Calibri"/>
                <a:cs typeface="Calibri"/>
              </a:rPr>
              <a:t>con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>
                <a:latin typeface="Calibri"/>
                <a:cs typeface="Calibri"/>
              </a:rPr>
              <a:t>ejecución </a:t>
            </a:r>
            <a:r>
              <a:rPr dirty="0" sz="1600" spc="-5">
                <a:latin typeface="Calibri"/>
                <a:cs typeface="Calibri"/>
              </a:rPr>
              <a:t>normal de instrucciones </a:t>
            </a:r>
            <a:r>
              <a:rPr dirty="0" sz="1600">
                <a:latin typeface="Calibri"/>
                <a:cs typeface="Calibri"/>
              </a:rPr>
              <a:t>en el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procesador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Existe</a:t>
            </a:r>
            <a:r>
              <a:rPr dirty="0" sz="1600" spc="-5">
                <a:latin typeface="Calibri"/>
                <a:cs typeface="Calibri"/>
              </a:rPr>
              <a:t> la posibilidad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que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 spc="-10">
                <a:latin typeface="Calibri"/>
                <a:cs typeface="Calibri"/>
              </a:rPr>
              <a:t>hagan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búsquedas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innecesarias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10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400" spc="-5" b="1" i="1">
                <a:latin typeface="Calibri"/>
                <a:cs typeface="Calibri"/>
              </a:rPr>
              <a:t>Dos</a:t>
            </a:r>
            <a:r>
              <a:rPr dirty="0" sz="1400" spc="-4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tipos</a:t>
            </a:r>
            <a:endParaRPr sz="14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59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Prebúsqueda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HW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Prebúsqueda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SW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2367" y="1423669"/>
            <a:ext cx="782320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2761615" algn="l"/>
                <a:tab pos="3777615" algn="l"/>
                <a:tab pos="4081145" algn="l"/>
                <a:tab pos="6428105" algn="l"/>
                <a:tab pos="7050405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5"/>
              <a:t>S</a:t>
            </a:r>
            <a:r>
              <a:rPr dirty="0" sz="1900"/>
              <a:t>	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0"/>
              <a:t> </a:t>
            </a:r>
            <a:r>
              <a:rPr dirty="0" sz="1900" spc="170"/>
              <a:t>PENALIZACIÓ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PO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endParaRPr sz="1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68" y="2847216"/>
            <a:ext cx="2762518" cy="17148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95343" y="2232151"/>
            <a:ext cx="2075814" cy="46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Implementación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400" spc="-10">
                <a:latin typeface="Calibri"/>
                <a:cs typeface="Calibri"/>
              </a:rPr>
              <a:t>(Prebúsqueda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568329" y="2042413"/>
            <a:ext cx="40646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con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prebúsqueda</a:t>
            </a:r>
            <a:r>
              <a:rPr dirty="0" sz="2000" spc="1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hardware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5529" y="2426461"/>
            <a:ext cx="36106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Prebúsqueda 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instrucciones</a:t>
            </a:r>
            <a:r>
              <a:rPr dirty="0" sz="1600">
                <a:latin typeface="Calibri"/>
                <a:cs typeface="Calibri"/>
              </a:rPr>
              <a:t> 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2729" y="3285997"/>
            <a:ext cx="15240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2729" y="2748025"/>
            <a:ext cx="436753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3975" indent="-457200">
              <a:lnSpc>
                <a:spcPct val="100000"/>
              </a:lnSpc>
              <a:spcBef>
                <a:spcPts val="9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10">
                <a:latin typeface="Calibri"/>
                <a:cs typeface="Calibri"/>
              </a:rPr>
              <a:t>Típicamente: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CPU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busca dos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bloques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(el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referenciado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 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siguiente)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buscado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lleva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Mc</a:t>
            </a:r>
            <a:endParaRPr sz="14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prebuscado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lleva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(“prefetch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buffer”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“stream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buffer”).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referenciado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pasa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Mc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179" y="1323086"/>
            <a:ext cx="666051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1390" algn="l"/>
              </a:tabLst>
            </a:pPr>
            <a:r>
              <a:rPr dirty="0" sz="2900" spc="160"/>
              <a:t>I</a:t>
            </a:r>
            <a:r>
              <a:rPr dirty="0" sz="2300" spc="160"/>
              <a:t>NTRODUCCIÓN</a:t>
            </a:r>
            <a:r>
              <a:rPr dirty="0" sz="2900" spc="160"/>
              <a:t>:</a:t>
            </a:r>
            <a:r>
              <a:rPr dirty="0" sz="2900" spc="350"/>
              <a:t> </a:t>
            </a:r>
            <a:r>
              <a:rPr dirty="0" sz="2300" spc="150"/>
              <a:t>TECNOLOGÍAS	</a:t>
            </a:r>
            <a:r>
              <a:rPr dirty="0" sz="2300" spc="165"/>
              <a:t>DISPONIBLES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5308" y="2683954"/>
          <a:ext cx="8272145" cy="233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030"/>
                <a:gridCol w="1766570"/>
                <a:gridCol w="2340610"/>
                <a:gridCol w="2229485"/>
              </a:tblGrid>
              <a:tr h="537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Tipo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memoria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(2015)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48030" marR="228600" indent="-513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Tiempo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 acceso </a:t>
                      </a:r>
                      <a:r>
                        <a:rPr dirty="0" sz="1400" spc="-3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(ns)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Gbyte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Ancho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Banda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(Gbytes/s)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SRAM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25+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DRAM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10‐50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755015" marR="130810" indent="-6197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Disco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Estado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Sólido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(SSD)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20.000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0,5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Disco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magnético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5.000.000‐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20.000.000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0.09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0,75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2367" y="1423669"/>
            <a:ext cx="782320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2761615" algn="l"/>
                <a:tab pos="3777615" algn="l"/>
                <a:tab pos="4081145" algn="l"/>
                <a:tab pos="6428105" algn="l"/>
                <a:tab pos="7050405" algn="l"/>
              </a:tabLst>
            </a:pPr>
            <a:r>
              <a:rPr dirty="0" sz="1900" spc="170"/>
              <a:t>REDUCI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204"/>
              <a:t> </a:t>
            </a:r>
            <a:r>
              <a:rPr dirty="0" sz="1900" spc="-15"/>
              <a:t>T</a:t>
            </a:r>
            <a:r>
              <a:rPr dirty="0" sz="1900" spc="170"/>
              <a:t>AS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5"/>
              <a:t> 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r>
              <a:rPr dirty="0" sz="1900" spc="5"/>
              <a:t>S</a:t>
            </a:r>
            <a:r>
              <a:rPr dirty="0" sz="1900"/>
              <a:t>	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65"/>
              <a:t>L</a:t>
            </a:r>
            <a:r>
              <a:rPr dirty="0" sz="1900" spc="10"/>
              <a:t>A</a:t>
            </a:r>
            <a:r>
              <a:rPr dirty="0" sz="1900"/>
              <a:t> </a:t>
            </a:r>
            <a:r>
              <a:rPr dirty="0" sz="1900" spc="-170"/>
              <a:t> </a:t>
            </a:r>
            <a:r>
              <a:rPr dirty="0" sz="1900" spc="170"/>
              <a:t>PENALIZACIÓ</a:t>
            </a:r>
            <a:r>
              <a:rPr dirty="0" sz="1900" spc="10"/>
              <a:t>N</a:t>
            </a:r>
            <a:r>
              <a:rPr dirty="0" sz="1900"/>
              <a:t>	</a:t>
            </a:r>
            <a:r>
              <a:rPr dirty="0" sz="1900" spc="170"/>
              <a:t>PO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-35"/>
              <a:t>F</a:t>
            </a:r>
            <a:r>
              <a:rPr dirty="0" sz="1900" spc="170"/>
              <a:t>ALLO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851151"/>
            <a:ext cx="5494020" cy="102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</a:t>
            </a:r>
            <a:r>
              <a:rPr dirty="0" sz="2000" spc="-5" b="1">
                <a:latin typeface="Calibri"/>
                <a:cs typeface="Calibri"/>
              </a:rPr>
              <a:t> prebúsqueda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hardware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334135">
              <a:lnSpc>
                <a:spcPct val="100000"/>
              </a:lnSpc>
              <a:spcBef>
                <a:spcPts val="1335"/>
              </a:spcBef>
            </a:pPr>
            <a:r>
              <a:rPr dirty="0" sz="1400" spc="-5">
                <a:latin typeface="Arial MT"/>
                <a:cs typeface="Arial MT"/>
              </a:rPr>
              <a:t>Speedup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Pentium 4 debido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prebúsqueda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8593" y="3302769"/>
            <a:ext cx="3117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INT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2896" y="3308859"/>
            <a:ext cx="2520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 MT"/>
                <a:cs typeface="Arial MT"/>
              </a:rPr>
              <a:t>FP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34424" y="3126104"/>
            <a:ext cx="5319395" cy="1244600"/>
            <a:chOff x="2534424" y="3126104"/>
            <a:chExt cx="5319395" cy="1244600"/>
          </a:xfrm>
        </p:grpSpPr>
        <p:sp>
          <p:nvSpPr>
            <p:cNvPr id="8" name="object 8"/>
            <p:cNvSpPr/>
            <p:nvPr/>
          </p:nvSpPr>
          <p:spPr>
            <a:xfrm>
              <a:off x="2579255" y="4124705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80" h="0">
                  <a:moveTo>
                    <a:pt x="0" y="0"/>
                  </a:moveTo>
                  <a:lnTo>
                    <a:pt x="61417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93833" y="4124515"/>
              <a:ext cx="4453890" cy="635"/>
            </a:xfrm>
            <a:custGeom>
              <a:avLst/>
              <a:gdLst/>
              <a:ahLst/>
              <a:cxnLst/>
              <a:rect l="l" t="t" r="r" b="b"/>
              <a:pathLst>
                <a:path w="4453890" h="635">
                  <a:moveTo>
                    <a:pt x="0" y="380"/>
                  </a:moveTo>
                  <a:lnTo>
                    <a:pt x="1239012" y="380"/>
                  </a:lnTo>
                </a:path>
                <a:path w="4453890" h="635">
                  <a:moveTo>
                    <a:pt x="0" y="0"/>
                  </a:moveTo>
                  <a:lnTo>
                    <a:pt x="1239012" y="0"/>
                  </a:lnTo>
                </a:path>
                <a:path w="4453890" h="635">
                  <a:moveTo>
                    <a:pt x="1440179" y="380"/>
                  </a:moveTo>
                  <a:lnTo>
                    <a:pt x="1719072" y="380"/>
                  </a:lnTo>
                </a:path>
                <a:path w="4453890" h="635">
                  <a:moveTo>
                    <a:pt x="1440179" y="0"/>
                  </a:moveTo>
                  <a:lnTo>
                    <a:pt x="1719072" y="0"/>
                  </a:lnTo>
                </a:path>
                <a:path w="4453890" h="635">
                  <a:moveTo>
                    <a:pt x="1908810" y="380"/>
                  </a:moveTo>
                  <a:lnTo>
                    <a:pt x="2187702" y="380"/>
                  </a:lnTo>
                </a:path>
                <a:path w="4453890" h="635">
                  <a:moveTo>
                    <a:pt x="1908810" y="0"/>
                  </a:moveTo>
                  <a:lnTo>
                    <a:pt x="2187702" y="0"/>
                  </a:lnTo>
                </a:path>
                <a:path w="4453890" h="635">
                  <a:moveTo>
                    <a:pt x="2388869" y="380"/>
                  </a:moveTo>
                  <a:lnTo>
                    <a:pt x="2667762" y="380"/>
                  </a:lnTo>
                </a:path>
                <a:path w="4453890" h="635">
                  <a:moveTo>
                    <a:pt x="2388869" y="0"/>
                  </a:moveTo>
                  <a:lnTo>
                    <a:pt x="2667762" y="0"/>
                  </a:lnTo>
                </a:path>
                <a:path w="4453890" h="635">
                  <a:moveTo>
                    <a:pt x="2868929" y="380"/>
                  </a:moveTo>
                  <a:lnTo>
                    <a:pt x="3147822" y="380"/>
                  </a:lnTo>
                </a:path>
                <a:path w="4453890" h="635">
                  <a:moveTo>
                    <a:pt x="2868929" y="0"/>
                  </a:moveTo>
                  <a:lnTo>
                    <a:pt x="3147822" y="0"/>
                  </a:lnTo>
                </a:path>
                <a:path w="4453890" h="635">
                  <a:moveTo>
                    <a:pt x="3348990" y="380"/>
                  </a:moveTo>
                  <a:lnTo>
                    <a:pt x="3627881" y="380"/>
                  </a:lnTo>
                </a:path>
                <a:path w="4453890" h="635">
                  <a:moveTo>
                    <a:pt x="3348990" y="0"/>
                  </a:moveTo>
                  <a:lnTo>
                    <a:pt x="3627881" y="0"/>
                  </a:lnTo>
                </a:path>
                <a:path w="4453890" h="635">
                  <a:moveTo>
                    <a:pt x="3828287" y="380"/>
                  </a:moveTo>
                  <a:lnTo>
                    <a:pt x="4107167" y="380"/>
                  </a:lnTo>
                </a:path>
                <a:path w="4453890" h="635">
                  <a:moveTo>
                    <a:pt x="3828287" y="0"/>
                  </a:moveTo>
                  <a:lnTo>
                    <a:pt x="4107167" y="0"/>
                  </a:lnTo>
                </a:path>
                <a:path w="4453890" h="635">
                  <a:moveTo>
                    <a:pt x="4308335" y="380"/>
                  </a:moveTo>
                  <a:lnTo>
                    <a:pt x="4453890" y="380"/>
                  </a:lnTo>
                </a:path>
                <a:path w="4453890" h="635">
                  <a:moveTo>
                    <a:pt x="4308335" y="0"/>
                  </a:moveTo>
                  <a:lnTo>
                    <a:pt x="445389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79255" y="3923537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80" h="0">
                  <a:moveTo>
                    <a:pt x="0" y="0"/>
                  </a:moveTo>
                  <a:lnTo>
                    <a:pt x="61417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93833" y="3923347"/>
              <a:ext cx="4453890" cy="635"/>
            </a:xfrm>
            <a:custGeom>
              <a:avLst/>
              <a:gdLst/>
              <a:ahLst/>
              <a:cxnLst/>
              <a:rect l="l" t="t" r="r" b="b"/>
              <a:pathLst>
                <a:path w="4453890" h="635">
                  <a:moveTo>
                    <a:pt x="0" y="380"/>
                  </a:moveTo>
                  <a:lnTo>
                    <a:pt x="3627881" y="380"/>
                  </a:lnTo>
                </a:path>
                <a:path w="4453890" h="635">
                  <a:moveTo>
                    <a:pt x="0" y="0"/>
                  </a:moveTo>
                  <a:lnTo>
                    <a:pt x="3627881" y="0"/>
                  </a:lnTo>
                </a:path>
                <a:path w="4453890" h="635">
                  <a:moveTo>
                    <a:pt x="3828287" y="380"/>
                  </a:moveTo>
                  <a:lnTo>
                    <a:pt x="4107167" y="380"/>
                  </a:lnTo>
                </a:path>
                <a:path w="4453890" h="635">
                  <a:moveTo>
                    <a:pt x="3828287" y="0"/>
                  </a:moveTo>
                  <a:lnTo>
                    <a:pt x="4107167" y="0"/>
                  </a:lnTo>
                </a:path>
                <a:path w="4453890" h="635">
                  <a:moveTo>
                    <a:pt x="4308335" y="380"/>
                  </a:moveTo>
                  <a:lnTo>
                    <a:pt x="4453890" y="380"/>
                  </a:lnTo>
                </a:path>
                <a:path w="4453890" h="635">
                  <a:moveTo>
                    <a:pt x="4308335" y="0"/>
                  </a:moveTo>
                  <a:lnTo>
                    <a:pt x="445389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79255" y="3733799"/>
              <a:ext cx="5268595" cy="0"/>
            </a:xfrm>
            <a:custGeom>
              <a:avLst/>
              <a:gdLst/>
              <a:ahLst/>
              <a:cxnLst/>
              <a:rect l="l" t="t" r="r" b="b"/>
              <a:pathLst>
                <a:path w="5268595" h="0">
                  <a:moveTo>
                    <a:pt x="0" y="0"/>
                  </a:moveTo>
                  <a:lnTo>
                    <a:pt x="4921745" y="0"/>
                  </a:lnTo>
                </a:path>
                <a:path w="5268595" h="0">
                  <a:moveTo>
                    <a:pt x="5122913" y="0"/>
                  </a:moveTo>
                  <a:lnTo>
                    <a:pt x="526846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79255" y="3533393"/>
              <a:ext cx="5268595" cy="0"/>
            </a:xfrm>
            <a:custGeom>
              <a:avLst/>
              <a:gdLst/>
              <a:ahLst/>
              <a:cxnLst/>
              <a:rect l="l" t="t" r="r" b="b"/>
              <a:pathLst>
                <a:path w="5268595" h="0">
                  <a:moveTo>
                    <a:pt x="0" y="0"/>
                  </a:moveTo>
                  <a:lnTo>
                    <a:pt x="4921745" y="0"/>
                  </a:lnTo>
                </a:path>
                <a:path w="5268595" h="0">
                  <a:moveTo>
                    <a:pt x="5122913" y="0"/>
                  </a:moveTo>
                  <a:lnTo>
                    <a:pt x="526846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79255" y="3332987"/>
              <a:ext cx="5268595" cy="0"/>
            </a:xfrm>
            <a:custGeom>
              <a:avLst/>
              <a:gdLst/>
              <a:ahLst/>
              <a:cxnLst/>
              <a:rect l="l" t="t" r="r" b="b"/>
              <a:pathLst>
                <a:path w="5268595" h="0">
                  <a:moveTo>
                    <a:pt x="0" y="0"/>
                  </a:moveTo>
                  <a:lnTo>
                    <a:pt x="526846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79255" y="3131819"/>
              <a:ext cx="5268595" cy="0"/>
            </a:xfrm>
            <a:custGeom>
              <a:avLst/>
              <a:gdLst/>
              <a:ahLst/>
              <a:cxnLst/>
              <a:rect l="l" t="t" r="r" b="b"/>
              <a:pathLst>
                <a:path w="5268595" h="0">
                  <a:moveTo>
                    <a:pt x="0" y="0"/>
                  </a:moveTo>
                  <a:lnTo>
                    <a:pt x="5268468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79255" y="3131819"/>
              <a:ext cx="5268595" cy="1193800"/>
            </a:xfrm>
            <a:custGeom>
              <a:avLst/>
              <a:gdLst/>
              <a:ahLst/>
              <a:cxnLst/>
              <a:rect l="l" t="t" r="r" b="b"/>
              <a:pathLst>
                <a:path w="5268595" h="1193800">
                  <a:moveTo>
                    <a:pt x="0" y="0"/>
                  </a:moveTo>
                  <a:lnTo>
                    <a:pt x="5268468" y="0"/>
                  </a:lnTo>
                  <a:lnTo>
                    <a:pt x="5268468" y="1193291"/>
                  </a:lnTo>
                  <a:lnTo>
                    <a:pt x="0" y="1193292"/>
                  </a:lnTo>
                  <a:lnTo>
                    <a:pt x="0" y="0"/>
                  </a:lnTo>
                </a:path>
              </a:pathLst>
            </a:custGeom>
            <a:ln w="11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13367" y="4168901"/>
              <a:ext cx="201295" cy="156210"/>
            </a:xfrm>
            <a:custGeom>
              <a:avLst/>
              <a:gdLst/>
              <a:ahLst/>
              <a:cxnLst/>
              <a:rect l="l" t="t" r="r" b="b"/>
              <a:pathLst>
                <a:path w="201294" h="156210">
                  <a:moveTo>
                    <a:pt x="201168" y="156210"/>
                  </a:moveTo>
                  <a:lnTo>
                    <a:pt x="201168" y="0"/>
                  </a:lnTo>
                  <a:lnTo>
                    <a:pt x="0" y="0"/>
                  </a:lnTo>
                  <a:lnTo>
                    <a:pt x="0" y="156210"/>
                  </a:lnTo>
                  <a:lnTo>
                    <a:pt x="201168" y="15621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13367" y="4168901"/>
              <a:ext cx="201295" cy="156210"/>
            </a:xfrm>
            <a:custGeom>
              <a:avLst/>
              <a:gdLst/>
              <a:ahLst/>
              <a:cxnLst/>
              <a:rect l="l" t="t" r="r" b="b"/>
              <a:pathLst>
                <a:path w="201294" h="156210">
                  <a:moveTo>
                    <a:pt x="0" y="156210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156210"/>
                  </a:lnTo>
                  <a:lnTo>
                    <a:pt x="0" y="156210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93427" y="3879341"/>
              <a:ext cx="200660" cy="445770"/>
            </a:xfrm>
            <a:custGeom>
              <a:avLst/>
              <a:gdLst/>
              <a:ahLst/>
              <a:cxnLst/>
              <a:rect l="l" t="t" r="r" b="b"/>
              <a:pathLst>
                <a:path w="200660" h="445770">
                  <a:moveTo>
                    <a:pt x="200405" y="445770"/>
                  </a:moveTo>
                  <a:lnTo>
                    <a:pt x="200405" y="0"/>
                  </a:lnTo>
                  <a:lnTo>
                    <a:pt x="0" y="0"/>
                  </a:lnTo>
                  <a:lnTo>
                    <a:pt x="0" y="445770"/>
                  </a:lnTo>
                  <a:lnTo>
                    <a:pt x="200405" y="44577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93427" y="3879341"/>
              <a:ext cx="200660" cy="445770"/>
            </a:xfrm>
            <a:custGeom>
              <a:avLst/>
              <a:gdLst/>
              <a:ahLst/>
              <a:cxnLst/>
              <a:rect l="l" t="t" r="r" b="b"/>
              <a:pathLst>
                <a:path w="200660" h="445770">
                  <a:moveTo>
                    <a:pt x="0" y="445770"/>
                  </a:moveTo>
                  <a:lnTo>
                    <a:pt x="0" y="0"/>
                  </a:lnTo>
                  <a:lnTo>
                    <a:pt x="200406" y="0"/>
                  </a:lnTo>
                  <a:lnTo>
                    <a:pt x="200406" y="445770"/>
                  </a:lnTo>
                  <a:lnTo>
                    <a:pt x="0" y="445770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73487" y="4146803"/>
              <a:ext cx="200660" cy="178435"/>
            </a:xfrm>
            <a:custGeom>
              <a:avLst/>
              <a:gdLst/>
              <a:ahLst/>
              <a:cxnLst/>
              <a:rect l="l" t="t" r="r" b="b"/>
              <a:pathLst>
                <a:path w="200660" h="178435">
                  <a:moveTo>
                    <a:pt x="200405" y="178308"/>
                  </a:moveTo>
                  <a:lnTo>
                    <a:pt x="200405" y="0"/>
                  </a:lnTo>
                  <a:lnTo>
                    <a:pt x="0" y="0"/>
                  </a:lnTo>
                  <a:lnTo>
                    <a:pt x="0" y="178308"/>
                  </a:lnTo>
                  <a:lnTo>
                    <a:pt x="200405" y="178308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73487" y="4146803"/>
              <a:ext cx="200660" cy="178435"/>
            </a:xfrm>
            <a:custGeom>
              <a:avLst/>
              <a:gdLst/>
              <a:ahLst/>
              <a:cxnLst/>
              <a:rect l="l" t="t" r="r" b="b"/>
              <a:pathLst>
                <a:path w="200660" h="178435">
                  <a:moveTo>
                    <a:pt x="0" y="178308"/>
                  </a:moveTo>
                  <a:lnTo>
                    <a:pt x="0" y="0"/>
                  </a:lnTo>
                  <a:lnTo>
                    <a:pt x="200406" y="0"/>
                  </a:lnTo>
                  <a:lnTo>
                    <a:pt x="200406" y="178307"/>
                  </a:lnTo>
                  <a:lnTo>
                    <a:pt x="0" y="178308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52785" y="4124705"/>
              <a:ext cx="201295" cy="200660"/>
            </a:xfrm>
            <a:custGeom>
              <a:avLst/>
              <a:gdLst/>
              <a:ahLst/>
              <a:cxnLst/>
              <a:rect l="l" t="t" r="r" b="b"/>
              <a:pathLst>
                <a:path w="201295" h="200660">
                  <a:moveTo>
                    <a:pt x="201167" y="200405"/>
                  </a:moveTo>
                  <a:lnTo>
                    <a:pt x="201167" y="0"/>
                  </a:lnTo>
                  <a:lnTo>
                    <a:pt x="0" y="0"/>
                  </a:lnTo>
                  <a:lnTo>
                    <a:pt x="0" y="200405"/>
                  </a:lnTo>
                  <a:lnTo>
                    <a:pt x="201167" y="200405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52785" y="4124705"/>
              <a:ext cx="201295" cy="200660"/>
            </a:xfrm>
            <a:custGeom>
              <a:avLst/>
              <a:gdLst/>
              <a:ahLst/>
              <a:cxnLst/>
              <a:rect l="l" t="t" r="r" b="b"/>
              <a:pathLst>
                <a:path w="201295" h="200660">
                  <a:moveTo>
                    <a:pt x="0" y="200406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200405"/>
                  </a:lnTo>
                  <a:lnTo>
                    <a:pt x="0" y="200406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32845" y="4113275"/>
              <a:ext cx="201295" cy="212090"/>
            </a:xfrm>
            <a:custGeom>
              <a:avLst/>
              <a:gdLst/>
              <a:ahLst/>
              <a:cxnLst/>
              <a:rect l="l" t="t" r="r" b="b"/>
              <a:pathLst>
                <a:path w="201295" h="212089">
                  <a:moveTo>
                    <a:pt x="201167" y="211836"/>
                  </a:moveTo>
                  <a:lnTo>
                    <a:pt x="201167" y="0"/>
                  </a:lnTo>
                  <a:lnTo>
                    <a:pt x="0" y="0"/>
                  </a:lnTo>
                  <a:lnTo>
                    <a:pt x="0" y="211836"/>
                  </a:lnTo>
                  <a:lnTo>
                    <a:pt x="201167" y="211836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32845" y="4113275"/>
              <a:ext cx="201295" cy="212090"/>
            </a:xfrm>
            <a:custGeom>
              <a:avLst/>
              <a:gdLst/>
              <a:ahLst/>
              <a:cxnLst/>
              <a:rect l="l" t="t" r="r" b="b"/>
              <a:pathLst>
                <a:path w="201295" h="212089">
                  <a:moveTo>
                    <a:pt x="0" y="211836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211836"/>
                  </a:lnTo>
                  <a:lnTo>
                    <a:pt x="0" y="211836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112905" y="4069079"/>
              <a:ext cx="189865" cy="256540"/>
            </a:xfrm>
            <a:custGeom>
              <a:avLst/>
              <a:gdLst/>
              <a:ahLst/>
              <a:cxnLst/>
              <a:rect l="l" t="t" r="r" b="b"/>
              <a:pathLst>
                <a:path w="189864" h="256539">
                  <a:moveTo>
                    <a:pt x="189737" y="256032"/>
                  </a:moveTo>
                  <a:lnTo>
                    <a:pt x="189737" y="0"/>
                  </a:lnTo>
                  <a:lnTo>
                    <a:pt x="0" y="0"/>
                  </a:lnTo>
                  <a:lnTo>
                    <a:pt x="0" y="256032"/>
                  </a:lnTo>
                  <a:lnTo>
                    <a:pt x="189737" y="256032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12905" y="4069079"/>
              <a:ext cx="189865" cy="256540"/>
            </a:xfrm>
            <a:custGeom>
              <a:avLst/>
              <a:gdLst/>
              <a:ahLst/>
              <a:cxnLst/>
              <a:rect l="l" t="t" r="r" b="b"/>
              <a:pathLst>
                <a:path w="189864" h="256539">
                  <a:moveTo>
                    <a:pt x="0" y="256032"/>
                  </a:moveTo>
                  <a:lnTo>
                    <a:pt x="0" y="0"/>
                  </a:lnTo>
                  <a:lnTo>
                    <a:pt x="189738" y="0"/>
                  </a:lnTo>
                  <a:lnTo>
                    <a:pt x="189738" y="256032"/>
                  </a:lnTo>
                  <a:lnTo>
                    <a:pt x="0" y="256032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81535" y="4035551"/>
              <a:ext cx="201295" cy="289560"/>
            </a:xfrm>
            <a:custGeom>
              <a:avLst/>
              <a:gdLst/>
              <a:ahLst/>
              <a:cxnLst/>
              <a:rect l="l" t="t" r="r" b="b"/>
              <a:pathLst>
                <a:path w="201295" h="289560">
                  <a:moveTo>
                    <a:pt x="201167" y="289560"/>
                  </a:moveTo>
                  <a:lnTo>
                    <a:pt x="201167" y="0"/>
                  </a:lnTo>
                  <a:lnTo>
                    <a:pt x="0" y="0"/>
                  </a:lnTo>
                  <a:lnTo>
                    <a:pt x="0" y="289560"/>
                  </a:lnTo>
                  <a:lnTo>
                    <a:pt x="201167" y="28956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581535" y="4035551"/>
              <a:ext cx="201295" cy="289560"/>
            </a:xfrm>
            <a:custGeom>
              <a:avLst/>
              <a:gdLst/>
              <a:ahLst/>
              <a:cxnLst/>
              <a:rect l="l" t="t" r="r" b="b"/>
              <a:pathLst>
                <a:path w="201295" h="289560">
                  <a:moveTo>
                    <a:pt x="0" y="289560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289560"/>
                  </a:lnTo>
                  <a:lnTo>
                    <a:pt x="0" y="289560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61595" y="4002023"/>
              <a:ext cx="201295" cy="323215"/>
            </a:xfrm>
            <a:custGeom>
              <a:avLst/>
              <a:gdLst/>
              <a:ahLst/>
              <a:cxnLst/>
              <a:rect l="l" t="t" r="r" b="b"/>
              <a:pathLst>
                <a:path w="201295" h="323214">
                  <a:moveTo>
                    <a:pt x="201167" y="323088"/>
                  </a:moveTo>
                  <a:lnTo>
                    <a:pt x="201167" y="0"/>
                  </a:lnTo>
                  <a:lnTo>
                    <a:pt x="0" y="0"/>
                  </a:lnTo>
                  <a:lnTo>
                    <a:pt x="0" y="323088"/>
                  </a:lnTo>
                  <a:lnTo>
                    <a:pt x="201167" y="323088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061595" y="4002023"/>
              <a:ext cx="201295" cy="323215"/>
            </a:xfrm>
            <a:custGeom>
              <a:avLst/>
              <a:gdLst/>
              <a:ahLst/>
              <a:cxnLst/>
              <a:rect l="l" t="t" r="r" b="b"/>
              <a:pathLst>
                <a:path w="201295" h="323214">
                  <a:moveTo>
                    <a:pt x="0" y="323088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323088"/>
                  </a:lnTo>
                  <a:lnTo>
                    <a:pt x="0" y="323088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41655" y="3923537"/>
              <a:ext cx="201295" cy="401955"/>
            </a:xfrm>
            <a:custGeom>
              <a:avLst/>
              <a:gdLst/>
              <a:ahLst/>
              <a:cxnLst/>
              <a:rect l="l" t="t" r="r" b="b"/>
              <a:pathLst>
                <a:path w="201295" h="401954">
                  <a:moveTo>
                    <a:pt x="201168" y="401574"/>
                  </a:moveTo>
                  <a:lnTo>
                    <a:pt x="201168" y="0"/>
                  </a:lnTo>
                  <a:lnTo>
                    <a:pt x="0" y="0"/>
                  </a:lnTo>
                  <a:lnTo>
                    <a:pt x="0" y="401574"/>
                  </a:lnTo>
                  <a:lnTo>
                    <a:pt x="201168" y="401574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41655" y="3923537"/>
              <a:ext cx="201295" cy="401955"/>
            </a:xfrm>
            <a:custGeom>
              <a:avLst/>
              <a:gdLst/>
              <a:ahLst/>
              <a:cxnLst/>
              <a:rect l="l" t="t" r="r" b="b"/>
              <a:pathLst>
                <a:path w="201295" h="401954">
                  <a:moveTo>
                    <a:pt x="0" y="401574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401574"/>
                  </a:lnTo>
                  <a:lnTo>
                    <a:pt x="0" y="401574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21715" y="3834383"/>
              <a:ext cx="200660" cy="490855"/>
            </a:xfrm>
            <a:custGeom>
              <a:avLst/>
              <a:gdLst/>
              <a:ahLst/>
              <a:cxnLst/>
              <a:rect l="l" t="t" r="r" b="b"/>
              <a:pathLst>
                <a:path w="200659" h="490854">
                  <a:moveTo>
                    <a:pt x="200405" y="490727"/>
                  </a:moveTo>
                  <a:lnTo>
                    <a:pt x="200405" y="0"/>
                  </a:lnTo>
                  <a:lnTo>
                    <a:pt x="0" y="0"/>
                  </a:lnTo>
                  <a:lnTo>
                    <a:pt x="0" y="490727"/>
                  </a:lnTo>
                  <a:lnTo>
                    <a:pt x="200405" y="490727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21715" y="3834383"/>
              <a:ext cx="200660" cy="490855"/>
            </a:xfrm>
            <a:custGeom>
              <a:avLst/>
              <a:gdLst/>
              <a:ahLst/>
              <a:cxnLst/>
              <a:rect l="l" t="t" r="r" b="b"/>
              <a:pathLst>
                <a:path w="200659" h="490854">
                  <a:moveTo>
                    <a:pt x="0" y="490728"/>
                  </a:moveTo>
                  <a:lnTo>
                    <a:pt x="0" y="0"/>
                  </a:lnTo>
                  <a:lnTo>
                    <a:pt x="200406" y="0"/>
                  </a:lnTo>
                  <a:lnTo>
                    <a:pt x="200406" y="490728"/>
                  </a:lnTo>
                  <a:lnTo>
                    <a:pt x="0" y="490728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01001" y="3365753"/>
              <a:ext cx="201295" cy="959485"/>
            </a:xfrm>
            <a:custGeom>
              <a:avLst/>
              <a:gdLst/>
              <a:ahLst/>
              <a:cxnLst/>
              <a:rect l="l" t="t" r="r" b="b"/>
              <a:pathLst>
                <a:path w="201295" h="959485">
                  <a:moveTo>
                    <a:pt x="201168" y="959358"/>
                  </a:moveTo>
                  <a:lnTo>
                    <a:pt x="201168" y="0"/>
                  </a:lnTo>
                  <a:lnTo>
                    <a:pt x="0" y="0"/>
                  </a:lnTo>
                  <a:lnTo>
                    <a:pt x="0" y="959358"/>
                  </a:lnTo>
                  <a:lnTo>
                    <a:pt x="201168" y="959358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01001" y="3365753"/>
              <a:ext cx="201295" cy="959485"/>
            </a:xfrm>
            <a:custGeom>
              <a:avLst/>
              <a:gdLst/>
              <a:ahLst/>
              <a:cxnLst/>
              <a:rect l="l" t="t" r="r" b="b"/>
              <a:pathLst>
                <a:path w="201295" h="959485">
                  <a:moveTo>
                    <a:pt x="0" y="959358"/>
                  </a:moveTo>
                  <a:lnTo>
                    <a:pt x="0" y="0"/>
                  </a:lnTo>
                  <a:lnTo>
                    <a:pt x="201168" y="0"/>
                  </a:lnTo>
                  <a:lnTo>
                    <a:pt x="201168" y="959358"/>
                  </a:lnTo>
                  <a:lnTo>
                    <a:pt x="0" y="959358"/>
                  </a:lnTo>
                  <a:close/>
                </a:path>
              </a:pathLst>
            </a:custGeom>
            <a:ln w="11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79255" y="313181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w="0" h="1193800">
                  <a:moveTo>
                    <a:pt x="0" y="0"/>
                  </a:moveTo>
                  <a:lnTo>
                    <a:pt x="0" y="11932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535059" y="432511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535059" y="41247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535059" y="392353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35059" y="373379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535059" y="353339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535059" y="33329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535059" y="313181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579255" y="4325111"/>
              <a:ext cx="5268595" cy="0"/>
            </a:xfrm>
            <a:custGeom>
              <a:avLst/>
              <a:gdLst/>
              <a:ahLst/>
              <a:cxnLst/>
              <a:rect l="l" t="t" r="r" b="b"/>
              <a:pathLst>
                <a:path w="5268595" h="0">
                  <a:moveTo>
                    <a:pt x="0" y="0"/>
                  </a:moveTo>
                  <a:lnTo>
                    <a:pt x="52684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579255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059315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39375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019435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9873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7879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44742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92748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40754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88760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36766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847723" y="43251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w="0" h="45085">
                  <a:moveTo>
                    <a:pt x="0" y="44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667895" y="3896151"/>
            <a:ext cx="30353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30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16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47193" y="3605827"/>
            <a:ext cx="30543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20">
                <a:latin typeface="Arial MT"/>
                <a:cs typeface="Arial MT"/>
              </a:rPr>
              <a:t>,</a:t>
            </a:r>
            <a:r>
              <a:rPr dirty="0" sz="1150" spc="-25">
                <a:latin typeface="Arial MT"/>
                <a:cs typeface="Arial MT"/>
              </a:rPr>
              <a:t>45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27247" y="3874055"/>
            <a:ext cx="30543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20">
                <a:latin typeface="Arial MT"/>
                <a:cs typeface="Arial MT"/>
              </a:rPr>
              <a:t>,</a:t>
            </a:r>
            <a:r>
              <a:rPr dirty="0" sz="1150" spc="-25">
                <a:latin typeface="Arial MT"/>
                <a:cs typeface="Arial MT"/>
              </a:rPr>
              <a:t>18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07301" y="3851190"/>
            <a:ext cx="3079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30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25">
                <a:latin typeface="Arial MT"/>
                <a:cs typeface="Arial MT"/>
              </a:rPr>
              <a:t>2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87355" y="3840519"/>
            <a:ext cx="30353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30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21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55980" y="3795558"/>
            <a:ext cx="3079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30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25">
                <a:latin typeface="Arial MT"/>
                <a:cs typeface="Arial MT"/>
              </a:rPr>
              <a:t>2</a:t>
            </a:r>
            <a:r>
              <a:rPr dirty="0" sz="1150" spc="-5">
                <a:latin typeface="Arial MT"/>
                <a:cs typeface="Arial MT"/>
              </a:rPr>
              <a:t>6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36034" y="3762037"/>
            <a:ext cx="30353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30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29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16088" y="3728516"/>
            <a:ext cx="30353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30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32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95386" y="3650788"/>
            <a:ext cx="30797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4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75440" y="3561634"/>
            <a:ext cx="30543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20">
                <a:latin typeface="Arial MT"/>
                <a:cs typeface="Arial MT"/>
              </a:rPr>
              <a:t>,</a:t>
            </a:r>
            <a:r>
              <a:rPr dirty="0" sz="1150" spc="-25">
                <a:latin typeface="Arial MT"/>
                <a:cs typeface="Arial MT"/>
              </a:rPr>
              <a:t>49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455495" y="3093003"/>
            <a:ext cx="30543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20">
                <a:latin typeface="Arial MT"/>
                <a:cs typeface="Arial MT"/>
              </a:rPr>
              <a:t>,</a:t>
            </a:r>
            <a:r>
              <a:rPr dirty="0" sz="1150" spc="-25">
                <a:latin typeface="Arial MT"/>
                <a:cs typeface="Arial MT"/>
              </a:rPr>
              <a:t>97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31395" y="2987336"/>
            <a:ext cx="307975" cy="14211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50" spc="-25">
                <a:latin typeface="Arial MT"/>
                <a:cs typeface="Arial MT"/>
              </a:rPr>
              <a:t>2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2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50" spc="-25">
                <a:latin typeface="Arial MT"/>
                <a:cs typeface="Arial MT"/>
              </a:rPr>
              <a:t>2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0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8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6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4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2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50" spc="-25">
                <a:latin typeface="Arial MT"/>
                <a:cs typeface="Arial MT"/>
              </a:rPr>
              <a:t>1</a:t>
            </a:r>
            <a:r>
              <a:rPr dirty="0" sz="1150" spc="30">
                <a:latin typeface="Arial MT"/>
                <a:cs typeface="Arial MT"/>
              </a:rPr>
              <a:t>,</a:t>
            </a:r>
            <a:r>
              <a:rPr dirty="0" sz="1150" spc="-30">
                <a:latin typeface="Arial MT"/>
                <a:cs typeface="Arial MT"/>
              </a:rPr>
              <a:t>0</a:t>
            </a:r>
            <a:r>
              <a:rPr dirty="0" sz="1150" spc="-5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 rot="18900000">
            <a:off x="2507495" y="4539080"/>
            <a:ext cx="28773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-35">
                <a:latin typeface="Arial MT"/>
                <a:cs typeface="Arial MT"/>
              </a:rPr>
              <a:t>g</a:t>
            </a:r>
            <a:r>
              <a:rPr dirty="0" sz="1150" spc="60">
                <a:latin typeface="Arial MT"/>
                <a:cs typeface="Arial MT"/>
              </a:rPr>
              <a:t>a</a:t>
            </a:r>
            <a:r>
              <a:rPr dirty="0" sz="1150" spc="-5">
                <a:latin typeface="Arial MT"/>
                <a:cs typeface="Arial MT"/>
              </a:rPr>
              <a:t>p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 rot="18900000">
            <a:off x="2990037" y="4556963"/>
            <a:ext cx="245246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5">
                <a:latin typeface="Arial MT"/>
                <a:cs typeface="Arial MT"/>
              </a:rPr>
              <a:t>mc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 rot="18960000">
            <a:off x="3115566" y="4478317"/>
            <a:ext cx="151872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-5">
                <a:latin typeface="Arial MT"/>
                <a:cs typeface="Arial MT"/>
              </a:rPr>
              <a:t>f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 rot="18900000">
            <a:off x="3339951" y="4595268"/>
            <a:ext cx="42983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25">
                <a:latin typeface="Arial MT"/>
                <a:cs typeface="Arial MT"/>
              </a:rPr>
              <a:t>f</a:t>
            </a:r>
            <a:r>
              <a:rPr dirty="0" sz="1150" spc="-30">
                <a:latin typeface="Arial MT"/>
                <a:cs typeface="Arial MT"/>
              </a:rPr>
              <a:t>a</a:t>
            </a:r>
            <a:r>
              <a:rPr dirty="0" sz="1150" spc="5">
                <a:latin typeface="Arial MT"/>
                <a:cs typeface="Arial MT"/>
              </a:rPr>
              <a:t>m</a:t>
            </a:r>
            <a:r>
              <a:rPr dirty="0" sz="1150" spc="-30">
                <a:latin typeface="Arial MT"/>
                <a:cs typeface="Arial MT"/>
              </a:rPr>
              <a:t>3</a:t>
            </a:r>
            <a:r>
              <a:rPr dirty="0" sz="1150" spc="-5">
                <a:latin typeface="Arial MT"/>
                <a:cs typeface="Arial MT"/>
              </a:rPr>
              <a:t>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3688344" y="4651890"/>
            <a:ext cx="57925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-45">
                <a:latin typeface="Arial MT"/>
                <a:cs typeface="Arial MT"/>
              </a:rPr>
              <a:t>w</a:t>
            </a:r>
            <a:r>
              <a:rPr dirty="0" sz="1150" spc="60">
                <a:latin typeface="Arial MT"/>
                <a:cs typeface="Arial MT"/>
              </a:rPr>
              <a:t>u</a:t>
            </a:r>
            <a:r>
              <a:rPr dirty="0" sz="1150" spc="-25">
                <a:latin typeface="Arial MT"/>
                <a:cs typeface="Arial MT"/>
              </a:rPr>
              <a:t>p</a:t>
            </a:r>
            <a:r>
              <a:rPr dirty="0" sz="1150" spc="-45">
                <a:latin typeface="Arial MT"/>
                <a:cs typeface="Arial MT"/>
              </a:rPr>
              <a:t>w</a:t>
            </a:r>
            <a:r>
              <a:rPr dirty="0" sz="1150">
                <a:latin typeface="Arial MT"/>
                <a:cs typeface="Arial MT"/>
              </a:rPr>
              <a:t>i</a:t>
            </a:r>
            <a:r>
              <a:rPr dirty="0" sz="1150" spc="30">
                <a:latin typeface="Arial MT"/>
                <a:cs typeface="Arial MT"/>
              </a:rPr>
              <a:t>s</a:t>
            </a:r>
            <a:r>
              <a:rPr dirty="0" sz="1150" spc="-5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 rot="18900000">
            <a:off x="4312072" y="4589396"/>
            <a:ext cx="41612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-25">
                <a:latin typeface="Arial MT"/>
                <a:cs typeface="Arial MT"/>
              </a:rPr>
              <a:t>g</a:t>
            </a:r>
            <a:r>
              <a:rPr dirty="0" sz="1150" spc="55">
                <a:latin typeface="Arial MT"/>
                <a:cs typeface="Arial MT"/>
              </a:rPr>
              <a:t>a</a:t>
            </a:r>
            <a:r>
              <a:rPr dirty="0" sz="1150" spc="-90">
                <a:latin typeface="Arial MT"/>
                <a:cs typeface="Arial MT"/>
              </a:rPr>
              <a:t>l</a:t>
            </a:r>
            <a:r>
              <a:rPr dirty="0" sz="1150" spc="60">
                <a:latin typeface="Arial MT"/>
                <a:cs typeface="Arial MT"/>
              </a:rPr>
              <a:t>g</a:t>
            </a:r>
            <a:r>
              <a:rPr dirty="0" sz="1150" spc="-30">
                <a:latin typeface="Arial MT"/>
                <a:cs typeface="Arial MT"/>
              </a:rPr>
              <a:t>e</a:t>
            </a:r>
            <a:r>
              <a:rPr dirty="0" sz="1150" spc="-5">
                <a:latin typeface="Arial MT"/>
                <a:cs typeface="Arial MT"/>
              </a:rPr>
              <a:t>l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 rot="18900000">
            <a:off x="4714846" y="4626366"/>
            <a:ext cx="49674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25">
                <a:latin typeface="Arial MT"/>
                <a:cs typeface="Arial MT"/>
              </a:rPr>
              <a:t>f</a:t>
            </a:r>
            <a:r>
              <a:rPr dirty="0" sz="1150" spc="-30">
                <a:latin typeface="Arial MT"/>
                <a:cs typeface="Arial MT"/>
              </a:rPr>
              <a:t>a</a:t>
            </a:r>
            <a:r>
              <a:rPr dirty="0" sz="1150" spc="-55">
                <a:latin typeface="Arial MT"/>
                <a:cs typeface="Arial MT"/>
              </a:rPr>
              <a:t>c</a:t>
            </a:r>
            <a:r>
              <a:rPr dirty="0" sz="1150" spc="60">
                <a:latin typeface="Arial MT"/>
                <a:cs typeface="Arial MT"/>
              </a:rPr>
              <a:t>e</a:t>
            </a:r>
            <a:r>
              <a:rPr dirty="0" sz="1150" spc="-35">
                <a:latin typeface="Arial MT"/>
                <a:cs typeface="Arial MT"/>
              </a:rPr>
              <a:t>r</a:t>
            </a:r>
            <a:r>
              <a:rPr dirty="0" sz="1150" spc="-30">
                <a:latin typeface="Arial MT"/>
                <a:cs typeface="Arial MT"/>
              </a:rPr>
              <a:t>e</a:t>
            </a:r>
            <a:r>
              <a:rPr dirty="0" sz="1150" spc="-5">
                <a:latin typeface="Arial MT"/>
                <a:cs typeface="Arial MT"/>
              </a:rPr>
              <a:t>c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 rot="18900000">
            <a:off x="5311975" y="4575933"/>
            <a:ext cx="363709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35">
                <a:latin typeface="Arial MT"/>
                <a:cs typeface="Arial MT"/>
              </a:rPr>
              <a:t>s</a:t>
            </a:r>
            <a:r>
              <a:rPr dirty="0" sz="1150" spc="-45">
                <a:latin typeface="Arial MT"/>
                <a:cs typeface="Arial MT"/>
              </a:rPr>
              <a:t>w</a:t>
            </a:r>
            <a:r>
              <a:rPr dirty="0" sz="1150">
                <a:latin typeface="Arial MT"/>
                <a:cs typeface="Arial MT"/>
              </a:rPr>
              <a:t>i</a:t>
            </a:r>
            <a:r>
              <a:rPr dirty="0" sz="1150" spc="-5">
                <a:latin typeface="Arial MT"/>
                <a:cs typeface="Arial MT"/>
              </a:rPr>
              <a:t>m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 rot="18900000">
            <a:off x="5778003" y="4577203"/>
            <a:ext cx="38889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-35">
                <a:latin typeface="Arial MT"/>
                <a:cs typeface="Arial MT"/>
              </a:rPr>
              <a:t>a</a:t>
            </a:r>
            <a:r>
              <a:rPr dirty="0" sz="1150" spc="60">
                <a:latin typeface="Arial MT"/>
                <a:cs typeface="Arial MT"/>
              </a:rPr>
              <a:t>p</a:t>
            </a:r>
            <a:r>
              <a:rPr dirty="0" sz="1150" spc="-30">
                <a:latin typeface="Arial MT"/>
                <a:cs typeface="Arial MT"/>
              </a:rPr>
              <a:t>p</a:t>
            </a:r>
            <a:r>
              <a:rPr dirty="0" sz="1150">
                <a:latin typeface="Arial MT"/>
                <a:cs typeface="Arial MT"/>
              </a:rPr>
              <a:t>lu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 rot="18900000">
            <a:off x="6260115" y="4584287"/>
            <a:ext cx="370122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>
                <a:latin typeface="Arial MT"/>
                <a:cs typeface="Arial MT"/>
              </a:rPr>
              <a:t>l</a:t>
            </a:r>
            <a:r>
              <a:rPr dirty="0" sz="1150" spc="-35">
                <a:latin typeface="Arial MT"/>
                <a:cs typeface="Arial MT"/>
              </a:rPr>
              <a:t>u</a:t>
            </a:r>
            <a:r>
              <a:rPr dirty="0" sz="1150" spc="40">
                <a:latin typeface="Arial MT"/>
                <a:cs typeface="Arial MT"/>
              </a:rPr>
              <a:t>c</a:t>
            </a:r>
            <a:r>
              <a:rPr dirty="0" sz="1150" spc="-35">
                <a:latin typeface="Arial MT"/>
                <a:cs typeface="Arial MT"/>
              </a:rPr>
              <a:t>a</a:t>
            </a:r>
            <a:r>
              <a:rPr dirty="0" sz="1150" spc="-5">
                <a:latin typeface="Arial MT"/>
                <a:cs typeface="Arial MT"/>
              </a:rPr>
              <a:t>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 rot="18900000">
            <a:off x="6726567" y="4588624"/>
            <a:ext cx="388301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5">
                <a:latin typeface="Arial MT"/>
                <a:cs typeface="Arial MT"/>
              </a:rPr>
              <a:t>m</a:t>
            </a:r>
            <a:r>
              <a:rPr dirty="0" sz="1150" spc="-35">
                <a:latin typeface="Arial MT"/>
                <a:cs typeface="Arial MT"/>
              </a:rPr>
              <a:t>g</a:t>
            </a:r>
            <a:r>
              <a:rPr dirty="0" sz="1150" spc="-30">
                <a:latin typeface="Arial MT"/>
                <a:cs typeface="Arial MT"/>
              </a:rPr>
              <a:t>r</a:t>
            </a:r>
            <a:r>
              <a:rPr dirty="0" sz="1150">
                <a:latin typeface="Arial MT"/>
                <a:cs typeface="Arial MT"/>
              </a:rPr>
              <a:t>i</a:t>
            </a:r>
            <a:r>
              <a:rPr dirty="0" sz="1150" spc="-5">
                <a:latin typeface="Arial MT"/>
                <a:cs typeface="Arial MT"/>
              </a:rPr>
              <a:t>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 rot="18900000">
            <a:off x="7113393" y="4623491"/>
            <a:ext cx="50464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50" spc="-25">
                <a:latin typeface="Arial MT"/>
                <a:cs typeface="Arial MT"/>
              </a:rPr>
              <a:t>e</a:t>
            </a:r>
            <a:r>
              <a:rPr dirty="0" sz="1150" spc="55">
                <a:latin typeface="Arial MT"/>
                <a:cs typeface="Arial MT"/>
              </a:rPr>
              <a:t>q</a:t>
            </a:r>
            <a:r>
              <a:rPr dirty="0" sz="1150" spc="-30">
                <a:latin typeface="Arial MT"/>
                <a:cs typeface="Arial MT"/>
              </a:rPr>
              <a:t>ua</a:t>
            </a:r>
            <a:r>
              <a:rPr dirty="0" sz="1150" spc="35">
                <a:latin typeface="Arial MT"/>
                <a:cs typeface="Arial MT"/>
              </a:rPr>
              <a:t>k</a:t>
            </a:r>
            <a:r>
              <a:rPr dirty="0" sz="1150" spc="-5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44745" y="2866885"/>
            <a:ext cx="187960" cy="173926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65"/>
              </a:lnSpc>
            </a:pPr>
            <a:r>
              <a:rPr dirty="0" sz="1150" spc="-10">
                <a:latin typeface="Arial MT"/>
                <a:cs typeface="Arial MT"/>
              </a:rPr>
              <a:t>Performance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Improvement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43461" y="4866177"/>
            <a:ext cx="896619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10">
                <a:latin typeface="Arial MT"/>
                <a:cs typeface="Arial MT"/>
              </a:rPr>
              <a:t>SPECint2000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011045" y="4868672"/>
            <a:ext cx="695325" cy="172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20">
                <a:latin typeface="Arial MT"/>
                <a:cs typeface="Arial MT"/>
              </a:rPr>
              <a:t>S</a:t>
            </a:r>
            <a:r>
              <a:rPr dirty="0" sz="950" spc="-110">
                <a:latin typeface="Arial MT"/>
                <a:cs typeface="Arial MT"/>
              </a:rPr>
              <a:t>PE</a:t>
            </a:r>
            <a:r>
              <a:rPr dirty="0" sz="950" spc="-80">
                <a:latin typeface="Arial MT"/>
                <a:cs typeface="Arial MT"/>
              </a:rPr>
              <a:t>C</a:t>
            </a:r>
            <a:r>
              <a:rPr dirty="0" sz="950" spc="90">
                <a:latin typeface="Arial MT"/>
                <a:cs typeface="Arial MT"/>
              </a:rPr>
              <a:t>f</a:t>
            </a:r>
            <a:r>
              <a:rPr dirty="0" sz="950" spc="-5">
                <a:latin typeface="Arial MT"/>
                <a:cs typeface="Arial MT"/>
              </a:rPr>
              <a:t>p2</a:t>
            </a:r>
            <a:r>
              <a:rPr dirty="0" sz="950" spc="-10">
                <a:latin typeface="Arial MT"/>
                <a:cs typeface="Arial MT"/>
              </a:rPr>
              <a:t>0</a:t>
            </a:r>
            <a:r>
              <a:rPr dirty="0" sz="950" spc="-5">
                <a:latin typeface="Arial MT"/>
                <a:cs typeface="Arial MT"/>
              </a:rPr>
              <a:t>00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566807" y="3037332"/>
            <a:ext cx="0" cy="1550670"/>
          </a:xfrm>
          <a:custGeom>
            <a:avLst/>
            <a:gdLst/>
            <a:ahLst/>
            <a:cxnLst/>
            <a:rect l="l" t="t" r="r" b="b"/>
            <a:pathLst>
              <a:path w="0" h="1550670">
                <a:moveTo>
                  <a:pt x="0" y="1550670"/>
                </a:moveTo>
                <a:lnTo>
                  <a:pt x="0" y="0"/>
                </a:lnTo>
              </a:path>
            </a:pathLst>
          </a:custGeom>
          <a:ln w="111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329" y="1423669"/>
            <a:ext cx="8127365" cy="41389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20"/>
              </a:spcBef>
              <a:tabLst>
                <a:tab pos="1511300" algn="l"/>
                <a:tab pos="3065780" algn="l"/>
                <a:tab pos="4081779" algn="l"/>
                <a:tab pos="4384675" algn="l"/>
                <a:tab pos="6732270" algn="l"/>
                <a:tab pos="7354570" algn="l"/>
              </a:tabLst>
            </a:pP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REDUCI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ALLO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PENALIZACIÓ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ALLO</a:t>
            </a:r>
            <a:endParaRPr sz="1900">
              <a:latin typeface="Trebuchet MS"/>
              <a:cs typeface="Trebuchet MS"/>
            </a:endParaRPr>
          </a:p>
          <a:p>
            <a:pPr marL="418465" indent="-406400">
              <a:lnSpc>
                <a:spcPct val="100000"/>
              </a:lnSpc>
              <a:spcBef>
                <a:spcPts val="1850"/>
              </a:spcBef>
              <a:buClr>
                <a:srgbClr val="396495"/>
              </a:buClr>
              <a:buSzPct val="87500"/>
              <a:buFont typeface="Wingdings"/>
              <a:buChar char=""/>
              <a:tabLst>
                <a:tab pos="418465" algn="l"/>
                <a:tab pos="4191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con</a:t>
            </a: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prebúsqueda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lvl="1" marL="567055" indent="-286385">
              <a:lnSpc>
                <a:spcPct val="100000"/>
              </a:lnSpc>
              <a:spcBef>
                <a:spcPts val="635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Instrucciones</a:t>
            </a:r>
            <a:r>
              <a:rPr dirty="0" sz="1800">
                <a:latin typeface="Calibri"/>
                <a:cs typeface="Calibri"/>
              </a:rPr>
              <a:t> especiales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prebúsqueda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introducidas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por</a:t>
            </a:r>
            <a:r>
              <a:rPr dirty="0" sz="1800">
                <a:latin typeface="Calibri"/>
                <a:cs typeface="Calibri"/>
              </a:rPr>
              <a:t> 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compilador</a:t>
            </a:r>
            <a:endParaRPr sz="1800">
              <a:latin typeface="Calibri"/>
              <a:cs typeface="Calibri"/>
            </a:endParaRPr>
          </a:p>
          <a:p>
            <a:pPr lvl="1" marL="567055" indent="-286385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eficiencia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depende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compilador</a:t>
            </a:r>
            <a:r>
              <a:rPr dirty="0" sz="1800">
                <a:latin typeface="Calibri"/>
                <a:cs typeface="Calibri"/>
              </a:rPr>
              <a:t> y </a:t>
            </a:r>
            <a:r>
              <a:rPr dirty="0" sz="1800" spc="-5">
                <a:latin typeface="Calibri"/>
                <a:cs typeface="Calibri"/>
              </a:rPr>
              <a:t>del</a:t>
            </a:r>
            <a:r>
              <a:rPr dirty="0" sz="1800">
                <a:latin typeface="Calibri"/>
                <a:cs typeface="Calibri"/>
              </a:rPr>
              <a:t> tipo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programa</a:t>
            </a:r>
            <a:endParaRPr sz="1800">
              <a:latin typeface="Calibri"/>
              <a:cs typeface="Calibri"/>
            </a:endParaRPr>
          </a:p>
          <a:p>
            <a:pPr lvl="1" marL="567055" indent="-286385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Prebúsqueda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destino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(MIPS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IV,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PowerPC,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SPARC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75">
                <a:latin typeface="Calibri"/>
                <a:cs typeface="Calibri"/>
              </a:rPr>
              <a:t>v.</a:t>
            </a:r>
            <a:r>
              <a:rPr dirty="0" sz="1800">
                <a:latin typeface="Calibri"/>
                <a:cs typeface="Calibri"/>
              </a:rPr>
              <a:t> 9)</a:t>
            </a:r>
            <a:endParaRPr sz="1800">
              <a:latin typeface="Calibri"/>
              <a:cs typeface="Calibri"/>
            </a:endParaRPr>
          </a:p>
          <a:p>
            <a:pPr lvl="1" marL="567055" marR="241300" indent="-28575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Instrucciones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prebúsqueda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excepciones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fallo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página.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una </a:t>
            </a:r>
            <a:r>
              <a:rPr dirty="0" sz="1800" spc="-10">
                <a:latin typeface="Calibri"/>
                <a:cs typeface="Calibri"/>
              </a:rPr>
              <a:t>forma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especulación.</a:t>
            </a:r>
            <a:endParaRPr sz="1800">
              <a:latin typeface="Calibri"/>
              <a:cs typeface="Calibri"/>
            </a:endParaRPr>
          </a:p>
          <a:p>
            <a:pPr lvl="1" marL="567055" marR="134620" indent="-28575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Funciona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bucles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 </a:t>
            </a:r>
            <a:r>
              <a:rPr dirty="0" sz="1800" spc="-10">
                <a:latin typeface="Calibri"/>
                <a:cs typeface="Calibri"/>
              </a:rPr>
              <a:t>patrones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simples 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acceso a </a:t>
            </a:r>
            <a:r>
              <a:rPr dirty="0" sz="1800" spc="-15">
                <a:latin typeface="Calibri"/>
                <a:cs typeface="Calibri"/>
              </a:rPr>
              <a:t>arrays.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Aplicaciones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cálculo</a:t>
            </a:r>
            <a:endParaRPr sz="1800">
              <a:latin typeface="Calibri"/>
              <a:cs typeface="Calibri"/>
            </a:endParaRPr>
          </a:p>
          <a:p>
            <a:pPr lvl="1" marL="567055" indent="-286385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Funciona</a:t>
            </a:r>
            <a:r>
              <a:rPr dirty="0" sz="1800">
                <a:latin typeface="Calibri"/>
                <a:cs typeface="Calibri"/>
              </a:rPr>
              <a:t> mal </a:t>
            </a:r>
            <a:r>
              <a:rPr dirty="0" sz="1800" spc="-10">
                <a:latin typeface="Calibri"/>
                <a:cs typeface="Calibri"/>
              </a:rPr>
              <a:t>con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aplicaciones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enteras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presentan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amplio reuso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  <a:p>
            <a:pPr lvl="1" marL="567055" marR="621030" indent="-28575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7777"/>
              <a:buFont typeface="Wingdings"/>
              <a:buChar char=""/>
              <a:tabLst>
                <a:tab pos="567690" algn="l"/>
              </a:tabLst>
            </a:pPr>
            <a:r>
              <a:rPr dirty="0" sz="1800" spc="-5">
                <a:latin typeface="Calibri"/>
                <a:cs typeface="Calibri"/>
              </a:rPr>
              <a:t>Overhead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 </a:t>
            </a:r>
            <a:r>
              <a:rPr dirty="0" sz="1800" spc="-10">
                <a:latin typeface="Calibri"/>
                <a:cs typeface="Calibri"/>
              </a:rPr>
              <a:t>nuevas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instrucciones.</a:t>
            </a:r>
            <a:r>
              <a:rPr dirty="0" sz="1800">
                <a:latin typeface="Calibri"/>
                <a:cs typeface="Calibri"/>
              </a:rPr>
              <a:t> Más </a:t>
            </a:r>
            <a:r>
              <a:rPr dirty="0" sz="1800" spc="-5">
                <a:latin typeface="Calibri"/>
                <a:cs typeface="Calibri"/>
              </a:rPr>
              <a:t>búsquedas.</a:t>
            </a:r>
            <a:r>
              <a:rPr dirty="0" sz="1800">
                <a:latin typeface="Calibri"/>
                <a:cs typeface="Calibri"/>
              </a:rPr>
              <a:t> Más ocupación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95"/>
              </a:spcBef>
              <a:tabLst>
                <a:tab pos="5064125" algn="l"/>
                <a:tab pos="6136640" algn="l"/>
                <a:tab pos="7658100" algn="l"/>
              </a:tabLst>
            </a:pPr>
            <a:r>
              <a:rPr dirty="0" sz="2900" spc="190"/>
              <a:t>O</a:t>
            </a:r>
            <a:r>
              <a:rPr dirty="0" sz="2300" spc="170"/>
              <a:t>PTIMIZACIO</a:t>
            </a:r>
            <a:r>
              <a:rPr dirty="0" sz="2300" spc="160"/>
              <a:t>N</a:t>
            </a:r>
            <a:r>
              <a:rPr dirty="0" sz="2300" spc="160"/>
              <a:t>E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SOBR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900" spc="190"/>
              <a:t>C</a:t>
            </a:r>
            <a:r>
              <a:rPr dirty="0" sz="2300" spc="170"/>
              <a:t>ACHE</a:t>
            </a:r>
            <a:endParaRPr sz="2300"/>
          </a:p>
        </p:txBody>
      </p:sp>
      <p:sp>
        <p:nvSpPr>
          <p:cNvPr id="7" name="object 7"/>
          <p:cNvSpPr txBox="1"/>
          <p:nvPr/>
        </p:nvSpPr>
        <p:spPr>
          <a:xfrm>
            <a:off x="3397127" y="6056821"/>
            <a:ext cx="195453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400" spc="-30">
                <a:latin typeface="Calibri"/>
                <a:cs typeface="Calibri"/>
              </a:rPr>
              <a:t>Total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150+101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251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58537"/>
            <a:ext cx="7372350" cy="272732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1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</a:t>
            </a:r>
            <a:r>
              <a:rPr dirty="0" sz="2000" spc="-5" b="1">
                <a:latin typeface="Calibri"/>
                <a:cs typeface="Calibri"/>
              </a:rPr>
              <a:t> prebúsqueda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software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(ejemplo)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409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Cache</a:t>
            </a:r>
            <a:r>
              <a:rPr dirty="0" sz="1600">
                <a:latin typeface="Calibri"/>
                <a:cs typeface="Calibri"/>
              </a:rPr>
              <a:t> 8 KB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directa,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bloque: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16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bytes,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write‐back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(con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asignación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10">
                <a:latin typeface="Calibri"/>
                <a:cs typeface="Calibri"/>
              </a:rPr>
              <a:t>escritura)</a:t>
            </a:r>
            <a:endParaRPr sz="1600">
              <a:latin typeface="Calibri"/>
              <a:cs typeface="Calibri"/>
            </a:endParaRPr>
          </a:p>
          <a:p>
            <a:pPr lvl="1" marL="926465" marR="5080" indent="-926465">
              <a:lnSpc>
                <a:spcPct val="100000"/>
              </a:lnSpc>
              <a:spcBef>
                <a:spcPts val="38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Datos: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a(3,100), b(101,3).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Elemento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arrays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8</a:t>
            </a:r>
            <a:r>
              <a:rPr dirty="0" sz="1600" spc="-5">
                <a:latin typeface="Calibri"/>
                <a:cs typeface="Calibri"/>
              </a:rPr>
              <a:t> bytes. Cache inicialmente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vacía.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Ordenación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memoria: por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filas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latin typeface="Calibri"/>
                <a:cs typeface="Calibri"/>
              </a:rPr>
              <a:t>1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</a:t>
            </a:r>
            <a:r>
              <a:rPr dirty="0" sz="1400" spc="-5">
                <a:latin typeface="Calibri"/>
                <a:cs typeface="Calibri"/>
              </a:rPr>
              <a:t> = 2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(elementos)</a:t>
            </a:r>
            <a:endParaRPr sz="14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7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Programa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(sin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prebúsqueda):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dirty="0" sz="1200" spc="-10" b="1">
                <a:solidFill>
                  <a:srgbClr val="00009A"/>
                </a:solidFill>
                <a:latin typeface="Calibri"/>
                <a:cs typeface="Calibri"/>
              </a:rPr>
              <a:t>for </a:t>
            </a:r>
            <a:r>
              <a:rPr dirty="0" sz="1200" spc="-5" b="1">
                <a:solidFill>
                  <a:srgbClr val="00009A"/>
                </a:solidFill>
                <a:latin typeface="Calibri"/>
                <a:cs typeface="Calibri"/>
              </a:rPr>
              <a:t>(i:=0;</a:t>
            </a:r>
            <a:r>
              <a:rPr dirty="0" sz="1200" spc="-10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i&lt;3; </a:t>
            </a:r>
            <a:r>
              <a:rPr dirty="0" sz="1200" spc="-5" b="1">
                <a:solidFill>
                  <a:srgbClr val="00009A"/>
                </a:solidFill>
                <a:latin typeface="Calibri"/>
                <a:cs typeface="Calibri"/>
              </a:rPr>
              <a:t>i:=i+1)</a:t>
            </a:r>
            <a:endParaRPr sz="1200">
              <a:latin typeface="Calibri"/>
              <a:cs typeface="Calibri"/>
            </a:endParaRPr>
          </a:p>
          <a:p>
            <a:pPr marL="1171575">
              <a:lnSpc>
                <a:spcPct val="100000"/>
              </a:lnSpc>
              <a:spcBef>
                <a:spcPts val="285"/>
              </a:spcBef>
            </a:pPr>
            <a:r>
              <a:rPr dirty="0" sz="1200" spc="-10" b="1">
                <a:solidFill>
                  <a:srgbClr val="00009A"/>
                </a:solidFill>
                <a:latin typeface="Calibri"/>
                <a:cs typeface="Calibri"/>
              </a:rPr>
              <a:t>for</a:t>
            </a:r>
            <a:r>
              <a:rPr dirty="0" sz="1200" spc="-25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(j:=0;</a:t>
            </a:r>
            <a:r>
              <a:rPr dirty="0" sz="1200" spc="-15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00009A"/>
                </a:solidFill>
                <a:latin typeface="Calibri"/>
                <a:cs typeface="Calibri"/>
              </a:rPr>
              <a:t>j&lt;100;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00009A"/>
                </a:solidFill>
                <a:latin typeface="Calibri"/>
                <a:cs typeface="Calibri"/>
              </a:rPr>
              <a:t>j:=j+1)</a:t>
            </a:r>
            <a:endParaRPr sz="1200">
              <a:latin typeface="Calibri"/>
              <a:cs typeface="Calibri"/>
            </a:endParaRPr>
          </a:p>
          <a:p>
            <a:pPr marL="141605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a[i][j]</a:t>
            </a:r>
            <a:r>
              <a:rPr dirty="0" sz="1200" spc="-20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:=</a:t>
            </a:r>
            <a:r>
              <a:rPr dirty="0" sz="1200" spc="-20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b[j][0]</a:t>
            </a:r>
            <a:r>
              <a:rPr dirty="0" sz="1200" spc="-5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*</a:t>
            </a:r>
            <a:r>
              <a:rPr dirty="0" sz="1200" spc="-20" b="1">
                <a:solidFill>
                  <a:srgbClr val="00009A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009A"/>
                </a:solidFill>
                <a:latin typeface="Calibri"/>
                <a:cs typeface="Calibri"/>
              </a:rPr>
              <a:t>b[j+1][0]</a:t>
            </a:r>
            <a:endParaRPr sz="12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36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5">
                <a:latin typeface="Calibri"/>
                <a:cs typeface="Calibri"/>
              </a:rPr>
              <a:t>Fallos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729" y="5364734"/>
            <a:ext cx="15240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29" y="4604258"/>
            <a:ext cx="7188200" cy="1390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Acceso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elementos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“a”: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escriben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acceden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están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almacenados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Cada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proporciona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(beneficio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localidad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espacial).</a:t>
            </a:r>
            <a:endParaRPr sz="1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“a”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0">
                <a:latin typeface="Calibri"/>
                <a:cs typeface="Calibri"/>
              </a:rPr>
              <a:t> (3x100)/2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150</a:t>
            </a:r>
            <a:endParaRPr sz="1400">
              <a:latin typeface="Calibri"/>
              <a:cs typeface="Calibri"/>
            </a:endParaRPr>
          </a:p>
          <a:p>
            <a:pPr marL="469900" marR="128905">
              <a:lnSpc>
                <a:spcPct val="100000"/>
              </a:lnSpc>
              <a:spcBef>
                <a:spcPts val="334"/>
              </a:spcBef>
              <a:tabLst>
                <a:tab pos="1841500" algn="l"/>
              </a:tabLst>
            </a:pPr>
            <a:r>
              <a:rPr dirty="0" sz="1400" spc="-5">
                <a:latin typeface="Calibri"/>
                <a:cs typeface="Calibri"/>
              </a:rPr>
              <a:t>Acceso a elementos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“b” (si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ignoramos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conflicto):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 </a:t>
            </a:r>
            <a:r>
              <a:rPr dirty="0" sz="1400" spc="-10">
                <a:latin typeface="Calibri"/>
                <a:cs typeface="Calibri"/>
              </a:rPr>
              <a:t>fallo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cada </a:t>
            </a:r>
            <a:r>
              <a:rPr dirty="0" sz="1400" spc="-10">
                <a:latin typeface="Calibri"/>
                <a:cs typeface="Calibri"/>
              </a:rPr>
              <a:t>valor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cuando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i=0	=&gt; 101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fallos.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Para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restantes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valores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i,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elementos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b </a:t>
            </a:r>
            <a:r>
              <a:rPr dirty="0" sz="1400" spc="-20">
                <a:latin typeface="Calibri"/>
                <a:cs typeface="Calibri"/>
              </a:rPr>
              <a:t>ya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están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95"/>
              </a:spcBef>
              <a:tabLst>
                <a:tab pos="5064125" algn="l"/>
                <a:tab pos="6136640" algn="l"/>
                <a:tab pos="7658100" algn="l"/>
              </a:tabLst>
            </a:pPr>
            <a:r>
              <a:rPr dirty="0" sz="2900" spc="190"/>
              <a:t>O</a:t>
            </a:r>
            <a:r>
              <a:rPr dirty="0" sz="2300" spc="170"/>
              <a:t>PTIMIZACIO</a:t>
            </a:r>
            <a:r>
              <a:rPr dirty="0" sz="2300" spc="160"/>
              <a:t>N</a:t>
            </a:r>
            <a:r>
              <a:rPr dirty="0" sz="2300" spc="160"/>
              <a:t>E</a:t>
            </a:r>
            <a:r>
              <a:rPr dirty="0" sz="2300" spc="10"/>
              <a:t>S</a:t>
            </a:r>
            <a:r>
              <a:rPr dirty="0" sz="2300"/>
              <a:t>	</a:t>
            </a:r>
            <a:r>
              <a:rPr dirty="0" sz="2300" spc="170"/>
              <a:t>SOBR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70"/>
              <a:t>EMORI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900" spc="190"/>
              <a:t>C</a:t>
            </a:r>
            <a:r>
              <a:rPr dirty="0" sz="2300" spc="170"/>
              <a:t>ACHE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568329" y="1893062"/>
            <a:ext cx="50660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</a:t>
            </a:r>
            <a:r>
              <a:rPr dirty="0" sz="2000" spc="-5" b="1">
                <a:latin typeface="Calibri"/>
                <a:cs typeface="Calibri"/>
              </a:rPr>
              <a:t> prebúsqueda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software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(ejemplo)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5529" y="2752597"/>
            <a:ext cx="15240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5529" y="2257298"/>
            <a:ext cx="7331709" cy="11112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69900" marR="5080" indent="-457200">
              <a:lnSpc>
                <a:spcPts val="1510"/>
              </a:lnSpc>
              <a:spcBef>
                <a:spcPts val="290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400" spc="-10">
                <a:latin typeface="Calibri"/>
                <a:cs typeface="Calibri"/>
              </a:rPr>
              <a:t>Suposición: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penalización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duración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necesita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iniciar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prebúsqueda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7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iteraciones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antes.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Calibri"/>
                <a:cs typeface="Calibri"/>
              </a:rPr>
              <a:t>Idea: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partir</a:t>
            </a:r>
            <a:r>
              <a:rPr dirty="0" sz="1400" spc="-10">
                <a:latin typeface="Calibri"/>
                <a:cs typeface="Calibri"/>
              </a:rPr>
              <a:t> bucle</a:t>
            </a:r>
            <a:endParaRPr sz="1400">
              <a:latin typeface="Calibri"/>
              <a:cs typeface="Calibri"/>
            </a:endParaRPr>
          </a:p>
          <a:p>
            <a:pPr marL="927100" marR="4709795" indent="-457200">
              <a:lnSpc>
                <a:spcPts val="1300"/>
              </a:lnSpc>
              <a:spcBef>
                <a:spcPts val="675"/>
              </a:spcBef>
            </a:pP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/* para i=0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(prebusca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a y b) */ </a:t>
            </a:r>
            <a:r>
              <a:rPr dirty="0" sz="1200" spc="5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for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(j:=0;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j&lt;100;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j:=j+1)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7129" y="3324859"/>
            <a:ext cx="4399915" cy="5378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 b="1">
                <a:latin typeface="Arial"/>
                <a:cs typeface="Arial"/>
              </a:rPr>
              <a:t>prefetch (b[j+7][0]);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/* b[j][0] para 7 iteraciones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más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tarde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*/ </a:t>
            </a:r>
            <a:r>
              <a:rPr dirty="0" sz="1200" spc="-320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prefetch (a[0][j+7]);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/*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a[0][j]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para 7 iteraciones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más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tarde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*/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a[0][j]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:= b[j][0]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*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b[j+1][0] ;</a:t>
            </a:r>
            <a:r>
              <a:rPr dirty="0" sz="1200" spc="3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5529" y="4300220"/>
            <a:ext cx="6456045" cy="169163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927100" marR="1720850" indent="-457200">
              <a:lnSpc>
                <a:spcPts val="1300"/>
              </a:lnSpc>
              <a:spcBef>
                <a:spcPts val="259"/>
              </a:spcBef>
            </a:pP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/* para i=1,2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(prebusca sólo a, </a:t>
            </a:r>
            <a:r>
              <a:rPr dirty="0" sz="1200" spc="-10" b="1">
                <a:solidFill>
                  <a:srgbClr val="339A65"/>
                </a:solidFill>
                <a:latin typeface="Arial"/>
                <a:cs typeface="Arial"/>
              </a:rPr>
              <a:t>ya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que b </a:t>
            </a:r>
            <a:r>
              <a:rPr dirty="0" sz="1200" spc="-10" b="1">
                <a:solidFill>
                  <a:srgbClr val="339A65"/>
                </a:solidFill>
                <a:latin typeface="Arial"/>
                <a:cs typeface="Arial"/>
              </a:rPr>
              <a:t>ya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está en cache)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*/ </a:t>
            </a:r>
            <a:r>
              <a:rPr dirty="0" sz="1200" spc="-320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for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(i:=1; i&lt;3;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i:=i+1)</a:t>
            </a:r>
            <a:endParaRPr sz="1200">
              <a:latin typeface="Arial"/>
              <a:cs typeface="Arial"/>
            </a:endParaRPr>
          </a:p>
          <a:p>
            <a:pPr marL="1383665">
              <a:lnSpc>
                <a:spcPts val="1200"/>
              </a:lnSpc>
            </a:pPr>
            <a:r>
              <a:rPr dirty="0" sz="1200" b="1">
                <a:latin typeface="Arial"/>
                <a:cs typeface="Arial"/>
              </a:rPr>
              <a:t>for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(j:=0;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j&lt;100;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j:=j+1)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298065" marR="5080">
              <a:lnSpc>
                <a:spcPts val="1300"/>
              </a:lnSpc>
              <a:spcBef>
                <a:spcPts val="85"/>
              </a:spcBef>
            </a:pPr>
            <a:r>
              <a:rPr dirty="0" sz="1200" b="1">
                <a:latin typeface="Arial"/>
                <a:cs typeface="Arial"/>
              </a:rPr>
              <a:t>prefetch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(a[i][j+7]);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/*</a:t>
            </a:r>
            <a:r>
              <a:rPr dirty="0" sz="1200" spc="-25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a[i][j]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para</a:t>
            </a:r>
            <a:r>
              <a:rPr dirty="0" sz="1200" spc="-10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7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iteraciones</a:t>
            </a:r>
            <a:r>
              <a:rPr dirty="0" sz="1200" spc="-15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más</a:t>
            </a:r>
            <a:r>
              <a:rPr dirty="0" sz="1200" spc="-20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9A65"/>
                </a:solidFill>
                <a:latin typeface="Arial"/>
                <a:cs typeface="Arial"/>
              </a:rPr>
              <a:t>tarde</a:t>
            </a:r>
            <a:r>
              <a:rPr dirty="0" sz="1200" spc="-5" b="1">
                <a:solidFill>
                  <a:srgbClr val="339A65"/>
                </a:solidFill>
                <a:latin typeface="Arial"/>
                <a:cs typeface="Arial"/>
              </a:rPr>
              <a:t> */ </a:t>
            </a:r>
            <a:r>
              <a:rPr dirty="0" sz="1200" spc="-320" b="1">
                <a:solidFill>
                  <a:srgbClr val="339A65"/>
                </a:solidFill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a[i][j]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:= b[j][0]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* b[j+1][0] ;</a:t>
            </a:r>
            <a:r>
              <a:rPr dirty="0" sz="1200" spc="3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91897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solidFill>
                  <a:srgbClr val="FF0000"/>
                </a:solidFill>
                <a:latin typeface="Arial MT"/>
                <a:cs typeface="Arial MT"/>
              </a:rPr>
              <a:t>Fallos:</a:t>
            </a:r>
            <a:r>
              <a:rPr dirty="0" sz="1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2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Symbol"/>
                <a:cs typeface="Symbol"/>
              </a:rPr>
              <a:t></a:t>
            </a:r>
            <a:r>
              <a:rPr dirty="0" sz="1200" spc="-5">
                <a:solidFill>
                  <a:srgbClr val="FF0000"/>
                </a:solidFill>
                <a:latin typeface="Arial MT"/>
                <a:cs typeface="Arial MT"/>
              </a:rPr>
              <a:t>7/2</a:t>
            </a:r>
            <a:r>
              <a:rPr dirty="0" sz="1200" spc="-5">
                <a:solidFill>
                  <a:srgbClr val="FF0000"/>
                </a:solidFill>
                <a:latin typeface="Symbol"/>
                <a:cs typeface="Symbol"/>
              </a:rPr>
              <a:t></a:t>
            </a:r>
            <a:r>
              <a:rPr dirty="0" sz="12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 MT"/>
                <a:cs typeface="Arial MT"/>
              </a:rPr>
              <a:t>(para</a:t>
            </a:r>
            <a:r>
              <a:rPr dirty="0" sz="1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 MT"/>
                <a:cs typeface="Arial MT"/>
              </a:rPr>
              <a:t>i=1,2)</a:t>
            </a:r>
            <a:endParaRPr sz="1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1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400" spc="-30">
                <a:latin typeface="Calibri"/>
                <a:cs typeface="Calibri"/>
              </a:rPr>
              <a:t>Total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3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*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Symbol"/>
                <a:cs typeface="Symbol"/>
              </a:rPr>
              <a:t></a:t>
            </a:r>
            <a:r>
              <a:rPr dirty="0" sz="1400" spc="-5">
                <a:latin typeface="Calibri"/>
                <a:cs typeface="Calibri"/>
              </a:rPr>
              <a:t>7/2</a:t>
            </a:r>
            <a:r>
              <a:rPr dirty="0" sz="1400" spc="-5">
                <a:latin typeface="Symbol"/>
                <a:cs typeface="Symbol"/>
              </a:rPr>
              <a:t>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+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7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19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endParaRPr sz="1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1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Instrucciones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extra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(los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prefetch):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100*2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+ 200*1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</a:t>
            </a:r>
            <a:r>
              <a:rPr dirty="0" sz="1400" spc="-10">
                <a:latin typeface="Calibri"/>
                <a:cs typeface="Calibri"/>
              </a:rPr>
              <a:t>400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373" y="3983228"/>
            <a:ext cx="846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 MT"/>
                <a:cs typeface="Arial MT"/>
              </a:rPr>
              <a:t>Fallos:</a:t>
            </a:r>
            <a:r>
              <a:rPr dirty="0" sz="1200" spc="-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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7/2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6787" y="3863340"/>
            <a:ext cx="314960" cy="167640"/>
          </a:xfrm>
          <a:custGeom>
            <a:avLst/>
            <a:gdLst/>
            <a:ahLst/>
            <a:cxnLst/>
            <a:rect l="l" t="t" r="r" b="b"/>
            <a:pathLst>
              <a:path w="314960" h="167639">
                <a:moveTo>
                  <a:pt x="236363" y="56674"/>
                </a:moveTo>
                <a:lnTo>
                  <a:pt x="222342" y="28632"/>
                </a:lnTo>
                <a:lnTo>
                  <a:pt x="0" y="139445"/>
                </a:lnTo>
                <a:lnTo>
                  <a:pt x="13715" y="167639"/>
                </a:lnTo>
                <a:lnTo>
                  <a:pt x="236363" y="56674"/>
                </a:lnTo>
                <a:close/>
              </a:path>
              <a:path w="314960" h="167639">
                <a:moveTo>
                  <a:pt x="314705" y="0"/>
                </a:moveTo>
                <a:lnTo>
                  <a:pt x="208025" y="0"/>
                </a:lnTo>
                <a:lnTo>
                  <a:pt x="222342" y="28632"/>
                </a:lnTo>
                <a:lnTo>
                  <a:pt x="236981" y="21335"/>
                </a:lnTo>
                <a:lnTo>
                  <a:pt x="250697" y="49529"/>
                </a:lnTo>
                <a:lnTo>
                  <a:pt x="250697" y="85343"/>
                </a:lnTo>
                <a:lnTo>
                  <a:pt x="314705" y="0"/>
                </a:lnTo>
                <a:close/>
              </a:path>
              <a:path w="314960" h="167639">
                <a:moveTo>
                  <a:pt x="250697" y="49529"/>
                </a:moveTo>
                <a:lnTo>
                  <a:pt x="236981" y="21335"/>
                </a:lnTo>
                <a:lnTo>
                  <a:pt x="222342" y="28632"/>
                </a:lnTo>
                <a:lnTo>
                  <a:pt x="236363" y="56674"/>
                </a:lnTo>
                <a:lnTo>
                  <a:pt x="250697" y="49529"/>
                </a:lnTo>
                <a:close/>
              </a:path>
              <a:path w="314960" h="167639">
                <a:moveTo>
                  <a:pt x="250697" y="85343"/>
                </a:moveTo>
                <a:lnTo>
                  <a:pt x="250697" y="49529"/>
                </a:lnTo>
                <a:lnTo>
                  <a:pt x="236363" y="56674"/>
                </a:lnTo>
                <a:lnTo>
                  <a:pt x="250697" y="853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60169" y="3940555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 MT"/>
                <a:cs typeface="Arial MT"/>
              </a:rPr>
              <a:t>Fallos:</a:t>
            </a:r>
            <a:r>
              <a:rPr dirty="0" sz="1200" spc="-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6393" y="3850385"/>
            <a:ext cx="315595" cy="167640"/>
          </a:xfrm>
          <a:custGeom>
            <a:avLst/>
            <a:gdLst/>
            <a:ahLst/>
            <a:cxnLst/>
            <a:rect l="l" t="t" r="r" b="b"/>
            <a:pathLst>
              <a:path w="315595" h="167639">
                <a:moveTo>
                  <a:pt x="106679" y="0"/>
                </a:moveTo>
                <a:lnTo>
                  <a:pt x="0" y="0"/>
                </a:lnTo>
                <a:lnTo>
                  <a:pt x="64007" y="85343"/>
                </a:lnTo>
                <a:lnTo>
                  <a:pt x="64007" y="49529"/>
                </a:lnTo>
                <a:lnTo>
                  <a:pt x="78485" y="21335"/>
                </a:lnTo>
                <a:lnTo>
                  <a:pt x="92515" y="28328"/>
                </a:lnTo>
                <a:lnTo>
                  <a:pt x="106679" y="0"/>
                </a:lnTo>
                <a:close/>
              </a:path>
              <a:path w="315595" h="167639">
                <a:moveTo>
                  <a:pt x="92515" y="28328"/>
                </a:moveTo>
                <a:lnTo>
                  <a:pt x="78485" y="21335"/>
                </a:lnTo>
                <a:lnTo>
                  <a:pt x="64007" y="49529"/>
                </a:lnTo>
                <a:lnTo>
                  <a:pt x="78342" y="56674"/>
                </a:lnTo>
                <a:lnTo>
                  <a:pt x="92515" y="28328"/>
                </a:lnTo>
                <a:close/>
              </a:path>
              <a:path w="315595" h="167639">
                <a:moveTo>
                  <a:pt x="78342" y="56674"/>
                </a:moveTo>
                <a:lnTo>
                  <a:pt x="64007" y="49529"/>
                </a:lnTo>
                <a:lnTo>
                  <a:pt x="64007" y="85343"/>
                </a:lnTo>
                <a:lnTo>
                  <a:pt x="78342" y="56674"/>
                </a:lnTo>
                <a:close/>
              </a:path>
              <a:path w="315595" h="167639">
                <a:moveTo>
                  <a:pt x="315467" y="139445"/>
                </a:moveTo>
                <a:lnTo>
                  <a:pt x="92515" y="28328"/>
                </a:lnTo>
                <a:lnTo>
                  <a:pt x="78342" y="56674"/>
                </a:lnTo>
                <a:lnTo>
                  <a:pt x="300989" y="167639"/>
                </a:lnTo>
                <a:lnTo>
                  <a:pt x="315467" y="1394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49559" y="5145785"/>
            <a:ext cx="314960" cy="168910"/>
          </a:xfrm>
          <a:custGeom>
            <a:avLst/>
            <a:gdLst/>
            <a:ahLst/>
            <a:cxnLst/>
            <a:rect l="l" t="t" r="r" b="b"/>
            <a:pathLst>
              <a:path w="314960" h="168910">
                <a:moveTo>
                  <a:pt x="236878" y="57201"/>
                </a:moveTo>
                <a:lnTo>
                  <a:pt x="222748" y="28429"/>
                </a:lnTo>
                <a:lnTo>
                  <a:pt x="0" y="139445"/>
                </a:lnTo>
                <a:lnTo>
                  <a:pt x="14477" y="168401"/>
                </a:lnTo>
                <a:lnTo>
                  <a:pt x="236878" y="57201"/>
                </a:lnTo>
                <a:close/>
              </a:path>
              <a:path w="314960" h="168910">
                <a:moveTo>
                  <a:pt x="314705" y="761"/>
                </a:moveTo>
                <a:lnTo>
                  <a:pt x="208787" y="0"/>
                </a:lnTo>
                <a:lnTo>
                  <a:pt x="222748" y="28429"/>
                </a:lnTo>
                <a:lnTo>
                  <a:pt x="236981" y="21335"/>
                </a:lnTo>
                <a:lnTo>
                  <a:pt x="250697" y="50291"/>
                </a:lnTo>
                <a:lnTo>
                  <a:pt x="250697" y="85343"/>
                </a:lnTo>
                <a:lnTo>
                  <a:pt x="314705" y="761"/>
                </a:lnTo>
                <a:close/>
              </a:path>
              <a:path w="314960" h="168910">
                <a:moveTo>
                  <a:pt x="250697" y="50291"/>
                </a:moveTo>
                <a:lnTo>
                  <a:pt x="236981" y="21335"/>
                </a:lnTo>
                <a:lnTo>
                  <a:pt x="222748" y="28429"/>
                </a:lnTo>
                <a:lnTo>
                  <a:pt x="236878" y="57201"/>
                </a:lnTo>
                <a:lnTo>
                  <a:pt x="250697" y="50291"/>
                </a:lnTo>
                <a:close/>
              </a:path>
              <a:path w="314960" h="168910">
                <a:moveTo>
                  <a:pt x="250697" y="85343"/>
                </a:moveTo>
                <a:lnTo>
                  <a:pt x="250697" y="50291"/>
                </a:lnTo>
                <a:lnTo>
                  <a:pt x="236878" y="57201"/>
                </a:lnTo>
                <a:lnTo>
                  <a:pt x="250697" y="853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82729" y="6065964"/>
            <a:ext cx="223647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evitados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251 ‐19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0">
                <a:latin typeface="Calibri"/>
                <a:cs typeface="Calibri"/>
              </a:rPr>
              <a:t> 232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2025529" y="6071032"/>
            <a:ext cx="152400" cy="18415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11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993130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Optimización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de la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Reducción</a:t>
            </a:r>
            <a:r>
              <a:rPr dirty="0" sz="19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penalización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 de los 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fallos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705" y="1323086"/>
            <a:ext cx="50996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3655" algn="l"/>
                <a:tab pos="1976755" algn="l"/>
                <a:tab pos="4105910" algn="l"/>
                <a:tab pos="4623435" algn="l"/>
              </a:tabLst>
            </a:pPr>
            <a:r>
              <a:rPr dirty="0" sz="2300" spc="170"/>
              <a:t>MEJOR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DE</a:t>
            </a:r>
            <a:r>
              <a:rPr dirty="0" sz="2300" spc="10"/>
              <a:t>L</a:t>
            </a:r>
            <a:r>
              <a:rPr dirty="0" sz="2300"/>
              <a:t>	</a:t>
            </a:r>
            <a:r>
              <a:rPr dirty="0" sz="2300" spc="170"/>
              <a:t>R</a:t>
            </a:r>
            <a:r>
              <a:rPr dirty="0" sz="2300" spc="170"/>
              <a:t>ENDIMIEN</a:t>
            </a:r>
            <a:r>
              <a:rPr dirty="0" sz="2300" spc="40"/>
              <a:t>T</a:t>
            </a:r>
            <a:r>
              <a:rPr dirty="0" sz="2300" spc="10"/>
              <a:t>O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0"/>
              <a:t>C</a:t>
            </a:r>
            <a:endParaRPr sz="23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5308" y="2035492"/>
          <a:ext cx="8329930" cy="399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2232025"/>
                <a:gridCol w="1998345"/>
                <a:gridCol w="2071370"/>
              </a:tblGrid>
              <a:tr h="526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tasa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fallos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Reducir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penalización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por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fallo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tiempo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acierto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Aumentar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ancho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banda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0" marR="92710" indent="-6159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 prioridad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lecturas sobre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escrituras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pequeña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sencilla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Asociatividad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prioridad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palabra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crítica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Predicción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multibanco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multinivel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segmentada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388">
                <a:tc>
                  <a:txBody>
                    <a:bodyPr/>
                    <a:lstStyle/>
                    <a:p>
                      <a:pPr marL="448309" marR="442595" indent="139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Algoritmo de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eempla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amie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víctimas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593725" marR="245745" indent="-344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Optimización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del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código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(compilador)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ED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85023" y="2569463"/>
            <a:ext cx="1995805" cy="3450590"/>
            <a:chOff x="1485023" y="2569463"/>
            <a:chExt cx="1995805" cy="34505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023" y="2569463"/>
              <a:ext cx="1995677" cy="5951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023" y="3155441"/>
              <a:ext cx="1995677" cy="5951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023" y="3741419"/>
              <a:ext cx="1995677" cy="4450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023" y="4178045"/>
              <a:ext cx="1995677" cy="4450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5023" y="4613909"/>
              <a:ext cx="1995677" cy="2712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023" y="4876037"/>
              <a:ext cx="1995677" cy="4457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023" y="5312663"/>
              <a:ext cx="1995677" cy="3581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023" y="5661659"/>
              <a:ext cx="1995677" cy="35814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31" y="1423669"/>
            <a:ext cx="494919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3555365" algn="l"/>
                <a:tab pos="4175760" algn="l"/>
              </a:tabLst>
            </a:pPr>
            <a:r>
              <a:rPr dirty="0" sz="1900" spc="145"/>
              <a:t>REDUCIR	</a:t>
            </a:r>
            <a:r>
              <a:rPr dirty="0" sz="1900" spc="90"/>
              <a:t>LA</a:t>
            </a:r>
            <a:r>
              <a:rPr dirty="0" sz="1900" spc="420"/>
              <a:t> </a:t>
            </a:r>
            <a:r>
              <a:rPr dirty="0" sz="1900" spc="155"/>
              <a:t>PENALIZACIÓN	</a:t>
            </a:r>
            <a:r>
              <a:rPr dirty="0" sz="1900" spc="114"/>
              <a:t>POR	</a:t>
            </a:r>
            <a:r>
              <a:rPr dirty="0" sz="1900" spc="125"/>
              <a:t>FALLO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895952"/>
            <a:ext cx="7743825" cy="131699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Dar prioridad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a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la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lecturas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sobre</a:t>
            </a:r>
            <a:r>
              <a:rPr dirty="0" sz="2000" spc="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las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escrituras</a:t>
            </a:r>
            <a:endParaRPr sz="20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Un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lectura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puede impedir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continuación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la</a:t>
            </a:r>
            <a:r>
              <a:rPr dirty="0" sz="1600">
                <a:latin typeface="Calibri"/>
                <a:cs typeface="Calibri"/>
              </a:rPr>
              <a:t> ejecución</a:t>
            </a:r>
            <a:r>
              <a:rPr dirty="0" sz="1600" spc="-5">
                <a:latin typeface="Calibri"/>
                <a:cs typeface="Calibri"/>
              </a:rPr>
              <a:t> 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programa;</a:t>
            </a:r>
            <a:r>
              <a:rPr dirty="0" sz="1600" spc="-5">
                <a:latin typeface="Calibri"/>
                <a:cs typeface="Calibri"/>
              </a:rPr>
              <a:t> un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escritura</a:t>
            </a:r>
            <a:r>
              <a:rPr dirty="0" sz="1600" spc="-5">
                <a:latin typeface="Calibri"/>
                <a:cs typeface="Calibri"/>
              </a:rPr>
              <a:t> puede </a:t>
            </a:r>
            <a:r>
              <a:rPr dirty="0" sz="1600" spc="-10">
                <a:latin typeface="Calibri"/>
                <a:cs typeface="Calibri"/>
              </a:rPr>
              <a:t>ocultarse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b="1">
                <a:latin typeface="Calibri"/>
                <a:cs typeface="Calibri"/>
              </a:rPr>
              <a:t>Con</a:t>
            </a:r>
            <a:r>
              <a:rPr dirty="0" sz="1600" spc="-5" b="1">
                <a:latin typeface="Calibri"/>
                <a:cs typeface="Calibri"/>
              </a:rPr>
              <a:t> escritura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directa </a:t>
            </a:r>
            <a:r>
              <a:rPr dirty="0" sz="1600" b="1">
                <a:latin typeface="Calibri"/>
                <a:cs typeface="Calibri"/>
              </a:rPr>
              <a:t>(</a:t>
            </a:r>
            <a:r>
              <a:rPr dirty="0" sz="1600" spc="-5" b="1">
                <a:latin typeface="Calibri"/>
                <a:cs typeface="Calibri"/>
              </a:rPr>
              <a:t> write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through)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729" y="3802634"/>
            <a:ext cx="152400" cy="775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29" y="3264661"/>
            <a:ext cx="7202170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escrituras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(rápido).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Depositar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tienen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actualizadas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 </a:t>
            </a:r>
            <a:r>
              <a:rPr dirty="0" sz="1400" spc="-10">
                <a:latin typeface="Calibri"/>
                <a:cs typeface="Calibri"/>
              </a:rPr>
              <a:t>continuar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ejecución.</a:t>
            </a:r>
            <a:endParaRPr sz="1400">
              <a:latin typeface="Calibri"/>
              <a:cs typeface="Calibri"/>
            </a:endParaRPr>
          </a:p>
          <a:p>
            <a:pPr marL="469900" marR="436245">
              <a:lnSpc>
                <a:spcPct val="135700"/>
              </a:lnSpc>
            </a:pP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transferencia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Mp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realiza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paralelo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ejecución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programa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Riesgo: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valor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más </a:t>
            </a:r>
            <a:r>
              <a:rPr dirty="0" sz="1400" spc="-10">
                <a:latin typeface="Calibri"/>
                <a:cs typeface="Calibri"/>
              </a:rPr>
              <a:t>reciente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variable,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puede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estar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 </a:t>
            </a:r>
            <a:r>
              <a:rPr dirty="0" sz="1400" spc="-10">
                <a:latin typeface="Calibri"/>
                <a:cs typeface="Calibri"/>
              </a:rPr>
              <a:t>buffer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 </a:t>
            </a:r>
            <a:r>
              <a:rPr dirty="0" sz="1400" spc="-10">
                <a:latin typeface="Calibri"/>
                <a:cs typeface="Calibri"/>
              </a:rPr>
              <a:t>todavía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Mp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Ejemplo: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write‐through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7129" y="4567682"/>
            <a:ext cx="12014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"/>
                <a:cs typeface="Cambria"/>
              </a:rPr>
              <a:t>SW </a:t>
            </a:r>
            <a:r>
              <a:rPr dirty="0" sz="1200" spc="10">
                <a:latin typeface="Cambria"/>
                <a:cs typeface="Cambria"/>
              </a:rPr>
              <a:t>512(R0), </a:t>
            </a:r>
            <a:r>
              <a:rPr dirty="0" sz="1200">
                <a:latin typeface="Cambria"/>
                <a:cs typeface="Cambria"/>
              </a:rPr>
              <a:t>R3; 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75">
                <a:latin typeface="Cambria"/>
                <a:cs typeface="Cambria"/>
              </a:rPr>
              <a:t>L</a:t>
            </a:r>
            <a:r>
              <a:rPr dirty="0" sz="1200">
                <a:latin typeface="Cambria"/>
                <a:cs typeface="Cambria"/>
              </a:rPr>
              <a:t>W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R1, </a:t>
            </a:r>
            <a:r>
              <a:rPr dirty="0" sz="1200" spc="5">
                <a:latin typeface="Cambria"/>
                <a:cs typeface="Cambria"/>
              </a:rPr>
              <a:t>1024(R0);  </a:t>
            </a:r>
            <a:r>
              <a:rPr dirty="0" sz="1200" spc="-40">
                <a:latin typeface="Cambria"/>
                <a:cs typeface="Cambria"/>
              </a:rPr>
              <a:t>LW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R2,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512(R0);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5322" y="4567682"/>
            <a:ext cx="100774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mbria"/>
                <a:cs typeface="Cambria"/>
              </a:rPr>
              <a:t>M[512] </a:t>
            </a:r>
            <a:r>
              <a:rPr dirty="0" sz="1200" spc="114">
                <a:latin typeface="Cambria"/>
                <a:cs typeface="Cambria"/>
              </a:rPr>
              <a:t>&lt;- </a:t>
            </a:r>
            <a:r>
              <a:rPr dirty="0" sz="1200" spc="-5">
                <a:latin typeface="Cambria"/>
                <a:cs typeface="Cambria"/>
              </a:rPr>
              <a:t>R3 </a:t>
            </a:r>
            <a:r>
              <a:rPr dirty="0" sz="1200">
                <a:latin typeface="Cambria"/>
                <a:cs typeface="Cambria"/>
              </a:rPr>
              <a:t> R1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114">
                <a:latin typeface="Cambria"/>
                <a:cs typeface="Cambria"/>
              </a:rPr>
              <a:t>&lt;-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M[1024]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R2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114">
                <a:latin typeface="Cambria"/>
                <a:cs typeface="Cambria"/>
              </a:rPr>
              <a:t>&lt;-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M[512]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4028" y="4567682"/>
            <a:ext cx="18465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84518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"/>
                <a:cs typeface="Cambria"/>
              </a:rPr>
              <a:t>(línea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0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de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Mc)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(línea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0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de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Mc)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latin typeface="Cambria"/>
                <a:cs typeface="Cambria"/>
              </a:rPr>
              <a:t>(fallo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lectura: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línea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0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de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Mc)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2729" y="5057455"/>
            <a:ext cx="6691630" cy="76263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latin typeface="Cambria"/>
                <a:cs typeface="Cambria"/>
              </a:rPr>
              <a:t>(Dependencia LDE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en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memoria.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Con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buffer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de</a:t>
            </a:r>
            <a:r>
              <a:rPr dirty="0" sz="1200" spc="-5">
                <a:latin typeface="Cambria"/>
                <a:cs typeface="Cambria"/>
              </a:rPr>
              <a:t> escrituras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¿tienen </a:t>
            </a:r>
            <a:r>
              <a:rPr dirty="0" sz="1200" spc="-5">
                <a:latin typeface="Cambria"/>
                <a:cs typeface="Cambria"/>
              </a:rPr>
              <a:t>R3 </a:t>
            </a:r>
            <a:r>
              <a:rPr dirty="0" sz="1200">
                <a:latin typeface="Cambria"/>
                <a:cs typeface="Cambria"/>
              </a:rPr>
              <a:t>y </a:t>
            </a:r>
            <a:r>
              <a:rPr dirty="0" sz="1200" spc="-5">
                <a:latin typeface="Cambria"/>
                <a:cs typeface="Cambria"/>
              </a:rPr>
              <a:t>R2 </a:t>
            </a:r>
            <a:r>
              <a:rPr dirty="0" sz="1200">
                <a:latin typeface="Cambria"/>
                <a:cs typeface="Cambria"/>
              </a:rPr>
              <a:t>el</a:t>
            </a:r>
            <a:r>
              <a:rPr dirty="0" sz="1200" spc="-5">
                <a:latin typeface="Cambria"/>
                <a:cs typeface="Cambria"/>
              </a:rPr>
              <a:t> mismo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valor?)</a:t>
            </a:r>
            <a:endParaRPr sz="120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fallo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lectura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chequear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contenido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escrituras.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hay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conflicto,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dar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prioridad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 la </a:t>
            </a:r>
            <a:r>
              <a:rPr dirty="0" sz="1400" spc="-10">
                <a:latin typeface="Calibri"/>
                <a:cs typeface="Calibri"/>
              </a:rPr>
              <a:t>lectura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proseguir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ejecución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programa.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31" y="1423669"/>
            <a:ext cx="494919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3555365" algn="l"/>
                <a:tab pos="4175760" algn="l"/>
              </a:tabLst>
            </a:pPr>
            <a:r>
              <a:rPr dirty="0" sz="1900" spc="145"/>
              <a:t>REDUCIR	</a:t>
            </a:r>
            <a:r>
              <a:rPr dirty="0" sz="1900" spc="90"/>
              <a:t>LA</a:t>
            </a:r>
            <a:r>
              <a:rPr dirty="0" sz="1900" spc="420"/>
              <a:t> </a:t>
            </a:r>
            <a:r>
              <a:rPr dirty="0" sz="1900" spc="155"/>
              <a:t>PENALIZACIÓN	</a:t>
            </a:r>
            <a:r>
              <a:rPr dirty="0" sz="1900" spc="114"/>
              <a:t>POR	</a:t>
            </a:r>
            <a:r>
              <a:rPr dirty="0" sz="1900" spc="125"/>
              <a:t>FALLO</a:t>
            </a:r>
            <a:endParaRPr sz="19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68329" y="1968342"/>
            <a:ext cx="5285740" cy="75311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Dar prioridad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a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la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lecturas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sobre</a:t>
            </a:r>
            <a:r>
              <a:rPr dirty="0" sz="2000" spc="1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las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escrituras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 b="1">
                <a:latin typeface="Calibri"/>
                <a:cs typeface="Calibri"/>
              </a:rPr>
              <a:t>Con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post‐escritura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(write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back)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729" y="3600703"/>
            <a:ext cx="15240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29" y="2696666"/>
            <a:ext cx="7107555" cy="1107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Se puede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aplicar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misma</a:t>
            </a:r>
            <a:r>
              <a:rPr dirty="0" sz="1400" spc="-5">
                <a:latin typeface="Calibri"/>
                <a:cs typeface="Calibri"/>
              </a:rPr>
              <a:t> idea,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disponiendo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un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donde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quepa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completo</a:t>
            </a:r>
            <a:endParaRPr sz="1400">
              <a:latin typeface="Calibri"/>
              <a:cs typeface="Calibri"/>
            </a:endParaRPr>
          </a:p>
          <a:p>
            <a:pPr marL="469900" marR="165735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Si un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lectura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implica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reemplazar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sucio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=&gt;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mover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sucio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buffer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primero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latin typeface="Calibri"/>
                <a:cs typeface="Calibri"/>
              </a:rPr>
              <a:t>Riesgo: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similar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 caso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anterior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31" y="1423669"/>
            <a:ext cx="494919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3555365" algn="l"/>
                <a:tab pos="4175760" algn="l"/>
              </a:tabLst>
            </a:pPr>
            <a:r>
              <a:rPr dirty="0" sz="1900" spc="145"/>
              <a:t>REDUCIR	</a:t>
            </a:r>
            <a:r>
              <a:rPr dirty="0" sz="1900" spc="90"/>
              <a:t>LA</a:t>
            </a:r>
            <a:r>
              <a:rPr dirty="0" sz="1900" spc="420"/>
              <a:t> </a:t>
            </a:r>
            <a:r>
              <a:rPr dirty="0" sz="1900" spc="155"/>
              <a:t>PENALIZACIÓN	</a:t>
            </a:r>
            <a:r>
              <a:rPr dirty="0" sz="1900" spc="114"/>
              <a:t>POR	</a:t>
            </a:r>
            <a:r>
              <a:rPr dirty="0" sz="1900" spc="125"/>
              <a:t>FALLO</a:t>
            </a:r>
            <a:endParaRPr sz="1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53638" y="5563552"/>
          <a:ext cx="342582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/>
                <a:gridCol w="337819"/>
                <a:gridCol w="1213484"/>
              </a:tblGrid>
              <a:tr h="470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68325" y="1824324"/>
            <a:ext cx="7907020" cy="413829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Envío directo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de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la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palabra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solicitada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al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procesador</a:t>
            </a:r>
            <a:endParaRPr sz="2000">
              <a:latin typeface="Calibri"/>
              <a:cs typeface="Calibri"/>
            </a:endParaRPr>
          </a:p>
          <a:p>
            <a:pPr lvl="1" marL="927100" marR="205740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 b="1">
                <a:latin typeface="Calibri"/>
                <a:cs typeface="Calibri"/>
              </a:rPr>
              <a:t>Carga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anticipada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(early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restart):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Cuando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palabra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solicitada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carga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memoria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 spc="-10">
                <a:latin typeface="Calibri"/>
                <a:cs typeface="Calibri"/>
              </a:rPr>
              <a:t>envía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 </a:t>
            </a:r>
            <a:r>
              <a:rPr dirty="0" sz="1600" spc="-20">
                <a:latin typeface="Calibri"/>
                <a:cs typeface="Calibri"/>
              </a:rPr>
              <a:t>procesador,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esperar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carga </a:t>
            </a:r>
            <a:r>
              <a:rPr dirty="0" sz="1600" spc="-5">
                <a:latin typeface="Calibri"/>
                <a:cs typeface="Calibri"/>
              </a:rPr>
              <a:t>del bloque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completo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Primero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 la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palabra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 solicitada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(critical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word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first)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Primero 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lleva </a:t>
            </a:r>
            <a:r>
              <a:rPr dirty="0" sz="1600">
                <a:latin typeface="Calibri"/>
                <a:cs typeface="Calibri"/>
              </a:rPr>
              <a:t>al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procesador</a:t>
            </a:r>
            <a:r>
              <a:rPr dirty="0" sz="1600">
                <a:latin typeface="Calibri"/>
                <a:cs typeface="Calibri"/>
              </a:rPr>
              <a:t> 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memoria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palabra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solicitada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El </a:t>
            </a:r>
            <a:r>
              <a:rPr dirty="0" sz="1600" spc="-15">
                <a:latin typeface="Calibri"/>
                <a:cs typeface="Calibri"/>
              </a:rPr>
              <a:t>resto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carga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memoria</a:t>
            </a:r>
            <a:r>
              <a:rPr dirty="0" sz="1600" spc="-5">
                <a:latin typeface="Calibri"/>
                <a:cs typeface="Calibri"/>
              </a:rPr>
              <a:t> cache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siguientes </a:t>
            </a:r>
            <a:r>
              <a:rPr dirty="0" sz="1600" spc="-5">
                <a:latin typeface="Calibri"/>
                <a:cs typeface="Calibri"/>
              </a:rPr>
              <a:t>ciclos</a:t>
            </a:r>
            <a:endParaRPr sz="16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1185"/>
              </a:spcBef>
              <a:buClr>
                <a:srgbClr val="396495"/>
              </a:buClr>
              <a:buSzPct val="77777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eficiencia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estas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técnicas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depende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tamaño</a:t>
            </a:r>
            <a:r>
              <a:rPr dirty="0" sz="1800" b="1">
                <a:latin typeface="Calibri"/>
                <a:cs typeface="Calibri"/>
              </a:rPr>
              <a:t> del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bloque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>
                <a:latin typeface="Calibri"/>
                <a:cs typeface="Calibri"/>
              </a:rPr>
              <a:t> Útil</a:t>
            </a:r>
            <a:r>
              <a:rPr dirty="0" sz="1800" spc="-10">
                <a:latin typeface="Calibri"/>
                <a:cs typeface="Calibri"/>
              </a:rPr>
              <a:t> con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bloques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grandes.</a:t>
            </a:r>
            <a:endParaRPr sz="18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1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20">
                <a:latin typeface="Calibri"/>
                <a:cs typeface="Calibri"/>
              </a:rPr>
              <a:t>Para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bloques pequeños la</a:t>
            </a:r>
            <a:r>
              <a:rPr dirty="0" sz="1600" spc="-10">
                <a:latin typeface="Calibri"/>
                <a:cs typeface="Calibri"/>
              </a:rPr>
              <a:t> ganancia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es muy pequeña</a:t>
            </a:r>
            <a:endParaRPr sz="1600">
              <a:latin typeface="Calibri"/>
              <a:cs typeface="Calibri"/>
            </a:endParaRPr>
          </a:p>
          <a:p>
            <a:pPr lvl="1" marL="927100" marR="573405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Problema.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Localidad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espacial: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alta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probabilidad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acceder</a:t>
            </a:r>
            <a:r>
              <a:rPr dirty="0" sz="1600">
                <a:latin typeface="Calibri"/>
                <a:cs typeface="Calibri"/>
              </a:rPr>
              <a:t> a </a:t>
            </a:r>
            <a:r>
              <a:rPr dirty="0" sz="1600" spc="-5">
                <a:latin typeface="Calibri"/>
                <a:cs typeface="Calibri"/>
              </a:rPr>
              <a:t>continuación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la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siguiente palabra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-5">
                <a:latin typeface="Calibri"/>
                <a:cs typeface="Calibri"/>
              </a:rPr>
              <a:t> secuencia.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algn="r" marR="189039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bloque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44097" y="6102096"/>
            <a:ext cx="650875" cy="165735"/>
            <a:chOff x="4744097" y="6102096"/>
            <a:chExt cx="650875" cy="165735"/>
          </a:xfrm>
        </p:grpSpPr>
        <p:sp>
          <p:nvSpPr>
            <p:cNvPr id="7" name="object 7"/>
            <p:cNvSpPr/>
            <p:nvPr/>
          </p:nvSpPr>
          <p:spPr>
            <a:xfrm>
              <a:off x="4761623" y="623544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4097" y="6102096"/>
              <a:ext cx="650875" cy="165735"/>
            </a:xfrm>
            <a:custGeom>
              <a:avLst/>
              <a:gdLst/>
              <a:ahLst/>
              <a:cxnLst/>
              <a:rect l="l" t="t" r="r" b="b"/>
              <a:pathLst>
                <a:path w="650875" h="165735">
                  <a:moveTo>
                    <a:pt x="612648" y="152399"/>
                  </a:moveTo>
                  <a:lnTo>
                    <a:pt x="0" y="152400"/>
                  </a:lnTo>
                  <a:lnTo>
                    <a:pt x="0" y="165354"/>
                  </a:lnTo>
                  <a:lnTo>
                    <a:pt x="606552" y="165353"/>
                  </a:lnTo>
                  <a:lnTo>
                    <a:pt x="606552" y="159257"/>
                  </a:lnTo>
                  <a:lnTo>
                    <a:pt x="612648" y="152399"/>
                  </a:lnTo>
                  <a:close/>
                </a:path>
                <a:path w="650875" h="165735">
                  <a:moveTo>
                    <a:pt x="650748" y="76199"/>
                  </a:moveTo>
                  <a:lnTo>
                    <a:pt x="612648" y="0"/>
                  </a:lnTo>
                  <a:lnTo>
                    <a:pt x="574548" y="76199"/>
                  </a:lnTo>
                  <a:lnTo>
                    <a:pt x="606552" y="76199"/>
                  </a:lnTo>
                  <a:lnTo>
                    <a:pt x="606552" y="64007"/>
                  </a:lnTo>
                  <a:lnTo>
                    <a:pt x="618744" y="64007"/>
                  </a:lnTo>
                  <a:lnTo>
                    <a:pt x="618744" y="76199"/>
                  </a:lnTo>
                  <a:lnTo>
                    <a:pt x="650748" y="76199"/>
                  </a:lnTo>
                  <a:close/>
                </a:path>
                <a:path w="650875" h="165735">
                  <a:moveTo>
                    <a:pt x="618744" y="76199"/>
                  </a:moveTo>
                  <a:lnTo>
                    <a:pt x="618744" y="64007"/>
                  </a:lnTo>
                  <a:lnTo>
                    <a:pt x="606552" y="64007"/>
                  </a:lnTo>
                  <a:lnTo>
                    <a:pt x="606552" y="76199"/>
                  </a:lnTo>
                  <a:lnTo>
                    <a:pt x="618744" y="76199"/>
                  </a:lnTo>
                  <a:close/>
                </a:path>
                <a:path w="650875" h="165735">
                  <a:moveTo>
                    <a:pt x="618744" y="162305"/>
                  </a:moveTo>
                  <a:lnTo>
                    <a:pt x="618744" y="76199"/>
                  </a:lnTo>
                  <a:lnTo>
                    <a:pt x="606552" y="76199"/>
                  </a:lnTo>
                  <a:lnTo>
                    <a:pt x="606552" y="152399"/>
                  </a:lnTo>
                  <a:lnTo>
                    <a:pt x="612648" y="152399"/>
                  </a:lnTo>
                  <a:lnTo>
                    <a:pt x="612648" y="165353"/>
                  </a:lnTo>
                  <a:lnTo>
                    <a:pt x="616458" y="165353"/>
                  </a:lnTo>
                  <a:lnTo>
                    <a:pt x="618744" y="162305"/>
                  </a:lnTo>
                  <a:close/>
                </a:path>
                <a:path w="650875" h="165735">
                  <a:moveTo>
                    <a:pt x="612648" y="165353"/>
                  </a:moveTo>
                  <a:lnTo>
                    <a:pt x="612648" y="152399"/>
                  </a:lnTo>
                  <a:lnTo>
                    <a:pt x="606552" y="159257"/>
                  </a:lnTo>
                  <a:lnTo>
                    <a:pt x="606552" y="165353"/>
                  </a:lnTo>
                  <a:lnTo>
                    <a:pt x="612648" y="1653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47299" y="6076441"/>
            <a:ext cx="1797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653" y="6108500"/>
            <a:ext cx="1672589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 MT"/>
                <a:cs typeface="Arial MT"/>
              </a:rPr>
              <a:t>Palabra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referenciada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31" y="1423669"/>
            <a:ext cx="494919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3555365" algn="l"/>
                <a:tab pos="4175760" algn="l"/>
              </a:tabLst>
            </a:pPr>
            <a:r>
              <a:rPr dirty="0" sz="1900" spc="145"/>
              <a:t>REDUCIR	</a:t>
            </a:r>
            <a:r>
              <a:rPr dirty="0" sz="1900" spc="90"/>
              <a:t>LA</a:t>
            </a:r>
            <a:r>
              <a:rPr dirty="0" sz="1900" spc="420"/>
              <a:t> </a:t>
            </a:r>
            <a:r>
              <a:rPr dirty="0" sz="1900" spc="155"/>
              <a:t>PENALIZACIÓN	</a:t>
            </a:r>
            <a:r>
              <a:rPr dirty="0" sz="1900" spc="114"/>
              <a:t>POR	</a:t>
            </a:r>
            <a:r>
              <a:rPr dirty="0" sz="1900" spc="125"/>
              <a:t>FALLO</a:t>
            </a:r>
            <a:endParaRPr sz="19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923542"/>
            <a:ext cx="7677150" cy="257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multinivel</a:t>
            </a:r>
            <a:r>
              <a:rPr dirty="0" sz="2000" spc="-2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(L2, L3,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…)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96495"/>
              </a:buClr>
              <a:buFont typeface="Wingdings"/>
              <a:buChar char=""/>
            </a:pPr>
            <a:endParaRPr sz="255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medio</a:t>
            </a:r>
            <a:r>
              <a:rPr dirty="0" sz="1600" spc="-5">
                <a:latin typeface="Calibri"/>
                <a:cs typeface="Calibri"/>
              </a:rPr>
              <a:t> de acceso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memoria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(TMAM):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</a:t>
            </a:r>
            <a:r>
              <a:rPr dirty="0" sz="1600" spc="-10">
                <a:latin typeface="Calibri"/>
                <a:cs typeface="Calibri"/>
              </a:rPr>
              <a:t> nivel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TMAM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Hit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time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3300"/>
                </a:solidFill>
                <a:latin typeface="Calibri"/>
                <a:cs typeface="Calibri"/>
              </a:rPr>
              <a:t>Rate</a:t>
            </a:r>
            <a:r>
              <a:rPr dirty="0" sz="1600" spc="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00"/>
                </a:solidFill>
                <a:latin typeface="Calibri"/>
                <a:cs typeface="Calibri"/>
              </a:rPr>
              <a:t>Miss</a:t>
            </a:r>
            <a:r>
              <a:rPr dirty="0" sz="1600" spc="-10">
                <a:solidFill>
                  <a:srgbClr val="FF3300"/>
                </a:solidFill>
                <a:latin typeface="Calibri"/>
                <a:cs typeface="Calibri"/>
              </a:rPr>
              <a:t> Penalty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medio</a:t>
            </a:r>
            <a:r>
              <a:rPr dirty="0" sz="1600" spc="-5">
                <a:latin typeface="Calibri"/>
                <a:cs typeface="Calibri"/>
              </a:rPr>
              <a:t> de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acceso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memoria: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niveles</a:t>
            </a:r>
            <a:endParaRPr sz="16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TMAM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 </a:t>
            </a:r>
            <a:r>
              <a:rPr dirty="0" sz="1600" spc="-5">
                <a:latin typeface="Calibri"/>
                <a:cs typeface="Calibri"/>
              </a:rPr>
              <a:t>Hit Time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L1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Miss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Rate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L1</a:t>
            </a:r>
            <a:r>
              <a:rPr dirty="0" sz="1600">
                <a:latin typeface="Calibri"/>
                <a:cs typeface="Calibri"/>
              </a:rPr>
              <a:t> x </a:t>
            </a:r>
            <a:r>
              <a:rPr dirty="0" sz="1600" spc="-5">
                <a:solidFill>
                  <a:srgbClr val="009A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009A00"/>
                </a:solidFill>
                <a:latin typeface="Calibri"/>
                <a:cs typeface="Calibri"/>
              </a:rPr>
              <a:t>Penalty </a:t>
            </a:r>
            <a:r>
              <a:rPr dirty="0" sz="1600" spc="-5">
                <a:solidFill>
                  <a:srgbClr val="009A00"/>
                </a:solidFill>
                <a:latin typeface="Calibri"/>
                <a:cs typeface="Calibri"/>
              </a:rPr>
              <a:t>L1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009A00"/>
                </a:solidFill>
                <a:latin typeface="Calibri"/>
                <a:cs typeface="Calibri"/>
              </a:rPr>
              <a:t>Miss </a:t>
            </a:r>
            <a:r>
              <a:rPr dirty="0" sz="1600" spc="-10">
                <a:solidFill>
                  <a:srgbClr val="009A00"/>
                </a:solidFill>
                <a:latin typeface="Calibri"/>
                <a:cs typeface="Calibri"/>
              </a:rPr>
              <a:t>Penalty </a:t>
            </a:r>
            <a:r>
              <a:rPr dirty="0" sz="1600" spc="-5">
                <a:solidFill>
                  <a:srgbClr val="009A00"/>
                </a:solidFill>
                <a:latin typeface="Calibri"/>
                <a:cs typeface="Calibri"/>
              </a:rPr>
              <a:t>L1</a:t>
            </a:r>
            <a:r>
              <a:rPr dirty="0" sz="1600" spc="5">
                <a:solidFill>
                  <a:srgbClr val="009A00"/>
                </a:solidFill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Hit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Time L2</a:t>
            </a:r>
            <a:r>
              <a:rPr dirty="0" sz="1600">
                <a:latin typeface="Calibri"/>
                <a:cs typeface="Calibri"/>
              </a:rPr>
              <a:t> +</a:t>
            </a:r>
            <a:r>
              <a:rPr dirty="0" sz="1600" spc="-5">
                <a:latin typeface="Calibri"/>
                <a:cs typeface="Calibri"/>
              </a:rPr>
              <a:t> Miss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Rate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</a:t>
            </a:r>
            <a:r>
              <a:rPr dirty="0" sz="1600">
                <a:latin typeface="Calibri"/>
                <a:cs typeface="Calibri"/>
              </a:rPr>
              <a:t> x</a:t>
            </a:r>
            <a:r>
              <a:rPr dirty="0" sz="1600" spc="-5">
                <a:latin typeface="Calibri"/>
                <a:cs typeface="Calibri"/>
              </a:rPr>
              <a:t> Miss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Penalty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=&gt;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Calibri"/>
                <a:cs typeface="Calibri"/>
              </a:rPr>
              <a:t>=&gt; TMAM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5">
                <a:latin typeface="Calibri"/>
                <a:cs typeface="Calibri"/>
              </a:rPr>
              <a:t> Hit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Time L1 </a:t>
            </a:r>
            <a:r>
              <a:rPr dirty="0" sz="1600">
                <a:latin typeface="Calibri"/>
                <a:cs typeface="Calibri"/>
              </a:rPr>
              <a:t>+ </a:t>
            </a:r>
            <a:r>
              <a:rPr dirty="0" sz="1600" spc="-5">
                <a:latin typeface="Calibri"/>
                <a:cs typeface="Calibri"/>
              </a:rPr>
              <a:t>Miss </a:t>
            </a:r>
            <a:r>
              <a:rPr dirty="0" sz="1600" spc="-15">
                <a:latin typeface="Calibri"/>
                <a:cs typeface="Calibri"/>
              </a:rPr>
              <a:t>Rate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L1</a:t>
            </a:r>
            <a:r>
              <a:rPr dirty="0" sz="1600">
                <a:latin typeface="Calibri"/>
                <a:cs typeface="Calibri"/>
              </a:rPr>
              <a:t> x</a:t>
            </a:r>
            <a:r>
              <a:rPr dirty="0" sz="1600" spc="-5">
                <a:latin typeface="Calibri"/>
                <a:cs typeface="Calibri"/>
              </a:rPr>
              <a:t> [Hit Time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+</a:t>
            </a:r>
            <a:r>
              <a:rPr dirty="0" sz="1600" spc="-5">
                <a:latin typeface="Calibri"/>
                <a:cs typeface="Calibri"/>
              </a:rPr>
              <a:t> (Miss </a:t>
            </a:r>
            <a:r>
              <a:rPr dirty="0" sz="1600" spc="-15">
                <a:latin typeface="Calibri"/>
                <a:cs typeface="Calibri"/>
              </a:rPr>
              <a:t>Rate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 </a:t>
            </a:r>
            <a:r>
              <a:rPr dirty="0" sz="1600">
                <a:latin typeface="Calibri"/>
                <a:cs typeface="Calibri"/>
              </a:rPr>
              <a:t>x </a:t>
            </a:r>
            <a:r>
              <a:rPr dirty="0" sz="1600" spc="-5">
                <a:latin typeface="Calibri"/>
                <a:cs typeface="Calibri"/>
              </a:rPr>
              <a:t>Miss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Penalty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L2)]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850" y="1841696"/>
            <a:ext cx="8503989" cy="2164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1417967" y="1206246"/>
              <a:ext cx="8501380" cy="589915"/>
            </a:xfrm>
            <a:custGeom>
              <a:avLst/>
              <a:gdLst/>
              <a:ahLst/>
              <a:cxnLst/>
              <a:rect l="l" t="t" r="r" b="b"/>
              <a:pathLst>
                <a:path w="8501380" h="589914">
                  <a:moveTo>
                    <a:pt x="8500872" y="589788"/>
                  </a:moveTo>
                  <a:lnTo>
                    <a:pt x="8500872" y="0"/>
                  </a:lnTo>
                  <a:lnTo>
                    <a:pt x="0" y="0"/>
                  </a:lnTo>
                  <a:lnTo>
                    <a:pt x="0" y="589788"/>
                  </a:lnTo>
                  <a:lnTo>
                    <a:pt x="8500872" y="589788"/>
                  </a:lnTo>
                  <a:close/>
                </a:path>
              </a:pathLst>
            </a:custGeom>
            <a:solidFill>
              <a:srgbClr val="396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4839" y="1795272"/>
              <a:ext cx="643255" cy="4554855"/>
            </a:xfrm>
            <a:custGeom>
              <a:avLst/>
              <a:gdLst/>
              <a:ahLst/>
              <a:cxnLst/>
              <a:rect l="l" t="t" r="r" b="b"/>
              <a:pathLst>
                <a:path w="643255" h="4554855">
                  <a:moveTo>
                    <a:pt x="643128" y="4554474"/>
                  </a:moveTo>
                  <a:lnTo>
                    <a:pt x="643128" y="0"/>
                  </a:lnTo>
                  <a:lnTo>
                    <a:pt x="0" y="0"/>
                  </a:lnTo>
                  <a:lnTo>
                    <a:pt x="0" y="4554474"/>
                  </a:lnTo>
                  <a:lnTo>
                    <a:pt x="643128" y="4554474"/>
                  </a:lnTo>
                  <a:close/>
                </a:path>
              </a:pathLst>
            </a:custGeom>
            <a:solidFill>
              <a:srgbClr val="9AB7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643255" cy="589280"/>
            </a:xfrm>
            <a:custGeom>
              <a:avLst/>
              <a:gdLst/>
              <a:ahLst/>
              <a:cxnLst/>
              <a:rect l="l" t="t" r="r" b="b"/>
              <a:pathLst>
                <a:path w="643255" h="589280">
                  <a:moveTo>
                    <a:pt x="643128" y="589026"/>
                  </a:moveTo>
                  <a:lnTo>
                    <a:pt x="643128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643128" y="589026"/>
                  </a:lnTo>
                  <a:close/>
                </a:path>
              </a:pathLst>
            </a:custGeom>
            <a:solidFill>
              <a:srgbClr val="3964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95" y="1218438"/>
              <a:ext cx="515873" cy="5494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2083" y="6052566"/>
              <a:ext cx="430530" cy="198120"/>
            </a:xfrm>
            <a:custGeom>
              <a:avLst/>
              <a:gdLst/>
              <a:ahLst/>
              <a:cxnLst/>
              <a:rect l="l" t="t" r="r" b="b"/>
              <a:pathLst>
                <a:path w="430530" h="198120">
                  <a:moveTo>
                    <a:pt x="0" y="198120"/>
                  </a:moveTo>
                  <a:lnTo>
                    <a:pt x="0" y="0"/>
                  </a:lnTo>
                  <a:lnTo>
                    <a:pt x="430530" y="0"/>
                  </a:lnTo>
                  <a:lnTo>
                    <a:pt x="430530" y="198120"/>
                  </a:lnTo>
                  <a:lnTo>
                    <a:pt x="0" y="19812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09477" y="1874773"/>
            <a:ext cx="3702685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30000"/>
              </a:lnSpc>
              <a:spcBef>
                <a:spcPts val="10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241300" algn="l"/>
              </a:tabLst>
            </a:pPr>
            <a:r>
              <a:rPr dirty="0" sz="1500">
                <a:latin typeface="Calibri"/>
                <a:cs typeface="Calibri"/>
              </a:rPr>
              <a:t>Un </a:t>
            </a:r>
            <a:r>
              <a:rPr dirty="0" sz="1500" spc="-10">
                <a:latin typeface="Calibri"/>
                <a:cs typeface="Calibri"/>
              </a:rPr>
              <a:t>computador </a:t>
            </a:r>
            <a:r>
              <a:rPr dirty="0" sz="1500" spc="-5">
                <a:latin typeface="Calibri"/>
                <a:cs typeface="Calibri"/>
              </a:rPr>
              <a:t>típico </a:t>
            </a:r>
            <a:r>
              <a:rPr dirty="0" sz="1500" spc="-10">
                <a:latin typeface="Calibri"/>
                <a:cs typeface="Calibri"/>
              </a:rPr>
              <a:t>está formado </a:t>
            </a:r>
            <a:r>
              <a:rPr dirty="0" sz="1500" spc="-5">
                <a:latin typeface="Calibri"/>
                <a:cs typeface="Calibri"/>
              </a:rPr>
              <a:t>por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diversos </a:t>
            </a:r>
            <a:r>
              <a:rPr dirty="0" sz="1500" spc="-5">
                <a:latin typeface="Calibri"/>
                <a:cs typeface="Calibri"/>
              </a:rPr>
              <a:t>niveles de memoria, </a:t>
            </a:r>
            <a:r>
              <a:rPr dirty="0" sz="1500" spc="-10">
                <a:latin typeface="Calibri"/>
                <a:cs typeface="Calibri"/>
              </a:rPr>
              <a:t>organizados </a:t>
            </a:r>
            <a:r>
              <a:rPr dirty="0" sz="1500" spc="-5">
                <a:latin typeface="Calibri"/>
                <a:cs typeface="Calibri"/>
              </a:rPr>
              <a:t>de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forma jerárquica: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977" y="2825445"/>
            <a:ext cx="2513965" cy="168973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60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337820" algn="l"/>
                <a:tab pos="338455" algn="l"/>
              </a:tabLst>
            </a:pPr>
            <a:r>
              <a:rPr dirty="0" sz="1400" spc="-10">
                <a:latin typeface="Calibri"/>
                <a:cs typeface="Calibri"/>
              </a:rPr>
              <a:t>Registros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CPU</a:t>
            </a:r>
            <a:endParaRPr sz="1400">
              <a:latin typeface="Calibri"/>
              <a:cs typeface="Calibri"/>
            </a:endParaRPr>
          </a:p>
          <a:p>
            <a:pPr marL="337820" indent="-325755">
              <a:lnSpc>
                <a:spcPct val="100000"/>
              </a:lnSpc>
              <a:spcBef>
                <a:spcPts val="500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337820" algn="l"/>
                <a:tab pos="338455" algn="l"/>
              </a:tabLst>
            </a:pPr>
            <a:r>
              <a:rPr dirty="0" sz="1400" spc="-5">
                <a:latin typeface="Calibri"/>
                <a:cs typeface="Calibri"/>
              </a:rPr>
              <a:t>Memoria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</a:t>
            </a:r>
            <a:endParaRPr sz="1400">
              <a:latin typeface="Calibri"/>
              <a:cs typeface="Calibri"/>
            </a:endParaRPr>
          </a:p>
          <a:p>
            <a:pPr marL="337820" indent="-325755">
              <a:lnSpc>
                <a:spcPct val="100000"/>
              </a:lnSpc>
              <a:spcBef>
                <a:spcPts val="50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337820" algn="l"/>
                <a:tab pos="338455" algn="l"/>
              </a:tabLst>
            </a:pPr>
            <a:r>
              <a:rPr dirty="0" sz="1400" spc="-10">
                <a:latin typeface="Calibri"/>
                <a:cs typeface="Calibri"/>
              </a:rPr>
              <a:t>Memoria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Principal</a:t>
            </a:r>
            <a:endParaRPr sz="1400">
              <a:latin typeface="Calibri"/>
              <a:cs typeface="Calibri"/>
            </a:endParaRPr>
          </a:p>
          <a:p>
            <a:pPr marL="337820" indent="-325755">
              <a:lnSpc>
                <a:spcPct val="100000"/>
              </a:lnSpc>
              <a:spcBef>
                <a:spcPts val="50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337820" algn="l"/>
                <a:tab pos="338455" algn="l"/>
              </a:tabLst>
            </a:pPr>
            <a:r>
              <a:rPr dirty="0" sz="1400" spc="-10">
                <a:latin typeface="Calibri"/>
                <a:cs typeface="Calibri"/>
              </a:rPr>
              <a:t>Memoria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Secundaria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(discos)</a:t>
            </a:r>
            <a:endParaRPr sz="1400">
              <a:latin typeface="Calibri"/>
              <a:cs typeface="Calibri"/>
            </a:endParaRPr>
          </a:p>
          <a:p>
            <a:pPr marL="297815" marR="5080" indent="-285750">
              <a:lnSpc>
                <a:spcPct val="130000"/>
              </a:lnSpc>
              <a:buClr>
                <a:srgbClr val="396497"/>
              </a:buClr>
              <a:buSzPct val="78571"/>
              <a:buFont typeface="Wingdings"/>
              <a:buChar char=""/>
              <a:tabLst>
                <a:tab pos="337820" algn="l"/>
                <a:tab pos="338455" algn="l"/>
              </a:tabLst>
            </a:pPr>
            <a:r>
              <a:rPr dirty="0"/>
              <a:t>	</a:t>
            </a:r>
            <a:r>
              <a:rPr dirty="0" sz="1400" spc="-5">
                <a:latin typeface="Calibri"/>
                <a:cs typeface="Calibri"/>
              </a:rPr>
              <a:t>Unidades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Cinta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(Back‐up) 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Dispositivos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Ópticos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9477" y="4718258"/>
            <a:ext cx="363029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30000"/>
              </a:lnSpc>
              <a:spcBef>
                <a:spcPts val="100"/>
              </a:spcBef>
              <a:buClr>
                <a:srgbClr val="396495"/>
              </a:buClr>
              <a:buSzPct val="78571"/>
              <a:buFont typeface="Wingdings"/>
              <a:buChar char="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coste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todo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sistema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excede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coste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CPU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0977" y="5466841"/>
            <a:ext cx="29425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9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337820" algn="l"/>
                <a:tab pos="338455" algn="l"/>
              </a:tabLst>
            </a:pP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importante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optimizar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21585" y="1320038"/>
            <a:ext cx="3690620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6100" algn="l"/>
                <a:tab pos="2331085" algn="l"/>
              </a:tabLst>
            </a:pPr>
            <a:r>
              <a:rPr dirty="0" sz="2900" spc="190"/>
              <a:t>J</a:t>
            </a:r>
            <a:r>
              <a:rPr dirty="0" sz="2300" spc="170"/>
              <a:t>ERARQUÍ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300" spc="170"/>
              <a:t>M</a:t>
            </a:r>
            <a:r>
              <a:rPr dirty="0" sz="2300" spc="170"/>
              <a:t>EMORIA</a:t>
            </a:r>
            <a:endParaRPr sz="2300"/>
          </a:p>
        </p:txBody>
      </p:sp>
      <p:sp>
        <p:nvSpPr>
          <p:cNvPr id="14" name="object 14"/>
          <p:cNvSpPr/>
          <p:nvPr/>
        </p:nvSpPr>
        <p:spPr>
          <a:xfrm>
            <a:off x="6236093" y="2968751"/>
            <a:ext cx="2513330" cy="3124200"/>
          </a:xfrm>
          <a:custGeom>
            <a:avLst/>
            <a:gdLst/>
            <a:ahLst/>
            <a:cxnLst/>
            <a:rect l="l" t="t" r="r" b="b"/>
            <a:pathLst>
              <a:path w="2513329" h="3124200">
                <a:moveTo>
                  <a:pt x="0" y="3124200"/>
                </a:moveTo>
                <a:lnTo>
                  <a:pt x="746759" y="0"/>
                </a:lnTo>
                <a:lnTo>
                  <a:pt x="1767077" y="0"/>
                </a:lnTo>
                <a:lnTo>
                  <a:pt x="2513076" y="3124200"/>
                </a:lnTo>
                <a:lnTo>
                  <a:pt x="0" y="3124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75995" y="1978151"/>
            <a:ext cx="1042035" cy="5848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63195" marR="158115" indent="4445">
              <a:lnSpc>
                <a:spcPct val="100000"/>
              </a:lnSpc>
              <a:spcBef>
                <a:spcPts val="825"/>
              </a:spcBef>
            </a:pPr>
            <a:r>
              <a:rPr dirty="0" sz="1200" spc="-5" b="1">
                <a:latin typeface="Arial"/>
                <a:cs typeface="Arial"/>
              </a:rPr>
              <a:t>Registros  </a:t>
            </a:r>
            <a:r>
              <a:rPr dirty="0" sz="1200" spc="-5" b="1">
                <a:latin typeface="Arial"/>
                <a:cs typeface="Arial"/>
              </a:rPr>
              <a:t>de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CPU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02921" y="1963673"/>
            <a:ext cx="3495675" cy="4144010"/>
            <a:chOff x="6002921" y="1963673"/>
            <a:chExt cx="3495675" cy="4144010"/>
          </a:xfrm>
        </p:grpSpPr>
        <p:sp>
          <p:nvSpPr>
            <p:cNvPr id="17" name="object 17"/>
            <p:cNvSpPr/>
            <p:nvPr/>
          </p:nvSpPr>
          <p:spPr>
            <a:xfrm>
              <a:off x="6417436" y="5330952"/>
              <a:ext cx="2132330" cy="0"/>
            </a:xfrm>
            <a:custGeom>
              <a:avLst/>
              <a:gdLst/>
              <a:ahLst/>
              <a:cxnLst/>
              <a:rect l="l" t="t" r="r" b="b"/>
              <a:pathLst>
                <a:path w="2132329" h="0">
                  <a:moveTo>
                    <a:pt x="0" y="0"/>
                  </a:moveTo>
                  <a:lnTo>
                    <a:pt x="21320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94982" y="4568951"/>
              <a:ext cx="1795780" cy="0"/>
            </a:xfrm>
            <a:custGeom>
              <a:avLst/>
              <a:gdLst/>
              <a:ahLst/>
              <a:cxnLst/>
              <a:rect l="l" t="t" r="r" b="b"/>
              <a:pathLst>
                <a:path w="1795779" h="0">
                  <a:moveTo>
                    <a:pt x="0" y="0"/>
                  </a:moveTo>
                  <a:lnTo>
                    <a:pt x="179527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8530" y="3806951"/>
              <a:ext cx="1414780" cy="0"/>
            </a:xfrm>
            <a:custGeom>
              <a:avLst/>
              <a:gdLst/>
              <a:ahLst/>
              <a:cxnLst/>
              <a:rect l="l" t="t" r="r" b="b"/>
              <a:pathLst>
                <a:path w="1414779" h="0">
                  <a:moveTo>
                    <a:pt x="0" y="0"/>
                  </a:moveTo>
                  <a:lnTo>
                    <a:pt x="141427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02921" y="1963686"/>
              <a:ext cx="3495675" cy="4144010"/>
            </a:xfrm>
            <a:custGeom>
              <a:avLst/>
              <a:gdLst/>
              <a:ahLst/>
              <a:cxnLst/>
              <a:rect l="l" t="t" r="r" b="b"/>
              <a:pathLst>
                <a:path w="3495675" h="4144010">
                  <a:moveTo>
                    <a:pt x="85344" y="3986022"/>
                  </a:moveTo>
                  <a:lnTo>
                    <a:pt x="57150" y="3986022"/>
                  </a:lnTo>
                  <a:lnTo>
                    <a:pt x="57150" y="0"/>
                  </a:lnTo>
                  <a:lnTo>
                    <a:pt x="28194" y="0"/>
                  </a:lnTo>
                  <a:lnTo>
                    <a:pt x="28194" y="3986022"/>
                  </a:lnTo>
                  <a:lnTo>
                    <a:pt x="0" y="3986022"/>
                  </a:lnTo>
                  <a:lnTo>
                    <a:pt x="28194" y="4080662"/>
                  </a:lnTo>
                  <a:lnTo>
                    <a:pt x="42672" y="4129278"/>
                  </a:lnTo>
                  <a:lnTo>
                    <a:pt x="57150" y="4080662"/>
                  </a:lnTo>
                  <a:lnTo>
                    <a:pt x="85344" y="3986022"/>
                  </a:lnTo>
                  <a:close/>
                </a:path>
                <a:path w="3495675" h="4144010">
                  <a:moveTo>
                    <a:pt x="1482839" y="954290"/>
                  </a:moveTo>
                  <a:lnTo>
                    <a:pt x="1464551" y="954024"/>
                  </a:lnTo>
                  <a:lnTo>
                    <a:pt x="1482839" y="992314"/>
                  </a:lnTo>
                  <a:lnTo>
                    <a:pt x="1482839" y="966978"/>
                  </a:lnTo>
                  <a:lnTo>
                    <a:pt x="1482839" y="954290"/>
                  </a:lnTo>
                  <a:close/>
                </a:path>
                <a:path w="3495675" h="4144010">
                  <a:moveTo>
                    <a:pt x="1518653" y="649986"/>
                  </a:moveTo>
                  <a:lnTo>
                    <a:pt x="1493507" y="598932"/>
                  </a:lnTo>
                  <a:lnTo>
                    <a:pt x="1467599" y="649224"/>
                  </a:lnTo>
                  <a:lnTo>
                    <a:pt x="1486496" y="649503"/>
                  </a:lnTo>
                  <a:lnTo>
                    <a:pt x="1482979" y="954303"/>
                  </a:lnTo>
                  <a:lnTo>
                    <a:pt x="1482979" y="966978"/>
                  </a:lnTo>
                  <a:lnTo>
                    <a:pt x="1482979" y="992619"/>
                  </a:lnTo>
                  <a:lnTo>
                    <a:pt x="1488935" y="1005078"/>
                  </a:lnTo>
                  <a:lnTo>
                    <a:pt x="1514843" y="954786"/>
                  </a:lnTo>
                  <a:lnTo>
                    <a:pt x="1495933" y="954493"/>
                  </a:lnTo>
                  <a:lnTo>
                    <a:pt x="1499450" y="649693"/>
                  </a:lnTo>
                  <a:lnTo>
                    <a:pt x="1499603" y="649693"/>
                  </a:lnTo>
                  <a:lnTo>
                    <a:pt x="1518653" y="649986"/>
                  </a:lnTo>
                  <a:close/>
                </a:path>
                <a:path w="3495675" h="4144010">
                  <a:moveTo>
                    <a:pt x="3495294" y="157734"/>
                  </a:moveTo>
                  <a:lnTo>
                    <a:pt x="3452622" y="14478"/>
                  </a:lnTo>
                  <a:lnTo>
                    <a:pt x="3409950" y="157734"/>
                  </a:lnTo>
                  <a:lnTo>
                    <a:pt x="3438144" y="157734"/>
                  </a:lnTo>
                  <a:lnTo>
                    <a:pt x="3438144" y="4143756"/>
                  </a:lnTo>
                  <a:lnTo>
                    <a:pt x="3467100" y="4143756"/>
                  </a:lnTo>
                  <a:lnTo>
                    <a:pt x="3467100" y="157734"/>
                  </a:lnTo>
                  <a:lnTo>
                    <a:pt x="3495294" y="1577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162933" y="3165602"/>
            <a:ext cx="643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 MT"/>
                <a:cs typeface="Arial MT"/>
              </a:rPr>
              <a:t>(SRAMs)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6411" y="3958082"/>
            <a:ext cx="1337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Memoria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Principal</a:t>
            </a:r>
            <a:endParaRPr sz="1200">
              <a:latin typeface="Arial"/>
              <a:cs typeface="Arial"/>
            </a:endParaRPr>
          </a:p>
          <a:p>
            <a:pPr algn="ctr" marL="42545">
              <a:lnSpc>
                <a:spcPct val="100000"/>
              </a:lnSpc>
            </a:pPr>
            <a:r>
              <a:rPr dirty="0" sz="1200" spc="-5">
                <a:latin typeface="Arial MT"/>
                <a:cs typeface="Arial MT"/>
              </a:rPr>
              <a:t>(DRAMs)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4283" y="4727702"/>
            <a:ext cx="19043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Almacenamiento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en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disco</a:t>
            </a:r>
            <a:endParaRPr sz="12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dirty="0" sz="1200" spc="-5">
                <a:latin typeface="Arial MT"/>
                <a:cs typeface="Arial MT"/>
              </a:rPr>
              <a:t>(estado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sólido,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magnéticos)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7905" y="5527802"/>
            <a:ext cx="186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Almacenamiento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en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cinta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 MT"/>
                <a:cs typeface="Arial MT"/>
              </a:rPr>
              <a:t>(cintas,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discos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ópticos)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0504" y="4238063"/>
            <a:ext cx="281305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i="1">
                <a:latin typeface="Arial"/>
                <a:cs typeface="Arial"/>
              </a:rPr>
              <a:t>Incremento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0504" y="2321069"/>
            <a:ext cx="281305" cy="18167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i="1">
                <a:latin typeface="Arial"/>
                <a:cs typeface="Arial"/>
              </a:rPr>
              <a:t>tiempo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acceso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78215" y="2942473"/>
            <a:ext cx="281305" cy="2096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i="1">
                <a:latin typeface="Arial"/>
                <a:cs typeface="Arial"/>
              </a:rPr>
              <a:t>Incremento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coste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42495" y="1963673"/>
            <a:ext cx="85725" cy="4129404"/>
          </a:xfrm>
          <a:custGeom>
            <a:avLst/>
            <a:gdLst/>
            <a:ahLst/>
            <a:cxnLst/>
            <a:rect l="l" t="t" r="r" b="b"/>
            <a:pathLst>
              <a:path w="85725" h="4129404">
                <a:moveTo>
                  <a:pt x="85344" y="3986022"/>
                </a:moveTo>
                <a:lnTo>
                  <a:pt x="0" y="3986022"/>
                </a:lnTo>
                <a:lnTo>
                  <a:pt x="28194" y="4080673"/>
                </a:lnTo>
                <a:lnTo>
                  <a:pt x="28194" y="4000500"/>
                </a:lnTo>
                <a:lnTo>
                  <a:pt x="57150" y="4000500"/>
                </a:lnTo>
                <a:lnTo>
                  <a:pt x="57150" y="4080673"/>
                </a:lnTo>
                <a:lnTo>
                  <a:pt x="85344" y="3986022"/>
                </a:lnTo>
                <a:close/>
              </a:path>
              <a:path w="85725" h="4129404">
                <a:moveTo>
                  <a:pt x="57150" y="3986022"/>
                </a:moveTo>
                <a:lnTo>
                  <a:pt x="57149" y="0"/>
                </a:lnTo>
                <a:lnTo>
                  <a:pt x="28193" y="0"/>
                </a:lnTo>
                <a:lnTo>
                  <a:pt x="28194" y="3986022"/>
                </a:lnTo>
                <a:lnTo>
                  <a:pt x="57150" y="3986022"/>
                </a:lnTo>
                <a:close/>
              </a:path>
              <a:path w="85725" h="4129404">
                <a:moveTo>
                  <a:pt x="57150" y="4080673"/>
                </a:moveTo>
                <a:lnTo>
                  <a:pt x="57150" y="4000500"/>
                </a:lnTo>
                <a:lnTo>
                  <a:pt x="28194" y="4000500"/>
                </a:lnTo>
                <a:lnTo>
                  <a:pt x="28194" y="4080673"/>
                </a:lnTo>
                <a:lnTo>
                  <a:pt x="42672" y="4129278"/>
                </a:lnTo>
                <a:lnTo>
                  <a:pt x="57150" y="4080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87029" y="2726987"/>
            <a:ext cx="281305" cy="25927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i="1">
                <a:latin typeface="Arial"/>
                <a:cs typeface="Arial"/>
              </a:rPr>
              <a:t>Incremento de capacidad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63261" y="2146808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nivel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26101" y="2978150"/>
            <a:ext cx="1285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nivel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1(1.1,1.2,1.3)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36235" y="4046473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nivel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15305" y="4796282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nivel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5429" y="5591809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nivel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31" y="1423669"/>
            <a:ext cx="494919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3555365" algn="l"/>
                <a:tab pos="4175760" algn="l"/>
              </a:tabLst>
            </a:pPr>
            <a:r>
              <a:rPr dirty="0" sz="1900" spc="145"/>
              <a:t>REDUCIR	</a:t>
            </a:r>
            <a:r>
              <a:rPr dirty="0" sz="1900" spc="90"/>
              <a:t>LA</a:t>
            </a:r>
            <a:r>
              <a:rPr dirty="0" sz="1900" spc="420"/>
              <a:t> </a:t>
            </a:r>
            <a:r>
              <a:rPr dirty="0" sz="1900" spc="155"/>
              <a:t>PENALIZACIÓN	</a:t>
            </a:r>
            <a:r>
              <a:rPr dirty="0" sz="1900" spc="114"/>
              <a:t>POR	</a:t>
            </a:r>
            <a:r>
              <a:rPr dirty="0" sz="1900" spc="125"/>
              <a:t>FALLO</a:t>
            </a:r>
            <a:endParaRPr sz="19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847037"/>
            <a:ext cx="3704590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multinivel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(L1,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L2, L3, </a:t>
            </a:r>
            <a:r>
              <a:rPr dirty="0" sz="2000" spc="-10" b="1">
                <a:latin typeface="Calibri"/>
                <a:cs typeface="Calibri"/>
              </a:rPr>
              <a:t>…)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Definiciones: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729" y="3228085"/>
            <a:ext cx="15240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29" y="2690113"/>
            <a:ext cx="6913245" cy="955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23189" indent="-457200">
              <a:lnSpc>
                <a:spcPct val="100000"/>
              </a:lnSpc>
              <a:spcBef>
                <a:spcPts val="9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30" b="1" i="1">
                <a:latin typeface="Calibri"/>
                <a:cs typeface="Calibri"/>
              </a:rPr>
              <a:t>Tasa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de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fallos</a:t>
            </a:r>
            <a:r>
              <a:rPr dirty="0" sz="1400" spc="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local</a:t>
            </a:r>
            <a:r>
              <a:rPr dirty="0" sz="1400" spc="1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en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una cache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(Lx):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cache</a:t>
            </a:r>
            <a:r>
              <a:rPr dirty="0" u="sng" sz="1400" spc="1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Lx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dividido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 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número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total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accesos 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cache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Lx</a:t>
            </a:r>
            <a:endParaRPr sz="14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  <a:spcBef>
                <a:spcPts val="600"/>
              </a:spcBef>
            </a:pPr>
            <a:r>
              <a:rPr dirty="0" sz="1400" spc="-30" b="1" i="1">
                <a:latin typeface="Calibri"/>
                <a:cs typeface="Calibri"/>
              </a:rPr>
              <a:t>Tasa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de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fallos</a:t>
            </a:r>
            <a:r>
              <a:rPr dirty="0" sz="1400" spc="1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global</a:t>
            </a:r>
            <a:r>
              <a:rPr dirty="0" sz="1400" spc="1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en una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cache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(Lx):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allos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cache</a:t>
            </a:r>
            <a:r>
              <a:rPr dirty="0" u="sng" sz="1400" spc="1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Lx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dividido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número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total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memoria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generados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por</a:t>
            </a: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procesador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2729" y="3619449"/>
            <a:ext cx="7120890" cy="1473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927100" indent="-457200">
              <a:lnSpc>
                <a:spcPct val="100000"/>
              </a:lnSpc>
              <a:spcBef>
                <a:spcPts val="700"/>
              </a:spcBef>
              <a:buClr>
                <a:srgbClr val="0C8328"/>
              </a:buClr>
              <a:buSzPct val="78571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dirty="0" sz="1400" spc="-30">
                <a:latin typeface="Calibri"/>
                <a:cs typeface="Calibri"/>
              </a:rPr>
              <a:t>Tasa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global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 L1 =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Tasa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local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L1</a:t>
            </a:r>
            <a:endParaRPr sz="14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600"/>
              </a:spcBef>
              <a:buClr>
                <a:srgbClr val="0C8328"/>
              </a:buClr>
              <a:buSzPct val="78571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400" spc="-30">
                <a:latin typeface="Calibri"/>
                <a:cs typeface="Calibri"/>
              </a:rPr>
              <a:t>Tasa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global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 L2 ≠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Tasa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local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L2</a:t>
            </a:r>
            <a:endParaRPr sz="1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 tasa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global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 lo </a:t>
            </a:r>
            <a:r>
              <a:rPr dirty="0" sz="1400" spc="-10">
                <a:latin typeface="Calibri"/>
                <a:cs typeface="Calibri"/>
              </a:rPr>
              <a:t>importante</a:t>
            </a:r>
            <a:endParaRPr sz="14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0C8328"/>
              </a:buClr>
              <a:buSzPct val="78571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dirty="0" sz="1400" spc="-5">
                <a:latin typeface="Calibri"/>
                <a:cs typeface="Calibri"/>
              </a:rPr>
              <a:t>L1: </a:t>
            </a:r>
            <a:r>
              <a:rPr dirty="0" sz="1400" spc="-15">
                <a:latin typeface="Calibri"/>
                <a:cs typeface="Calibri"/>
              </a:rPr>
              <a:t>Afecta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directamente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procesador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=&gt;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Acceder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 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procesador</a:t>
            </a:r>
            <a:endParaRPr sz="14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0C8328"/>
              </a:buClr>
              <a:buSzPct val="78571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dirty="0" sz="1400" spc="-5">
                <a:latin typeface="Calibri"/>
                <a:cs typeface="Calibri"/>
              </a:rPr>
              <a:t>L2: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Afecta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penalización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L1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=&gt;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Reducción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tiempo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medio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31" y="1423669"/>
            <a:ext cx="494919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7135" algn="l"/>
                <a:tab pos="3555365" algn="l"/>
                <a:tab pos="4175760" algn="l"/>
              </a:tabLst>
            </a:pPr>
            <a:r>
              <a:rPr dirty="0" sz="1900" spc="145"/>
              <a:t>REDUCIR	</a:t>
            </a:r>
            <a:r>
              <a:rPr dirty="0" sz="1900" spc="90"/>
              <a:t>LA</a:t>
            </a:r>
            <a:r>
              <a:rPr dirty="0" sz="1900" spc="420"/>
              <a:t> </a:t>
            </a:r>
            <a:r>
              <a:rPr dirty="0" sz="1900" spc="155"/>
              <a:t>PENALIZACIÓN	</a:t>
            </a:r>
            <a:r>
              <a:rPr dirty="0" sz="1900" spc="114"/>
              <a:t>POR	</a:t>
            </a:r>
            <a:r>
              <a:rPr dirty="0" sz="1900" spc="125"/>
              <a:t>FALLO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393070" y="1971548"/>
            <a:ext cx="334517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526415" algn="l"/>
                <a:tab pos="52705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multinivel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L2,L3,…)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070" y="2431203"/>
            <a:ext cx="3168650" cy="8750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r" marL="456565" marR="12065" indent="-456565">
              <a:lnSpc>
                <a:spcPct val="100000"/>
              </a:lnSpc>
              <a:spcBef>
                <a:spcPts val="625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56565" algn="l"/>
                <a:tab pos="457200" algn="l"/>
              </a:tabLst>
            </a:pPr>
            <a:r>
              <a:rPr dirty="0" sz="1600" spc="-10">
                <a:latin typeface="Calibri"/>
                <a:cs typeface="Calibri"/>
              </a:rPr>
              <a:t>Comparación: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Tasa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con:</a:t>
            </a:r>
            <a:endParaRPr sz="1600">
              <a:latin typeface="Calibri"/>
              <a:cs typeface="Calibri"/>
            </a:endParaRPr>
          </a:p>
          <a:p>
            <a:pPr algn="r" lvl="1" marL="456565" marR="5080" indent="-456565">
              <a:lnSpc>
                <a:spcPct val="100000"/>
              </a:lnSpc>
              <a:spcBef>
                <a:spcPts val="459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456565" algn="l"/>
                <a:tab pos="457200" algn="l"/>
              </a:tabLst>
            </a:pPr>
            <a:r>
              <a:rPr dirty="0" sz="1400" spc="-5">
                <a:latin typeface="Calibri"/>
                <a:cs typeface="Calibri"/>
              </a:rPr>
              <a:t>Cache un </a:t>
            </a:r>
            <a:r>
              <a:rPr dirty="0" sz="1400" spc="-10">
                <a:latin typeface="Calibri"/>
                <a:cs typeface="Calibri"/>
              </a:rPr>
              <a:t>nivel,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varios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tamaños</a:t>
            </a:r>
            <a:endParaRPr sz="14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420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400" spc="-5">
                <a:latin typeface="Calibri"/>
                <a:cs typeface="Calibri"/>
              </a:rPr>
              <a:t>Cache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niveles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070" y="3280359"/>
            <a:ext cx="3913504" cy="146875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384300" indent="-457834">
              <a:lnSpc>
                <a:spcPct val="100000"/>
              </a:lnSpc>
              <a:spcBef>
                <a:spcPts val="52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5">
                <a:latin typeface="Calibri"/>
                <a:cs typeface="Calibri"/>
              </a:rPr>
              <a:t>L1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32Kbytes</a:t>
            </a:r>
            <a:endParaRPr sz="1400">
              <a:latin typeface="Calibri"/>
              <a:cs typeface="Calibri"/>
            </a:endParaRPr>
          </a:p>
          <a:p>
            <a:pPr marL="1384300" indent="-457834">
              <a:lnSpc>
                <a:spcPct val="100000"/>
              </a:lnSpc>
              <a:spcBef>
                <a:spcPts val="42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5">
                <a:latin typeface="Calibri"/>
                <a:cs typeface="Calibri"/>
              </a:rPr>
              <a:t>L2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varios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tamaños</a:t>
            </a:r>
            <a:endParaRPr sz="1400">
              <a:latin typeface="Calibri"/>
              <a:cs typeface="Calibri"/>
            </a:endParaRPr>
          </a:p>
          <a:p>
            <a:pPr marL="469265" marR="5080" indent="-457200">
              <a:lnSpc>
                <a:spcPts val="2400"/>
              </a:lnSpc>
              <a:spcBef>
                <a:spcPts val="120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600" spc="-35">
                <a:latin typeface="Calibri"/>
                <a:cs typeface="Calibri"/>
              </a:rPr>
              <a:t>Tasa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fallos </a:t>
            </a:r>
            <a:r>
              <a:rPr dirty="0" sz="1600" spc="-5">
                <a:latin typeface="Calibri"/>
                <a:cs typeface="Calibri"/>
              </a:rPr>
              <a:t>local no </a:t>
            </a:r>
            <a:r>
              <a:rPr dirty="0" sz="1600">
                <a:latin typeface="Calibri"/>
                <a:cs typeface="Calibri"/>
              </a:rPr>
              <a:t>es </a:t>
            </a:r>
            <a:r>
              <a:rPr dirty="0" sz="1600" spc="-5">
                <a:latin typeface="Calibri"/>
                <a:cs typeface="Calibri"/>
              </a:rPr>
              <a:t>una medida muy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relevante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El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acceso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 solo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afecta </a:t>
            </a:r>
            <a:r>
              <a:rPr dirty="0" sz="1600"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070" y="4723423"/>
            <a:ext cx="3475354" cy="6356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penalización</a:t>
            </a:r>
            <a:endParaRPr sz="1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480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514984" algn="l"/>
                <a:tab pos="515620" algn="l"/>
              </a:tabLst>
            </a:pPr>
            <a:r>
              <a:rPr dirty="0" sz="1600" spc="-10">
                <a:latin typeface="Calibri"/>
                <a:cs typeface="Calibri"/>
              </a:rPr>
              <a:t>Importante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 spc="-10">
                <a:latin typeface="Calibri"/>
                <a:cs typeface="Calibri"/>
              </a:rPr>
              <a:t> tamaño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&gt;&gt;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070" y="5333040"/>
            <a:ext cx="40709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25000"/>
              </a:lnSpc>
              <a:spcBef>
                <a:spcPts val="100"/>
              </a:spcBef>
              <a:buClr>
                <a:srgbClr val="396495"/>
              </a:buClr>
              <a:buSzPct val="78125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1600" spc="-10">
                <a:latin typeface="Calibri"/>
                <a:cs typeface="Calibri"/>
              </a:rPr>
              <a:t>Reducción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fallos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L2: mismas </a:t>
            </a:r>
            <a:r>
              <a:rPr dirty="0" sz="1600" spc="-10">
                <a:latin typeface="Calibri"/>
                <a:cs typeface="Calibri"/>
              </a:rPr>
              <a:t>técnicas </a:t>
            </a:r>
            <a:r>
              <a:rPr dirty="0" sz="1600" spc="-5">
                <a:latin typeface="Calibri"/>
                <a:cs typeface="Calibri"/>
              </a:rPr>
              <a:t> que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L1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(asociatividad,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tamaño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bloque,…)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3107" y="2280920"/>
            <a:ext cx="889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Local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2636" y="5103375"/>
            <a:ext cx="636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global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5668" y="2423172"/>
            <a:ext cx="1756410" cy="2807335"/>
          </a:xfrm>
          <a:custGeom>
            <a:avLst/>
            <a:gdLst/>
            <a:ahLst/>
            <a:cxnLst/>
            <a:rect l="l" t="t" r="r" b="b"/>
            <a:pathLst>
              <a:path w="1756409" h="2807335">
                <a:moveTo>
                  <a:pt x="695706" y="2223516"/>
                </a:moveTo>
                <a:lnTo>
                  <a:pt x="592074" y="2247900"/>
                </a:lnTo>
                <a:lnTo>
                  <a:pt x="612609" y="2272550"/>
                </a:lnTo>
                <a:lnTo>
                  <a:pt x="0" y="2782824"/>
                </a:lnTo>
                <a:lnTo>
                  <a:pt x="19812" y="2807208"/>
                </a:lnTo>
                <a:lnTo>
                  <a:pt x="632726" y="2296680"/>
                </a:lnTo>
                <a:lnTo>
                  <a:pt x="644652" y="2310993"/>
                </a:lnTo>
                <a:lnTo>
                  <a:pt x="653034" y="2321052"/>
                </a:lnTo>
                <a:lnTo>
                  <a:pt x="695706" y="2223516"/>
                </a:lnTo>
                <a:close/>
              </a:path>
              <a:path w="1756409" h="2807335">
                <a:moveTo>
                  <a:pt x="1756397" y="26670"/>
                </a:moveTo>
                <a:lnTo>
                  <a:pt x="1740395" y="0"/>
                </a:lnTo>
                <a:lnTo>
                  <a:pt x="1440967" y="179209"/>
                </a:lnTo>
                <a:lnTo>
                  <a:pt x="1424927" y="152400"/>
                </a:lnTo>
                <a:lnTo>
                  <a:pt x="1367777" y="242316"/>
                </a:lnTo>
                <a:lnTo>
                  <a:pt x="1427213" y="237604"/>
                </a:lnTo>
                <a:lnTo>
                  <a:pt x="1473695" y="233934"/>
                </a:lnTo>
                <a:lnTo>
                  <a:pt x="1457439" y="206768"/>
                </a:lnTo>
                <a:lnTo>
                  <a:pt x="1756397" y="2667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96183" y="5064505"/>
            <a:ext cx="27324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Tamaño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L2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tamaño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cache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un</a:t>
            </a:r>
            <a:r>
              <a:rPr dirty="0" sz="1000" spc="-5" b="1">
                <a:latin typeface="Arial"/>
                <a:cs typeface="Arial"/>
              </a:rPr>
              <a:t> nivel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(Kbytes)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1233" y="2689860"/>
            <a:ext cx="4467606" cy="199567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93070" y="6054153"/>
            <a:ext cx="9480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0"/>
              </a:lnSpc>
              <a:tabLst>
                <a:tab pos="469265" algn="l"/>
              </a:tabLst>
            </a:pPr>
            <a:r>
              <a:rPr dirty="0" sz="1250" spc="25">
                <a:solidFill>
                  <a:srgbClr val="396495"/>
                </a:solidFill>
                <a:latin typeface="Wingdings"/>
                <a:cs typeface="Wingdings"/>
              </a:rPr>
              <a:t></a:t>
            </a:r>
            <a:r>
              <a:rPr dirty="0" sz="1250" spc="25">
                <a:solidFill>
                  <a:srgbClr val="396495"/>
                </a:solidFill>
                <a:latin typeface="Times New Roman"/>
                <a:cs typeface="Times New Roman"/>
              </a:rPr>
              <a:t>	</a:t>
            </a:r>
            <a:r>
              <a:rPr dirty="0" sz="1600" spc="-15">
                <a:latin typeface="Calibri"/>
                <a:cs typeface="Calibri"/>
              </a:rPr>
              <a:t>Costo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Optimización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de la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Reducción</a:t>
            </a:r>
            <a:r>
              <a:rPr dirty="0" sz="190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del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tiempo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 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>
                <a:latin typeface="Calibri"/>
                <a:cs typeface="Calibri"/>
              </a:rPr>
              <a:t>Aumento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ancho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705" y="1323086"/>
            <a:ext cx="50996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3655" algn="l"/>
                <a:tab pos="1976755" algn="l"/>
                <a:tab pos="4105910" algn="l"/>
                <a:tab pos="4623435" algn="l"/>
              </a:tabLst>
            </a:pPr>
            <a:r>
              <a:rPr dirty="0" sz="2300" spc="170"/>
              <a:t>MEJOR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DE</a:t>
            </a:r>
            <a:r>
              <a:rPr dirty="0" sz="2300" spc="10"/>
              <a:t>L</a:t>
            </a:r>
            <a:r>
              <a:rPr dirty="0" sz="2300"/>
              <a:t>	</a:t>
            </a:r>
            <a:r>
              <a:rPr dirty="0" sz="2300" spc="170"/>
              <a:t>R</a:t>
            </a:r>
            <a:r>
              <a:rPr dirty="0" sz="2300" spc="170"/>
              <a:t>ENDIMIEN</a:t>
            </a:r>
            <a:r>
              <a:rPr dirty="0" sz="2300" spc="40"/>
              <a:t>T</a:t>
            </a:r>
            <a:r>
              <a:rPr dirty="0" sz="2300" spc="10"/>
              <a:t>O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0"/>
              <a:t>C</a:t>
            </a:r>
            <a:endParaRPr sz="23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5308" y="2030158"/>
          <a:ext cx="8329930" cy="399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2232025"/>
                <a:gridCol w="1998345"/>
                <a:gridCol w="2071370"/>
              </a:tblGrid>
              <a:tr h="525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tasa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fallos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Reducir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penalización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por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fallo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tiempo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acierto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Aumentar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ancho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banda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0" marR="92710" indent="-6159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 prioridad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lecturas sobre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escrituras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pequeña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sencilla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7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Asociatividad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prioridad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palabra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crítica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Predicción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multibanco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62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multinivel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segmentada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388">
                <a:tc>
                  <a:txBody>
                    <a:bodyPr/>
                    <a:lstStyle/>
                    <a:p>
                      <a:pPr marL="448309" marR="442595" indent="1390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Algoritmo de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eempla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amie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víctimas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593725" marR="245745" indent="-344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Optimización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del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código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(compilador)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85023" y="2564891"/>
            <a:ext cx="1995805" cy="3450590"/>
            <a:chOff x="1485023" y="2564891"/>
            <a:chExt cx="1995805" cy="34505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023" y="2564891"/>
              <a:ext cx="1995677" cy="2054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023" y="4605527"/>
              <a:ext cx="1995677" cy="14096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299" y="6038341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85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329" y="1340193"/>
            <a:ext cx="8106409" cy="174878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991610">
              <a:lnSpc>
                <a:spcPct val="100000"/>
              </a:lnSpc>
              <a:spcBef>
                <a:spcPts val="775"/>
              </a:spcBef>
              <a:tabLst>
                <a:tab pos="5185410" algn="l"/>
                <a:tab pos="6637020" algn="l"/>
              </a:tabLst>
            </a:pPr>
            <a:r>
              <a:rPr dirty="0" sz="1900" spc="145">
                <a:solidFill>
                  <a:srgbClr val="FFFFFF"/>
                </a:solidFill>
                <a:latin typeface="Trebuchet MS"/>
                <a:cs typeface="Trebuchet MS"/>
              </a:rPr>
              <a:t>REDUCIR	</a:t>
            </a:r>
            <a:r>
              <a:rPr dirty="0" sz="1900" spc="85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1900" spc="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40">
                <a:solidFill>
                  <a:srgbClr val="FFFFFF"/>
                </a:solidFill>
                <a:latin typeface="Trebuchet MS"/>
                <a:cs typeface="Trebuchet MS"/>
              </a:rPr>
              <a:t>TIEMPO	</a:t>
            </a:r>
            <a:r>
              <a:rPr dirty="0" sz="1900" spc="9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900" spc="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20">
                <a:solidFill>
                  <a:srgbClr val="FFFFFF"/>
                </a:solidFill>
                <a:latin typeface="Trebuchet MS"/>
                <a:cs typeface="Trebuchet MS"/>
              </a:rPr>
              <a:t>ACIERTO</a:t>
            </a:r>
            <a:endParaRPr sz="1900">
              <a:latin typeface="Trebuchet MS"/>
              <a:cs typeface="Trebuchet MS"/>
            </a:endParaRPr>
          </a:p>
          <a:p>
            <a:pPr marL="532765" indent="-520700">
              <a:lnSpc>
                <a:spcPct val="100000"/>
              </a:lnSpc>
              <a:spcBef>
                <a:spcPts val="685"/>
              </a:spcBef>
              <a:buClr>
                <a:srgbClr val="396495"/>
              </a:buClr>
              <a:buSzPct val="87500"/>
              <a:buFont typeface="Wingdings"/>
              <a:buChar char=""/>
              <a:tabLst>
                <a:tab pos="532765" algn="l"/>
                <a:tab pos="533400" algn="l"/>
              </a:tabLst>
            </a:pP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Caches</a:t>
            </a:r>
            <a:r>
              <a:rPr dirty="0" sz="2000" spc="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simples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y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pequeñas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8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El acceso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 </a:t>
            </a:r>
            <a:r>
              <a:rPr dirty="0" sz="1600" spc="-10">
                <a:latin typeface="Calibri"/>
                <a:cs typeface="Calibri"/>
              </a:rPr>
              <a:t>directorio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 </a:t>
            </a: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comparación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tags</a:t>
            </a:r>
            <a:r>
              <a:rPr dirty="0" sz="1600" spc="-5">
                <a:latin typeface="Calibri"/>
                <a:cs typeface="Calibri"/>
              </a:rPr>
              <a:t> consume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endParaRPr sz="1600">
              <a:latin typeface="Calibri"/>
              <a:cs typeface="Calibri"/>
            </a:endParaRPr>
          </a:p>
          <a:p>
            <a:pPr lvl="1" marL="927100" marR="134620" indent="-457200">
              <a:lnSpc>
                <a:spcPct val="100000"/>
              </a:lnSpc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Ejemplo: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Comparación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acceso</a:t>
            </a:r>
            <a:r>
              <a:rPr dirty="0" sz="1600">
                <a:latin typeface="Calibri"/>
                <a:cs typeface="Calibri"/>
              </a:rPr>
              <a:t> 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 </a:t>
            </a:r>
            <a:r>
              <a:rPr dirty="0" sz="1600" spc="-15">
                <a:latin typeface="Calibri"/>
                <a:cs typeface="Calibri"/>
              </a:rPr>
              <a:t>dato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 directa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asociativa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conjuntos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sz="1600" spc="-5">
                <a:latin typeface="Calibri"/>
                <a:cs typeface="Calibri"/>
              </a:rPr>
              <a:t> vías</a:t>
            </a:r>
            <a:endParaRPr sz="1600">
              <a:latin typeface="Calibri"/>
              <a:cs typeface="Calibri"/>
            </a:endParaRPr>
          </a:p>
          <a:p>
            <a:pPr marL="1925955">
              <a:lnSpc>
                <a:spcPts val="1685"/>
              </a:lnSpc>
            </a:pPr>
            <a:r>
              <a:rPr dirty="0" sz="1800" spc="-5">
                <a:solidFill>
                  <a:srgbClr val="3333CC"/>
                </a:solidFill>
                <a:latin typeface="Calibri"/>
                <a:cs typeface="Calibri"/>
              </a:rPr>
              <a:t>Identificación</a:t>
            </a:r>
            <a:r>
              <a:rPr dirty="0" sz="1800" spc="-5">
                <a:latin typeface="Calibri"/>
                <a:cs typeface="Calibri"/>
              </a:rPr>
              <a:t>+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Comparación</a:t>
            </a:r>
            <a:r>
              <a:rPr dirty="0" sz="1800" spc="-5">
                <a:latin typeface="Calibri"/>
                <a:cs typeface="Calibri"/>
              </a:rPr>
              <a:t>+</a:t>
            </a:r>
            <a:r>
              <a:rPr dirty="0" sz="1800" spc="-5">
                <a:solidFill>
                  <a:srgbClr val="00CC00"/>
                </a:solidFill>
                <a:latin typeface="Calibri"/>
                <a:cs typeface="Calibri"/>
              </a:rPr>
              <a:t>Lectura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6057" y="3339084"/>
            <a:ext cx="2152015" cy="1622425"/>
            <a:chOff x="1376057" y="3339084"/>
            <a:chExt cx="2152015" cy="1622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37" y="3339084"/>
              <a:ext cx="76200" cy="2026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6057" y="3777234"/>
              <a:ext cx="76200" cy="1184275"/>
            </a:xfrm>
            <a:custGeom>
              <a:avLst/>
              <a:gdLst/>
              <a:ahLst/>
              <a:cxnLst/>
              <a:rect l="l" t="t" r="r" b="b"/>
              <a:pathLst>
                <a:path w="76200" h="1184275">
                  <a:moveTo>
                    <a:pt x="51053" y="1158239"/>
                  </a:moveTo>
                  <a:lnTo>
                    <a:pt x="51053" y="1133094"/>
                  </a:lnTo>
                  <a:lnTo>
                    <a:pt x="25145" y="1133094"/>
                  </a:lnTo>
                  <a:lnTo>
                    <a:pt x="25140" y="1124540"/>
                  </a:lnTo>
                  <a:lnTo>
                    <a:pt x="0" y="1107948"/>
                  </a:lnTo>
                  <a:lnTo>
                    <a:pt x="38099" y="1184148"/>
                  </a:lnTo>
                  <a:lnTo>
                    <a:pt x="51053" y="1158239"/>
                  </a:lnTo>
                  <a:close/>
                </a:path>
                <a:path w="76200" h="1184275">
                  <a:moveTo>
                    <a:pt x="51042" y="1124551"/>
                  </a:moveTo>
                  <a:lnTo>
                    <a:pt x="49529" y="0"/>
                  </a:lnTo>
                  <a:lnTo>
                    <a:pt x="24383" y="0"/>
                  </a:lnTo>
                  <a:lnTo>
                    <a:pt x="25145" y="1124544"/>
                  </a:lnTo>
                  <a:lnTo>
                    <a:pt x="38099" y="1133094"/>
                  </a:lnTo>
                  <a:lnTo>
                    <a:pt x="51042" y="1124551"/>
                  </a:lnTo>
                  <a:close/>
                </a:path>
                <a:path w="76200" h="1184275">
                  <a:moveTo>
                    <a:pt x="38099" y="1133094"/>
                  </a:moveTo>
                  <a:lnTo>
                    <a:pt x="25140" y="1124540"/>
                  </a:lnTo>
                  <a:lnTo>
                    <a:pt x="25145" y="1133094"/>
                  </a:lnTo>
                  <a:lnTo>
                    <a:pt x="38099" y="1133094"/>
                  </a:lnTo>
                  <a:close/>
                </a:path>
                <a:path w="76200" h="1184275">
                  <a:moveTo>
                    <a:pt x="51053" y="1133094"/>
                  </a:moveTo>
                  <a:lnTo>
                    <a:pt x="51042" y="1124551"/>
                  </a:lnTo>
                  <a:lnTo>
                    <a:pt x="38099" y="1133094"/>
                  </a:lnTo>
                  <a:lnTo>
                    <a:pt x="51053" y="1133094"/>
                  </a:lnTo>
                  <a:close/>
                </a:path>
                <a:path w="76200" h="1184275">
                  <a:moveTo>
                    <a:pt x="76199" y="1107948"/>
                  </a:moveTo>
                  <a:lnTo>
                    <a:pt x="51042" y="1124551"/>
                  </a:lnTo>
                  <a:lnTo>
                    <a:pt x="51053" y="1158239"/>
                  </a:lnTo>
                  <a:lnTo>
                    <a:pt x="76199" y="11079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9165" y="3767328"/>
              <a:ext cx="1270" cy="557530"/>
            </a:xfrm>
            <a:custGeom>
              <a:avLst/>
              <a:gdLst/>
              <a:ahLst/>
              <a:cxnLst/>
              <a:rect l="l" t="t" r="r" b="b"/>
              <a:pathLst>
                <a:path w="1269" h="557529">
                  <a:moveTo>
                    <a:pt x="0" y="0"/>
                  </a:moveTo>
                  <a:lnTo>
                    <a:pt x="762" y="557022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6879" y="4293108"/>
              <a:ext cx="1671320" cy="76200"/>
            </a:xfrm>
            <a:custGeom>
              <a:avLst/>
              <a:gdLst/>
              <a:ahLst/>
              <a:cxnLst/>
              <a:rect l="l" t="t" r="r" b="b"/>
              <a:pathLst>
                <a:path w="1671320" h="76200">
                  <a:moveTo>
                    <a:pt x="1620012" y="38100"/>
                  </a:moveTo>
                  <a:lnTo>
                    <a:pt x="1611457" y="25137"/>
                  </a:lnTo>
                  <a:lnTo>
                    <a:pt x="0" y="23622"/>
                  </a:lnTo>
                  <a:lnTo>
                    <a:pt x="0" y="48768"/>
                  </a:lnTo>
                  <a:lnTo>
                    <a:pt x="1611970" y="50284"/>
                  </a:lnTo>
                  <a:lnTo>
                    <a:pt x="1620012" y="38100"/>
                  </a:lnTo>
                  <a:close/>
                </a:path>
                <a:path w="1671320" h="76200">
                  <a:moveTo>
                    <a:pt x="1671066" y="38100"/>
                  </a:moveTo>
                  <a:lnTo>
                    <a:pt x="1594866" y="0"/>
                  </a:lnTo>
                  <a:lnTo>
                    <a:pt x="1611457" y="25137"/>
                  </a:lnTo>
                  <a:lnTo>
                    <a:pt x="1620012" y="25146"/>
                  </a:lnTo>
                  <a:lnTo>
                    <a:pt x="1620012" y="63627"/>
                  </a:lnTo>
                  <a:lnTo>
                    <a:pt x="1671066" y="38100"/>
                  </a:lnTo>
                  <a:close/>
                </a:path>
                <a:path w="1671320" h="76200">
                  <a:moveTo>
                    <a:pt x="1620012" y="63627"/>
                  </a:moveTo>
                  <a:lnTo>
                    <a:pt x="1620012" y="50292"/>
                  </a:lnTo>
                  <a:lnTo>
                    <a:pt x="1611970" y="50284"/>
                  </a:lnTo>
                  <a:lnTo>
                    <a:pt x="1594866" y="76200"/>
                  </a:lnTo>
                  <a:lnTo>
                    <a:pt x="1620012" y="63627"/>
                  </a:lnTo>
                  <a:close/>
                </a:path>
                <a:path w="1671320" h="76200">
                  <a:moveTo>
                    <a:pt x="1620012" y="38100"/>
                  </a:moveTo>
                  <a:lnTo>
                    <a:pt x="1620012" y="25146"/>
                  </a:lnTo>
                  <a:lnTo>
                    <a:pt x="1611457" y="25137"/>
                  </a:lnTo>
                  <a:lnTo>
                    <a:pt x="1620012" y="38100"/>
                  </a:lnTo>
                  <a:close/>
                </a:path>
                <a:path w="1671320" h="76200">
                  <a:moveTo>
                    <a:pt x="1620012" y="50292"/>
                  </a:moveTo>
                  <a:lnTo>
                    <a:pt x="1620012" y="38100"/>
                  </a:lnTo>
                  <a:lnTo>
                    <a:pt x="1611970" y="50284"/>
                  </a:lnTo>
                  <a:lnTo>
                    <a:pt x="1620012" y="5029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97419" y="3554221"/>
            <a:ext cx="6178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ETIQUETA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6737" y="3573274"/>
            <a:ext cx="4908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MB</a:t>
            </a:r>
            <a:r>
              <a:rPr dirty="0" sz="800" spc="300" b="1">
                <a:latin typeface="Arial"/>
                <a:cs typeface="Arial"/>
              </a:rPr>
              <a:t> </a:t>
            </a:r>
            <a:r>
              <a:rPr dirty="0" sz="800" spc="-10" b="1">
                <a:latin typeface="Arial"/>
                <a:cs typeface="Arial"/>
              </a:rPr>
              <a:t>PAL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4719" y="3533902"/>
            <a:ext cx="1153160" cy="2280285"/>
            <a:chOff x="1084719" y="3533902"/>
            <a:chExt cx="1153160" cy="2280285"/>
          </a:xfrm>
        </p:grpSpPr>
        <p:sp>
          <p:nvSpPr>
            <p:cNvPr id="12" name="object 12"/>
            <p:cNvSpPr/>
            <p:nvPr/>
          </p:nvSpPr>
          <p:spPr>
            <a:xfrm>
              <a:off x="1091069" y="3540252"/>
              <a:ext cx="1140460" cy="227329"/>
            </a:xfrm>
            <a:custGeom>
              <a:avLst/>
              <a:gdLst/>
              <a:ahLst/>
              <a:cxnLst/>
              <a:rect l="l" t="t" r="r" b="b"/>
              <a:pathLst>
                <a:path w="1140460" h="227329">
                  <a:moveTo>
                    <a:pt x="0" y="227075"/>
                  </a:moveTo>
                  <a:lnTo>
                    <a:pt x="0" y="0"/>
                  </a:lnTo>
                  <a:lnTo>
                    <a:pt x="630174" y="0"/>
                  </a:lnTo>
                  <a:lnTo>
                    <a:pt x="630174" y="227075"/>
                  </a:lnTo>
                  <a:lnTo>
                    <a:pt x="0" y="227075"/>
                  </a:lnTo>
                  <a:close/>
                </a:path>
                <a:path w="1140460" h="227329">
                  <a:moveTo>
                    <a:pt x="639318" y="227075"/>
                  </a:moveTo>
                  <a:lnTo>
                    <a:pt x="639318" y="0"/>
                  </a:lnTo>
                  <a:lnTo>
                    <a:pt x="883920" y="0"/>
                  </a:lnTo>
                  <a:lnTo>
                    <a:pt x="883920" y="227075"/>
                  </a:lnTo>
                  <a:lnTo>
                    <a:pt x="639318" y="227075"/>
                  </a:lnTo>
                  <a:close/>
                </a:path>
                <a:path w="1140460" h="227329">
                  <a:moveTo>
                    <a:pt x="893064" y="227075"/>
                  </a:moveTo>
                  <a:lnTo>
                    <a:pt x="893064" y="0"/>
                  </a:lnTo>
                  <a:lnTo>
                    <a:pt x="1139952" y="0"/>
                  </a:lnTo>
                  <a:lnTo>
                    <a:pt x="1139952" y="227075"/>
                  </a:lnTo>
                  <a:lnTo>
                    <a:pt x="893064" y="227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073" y="5626608"/>
              <a:ext cx="76200" cy="18745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83164" y="5802121"/>
            <a:ext cx="4813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 i="1">
                <a:latin typeface="Arial"/>
                <a:cs typeface="Arial"/>
              </a:rPr>
              <a:t>ACIERTO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9187" y="3369309"/>
            <a:ext cx="3913504" cy="2712720"/>
            <a:chOff x="1019187" y="3369309"/>
            <a:chExt cx="3913504" cy="2712720"/>
          </a:xfrm>
        </p:grpSpPr>
        <p:sp>
          <p:nvSpPr>
            <p:cNvPr id="16" name="object 16"/>
            <p:cNvSpPr/>
            <p:nvPr/>
          </p:nvSpPr>
          <p:spPr>
            <a:xfrm>
              <a:off x="1608467" y="4488179"/>
              <a:ext cx="2171700" cy="1905"/>
            </a:xfrm>
            <a:custGeom>
              <a:avLst/>
              <a:gdLst/>
              <a:ahLst/>
              <a:cxnLst/>
              <a:rect l="l" t="t" r="r" b="b"/>
              <a:pathLst>
                <a:path w="2171700" h="1904">
                  <a:moveTo>
                    <a:pt x="2171700" y="0"/>
                  </a:moveTo>
                  <a:lnTo>
                    <a:pt x="0" y="1524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0273" y="4488179"/>
              <a:ext cx="76200" cy="486409"/>
            </a:xfrm>
            <a:custGeom>
              <a:avLst/>
              <a:gdLst/>
              <a:ahLst/>
              <a:cxnLst/>
              <a:rect l="l" t="t" r="r" b="b"/>
              <a:pathLst>
                <a:path w="76200" h="486410">
                  <a:moveTo>
                    <a:pt x="51053" y="459988"/>
                  </a:moveTo>
                  <a:lnTo>
                    <a:pt x="51053" y="435102"/>
                  </a:lnTo>
                  <a:lnTo>
                    <a:pt x="25907" y="435102"/>
                  </a:lnTo>
                  <a:lnTo>
                    <a:pt x="25879" y="427036"/>
                  </a:lnTo>
                  <a:lnTo>
                    <a:pt x="0" y="409956"/>
                  </a:lnTo>
                  <a:lnTo>
                    <a:pt x="38099" y="486156"/>
                  </a:lnTo>
                  <a:lnTo>
                    <a:pt x="51053" y="459988"/>
                  </a:lnTo>
                  <a:close/>
                </a:path>
                <a:path w="76200" h="486410">
                  <a:moveTo>
                    <a:pt x="51038" y="426303"/>
                  </a:moveTo>
                  <a:lnTo>
                    <a:pt x="50291" y="0"/>
                  </a:lnTo>
                  <a:lnTo>
                    <a:pt x="24383" y="0"/>
                  </a:lnTo>
                  <a:lnTo>
                    <a:pt x="25879" y="427036"/>
                  </a:lnTo>
                  <a:lnTo>
                    <a:pt x="38099" y="435102"/>
                  </a:lnTo>
                  <a:lnTo>
                    <a:pt x="51038" y="426303"/>
                  </a:lnTo>
                  <a:close/>
                </a:path>
                <a:path w="76200" h="486410">
                  <a:moveTo>
                    <a:pt x="38099" y="435102"/>
                  </a:moveTo>
                  <a:lnTo>
                    <a:pt x="25879" y="427036"/>
                  </a:lnTo>
                  <a:lnTo>
                    <a:pt x="25907" y="435102"/>
                  </a:lnTo>
                  <a:lnTo>
                    <a:pt x="38099" y="435102"/>
                  </a:lnTo>
                  <a:close/>
                </a:path>
                <a:path w="76200" h="486410">
                  <a:moveTo>
                    <a:pt x="51053" y="435102"/>
                  </a:moveTo>
                  <a:lnTo>
                    <a:pt x="51038" y="426303"/>
                  </a:lnTo>
                  <a:lnTo>
                    <a:pt x="38099" y="435102"/>
                  </a:lnTo>
                  <a:lnTo>
                    <a:pt x="51053" y="435102"/>
                  </a:lnTo>
                  <a:close/>
                </a:path>
                <a:path w="76200" h="486410">
                  <a:moveTo>
                    <a:pt x="76199" y="409194"/>
                  </a:moveTo>
                  <a:lnTo>
                    <a:pt x="51038" y="426303"/>
                  </a:lnTo>
                  <a:lnTo>
                    <a:pt x="51053" y="459988"/>
                  </a:lnTo>
                  <a:lnTo>
                    <a:pt x="76199" y="4091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91119" y="5180075"/>
              <a:ext cx="1270" cy="292735"/>
            </a:xfrm>
            <a:custGeom>
              <a:avLst/>
              <a:gdLst/>
              <a:ahLst/>
              <a:cxnLst/>
              <a:rect l="l" t="t" r="r" b="b"/>
              <a:pathLst>
                <a:path w="1269" h="292735">
                  <a:moveTo>
                    <a:pt x="0" y="0"/>
                  </a:moveTo>
                  <a:lnTo>
                    <a:pt x="762" y="292608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90179" y="5421629"/>
              <a:ext cx="1790700" cy="3175"/>
            </a:xfrm>
            <a:custGeom>
              <a:avLst/>
              <a:gdLst/>
              <a:ahLst/>
              <a:cxnLst/>
              <a:rect l="l" t="t" r="r" b="b"/>
              <a:pathLst>
                <a:path w="1790700" h="3175">
                  <a:moveTo>
                    <a:pt x="1790700" y="0"/>
                  </a:moveTo>
                  <a:lnTo>
                    <a:pt x="0" y="30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3527" y="5418327"/>
              <a:ext cx="166624" cy="2192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5537" y="3375659"/>
              <a:ext cx="3900804" cy="2700020"/>
            </a:xfrm>
            <a:custGeom>
              <a:avLst/>
              <a:gdLst/>
              <a:ahLst/>
              <a:cxnLst/>
              <a:rect l="l" t="t" r="r" b="b"/>
              <a:pathLst>
                <a:path w="3900804" h="2700020">
                  <a:moveTo>
                    <a:pt x="0" y="0"/>
                  </a:moveTo>
                  <a:lnTo>
                    <a:pt x="3900678" y="0"/>
                  </a:lnTo>
                  <a:lnTo>
                    <a:pt x="3900678" y="2699766"/>
                  </a:lnTo>
                  <a:lnTo>
                    <a:pt x="0" y="26997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9957" y="5328665"/>
              <a:ext cx="1713230" cy="76200"/>
            </a:xfrm>
            <a:custGeom>
              <a:avLst/>
              <a:gdLst/>
              <a:ahLst/>
              <a:cxnLst/>
              <a:rect l="l" t="t" r="r" b="b"/>
              <a:pathLst>
                <a:path w="1713229" h="76200">
                  <a:moveTo>
                    <a:pt x="1661922" y="37337"/>
                  </a:moveTo>
                  <a:lnTo>
                    <a:pt x="1653520" y="25229"/>
                  </a:lnTo>
                  <a:lnTo>
                    <a:pt x="1636014" y="25241"/>
                  </a:lnTo>
                  <a:lnTo>
                    <a:pt x="0" y="31241"/>
                  </a:lnTo>
                  <a:lnTo>
                    <a:pt x="0" y="56387"/>
                  </a:lnTo>
                  <a:lnTo>
                    <a:pt x="1653520" y="50322"/>
                  </a:lnTo>
                  <a:lnTo>
                    <a:pt x="1661922" y="37337"/>
                  </a:lnTo>
                  <a:close/>
                </a:path>
                <a:path w="1713229" h="76200">
                  <a:moveTo>
                    <a:pt x="1712976" y="37337"/>
                  </a:moveTo>
                  <a:lnTo>
                    <a:pt x="1636014" y="0"/>
                  </a:lnTo>
                  <a:lnTo>
                    <a:pt x="1653483" y="25176"/>
                  </a:lnTo>
                  <a:lnTo>
                    <a:pt x="1661922" y="25145"/>
                  </a:lnTo>
                  <a:lnTo>
                    <a:pt x="1661922" y="63375"/>
                  </a:lnTo>
                  <a:lnTo>
                    <a:pt x="1712976" y="37337"/>
                  </a:lnTo>
                  <a:close/>
                </a:path>
                <a:path w="1713229" h="76200">
                  <a:moveTo>
                    <a:pt x="1661922" y="63375"/>
                  </a:moveTo>
                  <a:lnTo>
                    <a:pt x="1661922" y="50291"/>
                  </a:lnTo>
                  <a:lnTo>
                    <a:pt x="1653483" y="50378"/>
                  </a:lnTo>
                  <a:lnTo>
                    <a:pt x="1636776" y="76199"/>
                  </a:lnTo>
                  <a:lnTo>
                    <a:pt x="1661922" y="63375"/>
                  </a:lnTo>
                  <a:close/>
                </a:path>
                <a:path w="1713229" h="76200">
                  <a:moveTo>
                    <a:pt x="1661922" y="37337"/>
                  </a:moveTo>
                  <a:lnTo>
                    <a:pt x="1661922" y="25145"/>
                  </a:lnTo>
                  <a:lnTo>
                    <a:pt x="1653483" y="25176"/>
                  </a:lnTo>
                  <a:lnTo>
                    <a:pt x="1661922" y="37337"/>
                  </a:lnTo>
                  <a:close/>
                </a:path>
                <a:path w="1713229" h="76200">
                  <a:moveTo>
                    <a:pt x="1661922" y="50291"/>
                  </a:moveTo>
                  <a:lnTo>
                    <a:pt x="1661922" y="37337"/>
                  </a:lnTo>
                  <a:lnTo>
                    <a:pt x="1653520" y="50322"/>
                  </a:lnTo>
                  <a:lnTo>
                    <a:pt x="1661922" y="50291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42245" y="4073651"/>
              <a:ext cx="322580" cy="45085"/>
            </a:xfrm>
            <a:custGeom>
              <a:avLst/>
              <a:gdLst/>
              <a:ahLst/>
              <a:cxnLst/>
              <a:rect l="l" t="t" r="r" b="b"/>
              <a:pathLst>
                <a:path w="322579" h="45085">
                  <a:moveTo>
                    <a:pt x="322325" y="44958"/>
                  </a:moveTo>
                  <a:lnTo>
                    <a:pt x="322325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322325" y="4495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42245" y="4073651"/>
              <a:ext cx="322580" cy="45085"/>
            </a:xfrm>
            <a:custGeom>
              <a:avLst/>
              <a:gdLst/>
              <a:ahLst/>
              <a:cxnLst/>
              <a:rect l="l" t="t" r="r" b="b"/>
              <a:pathLst>
                <a:path w="322579" h="45085">
                  <a:moveTo>
                    <a:pt x="0" y="44958"/>
                  </a:moveTo>
                  <a:lnTo>
                    <a:pt x="0" y="0"/>
                  </a:lnTo>
                  <a:lnTo>
                    <a:pt x="322325" y="0"/>
                  </a:lnTo>
                  <a:lnTo>
                    <a:pt x="322325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42245" y="4303775"/>
              <a:ext cx="322580" cy="45085"/>
            </a:xfrm>
            <a:custGeom>
              <a:avLst/>
              <a:gdLst/>
              <a:ahLst/>
              <a:cxnLst/>
              <a:rect l="l" t="t" r="r" b="b"/>
              <a:pathLst>
                <a:path w="322579" h="45085">
                  <a:moveTo>
                    <a:pt x="322325" y="44958"/>
                  </a:moveTo>
                  <a:lnTo>
                    <a:pt x="322325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322325" y="4495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42245" y="4303775"/>
              <a:ext cx="322580" cy="45085"/>
            </a:xfrm>
            <a:custGeom>
              <a:avLst/>
              <a:gdLst/>
              <a:ahLst/>
              <a:cxnLst/>
              <a:rect l="l" t="t" r="r" b="b"/>
              <a:pathLst>
                <a:path w="322579" h="45085">
                  <a:moveTo>
                    <a:pt x="0" y="44958"/>
                  </a:moveTo>
                  <a:lnTo>
                    <a:pt x="0" y="0"/>
                  </a:lnTo>
                  <a:lnTo>
                    <a:pt x="322325" y="0"/>
                  </a:lnTo>
                  <a:lnTo>
                    <a:pt x="322325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42245" y="4533899"/>
              <a:ext cx="322580" cy="45085"/>
            </a:xfrm>
            <a:custGeom>
              <a:avLst/>
              <a:gdLst/>
              <a:ahLst/>
              <a:cxnLst/>
              <a:rect l="l" t="t" r="r" b="b"/>
              <a:pathLst>
                <a:path w="322579" h="45085">
                  <a:moveTo>
                    <a:pt x="322325" y="44958"/>
                  </a:moveTo>
                  <a:lnTo>
                    <a:pt x="322325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322325" y="4495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2245" y="4533899"/>
              <a:ext cx="322580" cy="45085"/>
            </a:xfrm>
            <a:custGeom>
              <a:avLst/>
              <a:gdLst/>
              <a:ahLst/>
              <a:cxnLst/>
              <a:rect l="l" t="t" r="r" b="b"/>
              <a:pathLst>
                <a:path w="322579" h="45085">
                  <a:moveTo>
                    <a:pt x="0" y="44958"/>
                  </a:moveTo>
                  <a:lnTo>
                    <a:pt x="0" y="0"/>
                  </a:lnTo>
                  <a:lnTo>
                    <a:pt x="322325" y="0"/>
                  </a:lnTo>
                  <a:lnTo>
                    <a:pt x="322325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42245" y="4764785"/>
              <a:ext cx="322580" cy="44450"/>
            </a:xfrm>
            <a:custGeom>
              <a:avLst/>
              <a:gdLst/>
              <a:ahLst/>
              <a:cxnLst/>
              <a:rect l="l" t="t" r="r" b="b"/>
              <a:pathLst>
                <a:path w="322579" h="44450">
                  <a:moveTo>
                    <a:pt x="322325" y="44196"/>
                  </a:moveTo>
                  <a:lnTo>
                    <a:pt x="322325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322325" y="4419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42245" y="4764785"/>
              <a:ext cx="322580" cy="44450"/>
            </a:xfrm>
            <a:custGeom>
              <a:avLst/>
              <a:gdLst/>
              <a:ahLst/>
              <a:cxnLst/>
              <a:rect l="l" t="t" r="r" b="b"/>
              <a:pathLst>
                <a:path w="322579" h="44450">
                  <a:moveTo>
                    <a:pt x="0" y="44196"/>
                  </a:moveTo>
                  <a:lnTo>
                    <a:pt x="0" y="0"/>
                  </a:lnTo>
                  <a:lnTo>
                    <a:pt x="322325" y="0"/>
                  </a:lnTo>
                  <a:lnTo>
                    <a:pt x="322325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743583" y="4093717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43583" y="4323844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3583" y="455244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43583" y="4783326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60457" y="4067302"/>
            <a:ext cx="764540" cy="1791335"/>
            <a:chOff x="3560457" y="4067302"/>
            <a:chExt cx="764540" cy="1791335"/>
          </a:xfrm>
        </p:grpSpPr>
        <p:sp>
          <p:nvSpPr>
            <p:cNvPr id="36" name="object 36"/>
            <p:cNvSpPr/>
            <p:nvPr/>
          </p:nvSpPr>
          <p:spPr>
            <a:xfrm>
              <a:off x="3783977" y="4322826"/>
              <a:ext cx="1270" cy="165735"/>
            </a:xfrm>
            <a:custGeom>
              <a:avLst/>
              <a:gdLst/>
              <a:ahLst/>
              <a:cxnLst/>
              <a:rect l="l" t="t" r="r" b="b"/>
              <a:pathLst>
                <a:path w="1270" h="165735">
                  <a:moveTo>
                    <a:pt x="380" y="-12700"/>
                  </a:moveTo>
                  <a:lnTo>
                    <a:pt x="380" y="178053"/>
                  </a:lnTo>
                </a:path>
              </a:pathLst>
            </a:custGeom>
            <a:ln w="26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69855" y="4073652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5">
                  <a:moveTo>
                    <a:pt x="67055" y="44958"/>
                  </a:moveTo>
                  <a:lnTo>
                    <a:pt x="67055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7055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69855" y="4073652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5">
                  <a:moveTo>
                    <a:pt x="0" y="44958"/>
                  </a:moveTo>
                  <a:lnTo>
                    <a:pt x="0" y="0"/>
                  </a:lnTo>
                  <a:lnTo>
                    <a:pt x="67055" y="0"/>
                  </a:lnTo>
                  <a:lnTo>
                    <a:pt x="67055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66807" y="430377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5">
                  <a:moveTo>
                    <a:pt x="66294" y="44958"/>
                  </a:moveTo>
                  <a:lnTo>
                    <a:pt x="6629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6294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566807" y="430377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5">
                  <a:moveTo>
                    <a:pt x="0" y="44958"/>
                  </a:moveTo>
                  <a:lnTo>
                    <a:pt x="0" y="0"/>
                  </a:lnTo>
                  <a:lnTo>
                    <a:pt x="66294" y="0"/>
                  </a:lnTo>
                  <a:lnTo>
                    <a:pt x="6629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569855" y="4533900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5">
                  <a:moveTo>
                    <a:pt x="67055" y="44958"/>
                  </a:moveTo>
                  <a:lnTo>
                    <a:pt x="67055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7055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69855" y="4533900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5">
                  <a:moveTo>
                    <a:pt x="0" y="44958"/>
                  </a:moveTo>
                  <a:lnTo>
                    <a:pt x="0" y="0"/>
                  </a:lnTo>
                  <a:lnTo>
                    <a:pt x="67055" y="0"/>
                  </a:lnTo>
                  <a:lnTo>
                    <a:pt x="67055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66807" y="4764786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66294" y="44196"/>
                  </a:moveTo>
                  <a:lnTo>
                    <a:pt x="6629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6294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66807" y="4764786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0" y="44196"/>
                  </a:moveTo>
                  <a:lnTo>
                    <a:pt x="0" y="0"/>
                  </a:lnTo>
                  <a:lnTo>
                    <a:pt x="66294" y="0"/>
                  </a:lnTo>
                  <a:lnTo>
                    <a:pt x="6629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96525" y="4329684"/>
              <a:ext cx="1905" cy="88900"/>
            </a:xfrm>
            <a:custGeom>
              <a:avLst/>
              <a:gdLst/>
              <a:ahLst/>
              <a:cxnLst/>
              <a:rect l="l" t="t" r="r" b="b"/>
              <a:pathLst>
                <a:path w="1904" h="88900">
                  <a:moveTo>
                    <a:pt x="762" y="-6350"/>
                  </a:moveTo>
                  <a:lnTo>
                    <a:pt x="762" y="94742"/>
                  </a:lnTo>
                </a:path>
              </a:pathLst>
            </a:custGeom>
            <a:ln w="14224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248797" y="5521452"/>
              <a:ext cx="76200" cy="337185"/>
            </a:xfrm>
            <a:custGeom>
              <a:avLst/>
              <a:gdLst/>
              <a:ahLst/>
              <a:cxnLst/>
              <a:rect l="l" t="t" r="r" b="b"/>
              <a:pathLst>
                <a:path w="76200" h="337185">
                  <a:moveTo>
                    <a:pt x="51053" y="311673"/>
                  </a:moveTo>
                  <a:lnTo>
                    <a:pt x="51053" y="285750"/>
                  </a:lnTo>
                  <a:lnTo>
                    <a:pt x="25145" y="285750"/>
                  </a:lnTo>
                  <a:lnTo>
                    <a:pt x="25056" y="277402"/>
                  </a:lnTo>
                  <a:lnTo>
                    <a:pt x="0" y="261365"/>
                  </a:lnTo>
                  <a:lnTo>
                    <a:pt x="38861" y="336804"/>
                  </a:lnTo>
                  <a:lnTo>
                    <a:pt x="51053" y="311673"/>
                  </a:lnTo>
                  <a:close/>
                </a:path>
                <a:path w="76200" h="337185">
                  <a:moveTo>
                    <a:pt x="50960" y="277004"/>
                  </a:moveTo>
                  <a:lnTo>
                    <a:pt x="48005" y="0"/>
                  </a:lnTo>
                  <a:lnTo>
                    <a:pt x="22097" y="0"/>
                  </a:lnTo>
                  <a:lnTo>
                    <a:pt x="25056" y="277402"/>
                  </a:lnTo>
                  <a:lnTo>
                    <a:pt x="38099" y="285750"/>
                  </a:lnTo>
                  <a:lnTo>
                    <a:pt x="50960" y="277004"/>
                  </a:lnTo>
                  <a:close/>
                </a:path>
                <a:path w="76200" h="337185">
                  <a:moveTo>
                    <a:pt x="38099" y="285750"/>
                  </a:moveTo>
                  <a:lnTo>
                    <a:pt x="25056" y="277402"/>
                  </a:lnTo>
                  <a:lnTo>
                    <a:pt x="25145" y="285750"/>
                  </a:lnTo>
                  <a:lnTo>
                    <a:pt x="38099" y="285750"/>
                  </a:lnTo>
                  <a:close/>
                </a:path>
                <a:path w="76200" h="337185">
                  <a:moveTo>
                    <a:pt x="51053" y="285750"/>
                  </a:moveTo>
                  <a:lnTo>
                    <a:pt x="50960" y="277004"/>
                  </a:lnTo>
                  <a:lnTo>
                    <a:pt x="38099" y="285750"/>
                  </a:lnTo>
                  <a:lnTo>
                    <a:pt x="51053" y="285750"/>
                  </a:lnTo>
                  <a:close/>
                </a:path>
                <a:path w="76200" h="337185">
                  <a:moveTo>
                    <a:pt x="76199" y="259842"/>
                  </a:moveTo>
                  <a:lnTo>
                    <a:pt x="50960" y="277004"/>
                  </a:lnTo>
                  <a:lnTo>
                    <a:pt x="51053" y="285750"/>
                  </a:lnTo>
                  <a:lnTo>
                    <a:pt x="51053" y="311673"/>
                  </a:lnTo>
                  <a:lnTo>
                    <a:pt x="76199" y="259842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521847" y="3868922"/>
            <a:ext cx="13703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75385" algn="l"/>
              </a:tabLst>
            </a:pPr>
            <a:r>
              <a:rPr dirty="0" baseline="3472" sz="1200" spc="-7" b="1" i="1">
                <a:latin typeface="Arial"/>
                <a:cs typeface="Arial"/>
              </a:rPr>
              <a:t>V</a:t>
            </a:r>
            <a:r>
              <a:rPr dirty="0" baseline="3472" sz="1200" spc="284" b="1" i="1">
                <a:latin typeface="Arial"/>
                <a:cs typeface="Arial"/>
              </a:rPr>
              <a:t> </a:t>
            </a:r>
            <a:r>
              <a:rPr dirty="0" baseline="6944" sz="1200" spc="-15" b="1" i="1">
                <a:latin typeface="Arial"/>
                <a:cs typeface="Arial"/>
              </a:rPr>
              <a:t>Etiqueta</a:t>
            </a:r>
            <a:r>
              <a:rPr dirty="0" baseline="6944" sz="1200" spc="419" b="1" i="1">
                <a:latin typeface="Arial"/>
                <a:cs typeface="Arial"/>
              </a:rPr>
              <a:t> </a:t>
            </a:r>
            <a:r>
              <a:rPr dirty="0" baseline="6944" sz="1200" spc="419" b="1" i="1">
                <a:latin typeface="Arial"/>
                <a:cs typeface="Arial"/>
              </a:rPr>
              <a:t> </a:t>
            </a:r>
            <a:r>
              <a:rPr dirty="0" baseline="3472" sz="1200" spc="-15" b="1" i="1">
                <a:latin typeface="Arial"/>
                <a:cs typeface="Arial"/>
              </a:rPr>
              <a:t>Datos	</a:t>
            </a:r>
            <a:r>
              <a:rPr dirty="0" sz="800" spc="-10" b="1" i="1">
                <a:latin typeface="Arial"/>
                <a:cs typeface="Arial"/>
              </a:rPr>
              <a:t>MB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87323" y="5850128"/>
            <a:ext cx="3124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 i="1">
                <a:latin typeface="Arial"/>
                <a:cs typeface="Arial"/>
              </a:rPr>
              <a:t>DATO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57815" y="4054855"/>
            <a:ext cx="1029335" cy="1462405"/>
            <a:chOff x="3757815" y="4054855"/>
            <a:chExt cx="1029335" cy="1462405"/>
          </a:xfrm>
        </p:grpSpPr>
        <p:sp>
          <p:nvSpPr>
            <p:cNvPr id="50" name="object 50"/>
            <p:cNvSpPr/>
            <p:nvPr/>
          </p:nvSpPr>
          <p:spPr>
            <a:xfrm>
              <a:off x="3764165" y="4307585"/>
              <a:ext cx="18415" cy="29845"/>
            </a:xfrm>
            <a:custGeom>
              <a:avLst/>
              <a:gdLst/>
              <a:ahLst/>
              <a:cxnLst/>
              <a:rect l="l" t="t" r="r" b="b"/>
              <a:pathLst>
                <a:path w="18414" h="29845">
                  <a:moveTo>
                    <a:pt x="18288" y="22859"/>
                  </a:moveTo>
                  <a:lnTo>
                    <a:pt x="18288" y="6095"/>
                  </a:lnTo>
                  <a:lnTo>
                    <a:pt x="14478" y="0"/>
                  </a:lnTo>
                  <a:lnTo>
                    <a:pt x="4571" y="0"/>
                  </a:lnTo>
                  <a:lnTo>
                    <a:pt x="0" y="6095"/>
                  </a:lnTo>
                  <a:lnTo>
                    <a:pt x="0" y="14477"/>
                  </a:lnTo>
                  <a:lnTo>
                    <a:pt x="0" y="22859"/>
                  </a:lnTo>
                  <a:lnTo>
                    <a:pt x="4572" y="29717"/>
                  </a:lnTo>
                  <a:lnTo>
                    <a:pt x="14478" y="29717"/>
                  </a:lnTo>
                  <a:lnTo>
                    <a:pt x="18288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64165" y="4307585"/>
              <a:ext cx="18415" cy="29845"/>
            </a:xfrm>
            <a:custGeom>
              <a:avLst/>
              <a:gdLst/>
              <a:ahLst/>
              <a:cxnLst/>
              <a:rect l="l" t="t" r="r" b="b"/>
              <a:pathLst>
                <a:path w="18414" h="29845">
                  <a:moveTo>
                    <a:pt x="0" y="14477"/>
                  </a:moveTo>
                  <a:lnTo>
                    <a:pt x="0" y="6095"/>
                  </a:lnTo>
                  <a:lnTo>
                    <a:pt x="4571" y="0"/>
                  </a:lnTo>
                  <a:lnTo>
                    <a:pt x="9143" y="0"/>
                  </a:lnTo>
                  <a:lnTo>
                    <a:pt x="14478" y="0"/>
                  </a:lnTo>
                  <a:lnTo>
                    <a:pt x="18288" y="6095"/>
                  </a:lnTo>
                  <a:lnTo>
                    <a:pt x="18288" y="14477"/>
                  </a:lnTo>
                  <a:lnTo>
                    <a:pt x="18288" y="22859"/>
                  </a:lnTo>
                  <a:lnTo>
                    <a:pt x="14478" y="29717"/>
                  </a:lnTo>
                  <a:lnTo>
                    <a:pt x="9144" y="29717"/>
                  </a:lnTo>
                  <a:lnTo>
                    <a:pt x="4572" y="29717"/>
                  </a:lnTo>
                  <a:lnTo>
                    <a:pt x="0" y="22859"/>
                  </a:lnTo>
                  <a:lnTo>
                    <a:pt x="0" y="144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973715" y="4533900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973715" y="4533900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973715" y="4591050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973715" y="4591050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973715" y="4648200"/>
              <a:ext cx="653415" cy="46990"/>
            </a:xfrm>
            <a:custGeom>
              <a:avLst/>
              <a:gdLst/>
              <a:ahLst/>
              <a:cxnLst/>
              <a:rect l="l" t="t" r="r" b="b"/>
              <a:pathLst>
                <a:path w="653414" h="46989">
                  <a:moveTo>
                    <a:pt x="653034" y="46482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653034" y="46482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973715" y="4648200"/>
              <a:ext cx="653415" cy="46990"/>
            </a:xfrm>
            <a:custGeom>
              <a:avLst/>
              <a:gdLst/>
              <a:ahLst/>
              <a:cxnLst/>
              <a:rect l="l" t="t" r="r" b="b"/>
              <a:pathLst>
                <a:path w="653414" h="46989">
                  <a:moveTo>
                    <a:pt x="0" y="46482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6482"/>
                  </a:lnTo>
                  <a:lnTo>
                    <a:pt x="0" y="4648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973715" y="4707636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653034" y="44196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53034" y="44196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973715" y="4707636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0" y="44196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973715" y="4764786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653034" y="44196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53034" y="4419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973715" y="4764786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0" y="44196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973715" y="4821936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653034" y="44196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53034" y="4419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973715" y="4821936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0" y="44196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973715" y="4879086"/>
              <a:ext cx="653415" cy="45720"/>
            </a:xfrm>
            <a:custGeom>
              <a:avLst/>
              <a:gdLst/>
              <a:ahLst/>
              <a:cxnLst/>
              <a:rect l="l" t="t" r="r" b="b"/>
              <a:pathLst>
                <a:path w="653414" h="45720">
                  <a:moveTo>
                    <a:pt x="653034" y="45720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653034" y="4572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73715" y="4879086"/>
              <a:ext cx="653415" cy="45720"/>
            </a:xfrm>
            <a:custGeom>
              <a:avLst/>
              <a:gdLst/>
              <a:ahLst/>
              <a:cxnLst/>
              <a:rect l="l" t="t" r="r" b="b"/>
              <a:pathLst>
                <a:path w="653414" h="45720">
                  <a:moveTo>
                    <a:pt x="0" y="45720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572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973715" y="4937759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653034" y="44196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53034" y="4419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973715" y="4937759"/>
              <a:ext cx="653415" cy="44450"/>
            </a:xfrm>
            <a:custGeom>
              <a:avLst/>
              <a:gdLst/>
              <a:ahLst/>
              <a:cxnLst/>
              <a:rect l="l" t="t" r="r" b="b"/>
              <a:pathLst>
                <a:path w="653414" h="44450">
                  <a:moveTo>
                    <a:pt x="0" y="44196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973715" y="4073651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973715" y="4073651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973715" y="4130801"/>
              <a:ext cx="653415" cy="46990"/>
            </a:xfrm>
            <a:custGeom>
              <a:avLst/>
              <a:gdLst/>
              <a:ahLst/>
              <a:cxnLst/>
              <a:rect l="l" t="t" r="r" b="b"/>
              <a:pathLst>
                <a:path w="653414" h="46989">
                  <a:moveTo>
                    <a:pt x="653034" y="46482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653034" y="4648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973715" y="4130801"/>
              <a:ext cx="653415" cy="46990"/>
            </a:xfrm>
            <a:custGeom>
              <a:avLst/>
              <a:gdLst/>
              <a:ahLst/>
              <a:cxnLst/>
              <a:rect l="l" t="t" r="r" b="b"/>
              <a:pathLst>
                <a:path w="653414" h="46989">
                  <a:moveTo>
                    <a:pt x="0" y="46482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6482"/>
                  </a:lnTo>
                  <a:lnTo>
                    <a:pt x="0" y="4648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973715" y="4189475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973715" y="4189475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973715" y="4246625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973715" y="4246625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973715" y="4303775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973715" y="4303775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3973715" y="4360925"/>
              <a:ext cx="653415" cy="46990"/>
            </a:xfrm>
            <a:custGeom>
              <a:avLst/>
              <a:gdLst/>
              <a:ahLst/>
              <a:cxnLst/>
              <a:rect l="l" t="t" r="r" b="b"/>
              <a:pathLst>
                <a:path w="653414" h="46989">
                  <a:moveTo>
                    <a:pt x="653034" y="46482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653034" y="4648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973715" y="4360925"/>
              <a:ext cx="653415" cy="46990"/>
            </a:xfrm>
            <a:custGeom>
              <a:avLst/>
              <a:gdLst/>
              <a:ahLst/>
              <a:cxnLst/>
              <a:rect l="l" t="t" r="r" b="b"/>
              <a:pathLst>
                <a:path w="653414" h="46989">
                  <a:moveTo>
                    <a:pt x="0" y="46482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6482"/>
                  </a:lnTo>
                  <a:lnTo>
                    <a:pt x="0" y="4648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973715" y="4419599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973715" y="4419599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973715" y="4476750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653034" y="44958"/>
                  </a:moveTo>
                  <a:lnTo>
                    <a:pt x="65303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53034" y="4495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973715" y="4476750"/>
              <a:ext cx="653415" cy="45085"/>
            </a:xfrm>
            <a:custGeom>
              <a:avLst/>
              <a:gdLst/>
              <a:ahLst/>
              <a:cxnLst/>
              <a:rect l="l" t="t" r="r" b="b"/>
              <a:pathLst>
                <a:path w="653414" h="45085">
                  <a:moveTo>
                    <a:pt x="0" y="44958"/>
                  </a:moveTo>
                  <a:lnTo>
                    <a:pt x="0" y="0"/>
                  </a:lnTo>
                  <a:lnTo>
                    <a:pt x="653034" y="0"/>
                  </a:lnTo>
                  <a:lnTo>
                    <a:pt x="653034" y="44958"/>
                  </a:lnTo>
                  <a:lnTo>
                    <a:pt x="0" y="4495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976001" y="4067555"/>
              <a:ext cx="643255" cy="913130"/>
            </a:xfrm>
            <a:custGeom>
              <a:avLst/>
              <a:gdLst/>
              <a:ahLst/>
              <a:cxnLst/>
              <a:rect l="l" t="t" r="r" b="b"/>
              <a:pathLst>
                <a:path w="643254" h="913129">
                  <a:moveTo>
                    <a:pt x="0" y="218694"/>
                  </a:moveTo>
                  <a:lnTo>
                    <a:pt x="0" y="0"/>
                  </a:lnTo>
                  <a:lnTo>
                    <a:pt x="643127" y="0"/>
                  </a:lnTo>
                  <a:lnTo>
                    <a:pt x="643127" y="218694"/>
                  </a:lnTo>
                  <a:lnTo>
                    <a:pt x="0" y="218694"/>
                  </a:lnTo>
                  <a:close/>
                </a:path>
                <a:path w="643254" h="913129">
                  <a:moveTo>
                    <a:pt x="0" y="454152"/>
                  </a:moveTo>
                  <a:lnTo>
                    <a:pt x="0" y="228600"/>
                  </a:lnTo>
                  <a:lnTo>
                    <a:pt x="643127" y="228600"/>
                  </a:lnTo>
                  <a:lnTo>
                    <a:pt x="643127" y="454152"/>
                  </a:lnTo>
                  <a:lnTo>
                    <a:pt x="0" y="454152"/>
                  </a:lnTo>
                  <a:close/>
                </a:path>
                <a:path w="643254" h="913129">
                  <a:moveTo>
                    <a:pt x="0" y="682752"/>
                  </a:moveTo>
                  <a:lnTo>
                    <a:pt x="0" y="471678"/>
                  </a:lnTo>
                  <a:lnTo>
                    <a:pt x="643127" y="471678"/>
                  </a:lnTo>
                  <a:lnTo>
                    <a:pt x="643127" y="682752"/>
                  </a:lnTo>
                  <a:lnTo>
                    <a:pt x="0" y="682752"/>
                  </a:lnTo>
                  <a:close/>
                </a:path>
                <a:path w="643254" h="913129">
                  <a:moveTo>
                    <a:pt x="0" y="912876"/>
                  </a:moveTo>
                  <a:lnTo>
                    <a:pt x="0" y="701802"/>
                  </a:lnTo>
                  <a:lnTo>
                    <a:pt x="643127" y="701802"/>
                  </a:lnTo>
                  <a:lnTo>
                    <a:pt x="643127" y="912876"/>
                  </a:lnTo>
                  <a:lnTo>
                    <a:pt x="0" y="9128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020197" y="4360938"/>
              <a:ext cx="518159" cy="868680"/>
            </a:xfrm>
            <a:custGeom>
              <a:avLst/>
              <a:gdLst/>
              <a:ahLst/>
              <a:cxnLst/>
              <a:rect l="l" t="t" r="r" b="b"/>
              <a:pathLst>
                <a:path w="518160" h="868679">
                  <a:moveTo>
                    <a:pt x="51054" y="0"/>
                  </a:moveTo>
                  <a:lnTo>
                    <a:pt x="25908" y="0"/>
                  </a:lnTo>
                  <a:lnTo>
                    <a:pt x="25908" y="809574"/>
                  </a:lnTo>
                  <a:lnTo>
                    <a:pt x="38100" y="817626"/>
                  </a:lnTo>
                  <a:lnTo>
                    <a:pt x="51054" y="809066"/>
                  </a:lnTo>
                  <a:lnTo>
                    <a:pt x="51054" y="0"/>
                  </a:lnTo>
                  <a:close/>
                </a:path>
                <a:path w="518160" h="868679">
                  <a:moveTo>
                    <a:pt x="76200" y="792480"/>
                  </a:moveTo>
                  <a:lnTo>
                    <a:pt x="38100" y="817626"/>
                  </a:lnTo>
                  <a:lnTo>
                    <a:pt x="0" y="792480"/>
                  </a:lnTo>
                  <a:lnTo>
                    <a:pt x="25908" y="844296"/>
                  </a:lnTo>
                  <a:lnTo>
                    <a:pt x="38100" y="868680"/>
                  </a:lnTo>
                  <a:lnTo>
                    <a:pt x="51054" y="842772"/>
                  </a:lnTo>
                  <a:lnTo>
                    <a:pt x="76200" y="792480"/>
                  </a:lnTo>
                  <a:close/>
                </a:path>
                <a:path w="518160" h="868679">
                  <a:moveTo>
                    <a:pt x="228600" y="792480"/>
                  </a:moveTo>
                  <a:lnTo>
                    <a:pt x="202692" y="809574"/>
                  </a:lnTo>
                  <a:lnTo>
                    <a:pt x="202692" y="54102"/>
                  </a:lnTo>
                  <a:lnTo>
                    <a:pt x="177546" y="54102"/>
                  </a:lnTo>
                  <a:lnTo>
                    <a:pt x="177546" y="809066"/>
                  </a:lnTo>
                  <a:lnTo>
                    <a:pt x="190500" y="817626"/>
                  </a:lnTo>
                  <a:lnTo>
                    <a:pt x="152400" y="792480"/>
                  </a:lnTo>
                  <a:lnTo>
                    <a:pt x="177546" y="842772"/>
                  </a:lnTo>
                  <a:lnTo>
                    <a:pt x="190500" y="868680"/>
                  </a:lnTo>
                  <a:lnTo>
                    <a:pt x="202692" y="844296"/>
                  </a:lnTo>
                  <a:lnTo>
                    <a:pt x="228600" y="792480"/>
                  </a:lnTo>
                  <a:close/>
                </a:path>
                <a:path w="518160" h="868679">
                  <a:moveTo>
                    <a:pt x="387096" y="786384"/>
                  </a:moveTo>
                  <a:lnTo>
                    <a:pt x="361188" y="803478"/>
                  </a:lnTo>
                  <a:lnTo>
                    <a:pt x="361188" y="128778"/>
                  </a:lnTo>
                  <a:lnTo>
                    <a:pt x="336029" y="128778"/>
                  </a:lnTo>
                  <a:lnTo>
                    <a:pt x="336029" y="802970"/>
                  </a:lnTo>
                  <a:lnTo>
                    <a:pt x="348996" y="811530"/>
                  </a:lnTo>
                  <a:lnTo>
                    <a:pt x="310896" y="786384"/>
                  </a:lnTo>
                  <a:lnTo>
                    <a:pt x="336029" y="836676"/>
                  </a:lnTo>
                  <a:lnTo>
                    <a:pt x="348996" y="862584"/>
                  </a:lnTo>
                  <a:lnTo>
                    <a:pt x="361188" y="838200"/>
                  </a:lnTo>
                  <a:lnTo>
                    <a:pt x="387096" y="786384"/>
                  </a:lnTo>
                  <a:close/>
                </a:path>
                <a:path w="518160" h="868679">
                  <a:moveTo>
                    <a:pt x="518160" y="786384"/>
                  </a:moveTo>
                  <a:lnTo>
                    <a:pt x="492252" y="803478"/>
                  </a:lnTo>
                  <a:lnTo>
                    <a:pt x="492252" y="195834"/>
                  </a:lnTo>
                  <a:lnTo>
                    <a:pt x="467093" y="195834"/>
                  </a:lnTo>
                  <a:lnTo>
                    <a:pt x="467093" y="802970"/>
                  </a:lnTo>
                  <a:lnTo>
                    <a:pt x="480047" y="811530"/>
                  </a:lnTo>
                  <a:lnTo>
                    <a:pt x="441960" y="786384"/>
                  </a:lnTo>
                  <a:lnTo>
                    <a:pt x="467093" y="836676"/>
                  </a:lnTo>
                  <a:lnTo>
                    <a:pt x="480047" y="862584"/>
                  </a:lnTo>
                  <a:lnTo>
                    <a:pt x="492252" y="838200"/>
                  </a:lnTo>
                  <a:lnTo>
                    <a:pt x="518160" y="786384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046105" y="4341875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18288" y="23621"/>
                  </a:moveTo>
                  <a:lnTo>
                    <a:pt x="18288" y="6857"/>
                  </a:lnTo>
                  <a:lnTo>
                    <a:pt x="14478" y="0"/>
                  </a:lnTo>
                  <a:lnTo>
                    <a:pt x="3809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3810" y="30479"/>
                  </a:lnTo>
                  <a:lnTo>
                    <a:pt x="14478" y="30479"/>
                  </a:lnTo>
                  <a:lnTo>
                    <a:pt x="18288" y="23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046105" y="4341875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0" y="15239"/>
                  </a:moveTo>
                  <a:lnTo>
                    <a:pt x="0" y="6857"/>
                  </a:lnTo>
                  <a:lnTo>
                    <a:pt x="3809" y="0"/>
                  </a:lnTo>
                  <a:lnTo>
                    <a:pt x="9143" y="0"/>
                  </a:lnTo>
                  <a:lnTo>
                    <a:pt x="14478" y="0"/>
                  </a:lnTo>
                  <a:lnTo>
                    <a:pt x="18288" y="6857"/>
                  </a:lnTo>
                  <a:lnTo>
                    <a:pt x="18288" y="15239"/>
                  </a:lnTo>
                  <a:lnTo>
                    <a:pt x="18288" y="23621"/>
                  </a:lnTo>
                  <a:lnTo>
                    <a:pt x="14478" y="30479"/>
                  </a:lnTo>
                  <a:lnTo>
                    <a:pt x="9144" y="30479"/>
                  </a:lnTo>
                  <a:lnTo>
                    <a:pt x="3810" y="30479"/>
                  </a:lnTo>
                  <a:lnTo>
                    <a:pt x="0" y="23621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197743" y="4402835"/>
              <a:ext cx="18415" cy="31750"/>
            </a:xfrm>
            <a:custGeom>
              <a:avLst/>
              <a:gdLst/>
              <a:ahLst/>
              <a:cxnLst/>
              <a:rect l="l" t="t" r="r" b="b"/>
              <a:pathLst>
                <a:path w="18414" h="31750">
                  <a:moveTo>
                    <a:pt x="18288" y="24383"/>
                  </a:moveTo>
                  <a:lnTo>
                    <a:pt x="18288" y="6857"/>
                  </a:lnTo>
                  <a:lnTo>
                    <a:pt x="14478" y="0"/>
                  </a:lnTo>
                  <a:lnTo>
                    <a:pt x="3809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4383"/>
                  </a:lnTo>
                  <a:lnTo>
                    <a:pt x="3810" y="31241"/>
                  </a:lnTo>
                  <a:lnTo>
                    <a:pt x="14478" y="31241"/>
                  </a:lnTo>
                  <a:lnTo>
                    <a:pt x="18288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197743" y="4402835"/>
              <a:ext cx="18415" cy="31750"/>
            </a:xfrm>
            <a:custGeom>
              <a:avLst/>
              <a:gdLst/>
              <a:ahLst/>
              <a:cxnLst/>
              <a:rect l="l" t="t" r="r" b="b"/>
              <a:pathLst>
                <a:path w="18414" h="31750">
                  <a:moveTo>
                    <a:pt x="0" y="15239"/>
                  </a:moveTo>
                  <a:lnTo>
                    <a:pt x="0" y="6857"/>
                  </a:lnTo>
                  <a:lnTo>
                    <a:pt x="3809" y="0"/>
                  </a:lnTo>
                  <a:lnTo>
                    <a:pt x="9143" y="0"/>
                  </a:lnTo>
                  <a:lnTo>
                    <a:pt x="14478" y="0"/>
                  </a:lnTo>
                  <a:lnTo>
                    <a:pt x="18288" y="6857"/>
                  </a:lnTo>
                  <a:lnTo>
                    <a:pt x="18288" y="15239"/>
                  </a:lnTo>
                  <a:lnTo>
                    <a:pt x="18288" y="24383"/>
                  </a:lnTo>
                  <a:lnTo>
                    <a:pt x="14478" y="31241"/>
                  </a:lnTo>
                  <a:lnTo>
                    <a:pt x="9144" y="31241"/>
                  </a:lnTo>
                  <a:lnTo>
                    <a:pt x="3810" y="31241"/>
                  </a:lnTo>
                  <a:lnTo>
                    <a:pt x="0" y="24383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355477" y="4453127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18288" y="23621"/>
                  </a:moveTo>
                  <a:lnTo>
                    <a:pt x="18288" y="6857"/>
                  </a:lnTo>
                  <a:lnTo>
                    <a:pt x="13716" y="0"/>
                  </a:lnTo>
                  <a:lnTo>
                    <a:pt x="3809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3810" y="30479"/>
                  </a:lnTo>
                  <a:lnTo>
                    <a:pt x="13716" y="30479"/>
                  </a:lnTo>
                  <a:lnTo>
                    <a:pt x="18288" y="23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355477" y="4453127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0" y="15239"/>
                  </a:moveTo>
                  <a:lnTo>
                    <a:pt x="0" y="6857"/>
                  </a:lnTo>
                  <a:lnTo>
                    <a:pt x="3809" y="0"/>
                  </a:lnTo>
                  <a:lnTo>
                    <a:pt x="9143" y="0"/>
                  </a:lnTo>
                  <a:lnTo>
                    <a:pt x="13716" y="0"/>
                  </a:lnTo>
                  <a:lnTo>
                    <a:pt x="18288" y="6857"/>
                  </a:lnTo>
                  <a:lnTo>
                    <a:pt x="18288" y="15239"/>
                  </a:lnTo>
                  <a:lnTo>
                    <a:pt x="18288" y="23621"/>
                  </a:lnTo>
                  <a:lnTo>
                    <a:pt x="13716" y="30479"/>
                  </a:lnTo>
                  <a:lnTo>
                    <a:pt x="9144" y="30479"/>
                  </a:lnTo>
                  <a:lnTo>
                    <a:pt x="3810" y="30479"/>
                  </a:lnTo>
                  <a:lnTo>
                    <a:pt x="0" y="23621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487303" y="4510277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18288" y="23621"/>
                  </a:moveTo>
                  <a:lnTo>
                    <a:pt x="18288" y="6857"/>
                  </a:lnTo>
                  <a:lnTo>
                    <a:pt x="14478" y="0"/>
                  </a:lnTo>
                  <a:lnTo>
                    <a:pt x="3809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3810" y="30479"/>
                  </a:lnTo>
                  <a:lnTo>
                    <a:pt x="14478" y="30479"/>
                  </a:lnTo>
                  <a:lnTo>
                    <a:pt x="18288" y="23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487303" y="4510277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0" y="15239"/>
                  </a:moveTo>
                  <a:lnTo>
                    <a:pt x="0" y="6857"/>
                  </a:lnTo>
                  <a:lnTo>
                    <a:pt x="3809" y="0"/>
                  </a:lnTo>
                  <a:lnTo>
                    <a:pt x="9143" y="0"/>
                  </a:lnTo>
                  <a:lnTo>
                    <a:pt x="14478" y="0"/>
                  </a:lnTo>
                  <a:lnTo>
                    <a:pt x="18288" y="6857"/>
                  </a:lnTo>
                  <a:lnTo>
                    <a:pt x="18288" y="15239"/>
                  </a:lnTo>
                  <a:lnTo>
                    <a:pt x="18288" y="23621"/>
                  </a:lnTo>
                  <a:lnTo>
                    <a:pt x="14478" y="30479"/>
                  </a:lnTo>
                  <a:lnTo>
                    <a:pt x="9144" y="30479"/>
                  </a:lnTo>
                  <a:lnTo>
                    <a:pt x="3810" y="30479"/>
                  </a:lnTo>
                  <a:lnTo>
                    <a:pt x="0" y="23621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831221" y="5207508"/>
              <a:ext cx="949960" cy="303530"/>
            </a:xfrm>
            <a:custGeom>
              <a:avLst/>
              <a:gdLst/>
              <a:ahLst/>
              <a:cxnLst/>
              <a:rect l="l" t="t" r="r" b="b"/>
              <a:pathLst>
                <a:path w="949960" h="303529">
                  <a:moveTo>
                    <a:pt x="949452" y="214122"/>
                  </a:moveTo>
                  <a:lnTo>
                    <a:pt x="949452" y="88392"/>
                  </a:lnTo>
                  <a:lnTo>
                    <a:pt x="860297" y="0"/>
                  </a:lnTo>
                  <a:lnTo>
                    <a:pt x="88392" y="0"/>
                  </a:lnTo>
                  <a:lnTo>
                    <a:pt x="0" y="88392"/>
                  </a:lnTo>
                  <a:lnTo>
                    <a:pt x="0" y="214122"/>
                  </a:lnTo>
                  <a:lnTo>
                    <a:pt x="88392" y="303276"/>
                  </a:lnTo>
                  <a:lnTo>
                    <a:pt x="860297" y="303276"/>
                  </a:lnTo>
                  <a:lnTo>
                    <a:pt x="949452" y="214122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831221" y="5207508"/>
              <a:ext cx="949960" cy="303530"/>
            </a:xfrm>
            <a:custGeom>
              <a:avLst/>
              <a:gdLst/>
              <a:ahLst/>
              <a:cxnLst/>
              <a:rect l="l" t="t" r="r" b="b"/>
              <a:pathLst>
                <a:path w="949960" h="303529">
                  <a:moveTo>
                    <a:pt x="0" y="88392"/>
                  </a:moveTo>
                  <a:lnTo>
                    <a:pt x="88392" y="0"/>
                  </a:lnTo>
                  <a:lnTo>
                    <a:pt x="860297" y="0"/>
                  </a:lnTo>
                  <a:lnTo>
                    <a:pt x="949452" y="88392"/>
                  </a:lnTo>
                  <a:lnTo>
                    <a:pt x="949452" y="214122"/>
                  </a:lnTo>
                  <a:lnTo>
                    <a:pt x="860297" y="303276"/>
                  </a:lnTo>
                  <a:lnTo>
                    <a:pt x="88392" y="303276"/>
                  </a:lnTo>
                  <a:lnTo>
                    <a:pt x="0" y="214122"/>
                  </a:lnTo>
                  <a:lnTo>
                    <a:pt x="0" y="883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4039495" y="5283200"/>
            <a:ext cx="5321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MULTIPLE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997089" y="4990084"/>
            <a:ext cx="979805" cy="316230"/>
            <a:chOff x="997089" y="4990084"/>
            <a:chExt cx="979805" cy="316230"/>
          </a:xfrm>
        </p:grpSpPr>
        <p:sp>
          <p:nvSpPr>
            <p:cNvPr id="98" name="object 98"/>
            <p:cNvSpPr/>
            <p:nvPr/>
          </p:nvSpPr>
          <p:spPr>
            <a:xfrm>
              <a:off x="1003439" y="4996434"/>
              <a:ext cx="967105" cy="303530"/>
            </a:xfrm>
            <a:custGeom>
              <a:avLst/>
              <a:gdLst/>
              <a:ahLst/>
              <a:cxnLst/>
              <a:rect l="l" t="t" r="r" b="b"/>
              <a:pathLst>
                <a:path w="967105" h="303529">
                  <a:moveTo>
                    <a:pt x="966978" y="214122"/>
                  </a:moveTo>
                  <a:lnTo>
                    <a:pt x="966978" y="88392"/>
                  </a:lnTo>
                  <a:lnTo>
                    <a:pt x="877824" y="0"/>
                  </a:lnTo>
                  <a:lnTo>
                    <a:pt x="89154" y="0"/>
                  </a:lnTo>
                  <a:lnTo>
                    <a:pt x="0" y="88392"/>
                  </a:lnTo>
                  <a:lnTo>
                    <a:pt x="0" y="214122"/>
                  </a:lnTo>
                  <a:lnTo>
                    <a:pt x="89154" y="303276"/>
                  </a:lnTo>
                  <a:lnTo>
                    <a:pt x="877824" y="303276"/>
                  </a:lnTo>
                  <a:lnTo>
                    <a:pt x="966978" y="214122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003439" y="4996434"/>
              <a:ext cx="967105" cy="303530"/>
            </a:xfrm>
            <a:custGeom>
              <a:avLst/>
              <a:gdLst/>
              <a:ahLst/>
              <a:cxnLst/>
              <a:rect l="l" t="t" r="r" b="b"/>
              <a:pathLst>
                <a:path w="967105" h="303529">
                  <a:moveTo>
                    <a:pt x="0" y="88392"/>
                  </a:moveTo>
                  <a:lnTo>
                    <a:pt x="89154" y="0"/>
                  </a:lnTo>
                  <a:lnTo>
                    <a:pt x="877824" y="0"/>
                  </a:lnTo>
                  <a:lnTo>
                    <a:pt x="966978" y="88392"/>
                  </a:lnTo>
                  <a:lnTo>
                    <a:pt x="966978" y="214122"/>
                  </a:lnTo>
                  <a:lnTo>
                    <a:pt x="877824" y="303276"/>
                  </a:lnTo>
                  <a:lnTo>
                    <a:pt x="89154" y="303276"/>
                  </a:lnTo>
                  <a:lnTo>
                    <a:pt x="0" y="214122"/>
                  </a:lnTo>
                  <a:lnTo>
                    <a:pt x="0" y="883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1213237" y="5072126"/>
            <a:ext cx="5467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COMPARA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04199" y="3145031"/>
            <a:ext cx="2374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P</a:t>
            </a:r>
            <a:r>
              <a:rPr dirty="0" sz="800" spc="-30" b="1">
                <a:latin typeface="Arial"/>
                <a:cs typeface="Arial"/>
              </a:rPr>
              <a:t>A</a:t>
            </a:r>
            <a:r>
              <a:rPr dirty="0" sz="800" spc="-5" b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11135" y="3125978"/>
            <a:ext cx="8731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29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098435" y="3105657"/>
            <a:ext cx="2502535" cy="2322830"/>
            <a:chOff x="1098435" y="3105657"/>
            <a:chExt cx="2502535" cy="2322830"/>
          </a:xfrm>
        </p:grpSpPr>
        <p:sp>
          <p:nvSpPr>
            <p:cNvPr id="104" name="object 104"/>
            <p:cNvSpPr/>
            <p:nvPr/>
          </p:nvSpPr>
          <p:spPr>
            <a:xfrm>
              <a:off x="1104785" y="3112007"/>
              <a:ext cx="1140460" cy="227329"/>
            </a:xfrm>
            <a:custGeom>
              <a:avLst/>
              <a:gdLst/>
              <a:ahLst/>
              <a:cxnLst/>
              <a:rect l="l" t="t" r="r" b="b"/>
              <a:pathLst>
                <a:path w="1140460" h="227329">
                  <a:moveTo>
                    <a:pt x="0" y="227075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27075"/>
                  </a:lnTo>
                  <a:lnTo>
                    <a:pt x="0" y="227075"/>
                  </a:lnTo>
                  <a:close/>
                </a:path>
                <a:path w="1140460" h="227329">
                  <a:moveTo>
                    <a:pt x="893064" y="227075"/>
                  </a:moveTo>
                  <a:lnTo>
                    <a:pt x="893064" y="0"/>
                  </a:lnTo>
                  <a:lnTo>
                    <a:pt x="1139952" y="0"/>
                  </a:lnTo>
                  <a:lnTo>
                    <a:pt x="1139952" y="227075"/>
                  </a:lnTo>
                  <a:lnTo>
                    <a:pt x="893064" y="227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104529" y="3800855"/>
              <a:ext cx="1905" cy="1565275"/>
            </a:xfrm>
            <a:custGeom>
              <a:avLst/>
              <a:gdLst/>
              <a:ahLst/>
              <a:cxnLst/>
              <a:rect l="l" t="t" r="r" b="b"/>
              <a:pathLst>
                <a:path w="1905" h="1565275">
                  <a:moveTo>
                    <a:pt x="0" y="0"/>
                  </a:moveTo>
                  <a:lnTo>
                    <a:pt x="1524" y="1565148"/>
                  </a:lnTo>
                </a:path>
              </a:pathLst>
            </a:custGeom>
            <a:ln w="254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380879" y="4424933"/>
              <a:ext cx="213360" cy="996950"/>
            </a:xfrm>
            <a:custGeom>
              <a:avLst/>
              <a:gdLst/>
              <a:ahLst/>
              <a:cxnLst/>
              <a:rect l="l" t="t" r="r" b="b"/>
              <a:pathLst>
                <a:path w="213360" h="996950">
                  <a:moveTo>
                    <a:pt x="213360" y="0"/>
                  </a:moveTo>
                  <a:lnTo>
                    <a:pt x="0" y="0"/>
                  </a:lnTo>
                  <a:lnTo>
                    <a:pt x="0" y="99669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1311535" y="3814063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745113" y="3793490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20957" y="3801111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720730" y="3358391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340489" y="3339084"/>
            <a:ext cx="4168140" cy="2743200"/>
            <a:chOff x="5340489" y="3339084"/>
            <a:chExt cx="4168140" cy="2743200"/>
          </a:xfrm>
        </p:grpSpPr>
        <p:pic>
          <p:nvPicPr>
            <p:cNvPr id="112" name="object 1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7963" y="3339084"/>
              <a:ext cx="76200" cy="20269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721743" y="3777234"/>
              <a:ext cx="76200" cy="1245870"/>
            </a:xfrm>
            <a:custGeom>
              <a:avLst/>
              <a:gdLst/>
              <a:ahLst/>
              <a:cxnLst/>
              <a:rect l="l" t="t" r="r" b="b"/>
              <a:pathLst>
                <a:path w="76200" h="1245870">
                  <a:moveTo>
                    <a:pt x="38100" y="1194815"/>
                  </a:moveTo>
                  <a:lnTo>
                    <a:pt x="0" y="1169669"/>
                  </a:lnTo>
                  <a:lnTo>
                    <a:pt x="25145" y="1219961"/>
                  </a:lnTo>
                  <a:lnTo>
                    <a:pt x="25145" y="1194815"/>
                  </a:lnTo>
                  <a:lnTo>
                    <a:pt x="38100" y="1194815"/>
                  </a:lnTo>
                  <a:close/>
                </a:path>
                <a:path w="76200" h="1245870">
                  <a:moveTo>
                    <a:pt x="50291" y="1186769"/>
                  </a:moveTo>
                  <a:lnTo>
                    <a:pt x="50291" y="0"/>
                  </a:lnTo>
                  <a:lnTo>
                    <a:pt x="25145" y="0"/>
                  </a:lnTo>
                  <a:lnTo>
                    <a:pt x="25145" y="1186266"/>
                  </a:lnTo>
                  <a:lnTo>
                    <a:pt x="38100" y="1194815"/>
                  </a:lnTo>
                  <a:lnTo>
                    <a:pt x="50291" y="1186769"/>
                  </a:lnTo>
                  <a:close/>
                </a:path>
                <a:path w="76200" h="1245870">
                  <a:moveTo>
                    <a:pt x="50291" y="1221486"/>
                  </a:moveTo>
                  <a:lnTo>
                    <a:pt x="50291" y="1194815"/>
                  </a:lnTo>
                  <a:lnTo>
                    <a:pt x="25145" y="1194815"/>
                  </a:lnTo>
                  <a:lnTo>
                    <a:pt x="25145" y="1219961"/>
                  </a:lnTo>
                  <a:lnTo>
                    <a:pt x="38100" y="1245869"/>
                  </a:lnTo>
                  <a:lnTo>
                    <a:pt x="50291" y="1221486"/>
                  </a:lnTo>
                  <a:close/>
                </a:path>
                <a:path w="76200" h="1245870">
                  <a:moveTo>
                    <a:pt x="76200" y="1169669"/>
                  </a:moveTo>
                  <a:lnTo>
                    <a:pt x="38100" y="1194815"/>
                  </a:lnTo>
                  <a:lnTo>
                    <a:pt x="50291" y="1194815"/>
                  </a:lnTo>
                  <a:lnTo>
                    <a:pt x="50291" y="1221486"/>
                  </a:lnTo>
                  <a:lnTo>
                    <a:pt x="76200" y="11696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416943" y="3540252"/>
              <a:ext cx="670560" cy="227329"/>
            </a:xfrm>
            <a:custGeom>
              <a:avLst/>
              <a:gdLst/>
              <a:ahLst/>
              <a:cxnLst/>
              <a:rect l="l" t="t" r="r" b="b"/>
              <a:pathLst>
                <a:path w="670560" h="227329">
                  <a:moveTo>
                    <a:pt x="0" y="227076"/>
                  </a:moveTo>
                  <a:lnTo>
                    <a:pt x="0" y="0"/>
                  </a:lnTo>
                  <a:lnTo>
                    <a:pt x="670560" y="0"/>
                  </a:lnTo>
                  <a:lnTo>
                    <a:pt x="670560" y="227075"/>
                  </a:lnTo>
                  <a:lnTo>
                    <a:pt x="0" y="2270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220853" y="3780282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w="0" h="318135">
                  <a:moveTo>
                    <a:pt x="0" y="0"/>
                  </a:moveTo>
                  <a:lnTo>
                    <a:pt x="0" y="317754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214757" y="4062984"/>
              <a:ext cx="1618615" cy="76200"/>
            </a:xfrm>
            <a:custGeom>
              <a:avLst/>
              <a:gdLst/>
              <a:ahLst/>
              <a:cxnLst/>
              <a:rect l="l" t="t" r="r" b="b"/>
              <a:pathLst>
                <a:path w="1618615" h="76200">
                  <a:moveTo>
                    <a:pt x="1567434" y="38100"/>
                  </a:moveTo>
                  <a:lnTo>
                    <a:pt x="1558873" y="25129"/>
                  </a:lnTo>
                  <a:lnTo>
                    <a:pt x="0" y="22098"/>
                  </a:lnTo>
                  <a:lnTo>
                    <a:pt x="0" y="47244"/>
                  </a:lnTo>
                  <a:lnTo>
                    <a:pt x="1559397" y="50276"/>
                  </a:lnTo>
                  <a:lnTo>
                    <a:pt x="1567434" y="38100"/>
                  </a:lnTo>
                  <a:close/>
                </a:path>
                <a:path w="1618615" h="76200">
                  <a:moveTo>
                    <a:pt x="1618488" y="38100"/>
                  </a:moveTo>
                  <a:lnTo>
                    <a:pt x="1542288" y="0"/>
                  </a:lnTo>
                  <a:lnTo>
                    <a:pt x="1558873" y="25129"/>
                  </a:lnTo>
                  <a:lnTo>
                    <a:pt x="1567434" y="25146"/>
                  </a:lnTo>
                  <a:lnTo>
                    <a:pt x="1567434" y="63627"/>
                  </a:lnTo>
                  <a:lnTo>
                    <a:pt x="1618488" y="38100"/>
                  </a:lnTo>
                  <a:close/>
                </a:path>
                <a:path w="1618615" h="76200">
                  <a:moveTo>
                    <a:pt x="1567434" y="63627"/>
                  </a:moveTo>
                  <a:lnTo>
                    <a:pt x="1567434" y="50292"/>
                  </a:lnTo>
                  <a:lnTo>
                    <a:pt x="1559397" y="50276"/>
                  </a:lnTo>
                  <a:lnTo>
                    <a:pt x="1542288" y="76200"/>
                  </a:lnTo>
                  <a:lnTo>
                    <a:pt x="1567434" y="63627"/>
                  </a:lnTo>
                  <a:close/>
                </a:path>
                <a:path w="1618615" h="76200">
                  <a:moveTo>
                    <a:pt x="1567434" y="38100"/>
                  </a:moveTo>
                  <a:lnTo>
                    <a:pt x="1567434" y="25146"/>
                  </a:lnTo>
                  <a:lnTo>
                    <a:pt x="1558873" y="25129"/>
                  </a:lnTo>
                  <a:lnTo>
                    <a:pt x="1567434" y="38100"/>
                  </a:lnTo>
                  <a:close/>
                </a:path>
                <a:path w="1618615" h="76200">
                  <a:moveTo>
                    <a:pt x="1567434" y="50292"/>
                  </a:moveTo>
                  <a:lnTo>
                    <a:pt x="1567434" y="38100"/>
                  </a:lnTo>
                  <a:lnTo>
                    <a:pt x="1559397" y="50276"/>
                  </a:lnTo>
                  <a:lnTo>
                    <a:pt x="1567434" y="5029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6097409" y="3540252"/>
              <a:ext cx="534670" cy="227329"/>
            </a:xfrm>
            <a:custGeom>
              <a:avLst/>
              <a:gdLst/>
              <a:ahLst/>
              <a:cxnLst/>
              <a:rect l="l" t="t" r="r" b="b"/>
              <a:pathLst>
                <a:path w="534670" h="227329">
                  <a:moveTo>
                    <a:pt x="0" y="227075"/>
                  </a:moveTo>
                  <a:lnTo>
                    <a:pt x="0" y="0"/>
                  </a:lnTo>
                  <a:lnTo>
                    <a:pt x="260603" y="0"/>
                  </a:lnTo>
                  <a:lnTo>
                    <a:pt x="260603" y="227075"/>
                  </a:lnTo>
                  <a:lnTo>
                    <a:pt x="0" y="227075"/>
                  </a:lnTo>
                  <a:close/>
                </a:path>
                <a:path w="534670" h="227329">
                  <a:moveTo>
                    <a:pt x="270497" y="227075"/>
                  </a:moveTo>
                  <a:lnTo>
                    <a:pt x="270497" y="0"/>
                  </a:lnTo>
                  <a:lnTo>
                    <a:pt x="534149" y="0"/>
                  </a:lnTo>
                  <a:lnTo>
                    <a:pt x="534149" y="227075"/>
                  </a:lnTo>
                  <a:lnTo>
                    <a:pt x="270497" y="227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195694" y="4485132"/>
              <a:ext cx="2085975" cy="3175"/>
            </a:xfrm>
            <a:custGeom>
              <a:avLst/>
              <a:gdLst/>
              <a:ahLst/>
              <a:cxnLst/>
              <a:rect l="l" t="t" r="r" b="b"/>
              <a:pathLst>
                <a:path w="2085975" h="3175">
                  <a:moveTo>
                    <a:pt x="2085594" y="304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925959" y="4243578"/>
              <a:ext cx="76200" cy="786130"/>
            </a:xfrm>
            <a:custGeom>
              <a:avLst/>
              <a:gdLst/>
              <a:ahLst/>
              <a:cxnLst/>
              <a:rect l="l" t="t" r="r" b="b"/>
              <a:pathLst>
                <a:path w="76200" h="786129">
                  <a:moveTo>
                    <a:pt x="38099" y="735329"/>
                  </a:moveTo>
                  <a:lnTo>
                    <a:pt x="0" y="709422"/>
                  </a:lnTo>
                  <a:lnTo>
                    <a:pt x="25145" y="759713"/>
                  </a:lnTo>
                  <a:lnTo>
                    <a:pt x="25145" y="735329"/>
                  </a:lnTo>
                  <a:lnTo>
                    <a:pt x="38099" y="735329"/>
                  </a:lnTo>
                  <a:close/>
                </a:path>
                <a:path w="76200" h="786129">
                  <a:moveTo>
                    <a:pt x="51053" y="726521"/>
                  </a:moveTo>
                  <a:lnTo>
                    <a:pt x="51053" y="0"/>
                  </a:lnTo>
                  <a:lnTo>
                    <a:pt x="25145" y="0"/>
                  </a:lnTo>
                  <a:lnTo>
                    <a:pt x="25145" y="726521"/>
                  </a:lnTo>
                  <a:lnTo>
                    <a:pt x="38099" y="735329"/>
                  </a:lnTo>
                  <a:lnTo>
                    <a:pt x="51053" y="726521"/>
                  </a:lnTo>
                  <a:close/>
                </a:path>
                <a:path w="76200" h="786129">
                  <a:moveTo>
                    <a:pt x="51053" y="759714"/>
                  </a:moveTo>
                  <a:lnTo>
                    <a:pt x="51053" y="735329"/>
                  </a:lnTo>
                  <a:lnTo>
                    <a:pt x="25145" y="735329"/>
                  </a:lnTo>
                  <a:lnTo>
                    <a:pt x="25145" y="759713"/>
                  </a:lnTo>
                  <a:lnTo>
                    <a:pt x="38099" y="785621"/>
                  </a:lnTo>
                  <a:lnTo>
                    <a:pt x="51053" y="759714"/>
                  </a:lnTo>
                  <a:close/>
                </a:path>
                <a:path w="76200" h="786129">
                  <a:moveTo>
                    <a:pt x="76200" y="709422"/>
                  </a:moveTo>
                  <a:lnTo>
                    <a:pt x="38099" y="735330"/>
                  </a:lnTo>
                  <a:lnTo>
                    <a:pt x="51053" y="735329"/>
                  </a:lnTo>
                  <a:lnTo>
                    <a:pt x="51053" y="759714"/>
                  </a:lnTo>
                  <a:lnTo>
                    <a:pt x="76200" y="7094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943485" y="5535930"/>
              <a:ext cx="1907539" cy="3175"/>
            </a:xfrm>
            <a:custGeom>
              <a:avLst/>
              <a:gdLst/>
              <a:ahLst/>
              <a:cxnLst/>
              <a:rect l="l" t="t" r="r" b="b"/>
              <a:pathLst>
                <a:path w="1907540" h="3175">
                  <a:moveTo>
                    <a:pt x="1907286" y="0"/>
                  </a:moveTo>
                  <a:lnTo>
                    <a:pt x="0" y="30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944247" y="5532882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w="0" h="54610">
                  <a:moveTo>
                    <a:pt x="0" y="0"/>
                  </a:moveTo>
                  <a:lnTo>
                    <a:pt x="0" y="5410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346839" y="3375660"/>
              <a:ext cx="4155440" cy="2700020"/>
            </a:xfrm>
            <a:custGeom>
              <a:avLst/>
              <a:gdLst/>
              <a:ahLst/>
              <a:cxnLst/>
              <a:rect l="l" t="t" r="r" b="b"/>
              <a:pathLst>
                <a:path w="4155440" h="2700020">
                  <a:moveTo>
                    <a:pt x="0" y="0"/>
                  </a:moveTo>
                  <a:lnTo>
                    <a:pt x="4155186" y="0"/>
                  </a:lnTo>
                  <a:lnTo>
                    <a:pt x="4155186" y="2699766"/>
                  </a:lnTo>
                  <a:lnTo>
                    <a:pt x="0" y="26997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491350" y="5307330"/>
              <a:ext cx="1831975" cy="76200"/>
            </a:xfrm>
            <a:custGeom>
              <a:avLst/>
              <a:gdLst/>
              <a:ahLst/>
              <a:cxnLst/>
              <a:rect l="l" t="t" r="r" b="b"/>
              <a:pathLst>
                <a:path w="1831975" h="76200">
                  <a:moveTo>
                    <a:pt x="1780794" y="38119"/>
                  </a:moveTo>
                  <a:lnTo>
                    <a:pt x="1772252" y="25146"/>
                  </a:lnTo>
                  <a:lnTo>
                    <a:pt x="0" y="25146"/>
                  </a:lnTo>
                  <a:lnTo>
                    <a:pt x="0" y="51054"/>
                  </a:lnTo>
                  <a:lnTo>
                    <a:pt x="1772252" y="51054"/>
                  </a:lnTo>
                  <a:lnTo>
                    <a:pt x="1780794" y="38119"/>
                  </a:lnTo>
                  <a:close/>
                </a:path>
                <a:path w="1831975" h="76200">
                  <a:moveTo>
                    <a:pt x="1831848" y="38100"/>
                  </a:moveTo>
                  <a:lnTo>
                    <a:pt x="1755648" y="0"/>
                  </a:lnTo>
                  <a:lnTo>
                    <a:pt x="1772252" y="25146"/>
                  </a:lnTo>
                  <a:lnTo>
                    <a:pt x="1780794" y="25146"/>
                  </a:lnTo>
                  <a:lnTo>
                    <a:pt x="1780806" y="38100"/>
                  </a:lnTo>
                  <a:lnTo>
                    <a:pt x="1780806" y="63620"/>
                  </a:lnTo>
                  <a:lnTo>
                    <a:pt x="1831848" y="38100"/>
                  </a:lnTo>
                  <a:close/>
                </a:path>
                <a:path w="1831975" h="76200">
                  <a:moveTo>
                    <a:pt x="1780794" y="63626"/>
                  </a:moveTo>
                  <a:lnTo>
                    <a:pt x="1780794" y="51054"/>
                  </a:lnTo>
                  <a:lnTo>
                    <a:pt x="1772252" y="51054"/>
                  </a:lnTo>
                  <a:lnTo>
                    <a:pt x="1755648" y="76200"/>
                  </a:lnTo>
                  <a:lnTo>
                    <a:pt x="1780794" y="63626"/>
                  </a:lnTo>
                  <a:close/>
                </a:path>
                <a:path w="1831975" h="76200">
                  <a:moveTo>
                    <a:pt x="1780794" y="38080"/>
                  </a:moveTo>
                  <a:lnTo>
                    <a:pt x="1780794" y="25146"/>
                  </a:lnTo>
                  <a:lnTo>
                    <a:pt x="1772252" y="25146"/>
                  </a:lnTo>
                  <a:lnTo>
                    <a:pt x="1780794" y="38080"/>
                  </a:lnTo>
                  <a:close/>
                </a:path>
                <a:path w="1831975" h="76200">
                  <a:moveTo>
                    <a:pt x="1780806" y="63620"/>
                  </a:moveTo>
                  <a:lnTo>
                    <a:pt x="1780806" y="38100"/>
                  </a:lnTo>
                  <a:lnTo>
                    <a:pt x="1772252" y="51054"/>
                  </a:lnTo>
                  <a:lnTo>
                    <a:pt x="1780794" y="51054"/>
                  </a:lnTo>
                  <a:lnTo>
                    <a:pt x="1780794" y="63626"/>
                  </a:lnTo>
                  <a:close/>
                </a:path>
              </a:pathLst>
            </a:custGeom>
            <a:solidFill>
              <a:srgbClr val="7B00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8134222" y="4073652"/>
              <a:ext cx="342900" cy="45085"/>
            </a:xfrm>
            <a:custGeom>
              <a:avLst/>
              <a:gdLst/>
              <a:ahLst/>
              <a:cxnLst/>
              <a:rect l="l" t="t" r="r" b="b"/>
              <a:pathLst>
                <a:path w="342900" h="45085">
                  <a:moveTo>
                    <a:pt x="342900" y="44958"/>
                  </a:moveTo>
                  <a:lnTo>
                    <a:pt x="342900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342900" y="4495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134222" y="4073652"/>
              <a:ext cx="342900" cy="45085"/>
            </a:xfrm>
            <a:custGeom>
              <a:avLst/>
              <a:gdLst/>
              <a:ahLst/>
              <a:cxnLst/>
              <a:rect l="l" t="t" r="r" b="b"/>
              <a:pathLst>
                <a:path w="342900" h="45085">
                  <a:moveTo>
                    <a:pt x="0" y="44958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8134222" y="4303776"/>
              <a:ext cx="342900" cy="45085"/>
            </a:xfrm>
            <a:custGeom>
              <a:avLst/>
              <a:gdLst/>
              <a:ahLst/>
              <a:cxnLst/>
              <a:rect l="l" t="t" r="r" b="b"/>
              <a:pathLst>
                <a:path w="342900" h="45085">
                  <a:moveTo>
                    <a:pt x="342900" y="44958"/>
                  </a:moveTo>
                  <a:lnTo>
                    <a:pt x="342900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342900" y="4495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134222" y="4303776"/>
              <a:ext cx="342900" cy="45085"/>
            </a:xfrm>
            <a:custGeom>
              <a:avLst/>
              <a:gdLst/>
              <a:ahLst/>
              <a:cxnLst/>
              <a:rect l="l" t="t" r="r" b="b"/>
              <a:pathLst>
                <a:path w="342900" h="45085">
                  <a:moveTo>
                    <a:pt x="0" y="44958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134222" y="4533900"/>
              <a:ext cx="342900" cy="45085"/>
            </a:xfrm>
            <a:custGeom>
              <a:avLst/>
              <a:gdLst/>
              <a:ahLst/>
              <a:cxnLst/>
              <a:rect l="l" t="t" r="r" b="b"/>
              <a:pathLst>
                <a:path w="342900" h="45085">
                  <a:moveTo>
                    <a:pt x="342900" y="44958"/>
                  </a:moveTo>
                  <a:lnTo>
                    <a:pt x="342900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342900" y="4495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8134222" y="4533900"/>
              <a:ext cx="342900" cy="45085"/>
            </a:xfrm>
            <a:custGeom>
              <a:avLst/>
              <a:gdLst/>
              <a:ahLst/>
              <a:cxnLst/>
              <a:rect l="l" t="t" r="r" b="b"/>
              <a:pathLst>
                <a:path w="342900" h="45085">
                  <a:moveTo>
                    <a:pt x="0" y="44958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8134222" y="4764786"/>
              <a:ext cx="342900" cy="44450"/>
            </a:xfrm>
            <a:custGeom>
              <a:avLst/>
              <a:gdLst/>
              <a:ahLst/>
              <a:cxnLst/>
              <a:rect l="l" t="t" r="r" b="b"/>
              <a:pathLst>
                <a:path w="342900" h="44450">
                  <a:moveTo>
                    <a:pt x="342900" y="44196"/>
                  </a:moveTo>
                  <a:lnTo>
                    <a:pt x="342900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342900" y="4419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8134222" y="4764786"/>
              <a:ext cx="342900" cy="44450"/>
            </a:xfrm>
            <a:custGeom>
              <a:avLst/>
              <a:gdLst/>
              <a:ahLst/>
              <a:cxnLst/>
              <a:rect l="l" t="t" r="r" b="b"/>
              <a:pathLst>
                <a:path w="342900" h="44450">
                  <a:moveTo>
                    <a:pt x="0" y="44196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9315329" y="4633978"/>
            <a:ext cx="838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252084" y="3867413"/>
            <a:ext cx="19748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 i="1">
                <a:latin typeface="Arial"/>
                <a:cs typeface="Arial"/>
              </a:rPr>
              <a:t>NC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047101" y="4067302"/>
            <a:ext cx="808990" cy="1748789"/>
            <a:chOff x="8047101" y="4067302"/>
            <a:chExt cx="808990" cy="1748789"/>
          </a:xfrm>
        </p:grpSpPr>
        <p:sp>
          <p:nvSpPr>
            <p:cNvPr id="135" name="object 135"/>
            <p:cNvSpPr/>
            <p:nvPr/>
          </p:nvSpPr>
          <p:spPr>
            <a:xfrm>
              <a:off x="8277491" y="4322826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35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8057273" y="4073652"/>
              <a:ext cx="71120" cy="45085"/>
            </a:xfrm>
            <a:custGeom>
              <a:avLst/>
              <a:gdLst/>
              <a:ahLst/>
              <a:cxnLst/>
              <a:rect l="l" t="t" r="r" b="b"/>
              <a:pathLst>
                <a:path w="71120" h="45085">
                  <a:moveTo>
                    <a:pt x="70866" y="44958"/>
                  </a:moveTo>
                  <a:lnTo>
                    <a:pt x="70866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70866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8057273" y="4073652"/>
              <a:ext cx="71120" cy="45085"/>
            </a:xfrm>
            <a:custGeom>
              <a:avLst/>
              <a:gdLst/>
              <a:ahLst/>
              <a:cxnLst/>
              <a:rect l="l" t="t" r="r" b="b"/>
              <a:pathLst>
                <a:path w="71120" h="45085">
                  <a:moveTo>
                    <a:pt x="0" y="44958"/>
                  </a:moveTo>
                  <a:lnTo>
                    <a:pt x="0" y="0"/>
                  </a:lnTo>
                  <a:lnTo>
                    <a:pt x="70866" y="0"/>
                  </a:lnTo>
                  <a:lnTo>
                    <a:pt x="70866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053451" y="4303776"/>
              <a:ext cx="71120" cy="45085"/>
            </a:xfrm>
            <a:custGeom>
              <a:avLst/>
              <a:gdLst/>
              <a:ahLst/>
              <a:cxnLst/>
              <a:rect l="l" t="t" r="r" b="b"/>
              <a:pathLst>
                <a:path w="71120" h="45085">
                  <a:moveTo>
                    <a:pt x="70866" y="44958"/>
                  </a:moveTo>
                  <a:lnTo>
                    <a:pt x="70866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70866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8053451" y="4303776"/>
              <a:ext cx="71120" cy="45085"/>
            </a:xfrm>
            <a:custGeom>
              <a:avLst/>
              <a:gdLst/>
              <a:ahLst/>
              <a:cxnLst/>
              <a:rect l="l" t="t" r="r" b="b"/>
              <a:pathLst>
                <a:path w="71120" h="45085">
                  <a:moveTo>
                    <a:pt x="0" y="44958"/>
                  </a:moveTo>
                  <a:lnTo>
                    <a:pt x="0" y="0"/>
                  </a:lnTo>
                  <a:lnTo>
                    <a:pt x="70866" y="0"/>
                  </a:lnTo>
                  <a:lnTo>
                    <a:pt x="70866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8057273" y="4533900"/>
              <a:ext cx="71120" cy="45085"/>
            </a:xfrm>
            <a:custGeom>
              <a:avLst/>
              <a:gdLst/>
              <a:ahLst/>
              <a:cxnLst/>
              <a:rect l="l" t="t" r="r" b="b"/>
              <a:pathLst>
                <a:path w="71120" h="45085">
                  <a:moveTo>
                    <a:pt x="70866" y="44958"/>
                  </a:moveTo>
                  <a:lnTo>
                    <a:pt x="70866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70866" y="44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8057273" y="4533900"/>
              <a:ext cx="71120" cy="45085"/>
            </a:xfrm>
            <a:custGeom>
              <a:avLst/>
              <a:gdLst/>
              <a:ahLst/>
              <a:cxnLst/>
              <a:rect l="l" t="t" r="r" b="b"/>
              <a:pathLst>
                <a:path w="71120" h="45085">
                  <a:moveTo>
                    <a:pt x="0" y="44958"/>
                  </a:moveTo>
                  <a:lnTo>
                    <a:pt x="0" y="0"/>
                  </a:lnTo>
                  <a:lnTo>
                    <a:pt x="70866" y="0"/>
                  </a:lnTo>
                  <a:lnTo>
                    <a:pt x="70866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8053451" y="4764786"/>
              <a:ext cx="71120" cy="44450"/>
            </a:xfrm>
            <a:custGeom>
              <a:avLst/>
              <a:gdLst/>
              <a:ahLst/>
              <a:cxnLst/>
              <a:rect l="l" t="t" r="r" b="b"/>
              <a:pathLst>
                <a:path w="71120" h="44450">
                  <a:moveTo>
                    <a:pt x="70866" y="44196"/>
                  </a:moveTo>
                  <a:lnTo>
                    <a:pt x="70866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70866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8053451" y="4764786"/>
              <a:ext cx="71120" cy="44450"/>
            </a:xfrm>
            <a:custGeom>
              <a:avLst/>
              <a:gdLst/>
              <a:ahLst/>
              <a:cxnLst/>
              <a:rect l="l" t="t" r="r" b="b"/>
              <a:pathLst>
                <a:path w="71120" h="44450">
                  <a:moveTo>
                    <a:pt x="0" y="44196"/>
                  </a:moveTo>
                  <a:lnTo>
                    <a:pt x="0" y="0"/>
                  </a:lnTo>
                  <a:lnTo>
                    <a:pt x="70866" y="0"/>
                  </a:lnTo>
                  <a:lnTo>
                    <a:pt x="70866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8085467" y="43296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w="0" h="88900">
                  <a:moveTo>
                    <a:pt x="0" y="883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8779649" y="5494782"/>
              <a:ext cx="76200" cy="321310"/>
            </a:xfrm>
            <a:custGeom>
              <a:avLst/>
              <a:gdLst/>
              <a:ahLst/>
              <a:cxnLst/>
              <a:rect l="l" t="t" r="r" b="b"/>
              <a:pathLst>
                <a:path w="76200" h="321310">
                  <a:moveTo>
                    <a:pt x="38099" y="269748"/>
                  </a:moveTo>
                  <a:lnTo>
                    <a:pt x="0" y="244601"/>
                  </a:lnTo>
                  <a:lnTo>
                    <a:pt x="25145" y="294893"/>
                  </a:lnTo>
                  <a:lnTo>
                    <a:pt x="25145" y="269748"/>
                  </a:lnTo>
                  <a:lnTo>
                    <a:pt x="38099" y="269748"/>
                  </a:lnTo>
                  <a:close/>
                </a:path>
                <a:path w="76200" h="321310">
                  <a:moveTo>
                    <a:pt x="50291" y="261701"/>
                  </a:moveTo>
                  <a:lnTo>
                    <a:pt x="50291" y="0"/>
                  </a:lnTo>
                  <a:lnTo>
                    <a:pt x="25145" y="0"/>
                  </a:lnTo>
                  <a:lnTo>
                    <a:pt x="25145" y="261198"/>
                  </a:lnTo>
                  <a:lnTo>
                    <a:pt x="38099" y="269747"/>
                  </a:lnTo>
                  <a:lnTo>
                    <a:pt x="50291" y="261701"/>
                  </a:lnTo>
                  <a:close/>
                </a:path>
                <a:path w="76200" h="321310">
                  <a:moveTo>
                    <a:pt x="50291" y="296418"/>
                  </a:moveTo>
                  <a:lnTo>
                    <a:pt x="50291" y="269748"/>
                  </a:lnTo>
                  <a:lnTo>
                    <a:pt x="25145" y="269748"/>
                  </a:lnTo>
                  <a:lnTo>
                    <a:pt x="25145" y="294893"/>
                  </a:lnTo>
                  <a:lnTo>
                    <a:pt x="38099" y="320801"/>
                  </a:lnTo>
                  <a:lnTo>
                    <a:pt x="50291" y="296418"/>
                  </a:lnTo>
                  <a:close/>
                </a:path>
                <a:path w="76200" h="321310">
                  <a:moveTo>
                    <a:pt x="76200" y="244601"/>
                  </a:moveTo>
                  <a:lnTo>
                    <a:pt x="38099" y="269748"/>
                  </a:lnTo>
                  <a:lnTo>
                    <a:pt x="50291" y="269748"/>
                  </a:lnTo>
                  <a:lnTo>
                    <a:pt x="50291" y="296418"/>
                  </a:lnTo>
                  <a:lnTo>
                    <a:pt x="76200" y="244601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/>
          <p:cNvSpPr txBox="1"/>
          <p:nvPr/>
        </p:nvSpPr>
        <p:spPr>
          <a:xfrm>
            <a:off x="8720970" y="5848603"/>
            <a:ext cx="3746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 i="1">
                <a:latin typeface="Arial"/>
                <a:cs typeface="Arial"/>
              </a:rPr>
              <a:t>DATO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8258175" y="4054855"/>
            <a:ext cx="975994" cy="1473200"/>
            <a:chOff x="8258175" y="4054855"/>
            <a:chExt cx="975994" cy="1473200"/>
          </a:xfrm>
        </p:grpSpPr>
        <p:sp>
          <p:nvSpPr>
            <p:cNvPr id="148" name="object 148"/>
            <p:cNvSpPr/>
            <p:nvPr/>
          </p:nvSpPr>
          <p:spPr>
            <a:xfrm>
              <a:off x="8264525" y="4307585"/>
              <a:ext cx="19050" cy="29845"/>
            </a:xfrm>
            <a:custGeom>
              <a:avLst/>
              <a:gdLst/>
              <a:ahLst/>
              <a:cxnLst/>
              <a:rect l="l" t="t" r="r" b="b"/>
              <a:pathLst>
                <a:path w="19050" h="29845">
                  <a:moveTo>
                    <a:pt x="19050" y="22859"/>
                  </a:moveTo>
                  <a:lnTo>
                    <a:pt x="19050" y="6095"/>
                  </a:lnTo>
                  <a:lnTo>
                    <a:pt x="14478" y="0"/>
                  </a:lnTo>
                  <a:lnTo>
                    <a:pt x="3809" y="0"/>
                  </a:lnTo>
                  <a:lnTo>
                    <a:pt x="0" y="6095"/>
                  </a:lnTo>
                  <a:lnTo>
                    <a:pt x="0" y="14477"/>
                  </a:lnTo>
                  <a:lnTo>
                    <a:pt x="0" y="22859"/>
                  </a:lnTo>
                  <a:lnTo>
                    <a:pt x="3810" y="29717"/>
                  </a:lnTo>
                  <a:lnTo>
                    <a:pt x="14478" y="29717"/>
                  </a:lnTo>
                  <a:lnTo>
                    <a:pt x="19050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8264525" y="4307585"/>
              <a:ext cx="19050" cy="29845"/>
            </a:xfrm>
            <a:custGeom>
              <a:avLst/>
              <a:gdLst/>
              <a:ahLst/>
              <a:cxnLst/>
              <a:rect l="l" t="t" r="r" b="b"/>
              <a:pathLst>
                <a:path w="19050" h="29845">
                  <a:moveTo>
                    <a:pt x="0" y="14477"/>
                  </a:moveTo>
                  <a:lnTo>
                    <a:pt x="0" y="6095"/>
                  </a:lnTo>
                  <a:lnTo>
                    <a:pt x="3809" y="0"/>
                  </a:lnTo>
                  <a:lnTo>
                    <a:pt x="9143" y="0"/>
                  </a:lnTo>
                  <a:lnTo>
                    <a:pt x="14478" y="0"/>
                  </a:lnTo>
                  <a:lnTo>
                    <a:pt x="19050" y="6095"/>
                  </a:lnTo>
                  <a:lnTo>
                    <a:pt x="19050" y="14477"/>
                  </a:lnTo>
                  <a:lnTo>
                    <a:pt x="19050" y="22859"/>
                  </a:lnTo>
                  <a:lnTo>
                    <a:pt x="14478" y="29717"/>
                  </a:lnTo>
                  <a:lnTo>
                    <a:pt x="9144" y="29717"/>
                  </a:lnTo>
                  <a:lnTo>
                    <a:pt x="3810" y="29717"/>
                  </a:lnTo>
                  <a:lnTo>
                    <a:pt x="0" y="22859"/>
                  </a:lnTo>
                  <a:lnTo>
                    <a:pt x="0" y="144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8487041" y="4533900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8487041" y="4533900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8487041" y="4591050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8487041" y="4591050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8487041" y="4648200"/>
              <a:ext cx="695325" cy="46990"/>
            </a:xfrm>
            <a:custGeom>
              <a:avLst/>
              <a:gdLst/>
              <a:ahLst/>
              <a:cxnLst/>
              <a:rect l="l" t="t" r="r" b="b"/>
              <a:pathLst>
                <a:path w="695325" h="46989">
                  <a:moveTo>
                    <a:pt x="694944" y="46482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694944" y="4648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8487041" y="4648200"/>
              <a:ext cx="695325" cy="46990"/>
            </a:xfrm>
            <a:custGeom>
              <a:avLst/>
              <a:gdLst/>
              <a:ahLst/>
              <a:cxnLst/>
              <a:rect l="l" t="t" r="r" b="b"/>
              <a:pathLst>
                <a:path w="695325" h="46989">
                  <a:moveTo>
                    <a:pt x="0" y="46482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6482"/>
                  </a:lnTo>
                  <a:lnTo>
                    <a:pt x="0" y="464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8487041" y="4707636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694944" y="44196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94944" y="4419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8487041" y="4707636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0" y="44196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8487041" y="4764786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694944" y="44196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94944" y="4419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8487041" y="4764786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0" y="44196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8487041" y="4821936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694944" y="44196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94944" y="4419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8487041" y="4821936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0" y="44196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8487041" y="4879086"/>
              <a:ext cx="695325" cy="45720"/>
            </a:xfrm>
            <a:custGeom>
              <a:avLst/>
              <a:gdLst/>
              <a:ahLst/>
              <a:cxnLst/>
              <a:rect l="l" t="t" r="r" b="b"/>
              <a:pathLst>
                <a:path w="695325" h="45720">
                  <a:moveTo>
                    <a:pt x="694944" y="45720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694944" y="4572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8487041" y="4879086"/>
              <a:ext cx="695325" cy="45720"/>
            </a:xfrm>
            <a:custGeom>
              <a:avLst/>
              <a:gdLst/>
              <a:ahLst/>
              <a:cxnLst/>
              <a:rect l="l" t="t" r="r" b="b"/>
              <a:pathLst>
                <a:path w="695325" h="45720">
                  <a:moveTo>
                    <a:pt x="0" y="45720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572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8487041" y="4937759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694944" y="44196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196"/>
                  </a:lnTo>
                  <a:lnTo>
                    <a:pt x="694944" y="4419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8487041" y="4937759"/>
              <a:ext cx="695325" cy="44450"/>
            </a:xfrm>
            <a:custGeom>
              <a:avLst/>
              <a:gdLst/>
              <a:ahLst/>
              <a:cxnLst/>
              <a:rect l="l" t="t" r="r" b="b"/>
              <a:pathLst>
                <a:path w="695325" h="44450">
                  <a:moveTo>
                    <a:pt x="0" y="44196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196"/>
                  </a:lnTo>
                  <a:lnTo>
                    <a:pt x="0" y="441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8487041" y="4073651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8487041" y="4073651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8487041" y="4130801"/>
              <a:ext cx="695325" cy="46990"/>
            </a:xfrm>
            <a:custGeom>
              <a:avLst/>
              <a:gdLst/>
              <a:ahLst/>
              <a:cxnLst/>
              <a:rect l="l" t="t" r="r" b="b"/>
              <a:pathLst>
                <a:path w="695325" h="46989">
                  <a:moveTo>
                    <a:pt x="694944" y="46482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694944" y="4648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8487041" y="4130801"/>
              <a:ext cx="695325" cy="46990"/>
            </a:xfrm>
            <a:custGeom>
              <a:avLst/>
              <a:gdLst/>
              <a:ahLst/>
              <a:cxnLst/>
              <a:rect l="l" t="t" r="r" b="b"/>
              <a:pathLst>
                <a:path w="695325" h="46989">
                  <a:moveTo>
                    <a:pt x="0" y="46482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6482"/>
                  </a:lnTo>
                  <a:lnTo>
                    <a:pt x="0" y="464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8487041" y="4189475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8487041" y="4189475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8487041" y="4246625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8487041" y="4246625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8487041" y="4303775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8487041" y="4303775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8487041" y="4360925"/>
              <a:ext cx="695325" cy="46990"/>
            </a:xfrm>
            <a:custGeom>
              <a:avLst/>
              <a:gdLst/>
              <a:ahLst/>
              <a:cxnLst/>
              <a:rect l="l" t="t" r="r" b="b"/>
              <a:pathLst>
                <a:path w="695325" h="46989">
                  <a:moveTo>
                    <a:pt x="694944" y="46482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694944" y="4648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8487041" y="4360925"/>
              <a:ext cx="695325" cy="46990"/>
            </a:xfrm>
            <a:custGeom>
              <a:avLst/>
              <a:gdLst/>
              <a:ahLst/>
              <a:cxnLst/>
              <a:rect l="l" t="t" r="r" b="b"/>
              <a:pathLst>
                <a:path w="695325" h="46989">
                  <a:moveTo>
                    <a:pt x="0" y="46482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6482"/>
                  </a:lnTo>
                  <a:lnTo>
                    <a:pt x="0" y="4648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8487041" y="4419599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8487041" y="4419599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8487041" y="4476750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694944" y="44958"/>
                  </a:moveTo>
                  <a:lnTo>
                    <a:pt x="694944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694944" y="4495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8487041" y="4476750"/>
              <a:ext cx="695325" cy="45085"/>
            </a:xfrm>
            <a:custGeom>
              <a:avLst/>
              <a:gdLst/>
              <a:ahLst/>
              <a:cxnLst/>
              <a:rect l="l" t="t" r="r" b="b"/>
              <a:pathLst>
                <a:path w="695325" h="45085">
                  <a:moveTo>
                    <a:pt x="0" y="44958"/>
                  </a:moveTo>
                  <a:lnTo>
                    <a:pt x="0" y="0"/>
                  </a:lnTo>
                  <a:lnTo>
                    <a:pt x="694944" y="0"/>
                  </a:lnTo>
                  <a:lnTo>
                    <a:pt x="694944" y="44958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8489327" y="4067555"/>
              <a:ext cx="685800" cy="913130"/>
            </a:xfrm>
            <a:custGeom>
              <a:avLst/>
              <a:gdLst/>
              <a:ahLst/>
              <a:cxnLst/>
              <a:rect l="l" t="t" r="r" b="b"/>
              <a:pathLst>
                <a:path w="685800" h="913129">
                  <a:moveTo>
                    <a:pt x="0" y="218694"/>
                  </a:moveTo>
                  <a:lnTo>
                    <a:pt x="0" y="0"/>
                  </a:lnTo>
                  <a:lnTo>
                    <a:pt x="685800" y="0"/>
                  </a:lnTo>
                  <a:lnTo>
                    <a:pt x="685800" y="218694"/>
                  </a:lnTo>
                  <a:lnTo>
                    <a:pt x="0" y="218694"/>
                  </a:lnTo>
                  <a:close/>
                </a:path>
                <a:path w="685800" h="913129">
                  <a:moveTo>
                    <a:pt x="0" y="454152"/>
                  </a:moveTo>
                  <a:lnTo>
                    <a:pt x="0" y="228600"/>
                  </a:lnTo>
                  <a:lnTo>
                    <a:pt x="685800" y="228600"/>
                  </a:lnTo>
                  <a:lnTo>
                    <a:pt x="685800" y="454152"/>
                  </a:lnTo>
                  <a:lnTo>
                    <a:pt x="0" y="454152"/>
                  </a:lnTo>
                  <a:close/>
                </a:path>
                <a:path w="685800" h="913129">
                  <a:moveTo>
                    <a:pt x="0" y="682752"/>
                  </a:moveTo>
                  <a:lnTo>
                    <a:pt x="0" y="471678"/>
                  </a:lnTo>
                  <a:lnTo>
                    <a:pt x="685800" y="471678"/>
                  </a:lnTo>
                  <a:lnTo>
                    <a:pt x="685800" y="682752"/>
                  </a:lnTo>
                  <a:lnTo>
                    <a:pt x="0" y="682752"/>
                  </a:lnTo>
                  <a:close/>
                </a:path>
                <a:path w="685800" h="913129">
                  <a:moveTo>
                    <a:pt x="0" y="912876"/>
                  </a:moveTo>
                  <a:lnTo>
                    <a:pt x="0" y="701802"/>
                  </a:lnTo>
                  <a:lnTo>
                    <a:pt x="685800" y="701802"/>
                  </a:lnTo>
                  <a:lnTo>
                    <a:pt x="685800" y="912876"/>
                  </a:lnTo>
                  <a:lnTo>
                    <a:pt x="0" y="9128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8539620" y="4334268"/>
              <a:ext cx="546735" cy="868680"/>
            </a:xfrm>
            <a:custGeom>
              <a:avLst/>
              <a:gdLst/>
              <a:ahLst/>
              <a:cxnLst/>
              <a:rect l="l" t="t" r="r" b="b"/>
              <a:pathLst>
                <a:path w="546734" h="868679">
                  <a:moveTo>
                    <a:pt x="76200" y="792480"/>
                  </a:moveTo>
                  <a:lnTo>
                    <a:pt x="50279" y="809586"/>
                  </a:lnTo>
                  <a:lnTo>
                    <a:pt x="50279" y="0"/>
                  </a:lnTo>
                  <a:lnTo>
                    <a:pt x="25133" y="0"/>
                  </a:lnTo>
                  <a:lnTo>
                    <a:pt x="25133" y="809066"/>
                  </a:lnTo>
                  <a:lnTo>
                    <a:pt x="38087" y="817626"/>
                  </a:lnTo>
                  <a:lnTo>
                    <a:pt x="0" y="792480"/>
                  </a:lnTo>
                  <a:lnTo>
                    <a:pt x="25133" y="842746"/>
                  </a:lnTo>
                  <a:lnTo>
                    <a:pt x="38087" y="868680"/>
                  </a:lnTo>
                  <a:lnTo>
                    <a:pt x="50279" y="844321"/>
                  </a:lnTo>
                  <a:lnTo>
                    <a:pt x="76200" y="792480"/>
                  </a:lnTo>
                  <a:close/>
                </a:path>
                <a:path w="546734" h="868679">
                  <a:moveTo>
                    <a:pt x="211836" y="54102"/>
                  </a:moveTo>
                  <a:lnTo>
                    <a:pt x="186690" y="54102"/>
                  </a:lnTo>
                  <a:lnTo>
                    <a:pt x="186690" y="809078"/>
                  </a:lnTo>
                  <a:lnTo>
                    <a:pt x="199631" y="817626"/>
                  </a:lnTo>
                  <a:lnTo>
                    <a:pt x="211836" y="809561"/>
                  </a:lnTo>
                  <a:lnTo>
                    <a:pt x="211836" y="54102"/>
                  </a:lnTo>
                  <a:close/>
                </a:path>
                <a:path w="546734" h="868679">
                  <a:moveTo>
                    <a:pt x="237731" y="792480"/>
                  </a:moveTo>
                  <a:lnTo>
                    <a:pt x="199631" y="817626"/>
                  </a:lnTo>
                  <a:lnTo>
                    <a:pt x="161531" y="792480"/>
                  </a:lnTo>
                  <a:lnTo>
                    <a:pt x="186690" y="842797"/>
                  </a:lnTo>
                  <a:lnTo>
                    <a:pt x="199631" y="868680"/>
                  </a:lnTo>
                  <a:lnTo>
                    <a:pt x="211836" y="844270"/>
                  </a:lnTo>
                  <a:lnTo>
                    <a:pt x="237731" y="792480"/>
                  </a:lnTo>
                  <a:close/>
                </a:path>
                <a:path w="546734" h="868679">
                  <a:moveTo>
                    <a:pt x="406908" y="785622"/>
                  </a:moveTo>
                  <a:lnTo>
                    <a:pt x="381000" y="803236"/>
                  </a:lnTo>
                  <a:lnTo>
                    <a:pt x="381000" y="128778"/>
                  </a:lnTo>
                  <a:lnTo>
                    <a:pt x="355841" y="128778"/>
                  </a:lnTo>
                  <a:lnTo>
                    <a:pt x="355841" y="802716"/>
                  </a:lnTo>
                  <a:lnTo>
                    <a:pt x="330708" y="785622"/>
                  </a:lnTo>
                  <a:lnTo>
                    <a:pt x="355841" y="835914"/>
                  </a:lnTo>
                  <a:lnTo>
                    <a:pt x="368808" y="861822"/>
                  </a:lnTo>
                  <a:lnTo>
                    <a:pt x="381000" y="837438"/>
                  </a:lnTo>
                  <a:lnTo>
                    <a:pt x="406908" y="785622"/>
                  </a:lnTo>
                  <a:close/>
                </a:path>
                <a:path w="546734" h="868679">
                  <a:moveTo>
                    <a:pt x="546354" y="785622"/>
                  </a:moveTo>
                  <a:lnTo>
                    <a:pt x="520446" y="803236"/>
                  </a:lnTo>
                  <a:lnTo>
                    <a:pt x="520446" y="195072"/>
                  </a:lnTo>
                  <a:lnTo>
                    <a:pt x="495300" y="195072"/>
                  </a:lnTo>
                  <a:lnTo>
                    <a:pt x="495300" y="802716"/>
                  </a:lnTo>
                  <a:lnTo>
                    <a:pt x="508254" y="811530"/>
                  </a:lnTo>
                  <a:lnTo>
                    <a:pt x="470154" y="785622"/>
                  </a:lnTo>
                  <a:lnTo>
                    <a:pt x="495300" y="835914"/>
                  </a:lnTo>
                  <a:lnTo>
                    <a:pt x="508254" y="861822"/>
                  </a:lnTo>
                  <a:lnTo>
                    <a:pt x="520446" y="837438"/>
                  </a:lnTo>
                  <a:lnTo>
                    <a:pt x="546354" y="785622"/>
                  </a:lnTo>
                  <a:close/>
                </a:path>
              </a:pathLst>
            </a:custGeom>
            <a:solidFill>
              <a:srgbClr val="7B00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8564003" y="4315205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79">
                  <a:moveTo>
                    <a:pt x="19812" y="23621"/>
                  </a:moveTo>
                  <a:lnTo>
                    <a:pt x="19812" y="6857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4572" y="30479"/>
                  </a:lnTo>
                  <a:lnTo>
                    <a:pt x="15240" y="30479"/>
                  </a:lnTo>
                  <a:lnTo>
                    <a:pt x="19812" y="23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8564003" y="4315205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79">
                  <a:moveTo>
                    <a:pt x="0" y="15239"/>
                  </a:moveTo>
                  <a:lnTo>
                    <a:pt x="0" y="6857"/>
                  </a:lnTo>
                  <a:lnTo>
                    <a:pt x="4571" y="0"/>
                  </a:lnTo>
                  <a:lnTo>
                    <a:pt x="9905" y="0"/>
                  </a:lnTo>
                  <a:lnTo>
                    <a:pt x="15240" y="0"/>
                  </a:lnTo>
                  <a:lnTo>
                    <a:pt x="19812" y="6857"/>
                  </a:lnTo>
                  <a:lnTo>
                    <a:pt x="19812" y="15239"/>
                  </a:lnTo>
                  <a:lnTo>
                    <a:pt x="19812" y="23621"/>
                  </a:lnTo>
                  <a:lnTo>
                    <a:pt x="15240" y="30479"/>
                  </a:lnTo>
                  <a:lnTo>
                    <a:pt x="9906" y="30479"/>
                  </a:lnTo>
                  <a:lnTo>
                    <a:pt x="4572" y="30479"/>
                  </a:lnTo>
                  <a:lnTo>
                    <a:pt x="0" y="23621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8725547" y="4375403"/>
              <a:ext cx="20320" cy="32384"/>
            </a:xfrm>
            <a:custGeom>
              <a:avLst/>
              <a:gdLst/>
              <a:ahLst/>
              <a:cxnLst/>
              <a:rect l="l" t="t" r="r" b="b"/>
              <a:pathLst>
                <a:path w="20320" h="32385">
                  <a:moveTo>
                    <a:pt x="19812" y="24383"/>
                  </a:moveTo>
                  <a:lnTo>
                    <a:pt x="19812" y="6857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6857"/>
                  </a:lnTo>
                  <a:lnTo>
                    <a:pt x="0" y="16001"/>
                  </a:lnTo>
                  <a:lnTo>
                    <a:pt x="0" y="24383"/>
                  </a:lnTo>
                  <a:lnTo>
                    <a:pt x="4572" y="32003"/>
                  </a:lnTo>
                  <a:lnTo>
                    <a:pt x="15240" y="32003"/>
                  </a:lnTo>
                  <a:lnTo>
                    <a:pt x="19812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8725547" y="4375403"/>
              <a:ext cx="20320" cy="32384"/>
            </a:xfrm>
            <a:custGeom>
              <a:avLst/>
              <a:gdLst/>
              <a:ahLst/>
              <a:cxnLst/>
              <a:rect l="l" t="t" r="r" b="b"/>
              <a:pathLst>
                <a:path w="20320" h="32385">
                  <a:moveTo>
                    <a:pt x="0" y="16001"/>
                  </a:moveTo>
                  <a:lnTo>
                    <a:pt x="0" y="6857"/>
                  </a:lnTo>
                  <a:lnTo>
                    <a:pt x="4571" y="0"/>
                  </a:lnTo>
                  <a:lnTo>
                    <a:pt x="9905" y="0"/>
                  </a:lnTo>
                  <a:lnTo>
                    <a:pt x="15240" y="0"/>
                  </a:lnTo>
                  <a:lnTo>
                    <a:pt x="19812" y="6857"/>
                  </a:lnTo>
                  <a:lnTo>
                    <a:pt x="19812" y="16001"/>
                  </a:lnTo>
                  <a:lnTo>
                    <a:pt x="19812" y="24383"/>
                  </a:lnTo>
                  <a:lnTo>
                    <a:pt x="15240" y="32003"/>
                  </a:lnTo>
                  <a:lnTo>
                    <a:pt x="9906" y="32003"/>
                  </a:lnTo>
                  <a:lnTo>
                    <a:pt x="4572" y="32003"/>
                  </a:lnTo>
                  <a:lnTo>
                    <a:pt x="0" y="24383"/>
                  </a:lnTo>
                  <a:lnTo>
                    <a:pt x="0" y="160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8893175" y="4426457"/>
              <a:ext cx="20320" cy="29845"/>
            </a:xfrm>
            <a:custGeom>
              <a:avLst/>
              <a:gdLst/>
              <a:ahLst/>
              <a:cxnLst/>
              <a:rect l="l" t="t" r="r" b="b"/>
              <a:pathLst>
                <a:path w="20320" h="29845">
                  <a:moveTo>
                    <a:pt x="19812" y="23621"/>
                  </a:moveTo>
                  <a:lnTo>
                    <a:pt x="19812" y="6857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4572" y="29717"/>
                  </a:lnTo>
                  <a:lnTo>
                    <a:pt x="15240" y="29717"/>
                  </a:lnTo>
                  <a:lnTo>
                    <a:pt x="19812" y="23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8893175" y="4426457"/>
              <a:ext cx="20320" cy="29845"/>
            </a:xfrm>
            <a:custGeom>
              <a:avLst/>
              <a:gdLst/>
              <a:ahLst/>
              <a:cxnLst/>
              <a:rect l="l" t="t" r="r" b="b"/>
              <a:pathLst>
                <a:path w="20320" h="29845">
                  <a:moveTo>
                    <a:pt x="0" y="15239"/>
                  </a:moveTo>
                  <a:lnTo>
                    <a:pt x="0" y="6857"/>
                  </a:lnTo>
                  <a:lnTo>
                    <a:pt x="4571" y="0"/>
                  </a:lnTo>
                  <a:lnTo>
                    <a:pt x="9905" y="0"/>
                  </a:lnTo>
                  <a:lnTo>
                    <a:pt x="15240" y="0"/>
                  </a:lnTo>
                  <a:lnTo>
                    <a:pt x="19812" y="6857"/>
                  </a:lnTo>
                  <a:lnTo>
                    <a:pt x="19812" y="15239"/>
                  </a:lnTo>
                  <a:lnTo>
                    <a:pt x="19812" y="23621"/>
                  </a:lnTo>
                  <a:lnTo>
                    <a:pt x="15240" y="29717"/>
                  </a:lnTo>
                  <a:lnTo>
                    <a:pt x="9906" y="29717"/>
                  </a:lnTo>
                  <a:lnTo>
                    <a:pt x="4572" y="29717"/>
                  </a:lnTo>
                  <a:lnTo>
                    <a:pt x="0" y="23621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9034144" y="4483607"/>
              <a:ext cx="20320" cy="29845"/>
            </a:xfrm>
            <a:custGeom>
              <a:avLst/>
              <a:gdLst/>
              <a:ahLst/>
              <a:cxnLst/>
              <a:rect l="l" t="t" r="r" b="b"/>
              <a:pathLst>
                <a:path w="20320" h="29845">
                  <a:moveTo>
                    <a:pt x="19812" y="23621"/>
                  </a:moveTo>
                  <a:lnTo>
                    <a:pt x="19812" y="6857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4572" y="29717"/>
                  </a:lnTo>
                  <a:lnTo>
                    <a:pt x="15240" y="29717"/>
                  </a:lnTo>
                  <a:lnTo>
                    <a:pt x="19812" y="23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9034144" y="4483607"/>
              <a:ext cx="20320" cy="29845"/>
            </a:xfrm>
            <a:custGeom>
              <a:avLst/>
              <a:gdLst/>
              <a:ahLst/>
              <a:cxnLst/>
              <a:rect l="l" t="t" r="r" b="b"/>
              <a:pathLst>
                <a:path w="20320" h="29845">
                  <a:moveTo>
                    <a:pt x="0" y="15239"/>
                  </a:moveTo>
                  <a:lnTo>
                    <a:pt x="0" y="6857"/>
                  </a:lnTo>
                  <a:lnTo>
                    <a:pt x="4571" y="0"/>
                  </a:lnTo>
                  <a:lnTo>
                    <a:pt x="9905" y="0"/>
                  </a:lnTo>
                  <a:lnTo>
                    <a:pt x="15240" y="0"/>
                  </a:lnTo>
                  <a:lnTo>
                    <a:pt x="19812" y="6857"/>
                  </a:lnTo>
                  <a:lnTo>
                    <a:pt x="19812" y="15239"/>
                  </a:lnTo>
                  <a:lnTo>
                    <a:pt x="19812" y="23621"/>
                  </a:lnTo>
                  <a:lnTo>
                    <a:pt x="15240" y="29717"/>
                  </a:lnTo>
                  <a:lnTo>
                    <a:pt x="9906" y="29717"/>
                  </a:lnTo>
                  <a:lnTo>
                    <a:pt x="4572" y="29717"/>
                  </a:lnTo>
                  <a:lnTo>
                    <a:pt x="0" y="23621"/>
                  </a:lnTo>
                  <a:lnTo>
                    <a:pt x="0" y="152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8357489" y="5223509"/>
              <a:ext cx="870585" cy="298450"/>
            </a:xfrm>
            <a:custGeom>
              <a:avLst/>
              <a:gdLst/>
              <a:ahLst/>
              <a:cxnLst/>
              <a:rect l="l" t="t" r="r" b="b"/>
              <a:pathLst>
                <a:path w="870584" h="298450">
                  <a:moveTo>
                    <a:pt x="870204" y="211073"/>
                  </a:moveTo>
                  <a:lnTo>
                    <a:pt x="870204" y="86867"/>
                  </a:lnTo>
                  <a:lnTo>
                    <a:pt x="782574" y="0"/>
                  </a:lnTo>
                  <a:lnTo>
                    <a:pt x="86868" y="0"/>
                  </a:lnTo>
                  <a:lnTo>
                    <a:pt x="0" y="86867"/>
                  </a:lnTo>
                  <a:lnTo>
                    <a:pt x="0" y="211073"/>
                  </a:lnTo>
                  <a:lnTo>
                    <a:pt x="86868" y="297941"/>
                  </a:lnTo>
                  <a:lnTo>
                    <a:pt x="782574" y="297941"/>
                  </a:lnTo>
                  <a:lnTo>
                    <a:pt x="870204" y="211073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8357489" y="5223509"/>
              <a:ext cx="870585" cy="298450"/>
            </a:xfrm>
            <a:custGeom>
              <a:avLst/>
              <a:gdLst/>
              <a:ahLst/>
              <a:cxnLst/>
              <a:rect l="l" t="t" r="r" b="b"/>
              <a:pathLst>
                <a:path w="870584" h="298450">
                  <a:moveTo>
                    <a:pt x="0" y="86867"/>
                  </a:moveTo>
                  <a:lnTo>
                    <a:pt x="86868" y="0"/>
                  </a:lnTo>
                  <a:lnTo>
                    <a:pt x="782574" y="0"/>
                  </a:lnTo>
                  <a:lnTo>
                    <a:pt x="870204" y="86867"/>
                  </a:lnTo>
                  <a:lnTo>
                    <a:pt x="870204" y="211073"/>
                  </a:lnTo>
                  <a:lnTo>
                    <a:pt x="782574" y="297941"/>
                  </a:lnTo>
                  <a:lnTo>
                    <a:pt x="86868" y="297941"/>
                  </a:lnTo>
                  <a:lnTo>
                    <a:pt x="0" y="211073"/>
                  </a:lnTo>
                  <a:lnTo>
                    <a:pt x="0" y="868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4" name="object 194"/>
          <p:cNvSpPr txBox="1"/>
          <p:nvPr/>
        </p:nvSpPr>
        <p:spPr>
          <a:xfrm>
            <a:off x="8506085" y="5297678"/>
            <a:ext cx="585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MULTIPLE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388747" y="3144265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P</a:t>
            </a:r>
            <a:r>
              <a:rPr dirty="0" sz="900" spc="-30" b="1">
                <a:latin typeface="Arial"/>
                <a:cs typeface="Arial"/>
              </a:rPr>
              <a:t>A</a:t>
            </a:r>
            <a:r>
              <a:rPr dirty="0" sz="900" b="1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437771" y="3123691"/>
            <a:ext cx="930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875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5425071" y="3105657"/>
            <a:ext cx="2664460" cy="2439670"/>
            <a:chOff x="5425071" y="3105657"/>
            <a:chExt cx="2664460" cy="2439670"/>
          </a:xfrm>
        </p:grpSpPr>
        <p:sp>
          <p:nvSpPr>
            <p:cNvPr id="198" name="object 198"/>
            <p:cNvSpPr/>
            <p:nvPr/>
          </p:nvSpPr>
          <p:spPr>
            <a:xfrm>
              <a:off x="5431421" y="3112007"/>
              <a:ext cx="1214755" cy="227329"/>
            </a:xfrm>
            <a:custGeom>
              <a:avLst/>
              <a:gdLst/>
              <a:ahLst/>
              <a:cxnLst/>
              <a:rect l="l" t="t" r="r" b="b"/>
              <a:pathLst>
                <a:path w="1214754" h="227329">
                  <a:moveTo>
                    <a:pt x="0" y="227076"/>
                  </a:moveTo>
                  <a:lnTo>
                    <a:pt x="0" y="0"/>
                  </a:lnTo>
                  <a:lnTo>
                    <a:pt x="942593" y="0"/>
                  </a:lnTo>
                  <a:lnTo>
                    <a:pt x="942593" y="227075"/>
                  </a:lnTo>
                  <a:lnTo>
                    <a:pt x="0" y="227076"/>
                  </a:lnTo>
                  <a:close/>
                </a:path>
                <a:path w="1214754" h="227329">
                  <a:moveTo>
                    <a:pt x="950976" y="227075"/>
                  </a:moveTo>
                  <a:lnTo>
                    <a:pt x="950976" y="0"/>
                  </a:lnTo>
                  <a:lnTo>
                    <a:pt x="1214628" y="0"/>
                  </a:lnTo>
                  <a:lnTo>
                    <a:pt x="1214628" y="227075"/>
                  </a:lnTo>
                  <a:lnTo>
                    <a:pt x="950976" y="227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496697" y="3774185"/>
              <a:ext cx="0" cy="1565275"/>
            </a:xfrm>
            <a:custGeom>
              <a:avLst/>
              <a:gdLst/>
              <a:ahLst/>
              <a:cxnLst/>
              <a:rect l="l" t="t" r="r" b="b"/>
              <a:pathLst>
                <a:path w="0" h="1565275">
                  <a:moveTo>
                    <a:pt x="0" y="0"/>
                  </a:moveTo>
                  <a:lnTo>
                    <a:pt x="0" y="1565148"/>
                  </a:lnTo>
                </a:path>
              </a:pathLst>
            </a:custGeom>
            <a:ln w="25400">
              <a:solidFill>
                <a:srgbClr val="7B0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7855343" y="4424933"/>
              <a:ext cx="227965" cy="1114425"/>
            </a:xfrm>
            <a:custGeom>
              <a:avLst/>
              <a:gdLst/>
              <a:ahLst/>
              <a:cxnLst/>
              <a:rect l="l" t="t" r="r" b="b"/>
              <a:pathLst>
                <a:path w="227965" h="1114425">
                  <a:moveTo>
                    <a:pt x="227838" y="0"/>
                  </a:moveTo>
                  <a:lnTo>
                    <a:pt x="0" y="0"/>
                  </a:lnTo>
                  <a:lnTo>
                    <a:pt x="0" y="111404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1" name="object 201"/>
          <p:cNvSpPr txBox="1"/>
          <p:nvPr/>
        </p:nvSpPr>
        <p:spPr>
          <a:xfrm>
            <a:off x="5661539" y="3811778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6121787" y="3798823"/>
            <a:ext cx="384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4640" algn="l"/>
              </a:tabLst>
            </a:pPr>
            <a:r>
              <a:rPr dirty="0" baseline="2314" sz="1800" b="1">
                <a:latin typeface="Times New Roman"/>
                <a:cs typeface="Times New Roman"/>
              </a:rPr>
              <a:t>1	</a:t>
            </a:r>
            <a:r>
              <a:rPr dirty="0" sz="1200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466213" y="3336798"/>
            <a:ext cx="1207770" cy="3797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5730">
              <a:lnSpc>
                <a:spcPct val="100000"/>
              </a:lnSpc>
              <a:spcBef>
                <a:spcPts val="250"/>
              </a:spcBef>
            </a:pPr>
            <a:r>
              <a:rPr dirty="0" sz="1200" b="1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900" b="1">
                <a:latin typeface="Arial"/>
                <a:cs typeface="Arial"/>
              </a:rPr>
              <a:t>ETIQUETA</a:t>
            </a:r>
            <a:r>
              <a:rPr dirty="0" sz="900" spc="415" b="1">
                <a:latin typeface="Arial"/>
                <a:cs typeface="Arial"/>
              </a:rPr>
              <a:t> </a:t>
            </a:r>
            <a:r>
              <a:rPr dirty="0" baseline="-9259" sz="1350" spc="-7" b="1">
                <a:latin typeface="Arial"/>
                <a:cs typeface="Arial"/>
              </a:rPr>
              <a:t>NC</a:t>
            </a:r>
            <a:r>
              <a:rPr dirty="0" baseline="-9259" sz="1350" spc="592" b="1">
                <a:latin typeface="Arial"/>
                <a:cs typeface="Arial"/>
              </a:rPr>
              <a:t> </a:t>
            </a:r>
            <a:r>
              <a:rPr dirty="0" baseline="-9259" sz="1350" spc="-22" b="1">
                <a:latin typeface="Arial"/>
                <a:cs typeface="Arial"/>
              </a:rPr>
              <a:t>PAL</a:t>
            </a:r>
            <a:endParaRPr baseline="-9259" sz="1350">
              <a:latin typeface="Arial"/>
              <a:cs typeface="Arial"/>
            </a:endParaRPr>
          </a:p>
        </p:txBody>
      </p:sp>
      <p:grpSp>
        <p:nvGrpSpPr>
          <p:cNvPr id="204" name="object 204"/>
          <p:cNvGrpSpPr/>
          <p:nvPr/>
        </p:nvGrpSpPr>
        <p:grpSpPr>
          <a:xfrm>
            <a:off x="5945263" y="4072635"/>
            <a:ext cx="2340610" cy="195580"/>
            <a:chOff x="5945263" y="4072635"/>
            <a:chExt cx="2340610" cy="195580"/>
          </a:xfrm>
        </p:grpSpPr>
        <p:sp>
          <p:nvSpPr>
            <p:cNvPr id="205" name="object 205"/>
            <p:cNvSpPr/>
            <p:nvPr/>
          </p:nvSpPr>
          <p:spPr>
            <a:xfrm>
              <a:off x="5957963" y="4253483"/>
              <a:ext cx="2313940" cy="0"/>
            </a:xfrm>
            <a:custGeom>
              <a:avLst/>
              <a:gdLst/>
              <a:ahLst/>
              <a:cxnLst/>
              <a:rect l="l" t="t" r="r" b="b"/>
              <a:pathLst>
                <a:path w="2313940" h="0">
                  <a:moveTo>
                    <a:pt x="23134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8269109" y="4089653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35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8259203" y="4078985"/>
              <a:ext cx="20320" cy="29845"/>
            </a:xfrm>
            <a:custGeom>
              <a:avLst/>
              <a:gdLst/>
              <a:ahLst/>
              <a:cxnLst/>
              <a:rect l="l" t="t" r="r" b="b"/>
              <a:pathLst>
                <a:path w="20320" h="29845">
                  <a:moveTo>
                    <a:pt x="19812" y="22859"/>
                  </a:moveTo>
                  <a:lnTo>
                    <a:pt x="19812" y="6095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6095"/>
                  </a:lnTo>
                  <a:lnTo>
                    <a:pt x="0" y="14477"/>
                  </a:lnTo>
                  <a:lnTo>
                    <a:pt x="0" y="22859"/>
                  </a:lnTo>
                  <a:lnTo>
                    <a:pt x="4572" y="29717"/>
                  </a:lnTo>
                  <a:lnTo>
                    <a:pt x="15240" y="29717"/>
                  </a:lnTo>
                  <a:lnTo>
                    <a:pt x="19812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8259203" y="4078985"/>
              <a:ext cx="20320" cy="29845"/>
            </a:xfrm>
            <a:custGeom>
              <a:avLst/>
              <a:gdLst/>
              <a:ahLst/>
              <a:cxnLst/>
              <a:rect l="l" t="t" r="r" b="b"/>
              <a:pathLst>
                <a:path w="20320" h="29845">
                  <a:moveTo>
                    <a:pt x="0" y="14477"/>
                  </a:moveTo>
                  <a:lnTo>
                    <a:pt x="0" y="6095"/>
                  </a:lnTo>
                  <a:lnTo>
                    <a:pt x="4571" y="0"/>
                  </a:lnTo>
                  <a:lnTo>
                    <a:pt x="9905" y="0"/>
                  </a:lnTo>
                  <a:lnTo>
                    <a:pt x="15240" y="0"/>
                  </a:lnTo>
                  <a:lnTo>
                    <a:pt x="19812" y="6095"/>
                  </a:lnTo>
                  <a:lnTo>
                    <a:pt x="19812" y="14477"/>
                  </a:lnTo>
                  <a:lnTo>
                    <a:pt x="19812" y="22859"/>
                  </a:lnTo>
                  <a:lnTo>
                    <a:pt x="15240" y="29717"/>
                  </a:lnTo>
                  <a:lnTo>
                    <a:pt x="9906" y="29717"/>
                  </a:lnTo>
                  <a:lnTo>
                    <a:pt x="4572" y="29717"/>
                  </a:lnTo>
                  <a:lnTo>
                    <a:pt x="0" y="22859"/>
                  </a:lnTo>
                  <a:lnTo>
                    <a:pt x="0" y="144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9" name="object 209"/>
          <p:cNvSpPr txBox="1"/>
          <p:nvPr/>
        </p:nvSpPr>
        <p:spPr>
          <a:xfrm>
            <a:off x="7812664" y="3860546"/>
            <a:ext cx="1276350" cy="55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>
              <a:lnSpc>
                <a:spcPts val="765"/>
              </a:lnSpc>
              <a:spcBef>
                <a:spcPts val="100"/>
              </a:spcBef>
            </a:pPr>
            <a:r>
              <a:rPr dirty="0" sz="1000" b="1" i="1">
                <a:latin typeface="Arial"/>
                <a:cs typeface="Arial"/>
              </a:rPr>
              <a:t>V</a:t>
            </a:r>
            <a:r>
              <a:rPr dirty="0" sz="1000" spc="20" b="1" i="1">
                <a:latin typeface="Arial"/>
                <a:cs typeface="Arial"/>
              </a:rPr>
              <a:t> </a:t>
            </a:r>
            <a:r>
              <a:rPr dirty="0" baseline="2777" sz="1500" b="1" i="1">
                <a:latin typeface="Arial"/>
                <a:cs typeface="Arial"/>
              </a:rPr>
              <a:t>Etiqueta</a:t>
            </a:r>
            <a:r>
              <a:rPr dirty="0" baseline="2777" sz="1500" spc="16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Datos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3404"/>
              </a:lnSpc>
            </a:pP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5858903" y="4300728"/>
            <a:ext cx="2160270" cy="1614805"/>
            <a:chOff x="5858903" y="4300728"/>
            <a:chExt cx="2160270" cy="1614805"/>
          </a:xfrm>
        </p:grpSpPr>
        <p:sp>
          <p:nvSpPr>
            <p:cNvPr id="211" name="object 211"/>
            <p:cNvSpPr/>
            <p:nvPr/>
          </p:nvSpPr>
          <p:spPr>
            <a:xfrm>
              <a:off x="6163703" y="4480560"/>
              <a:ext cx="76200" cy="542925"/>
            </a:xfrm>
            <a:custGeom>
              <a:avLst/>
              <a:gdLst/>
              <a:ahLst/>
              <a:cxnLst/>
              <a:rect l="l" t="t" r="r" b="b"/>
              <a:pathLst>
                <a:path w="76200" h="542925">
                  <a:moveTo>
                    <a:pt x="76200" y="466344"/>
                  </a:moveTo>
                  <a:lnTo>
                    <a:pt x="51097" y="482911"/>
                  </a:lnTo>
                  <a:lnTo>
                    <a:pt x="51054" y="492252"/>
                  </a:lnTo>
                  <a:lnTo>
                    <a:pt x="25146" y="491490"/>
                  </a:lnTo>
                  <a:lnTo>
                    <a:pt x="25146" y="482940"/>
                  </a:lnTo>
                  <a:lnTo>
                    <a:pt x="0" y="466344"/>
                  </a:lnTo>
                  <a:lnTo>
                    <a:pt x="25146" y="516636"/>
                  </a:lnTo>
                  <a:lnTo>
                    <a:pt x="25146" y="491490"/>
                  </a:lnTo>
                  <a:lnTo>
                    <a:pt x="25185" y="516715"/>
                  </a:lnTo>
                  <a:lnTo>
                    <a:pt x="38100" y="542544"/>
                  </a:lnTo>
                  <a:lnTo>
                    <a:pt x="76200" y="466344"/>
                  </a:lnTo>
                  <a:close/>
                </a:path>
                <a:path w="76200" h="542925">
                  <a:moveTo>
                    <a:pt x="51097" y="482911"/>
                  </a:moveTo>
                  <a:lnTo>
                    <a:pt x="38100" y="491490"/>
                  </a:lnTo>
                  <a:lnTo>
                    <a:pt x="25185" y="482966"/>
                  </a:lnTo>
                  <a:lnTo>
                    <a:pt x="25146" y="491490"/>
                  </a:lnTo>
                  <a:lnTo>
                    <a:pt x="51054" y="492252"/>
                  </a:lnTo>
                  <a:lnTo>
                    <a:pt x="51097" y="482911"/>
                  </a:lnTo>
                  <a:close/>
                </a:path>
                <a:path w="76200" h="542925">
                  <a:moveTo>
                    <a:pt x="53340" y="0"/>
                  </a:moveTo>
                  <a:lnTo>
                    <a:pt x="27432" y="0"/>
                  </a:lnTo>
                  <a:lnTo>
                    <a:pt x="25185" y="482966"/>
                  </a:lnTo>
                  <a:lnTo>
                    <a:pt x="38100" y="491490"/>
                  </a:lnTo>
                  <a:lnTo>
                    <a:pt x="51097" y="482911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6547738" y="4338828"/>
              <a:ext cx="3175" cy="1104900"/>
            </a:xfrm>
            <a:custGeom>
              <a:avLst/>
              <a:gdLst/>
              <a:ahLst/>
              <a:cxnLst/>
              <a:rect l="l" t="t" r="r" b="b"/>
              <a:pathLst>
                <a:path w="3175" h="1104900">
                  <a:moveTo>
                    <a:pt x="3047" y="11049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6553834" y="4300728"/>
              <a:ext cx="1465580" cy="76200"/>
            </a:xfrm>
            <a:custGeom>
              <a:avLst/>
              <a:gdLst/>
              <a:ahLst/>
              <a:cxnLst/>
              <a:rect l="l" t="t" r="r" b="b"/>
              <a:pathLst>
                <a:path w="1465579" h="76200">
                  <a:moveTo>
                    <a:pt x="102107" y="51054"/>
                  </a:moveTo>
                  <a:lnTo>
                    <a:pt x="102107" y="25908"/>
                  </a:lnTo>
                  <a:lnTo>
                    <a:pt x="0" y="25908"/>
                  </a:lnTo>
                  <a:lnTo>
                    <a:pt x="0" y="51054"/>
                  </a:lnTo>
                  <a:lnTo>
                    <a:pt x="102107" y="51054"/>
                  </a:lnTo>
                  <a:close/>
                </a:path>
                <a:path w="1465579" h="76200">
                  <a:moveTo>
                    <a:pt x="279666" y="51054"/>
                  </a:moveTo>
                  <a:lnTo>
                    <a:pt x="279666" y="25908"/>
                  </a:lnTo>
                  <a:lnTo>
                    <a:pt x="178320" y="25908"/>
                  </a:lnTo>
                  <a:lnTo>
                    <a:pt x="178320" y="51054"/>
                  </a:lnTo>
                  <a:lnTo>
                    <a:pt x="279666" y="51054"/>
                  </a:lnTo>
                  <a:close/>
                </a:path>
                <a:path w="1465579" h="76200">
                  <a:moveTo>
                    <a:pt x="457200" y="51054"/>
                  </a:moveTo>
                  <a:lnTo>
                    <a:pt x="457200" y="25908"/>
                  </a:lnTo>
                  <a:lnTo>
                    <a:pt x="355854" y="25908"/>
                  </a:lnTo>
                  <a:lnTo>
                    <a:pt x="355854" y="51054"/>
                  </a:lnTo>
                  <a:lnTo>
                    <a:pt x="457200" y="51054"/>
                  </a:lnTo>
                  <a:close/>
                </a:path>
                <a:path w="1465579" h="76200">
                  <a:moveTo>
                    <a:pt x="635520" y="51054"/>
                  </a:moveTo>
                  <a:lnTo>
                    <a:pt x="635520" y="25908"/>
                  </a:lnTo>
                  <a:lnTo>
                    <a:pt x="533412" y="25908"/>
                  </a:lnTo>
                  <a:lnTo>
                    <a:pt x="533412" y="51054"/>
                  </a:lnTo>
                  <a:lnTo>
                    <a:pt x="635520" y="51054"/>
                  </a:lnTo>
                  <a:close/>
                </a:path>
                <a:path w="1465579" h="76200">
                  <a:moveTo>
                    <a:pt x="813066" y="51054"/>
                  </a:moveTo>
                  <a:lnTo>
                    <a:pt x="813066" y="25908"/>
                  </a:lnTo>
                  <a:lnTo>
                    <a:pt x="711720" y="25908"/>
                  </a:lnTo>
                  <a:lnTo>
                    <a:pt x="711720" y="51054"/>
                  </a:lnTo>
                  <a:lnTo>
                    <a:pt x="813066" y="51054"/>
                  </a:lnTo>
                  <a:close/>
                </a:path>
                <a:path w="1465579" h="76200">
                  <a:moveTo>
                    <a:pt x="990600" y="51054"/>
                  </a:moveTo>
                  <a:lnTo>
                    <a:pt x="990600" y="25908"/>
                  </a:lnTo>
                  <a:lnTo>
                    <a:pt x="889254" y="25908"/>
                  </a:lnTo>
                  <a:lnTo>
                    <a:pt x="889254" y="51054"/>
                  </a:lnTo>
                  <a:lnTo>
                    <a:pt x="990600" y="51054"/>
                  </a:lnTo>
                  <a:close/>
                </a:path>
                <a:path w="1465579" h="76200">
                  <a:moveTo>
                    <a:pt x="1168920" y="51054"/>
                  </a:moveTo>
                  <a:lnTo>
                    <a:pt x="1168920" y="25908"/>
                  </a:lnTo>
                  <a:lnTo>
                    <a:pt x="1066812" y="25908"/>
                  </a:lnTo>
                  <a:lnTo>
                    <a:pt x="1066812" y="51054"/>
                  </a:lnTo>
                  <a:lnTo>
                    <a:pt x="1168920" y="51054"/>
                  </a:lnTo>
                  <a:close/>
                </a:path>
                <a:path w="1465579" h="76200">
                  <a:moveTo>
                    <a:pt x="1346466" y="51054"/>
                  </a:moveTo>
                  <a:lnTo>
                    <a:pt x="1346466" y="25908"/>
                  </a:lnTo>
                  <a:lnTo>
                    <a:pt x="1245120" y="25908"/>
                  </a:lnTo>
                  <a:lnTo>
                    <a:pt x="1245120" y="51054"/>
                  </a:lnTo>
                  <a:lnTo>
                    <a:pt x="1346466" y="51054"/>
                  </a:lnTo>
                  <a:close/>
                </a:path>
                <a:path w="1465579" h="76200">
                  <a:moveTo>
                    <a:pt x="1465338" y="38100"/>
                  </a:moveTo>
                  <a:lnTo>
                    <a:pt x="1389138" y="0"/>
                  </a:lnTo>
                  <a:lnTo>
                    <a:pt x="1415046" y="38100"/>
                  </a:lnTo>
                  <a:lnTo>
                    <a:pt x="1415046" y="63246"/>
                  </a:lnTo>
                  <a:lnTo>
                    <a:pt x="1465338" y="38100"/>
                  </a:lnTo>
                  <a:close/>
                </a:path>
                <a:path w="1465579" h="76200">
                  <a:moveTo>
                    <a:pt x="1415046" y="63246"/>
                  </a:moveTo>
                  <a:lnTo>
                    <a:pt x="1415046" y="38100"/>
                  </a:lnTo>
                  <a:lnTo>
                    <a:pt x="1389138" y="76200"/>
                  </a:lnTo>
                  <a:lnTo>
                    <a:pt x="1415046" y="63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4" name="object 2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903" y="5727954"/>
              <a:ext cx="76200" cy="187451"/>
            </a:xfrm>
            <a:prstGeom prst="rect">
              <a:avLst/>
            </a:prstGeom>
          </p:spPr>
        </p:pic>
      </p:grpSp>
      <p:sp>
        <p:nvSpPr>
          <p:cNvPr id="215" name="object 215"/>
          <p:cNvSpPr txBox="1"/>
          <p:nvPr/>
        </p:nvSpPr>
        <p:spPr>
          <a:xfrm>
            <a:off x="5733929" y="5914897"/>
            <a:ext cx="5861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 i="1">
                <a:latin typeface="Arial"/>
                <a:cs typeface="Arial"/>
              </a:rPr>
              <a:t>ACIERTO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5465457" y="5034279"/>
            <a:ext cx="1082675" cy="717550"/>
            <a:chOff x="5465457" y="5034279"/>
            <a:chExt cx="1082675" cy="717550"/>
          </a:xfrm>
        </p:grpSpPr>
        <p:sp>
          <p:nvSpPr>
            <p:cNvPr id="217" name="object 217"/>
            <p:cNvSpPr/>
            <p:nvPr/>
          </p:nvSpPr>
          <p:spPr>
            <a:xfrm>
              <a:off x="5842901" y="5156453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w="0" h="435610">
                  <a:moveTo>
                    <a:pt x="0" y="0"/>
                  </a:moveTo>
                  <a:lnTo>
                    <a:pt x="0" y="43510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8" name="object 2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03785" y="5586729"/>
              <a:ext cx="176530" cy="165099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6111887" y="5383529"/>
              <a:ext cx="436245" cy="98425"/>
            </a:xfrm>
            <a:custGeom>
              <a:avLst/>
              <a:gdLst/>
              <a:ahLst/>
              <a:cxnLst/>
              <a:rect l="l" t="t" r="r" b="b"/>
              <a:pathLst>
                <a:path w="436245" h="98425">
                  <a:moveTo>
                    <a:pt x="9906" y="0"/>
                  </a:moveTo>
                  <a:lnTo>
                    <a:pt x="9906" y="95250"/>
                  </a:lnTo>
                </a:path>
                <a:path w="436245" h="98425">
                  <a:moveTo>
                    <a:pt x="0" y="98298"/>
                  </a:moveTo>
                  <a:lnTo>
                    <a:pt x="435851" y="98298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5471807" y="5040629"/>
              <a:ext cx="896619" cy="299085"/>
            </a:xfrm>
            <a:custGeom>
              <a:avLst/>
              <a:gdLst/>
              <a:ahLst/>
              <a:cxnLst/>
              <a:rect l="l" t="t" r="r" b="b"/>
              <a:pathLst>
                <a:path w="896620" h="299085">
                  <a:moveTo>
                    <a:pt x="896112" y="211074"/>
                  </a:moveTo>
                  <a:lnTo>
                    <a:pt x="896112" y="87630"/>
                  </a:lnTo>
                  <a:lnTo>
                    <a:pt x="809244" y="0"/>
                  </a:lnTo>
                  <a:lnTo>
                    <a:pt x="87630" y="0"/>
                  </a:lnTo>
                  <a:lnTo>
                    <a:pt x="0" y="87630"/>
                  </a:lnTo>
                  <a:lnTo>
                    <a:pt x="0" y="211074"/>
                  </a:lnTo>
                  <a:lnTo>
                    <a:pt x="87630" y="298704"/>
                  </a:lnTo>
                  <a:lnTo>
                    <a:pt x="809244" y="298704"/>
                  </a:lnTo>
                  <a:lnTo>
                    <a:pt x="896112" y="211074"/>
                  </a:lnTo>
                  <a:close/>
                </a:path>
              </a:pathLst>
            </a:custGeom>
            <a:solidFill>
              <a:srgbClr val="FCF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5471807" y="5040629"/>
              <a:ext cx="896619" cy="299085"/>
            </a:xfrm>
            <a:custGeom>
              <a:avLst/>
              <a:gdLst/>
              <a:ahLst/>
              <a:cxnLst/>
              <a:rect l="l" t="t" r="r" b="b"/>
              <a:pathLst>
                <a:path w="896620" h="299085">
                  <a:moveTo>
                    <a:pt x="0" y="87630"/>
                  </a:moveTo>
                  <a:lnTo>
                    <a:pt x="87630" y="0"/>
                  </a:lnTo>
                  <a:lnTo>
                    <a:pt x="809244" y="0"/>
                  </a:lnTo>
                  <a:lnTo>
                    <a:pt x="896112" y="87630"/>
                  </a:lnTo>
                  <a:lnTo>
                    <a:pt x="896112" y="211074"/>
                  </a:lnTo>
                  <a:lnTo>
                    <a:pt x="809244" y="298704"/>
                  </a:lnTo>
                  <a:lnTo>
                    <a:pt x="87630" y="298704"/>
                  </a:lnTo>
                  <a:lnTo>
                    <a:pt x="0" y="211074"/>
                  </a:lnTo>
                  <a:lnTo>
                    <a:pt x="0" y="876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2" name="object 222"/>
          <p:cNvSpPr txBox="1"/>
          <p:nvPr/>
        </p:nvSpPr>
        <p:spPr>
          <a:xfrm>
            <a:off x="5626487" y="5114797"/>
            <a:ext cx="600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latin typeface="Arial"/>
                <a:cs typeface="Arial"/>
              </a:rPr>
              <a:t>COMPARA</a:t>
            </a:r>
            <a:endParaRPr sz="9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2566549" y="6087871"/>
            <a:ext cx="5645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33339A"/>
                </a:solidFill>
                <a:latin typeface="Calibri"/>
                <a:cs typeface="Calibri"/>
              </a:rPr>
              <a:t>Directo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6261512" y="6087871"/>
            <a:ext cx="23107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solidFill>
                  <a:srgbClr val="33339A"/>
                </a:solidFill>
                <a:latin typeface="Calibri"/>
                <a:cs typeface="Calibri"/>
              </a:rPr>
              <a:t>Asociativo</a:t>
            </a:r>
            <a:r>
              <a:rPr dirty="0" sz="1400" spc="15" b="1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3339A"/>
                </a:solidFill>
                <a:latin typeface="Calibri"/>
                <a:cs typeface="Calibri"/>
              </a:rPr>
              <a:t>por</a:t>
            </a:r>
            <a:r>
              <a:rPr dirty="0" sz="1400" spc="5" b="1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9A"/>
                </a:solidFill>
                <a:latin typeface="Calibri"/>
                <a:cs typeface="Calibri"/>
              </a:rPr>
              <a:t>conjuntos</a:t>
            </a:r>
            <a:r>
              <a:rPr dirty="0" sz="1400" spc="-5" b="1">
                <a:solidFill>
                  <a:srgbClr val="33339A"/>
                </a:solidFill>
                <a:latin typeface="Calibri"/>
                <a:cs typeface="Calibri"/>
              </a:rPr>
              <a:t> 2</a:t>
            </a:r>
            <a:r>
              <a:rPr dirty="0" sz="1400" b="1">
                <a:solidFill>
                  <a:srgbClr val="33339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3339A"/>
                </a:solidFill>
                <a:latin typeface="Calibri"/>
                <a:cs typeface="Calibri"/>
              </a:rPr>
              <a:t>vías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7493" y="1423669"/>
            <a:ext cx="412750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6500" algn="l"/>
                <a:tab pos="2658110" algn="l"/>
              </a:tabLst>
            </a:pPr>
            <a:r>
              <a:rPr dirty="0" sz="1900" spc="145"/>
              <a:t>REDUCIR	</a:t>
            </a:r>
            <a:r>
              <a:rPr dirty="0" sz="1900" spc="85"/>
              <a:t>EL</a:t>
            </a:r>
            <a:r>
              <a:rPr dirty="0" sz="1900" spc="409"/>
              <a:t> </a:t>
            </a:r>
            <a:r>
              <a:rPr dirty="0" sz="1900" spc="140"/>
              <a:t>TIEMPO	</a:t>
            </a:r>
            <a:r>
              <a:rPr dirty="0" sz="1900" spc="90"/>
              <a:t>DE</a:t>
            </a:r>
            <a:r>
              <a:rPr dirty="0" sz="1900" spc="295"/>
              <a:t> </a:t>
            </a:r>
            <a:r>
              <a:rPr dirty="0" sz="1900" spc="120"/>
              <a:t>ACIERTO</a:t>
            </a:r>
            <a:endParaRPr sz="19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895952"/>
            <a:ext cx="7343775" cy="22161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526415" algn="l"/>
                <a:tab pos="527050" algn="l"/>
              </a:tabLst>
            </a:pPr>
            <a:r>
              <a:rPr dirty="0" sz="2000" spc="-10" b="1">
                <a:latin typeface="Calibri"/>
                <a:cs typeface="Calibri"/>
              </a:rPr>
              <a:t>Caches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simples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y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pequeñas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Una </a:t>
            </a:r>
            <a:r>
              <a:rPr dirty="0" sz="1600" spc="-10">
                <a:latin typeface="Calibri"/>
                <a:cs typeface="Calibri"/>
              </a:rPr>
              <a:t>cache </a:t>
            </a:r>
            <a:r>
              <a:rPr dirty="0" sz="1600" spc="-5">
                <a:latin typeface="Calibri"/>
                <a:cs typeface="Calibri"/>
              </a:rPr>
              <a:t>pequeña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puede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integrar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junto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procesador</a:t>
            </a:r>
            <a:endParaRPr sz="1600">
              <a:latin typeface="Calibri"/>
              <a:cs typeface="Calibri"/>
            </a:endParaRPr>
          </a:p>
          <a:p>
            <a:pPr lvl="2" marL="1384300" indent="-457834">
              <a:lnSpc>
                <a:spcPct val="100000"/>
              </a:lnSpc>
              <a:spcBef>
                <a:spcPts val="61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5">
                <a:latin typeface="Calibri"/>
                <a:cs typeface="Calibri"/>
              </a:rPr>
              <a:t>evitando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penalización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tiempo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exterior</a:t>
            </a:r>
            <a:endParaRPr sz="1400">
              <a:latin typeface="Calibri"/>
              <a:cs typeface="Calibri"/>
            </a:endParaRPr>
          </a:p>
          <a:p>
            <a:pPr lvl="2" marL="13843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400" spc="-10">
                <a:latin typeface="Calibri"/>
                <a:cs typeface="Calibri"/>
              </a:rPr>
              <a:t>Tiempo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propagación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versus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tiempo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 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procesador</a:t>
            </a:r>
            <a:endParaRPr sz="1400">
              <a:latin typeface="Calibri"/>
              <a:cs typeface="Calibri"/>
            </a:endParaRPr>
          </a:p>
          <a:p>
            <a:pPr lvl="1" marL="927100" marR="5080" indent="-457200">
              <a:lnSpc>
                <a:spcPct val="100000"/>
              </a:lnSpc>
              <a:spcBef>
                <a:spcPts val="59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Ejemplo: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tres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generaciones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procesadores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(K6,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Athlon</a:t>
            </a:r>
            <a:r>
              <a:rPr dirty="0" sz="1600">
                <a:latin typeface="Calibri"/>
                <a:cs typeface="Calibri"/>
              </a:rPr>
              <a:t> 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Opteron)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mantenido </a:t>
            </a:r>
            <a:r>
              <a:rPr dirty="0" sz="1600" spc="-5">
                <a:latin typeface="Calibri"/>
                <a:cs typeface="Calibri"/>
              </a:rPr>
              <a:t>el mismo </a:t>
            </a:r>
            <a:r>
              <a:rPr dirty="0" sz="1600" spc="-10">
                <a:latin typeface="Calibri"/>
                <a:cs typeface="Calibri"/>
              </a:rPr>
              <a:t>tamaño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para</a:t>
            </a:r>
            <a:r>
              <a:rPr dirty="0" sz="1600" spc="-5">
                <a:latin typeface="Calibri"/>
                <a:cs typeface="Calibri"/>
              </a:rPr>
              <a:t> las caches L1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Simple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(cache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</a:t>
            </a:r>
            <a:r>
              <a:rPr dirty="0" sz="1600" spc="-10">
                <a:latin typeface="Calibri"/>
                <a:cs typeface="Calibri"/>
              </a:rPr>
              <a:t> grado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asociatividad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pequeño)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729" y="4701794"/>
            <a:ext cx="15240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29" y="4163821"/>
            <a:ext cx="7108825" cy="741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cache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puede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solapar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chequeo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tags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acceso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puesto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sólo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puede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estar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lugar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aumento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número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vías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puede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aumentar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tiempos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comparación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tags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5529" y="4954778"/>
            <a:ext cx="75895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600" spc="-10">
                <a:latin typeface="Calibri"/>
                <a:cs typeface="Calibri"/>
              </a:rPr>
              <a:t>Recordar: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impacto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tamaño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asociatividad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sobre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acceso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5395" y="5639053"/>
            <a:ext cx="7345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Tiempo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acceso vs.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tamaño</a:t>
            </a:r>
            <a:r>
              <a:rPr dirty="0" sz="2400">
                <a:latin typeface="Arial MT"/>
                <a:cs typeface="Arial MT"/>
              </a:rPr>
              <a:t> 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asociatividad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(SRAM)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6525" y="2171700"/>
            <a:ext cx="6499177" cy="34968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95170">
              <a:lnSpc>
                <a:spcPct val="100000"/>
              </a:lnSpc>
              <a:spcBef>
                <a:spcPts val="95"/>
              </a:spcBef>
              <a:tabLst>
                <a:tab pos="3515995" algn="l"/>
                <a:tab pos="6160770" algn="l"/>
              </a:tabLst>
            </a:pPr>
            <a:r>
              <a:rPr dirty="0" sz="2900" spc="150"/>
              <a:t>M</a:t>
            </a:r>
            <a:r>
              <a:rPr dirty="0" sz="2300" spc="150"/>
              <a:t>EMORIA	</a:t>
            </a:r>
            <a:r>
              <a:rPr dirty="0" sz="2300" spc="140"/>
              <a:t>CACHE</a:t>
            </a:r>
            <a:r>
              <a:rPr dirty="0" sz="2900" spc="140"/>
              <a:t>:</a:t>
            </a:r>
            <a:r>
              <a:rPr dirty="0" sz="2900" spc="340"/>
              <a:t> </a:t>
            </a:r>
            <a:r>
              <a:rPr dirty="0" sz="2900" spc="100"/>
              <a:t>T</a:t>
            </a:r>
            <a:r>
              <a:rPr dirty="0" sz="2300" spc="100"/>
              <a:t>AMAÑO	</a:t>
            </a:r>
            <a:r>
              <a:rPr dirty="0" sz="2300" spc="10"/>
              <a:t>Y</a:t>
            </a:r>
            <a:r>
              <a:rPr dirty="0" sz="2300" spc="270"/>
              <a:t> </a:t>
            </a:r>
            <a:r>
              <a:rPr dirty="0" sz="2300" spc="150"/>
              <a:t>ASOCIATIVIDAD</a:t>
            </a:r>
            <a:endParaRPr sz="23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88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7493" y="1423669"/>
            <a:ext cx="412750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6500" algn="l"/>
                <a:tab pos="2658110" algn="l"/>
              </a:tabLst>
            </a:pPr>
            <a:r>
              <a:rPr dirty="0" sz="1900" spc="145"/>
              <a:t>REDUCIR	</a:t>
            </a:r>
            <a:r>
              <a:rPr dirty="0" sz="1900" spc="85"/>
              <a:t>EL</a:t>
            </a:r>
            <a:r>
              <a:rPr dirty="0" sz="1900" spc="409"/>
              <a:t> </a:t>
            </a:r>
            <a:r>
              <a:rPr dirty="0" sz="1900" spc="140"/>
              <a:t>TIEMPO	</a:t>
            </a:r>
            <a:r>
              <a:rPr dirty="0" sz="1900" spc="90"/>
              <a:t>DE</a:t>
            </a:r>
            <a:r>
              <a:rPr dirty="0" sz="1900" spc="295"/>
              <a:t> </a:t>
            </a:r>
            <a:r>
              <a:rPr dirty="0" sz="1900" spc="120"/>
              <a:t>ACIERTO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37087" y="1751934"/>
            <a:ext cx="7990205" cy="24447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Predicción</a:t>
            </a:r>
            <a:r>
              <a:rPr dirty="0" sz="2000" spc="-2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de</a:t>
            </a:r>
            <a:r>
              <a:rPr dirty="0" sz="2000" spc="-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vía</a:t>
            </a:r>
            <a:endParaRPr sz="2000">
              <a:latin typeface="Calibri"/>
              <a:cs typeface="Calibri"/>
            </a:endParaRPr>
          </a:p>
          <a:p>
            <a:pPr lvl="1" marL="926465" marR="32384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Permite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combinar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rápido</a:t>
            </a:r>
            <a:r>
              <a:rPr dirty="0" sz="1600" spc="-5">
                <a:latin typeface="Calibri"/>
                <a:cs typeface="Calibri"/>
              </a:rPr>
              <a:t> tiempo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acierto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una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 directa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menor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tasa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fallos</a:t>
            </a:r>
            <a:r>
              <a:rPr dirty="0" sz="1600" spc="-5">
                <a:latin typeface="Calibri"/>
                <a:cs typeface="Calibri"/>
              </a:rPr>
              <a:t> de </a:t>
            </a:r>
            <a:r>
              <a:rPr dirty="0" sz="1600" spc="-10">
                <a:latin typeface="Calibri"/>
                <a:cs typeface="Calibri"/>
              </a:rPr>
              <a:t>conflicto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una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asociativa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conjuntos</a:t>
            </a:r>
            <a:endParaRPr sz="1600">
              <a:latin typeface="Calibri"/>
              <a:cs typeface="Calibri"/>
            </a:endParaRPr>
          </a:p>
          <a:p>
            <a:pPr lvl="1" marL="926465" marR="163195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Cada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 contiene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bits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predicción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indican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cuál </a:t>
            </a:r>
            <a:r>
              <a:rPr dirty="0" sz="1600" spc="-15">
                <a:latin typeface="Calibri"/>
                <a:cs typeface="Calibri"/>
              </a:rPr>
              <a:t>será</a:t>
            </a:r>
            <a:r>
              <a:rPr dirty="0" sz="1600" spc="-5">
                <a:latin typeface="Calibri"/>
                <a:cs typeface="Calibri"/>
              </a:rPr>
              <a:t> la </a:t>
            </a:r>
            <a:r>
              <a:rPr dirty="0" sz="1600">
                <a:latin typeface="Calibri"/>
                <a:cs typeface="Calibri"/>
              </a:rPr>
              <a:t>vía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más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probable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siguiente </a:t>
            </a:r>
            <a:r>
              <a:rPr dirty="0" sz="1600" spc="-5">
                <a:latin typeface="Calibri"/>
                <a:cs typeface="Calibri"/>
              </a:rPr>
              <a:t>acceso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multiplexor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selecciona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vía</a:t>
            </a:r>
            <a:r>
              <a:rPr dirty="0" sz="1600" spc="-10">
                <a:latin typeface="Calibri"/>
                <a:cs typeface="Calibri"/>
              </a:rPr>
              <a:t> predicha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antes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completar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comparación</a:t>
            </a:r>
            <a:r>
              <a:rPr dirty="0" sz="1600" spc="-5">
                <a:latin typeface="Calibri"/>
                <a:cs typeface="Calibri"/>
              </a:rPr>
              <a:t> de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tags</a:t>
            </a:r>
            <a:endParaRPr sz="1600">
              <a:latin typeface="Calibri"/>
              <a:cs typeface="Calibri"/>
            </a:endParaRPr>
          </a:p>
          <a:p>
            <a:pPr lvl="1" marL="927100" marR="508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caso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-10">
                <a:latin typeface="Calibri"/>
                <a:cs typeface="Calibri"/>
              </a:rPr>
              <a:t> predicción,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completar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comparación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tags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todas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líneas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</a:t>
            </a:r>
            <a:r>
              <a:rPr dirty="0" sz="1600" spc="-10">
                <a:latin typeface="Calibri"/>
                <a:cs typeface="Calibri"/>
              </a:rPr>
              <a:t> conjunto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seleccionado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287" y="5080508"/>
            <a:ext cx="6988175" cy="1287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19734">
              <a:lnSpc>
                <a:spcPts val="1670"/>
              </a:lnSpc>
              <a:spcBef>
                <a:spcPts val="95"/>
              </a:spcBef>
            </a:pPr>
            <a:r>
              <a:rPr dirty="0" sz="1400" spc="-10" b="1">
                <a:latin typeface="Comic Sans MS"/>
                <a:cs typeface="Comic Sans MS"/>
              </a:rPr>
              <a:t>Time</a:t>
            </a:r>
            <a:endParaRPr sz="1400">
              <a:latin typeface="Comic Sans MS"/>
              <a:cs typeface="Comic Sans MS"/>
            </a:endParaRPr>
          </a:p>
          <a:p>
            <a:pPr marL="469900" marR="5080" indent="-457200">
              <a:lnSpc>
                <a:spcPts val="1920"/>
              </a:lnSpc>
              <a:spcBef>
                <a:spcPts val="5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alcanzado tasas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éxito</a:t>
            </a:r>
            <a:r>
              <a:rPr dirty="0" sz="1600">
                <a:latin typeface="Calibri"/>
                <a:cs typeface="Calibri"/>
              </a:rPr>
              <a:t> 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 predicción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torno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 90%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asociativa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por </a:t>
            </a:r>
            <a:r>
              <a:rPr dirty="0" sz="1600" spc="-10">
                <a:latin typeface="Calibri"/>
                <a:cs typeface="Calibri"/>
              </a:rPr>
              <a:t>conjuntos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 vías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3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600" spc="-10">
                <a:latin typeface="Calibri"/>
                <a:cs typeface="Calibri"/>
              </a:rPr>
              <a:t>Problema: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diferentes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tiempos </a:t>
            </a:r>
            <a:r>
              <a:rPr dirty="0" sz="1600">
                <a:latin typeface="Calibri"/>
                <a:cs typeface="Calibri"/>
              </a:rPr>
              <a:t>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caso</a:t>
            </a:r>
            <a:r>
              <a:rPr dirty="0" sz="1600" spc="-5">
                <a:latin typeface="Calibri"/>
                <a:cs typeface="Calibri"/>
              </a:rPr>
              <a:t> 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acierto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600" spc="-5">
                <a:latin typeface="Calibri"/>
                <a:cs typeface="Calibri"/>
              </a:rPr>
              <a:t>Ejemplo: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 </a:t>
            </a:r>
            <a:r>
              <a:rPr dirty="0" sz="1600" spc="-10">
                <a:latin typeface="Calibri"/>
                <a:cs typeface="Calibri"/>
              </a:rPr>
              <a:t>utiliza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  </a:t>
            </a:r>
            <a:r>
              <a:rPr dirty="0" sz="1600" spc="-5">
                <a:latin typeface="Calibri"/>
                <a:cs typeface="Calibri"/>
              </a:rPr>
              <a:t>R10000,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Pentium</a:t>
            </a:r>
            <a:r>
              <a:rPr dirty="0" sz="1600" spc="-5">
                <a:latin typeface="Calibri"/>
                <a:cs typeface="Calibri"/>
              </a:rPr>
              <a:t> 4,</a:t>
            </a:r>
            <a:r>
              <a:rPr dirty="0" sz="1600">
                <a:latin typeface="Calibri"/>
                <a:cs typeface="Calibri"/>
              </a:rPr>
              <a:t> ARM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Cortex‐A8,..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3189" y="4378705"/>
            <a:ext cx="176593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mic Sans MS"/>
                <a:cs typeface="Comic Sans MS"/>
              </a:rPr>
              <a:t>Hit</a:t>
            </a:r>
            <a:r>
              <a:rPr dirty="0" sz="1200" spc="-2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Time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spc="-5" b="1">
                <a:latin typeface="Comic Sans MS"/>
                <a:cs typeface="Comic Sans MS"/>
              </a:rPr>
              <a:t>(acierto</a:t>
            </a:r>
            <a:r>
              <a:rPr dirty="0" sz="1200" spc="-40" b="1">
                <a:latin typeface="Comic Sans MS"/>
                <a:cs typeface="Comic Sans MS"/>
              </a:rPr>
              <a:t> </a:t>
            </a:r>
            <a:r>
              <a:rPr dirty="0" sz="1200" spc="-5" b="1">
                <a:latin typeface="Comic Sans MS"/>
                <a:cs typeface="Comic Sans MS"/>
              </a:rPr>
              <a:t>pred)</a:t>
            </a:r>
            <a:endParaRPr sz="1200">
              <a:latin typeface="Comic Sans MS"/>
              <a:cs typeface="Comic Sans MS"/>
            </a:endParaRPr>
          </a:p>
          <a:p>
            <a:pPr marL="84455">
              <a:lnSpc>
                <a:spcPct val="100000"/>
              </a:lnSpc>
              <a:spcBef>
                <a:spcPts val="1030"/>
              </a:spcBef>
            </a:pPr>
            <a:r>
              <a:rPr dirty="0" sz="1200" spc="-5" b="1">
                <a:latin typeface="Comic Sans MS"/>
                <a:cs typeface="Comic Sans MS"/>
              </a:rPr>
              <a:t>Hit</a:t>
            </a:r>
            <a:r>
              <a:rPr dirty="0" sz="1200" spc="-2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Time</a:t>
            </a:r>
            <a:r>
              <a:rPr dirty="0" sz="1200" spc="-5" b="1">
                <a:latin typeface="Comic Sans MS"/>
                <a:cs typeface="Comic Sans MS"/>
              </a:rPr>
              <a:t> (fallo</a:t>
            </a:r>
            <a:r>
              <a:rPr dirty="0" sz="1200" spc="-4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pred)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8429" y="4708652"/>
            <a:ext cx="949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mic Sans MS"/>
                <a:cs typeface="Comic Sans MS"/>
              </a:rPr>
              <a:t>Miss</a:t>
            </a:r>
            <a:r>
              <a:rPr dirty="0" sz="1200" spc="-6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Penalty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2471" y="4539996"/>
            <a:ext cx="1213485" cy="76200"/>
          </a:xfrm>
          <a:custGeom>
            <a:avLst/>
            <a:gdLst/>
            <a:ahLst/>
            <a:cxnLst/>
            <a:rect l="l" t="t" r="r" b="b"/>
            <a:pathLst>
              <a:path w="1213485" h="76200">
                <a:moveTo>
                  <a:pt x="76200" y="25907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5907"/>
                </a:lnTo>
                <a:lnTo>
                  <a:pt x="76200" y="25907"/>
                </a:lnTo>
                <a:close/>
              </a:path>
              <a:path w="1213485" h="76200">
                <a:moveTo>
                  <a:pt x="1149095" y="51053"/>
                </a:moveTo>
                <a:lnTo>
                  <a:pt x="1149095" y="25907"/>
                </a:lnTo>
                <a:lnTo>
                  <a:pt x="63246" y="25907"/>
                </a:lnTo>
                <a:lnTo>
                  <a:pt x="63246" y="51053"/>
                </a:lnTo>
                <a:lnTo>
                  <a:pt x="1149095" y="51053"/>
                </a:lnTo>
                <a:close/>
              </a:path>
              <a:path w="1213485" h="76200">
                <a:moveTo>
                  <a:pt x="76200" y="76200"/>
                </a:moveTo>
                <a:lnTo>
                  <a:pt x="76200" y="51053"/>
                </a:lnTo>
                <a:lnTo>
                  <a:pt x="63246" y="5105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  <a:path w="1213485" h="76200">
                <a:moveTo>
                  <a:pt x="1213103" y="38100"/>
                </a:moveTo>
                <a:lnTo>
                  <a:pt x="1136903" y="0"/>
                </a:lnTo>
                <a:lnTo>
                  <a:pt x="1136903" y="25907"/>
                </a:lnTo>
                <a:lnTo>
                  <a:pt x="1149095" y="25907"/>
                </a:lnTo>
                <a:lnTo>
                  <a:pt x="1149095" y="70103"/>
                </a:lnTo>
                <a:lnTo>
                  <a:pt x="1213103" y="38100"/>
                </a:lnTo>
                <a:close/>
              </a:path>
              <a:path w="1213485" h="76200">
                <a:moveTo>
                  <a:pt x="1149095" y="70103"/>
                </a:moveTo>
                <a:lnTo>
                  <a:pt x="1149095" y="51053"/>
                </a:lnTo>
                <a:lnTo>
                  <a:pt x="1136903" y="51053"/>
                </a:lnTo>
                <a:lnTo>
                  <a:pt x="1136903" y="76200"/>
                </a:lnTo>
                <a:lnTo>
                  <a:pt x="1149095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387993" y="4882896"/>
            <a:ext cx="6361430" cy="78105"/>
            <a:chOff x="2387993" y="4882896"/>
            <a:chExt cx="6361430" cy="78105"/>
          </a:xfrm>
        </p:grpSpPr>
        <p:sp>
          <p:nvSpPr>
            <p:cNvPr id="10" name="object 10"/>
            <p:cNvSpPr/>
            <p:nvPr/>
          </p:nvSpPr>
          <p:spPr>
            <a:xfrm>
              <a:off x="2387993" y="4884420"/>
              <a:ext cx="1906905" cy="76200"/>
            </a:xfrm>
            <a:custGeom>
              <a:avLst/>
              <a:gdLst/>
              <a:ahLst/>
              <a:cxnLst/>
              <a:rect l="l" t="t" r="r" b="b"/>
              <a:pathLst>
                <a:path w="1906904" h="76200">
                  <a:moveTo>
                    <a:pt x="76200" y="25145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5" y="69723"/>
                  </a:lnTo>
                  <a:lnTo>
                    <a:pt x="63245" y="25145"/>
                  </a:lnTo>
                  <a:lnTo>
                    <a:pt x="76200" y="25145"/>
                  </a:lnTo>
                  <a:close/>
                </a:path>
                <a:path w="1906904" h="76200">
                  <a:moveTo>
                    <a:pt x="1843277" y="50291"/>
                  </a:moveTo>
                  <a:lnTo>
                    <a:pt x="1843277" y="25145"/>
                  </a:lnTo>
                  <a:lnTo>
                    <a:pt x="63245" y="25145"/>
                  </a:lnTo>
                  <a:lnTo>
                    <a:pt x="63245" y="50291"/>
                  </a:lnTo>
                  <a:lnTo>
                    <a:pt x="1843277" y="50291"/>
                  </a:lnTo>
                  <a:close/>
                </a:path>
                <a:path w="1906904" h="76200">
                  <a:moveTo>
                    <a:pt x="76200" y="76200"/>
                  </a:moveTo>
                  <a:lnTo>
                    <a:pt x="76200" y="50291"/>
                  </a:lnTo>
                  <a:lnTo>
                    <a:pt x="63245" y="50291"/>
                  </a:lnTo>
                  <a:lnTo>
                    <a:pt x="63245" y="69723"/>
                  </a:lnTo>
                  <a:lnTo>
                    <a:pt x="76200" y="76200"/>
                  </a:lnTo>
                  <a:close/>
                </a:path>
                <a:path w="1906904" h="76200">
                  <a:moveTo>
                    <a:pt x="1906523" y="38100"/>
                  </a:moveTo>
                  <a:lnTo>
                    <a:pt x="1830323" y="0"/>
                  </a:lnTo>
                  <a:lnTo>
                    <a:pt x="1830323" y="25145"/>
                  </a:lnTo>
                  <a:lnTo>
                    <a:pt x="1843277" y="25145"/>
                  </a:lnTo>
                  <a:lnTo>
                    <a:pt x="1843277" y="69723"/>
                  </a:lnTo>
                  <a:lnTo>
                    <a:pt x="1906523" y="38100"/>
                  </a:lnTo>
                  <a:close/>
                </a:path>
                <a:path w="1906904" h="76200">
                  <a:moveTo>
                    <a:pt x="1843277" y="69723"/>
                  </a:moveTo>
                  <a:lnTo>
                    <a:pt x="1843277" y="50291"/>
                  </a:lnTo>
                  <a:lnTo>
                    <a:pt x="1830323" y="50291"/>
                  </a:lnTo>
                  <a:lnTo>
                    <a:pt x="1830323" y="76200"/>
                  </a:lnTo>
                  <a:lnTo>
                    <a:pt x="1843277" y="697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01375" y="4882896"/>
              <a:ext cx="4448175" cy="76200"/>
            </a:xfrm>
            <a:custGeom>
              <a:avLst/>
              <a:gdLst/>
              <a:ahLst/>
              <a:cxnLst/>
              <a:rect l="l" t="t" r="r" b="b"/>
              <a:pathLst>
                <a:path w="4448175" h="76200">
                  <a:moveTo>
                    <a:pt x="76200" y="2590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25908"/>
                  </a:lnTo>
                  <a:lnTo>
                    <a:pt x="76200" y="25908"/>
                  </a:lnTo>
                  <a:close/>
                </a:path>
                <a:path w="4448175" h="76200">
                  <a:moveTo>
                    <a:pt x="4384548" y="51053"/>
                  </a:moveTo>
                  <a:lnTo>
                    <a:pt x="4384548" y="25907"/>
                  </a:lnTo>
                  <a:lnTo>
                    <a:pt x="63246" y="25908"/>
                  </a:lnTo>
                  <a:lnTo>
                    <a:pt x="63246" y="51054"/>
                  </a:lnTo>
                  <a:lnTo>
                    <a:pt x="4384548" y="51053"/>
                  </a:lnTo>
                  <a:close/>
                </a:path>
                <a:path w="4448175" h="76200">
                  <a:moveTo>
                    <a:pt x="76200" y="76200"/>
                  </a:moveTo>
                  <a:lnTo>
                    <a:pt x="76200" y="51054"/>
                  </a:lnTo>
                  <a:lnTo>
                    <a:pt x="63246" y="51054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  <a:path w="4448175" h="76200">
                  <a:moveTo>
                    <a:pt x="4447794" y="38100"/>
                  </a:moveTo>
                  <a:lnTo>
                    <a:pt x="4371594" y="0"/>
                  </a:lnTo>
                  <a:lnTo>
                    <a:pt x="4371594" y="25907"/>
                  </a:lnTo>
                  <a:lnTo>
                    <a:pt x="4384548" y="25907"/>
                  </a:lnTo>
                  <a:lnTo>
                    <a:pt x="4384548" y="69722"/>
                  </a:lnTo>
                  <a:lnTo>
                    <a:pt x="4447794" y="38100"/>
                  </a:lnTo>
                  <a:close/>
                </a:path>
                <a:path w="4448175" h="76200">
                  <a:moveTo>
                    <a:pt x="4384548" y="69722"/>
                  </a:moveTo>
                  <a:lnTo>
                    <a:pt x="4384548" y="51053"/>
                  </a:lnTo>
                  <a:lnTo>
                    <a:pt x="4371594" y="51053"/>
                  </a:lnTo>
                  <a:lnTo>
                    <a:pt x="4371594" y="76200"/>
                  </a:lnTo>
                  <a:lnTo>
                    <a:pt x="4384548" y="69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2413139" y="5049773"/>
            <a:ext cx="7231380" cy="76200"/>
          </a:xfrm>
          <a:custGeom>
            <a:avLst/>
            <a:gdLst/>
            <a:ahLst/>
            <a:cxnLst/>
            <a:rect l="l" t="t" r="r" b="b"/>
            <a:pathLst>
              <a:path w="7231380" h="76200">
                <a:moveTo>
                  <a:pt x="7168133" y="44196"/>
                </a:moveTo>
                <a:lnTo>
                  <a:pt x="7168133" y="32004"/>
                </a:lnTo>
                <a:lnTo>
                  <a:pt x="0" y="32004"/>
                </a:lnTo>
                <a:lnTo>
                  <a:pt x="0" y="44196"/>
                </a:lnTo>
                <a:lnTo>
                  <a:pt x="7168133" y="44196"/>
                </a:lnTo>
                <a:close/>
              </a:path>
              <a:path w="7231380" h="76200">
                <a:moveTo>
                  <a:pt x="7231380" y="38100"/>
                </a:moveTo>
                <a:lnTo>
                  <a:pt x="7155180" y="0"/>
                </a:lnTo>
                <a:lnTo>
                  <a:pt x="7155180" y="32004"/>
                </a:lnTo>
                <a:lnTo>
                  <a:pt x="7168133" y="32004"/>
                </a:lnTo>
                <a:lnTo>
                  <a:pt x="7168133" y="69723"/>
                </a:lnTo>
                <a:lnTo>
                  <a:pt x="7231380" y="38100"/>
                </a:lnTo>
                <a:close/>
              </a:path>
              <a:path w="7231380" h="76200">
                <a:moveTo>
                  <a:pt x="7168133" y="69723"/>
                </a:moveTo>
                <a:lnTo>
                  <a:pt x="7168133" y="44196"/>
                </a:lnTo>
                <a:lnTo>
                  <a:pt x="7155180" y="44196"/>
                </a:lnTo>
                <a:lnTo>
                  <a:pt x="7155180" y="76200"/>
                </a:lnTo>
                <a:lnTo>
                  <a:pt x="716813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71434">
              <a:lnSpc>
                <a:spcPct val="100000"/>
              </a:lnSpc>
              <a:spcBef>
                <a:spcPts val="95"/>
              </a:spcBef>
            </a:pPr>
            <a:r>
              <a:rPr dirty="0" sz="2900" spc="190"/>
              <a:t>Í</a:t>
            </a:r>
            <a:r>
              <a:rPr dirty="0" sz="2300" spc="170"/>
              <a:t>NDICE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848561"/>
            <a:ext cx="5875655" cy="41617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Introducción: </a:t>
            </a:r>
            <a:r>
              <a:rPr dirty="0" sz="2000" spc="-15">
                <a:latin typeface="Calibri"/>
                <a:cs typeface="Calibri"/>
              </a:rPr>
              <a:t>Jerarquía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emplazamiento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actualización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Políticas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reemplazamiento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Rendimiento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memoria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Optimización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de la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memoria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tasa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la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penalización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fallos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cache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0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10">
                <a:latin typeface="Calibri"/>
                <a:cs typeface="Calibri"/>
              </a:rPr>
              <a:t>Reducción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tiempo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acierto</a:t>
            </a:r>
            <a:endParaRPr sz="19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45"/>
              </a:spcBef>
              <a:buClr>
                <a:srgbClr val="396497"/>
              </a:buClr>
              <a:buSzPct val="78947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Aumento del</a:t>
            </a:r>
            <a:r>
              <a:rPr dirty="0" sz="19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ancho</a:t>
            </a:r>
            <a:r>
              <a:rPr dirty="0" sz="19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9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banda</a:t>
            </a:r>
            <a:endParaRPr sz="19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Ejemplos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705" y="1323086"/>
            <a:ext cx="5099685" cy="4673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3655" algn="l"/>
                <a:tab pos="1976755" algn="l"/>
                <a:tab pos="4105910" algn="l"/>
                <a:tab pos="4623435" algn="l"/>
              </a:tabLst>
            </a:pPr>
            <a:r>
              <a:rPr dirty="0" sz="2300" spc="170"/>
              <a:t>MEJOR</a:t>
            </a:r>
            <a:r>
              <a:rPr dirty="0" sz="2300" spc="10"/>
              <a:t>A</a:t>
            </a:r>
            <a:r>
              <a:rPr dirty="0" sz="2300"/>
              <a:t>	</a:t>
            </a:r>
            <a:r>
              <a:rPr dirty="0" sz="2300" spc="170"/>
              <a:t>DE</a:t>
            </a:r>
            <a:r>
              <a:rPr dirty="0" sz="2300" spc="10"/>
              <a:t>L</a:t>
            </a:r>
            <a:r>
              <a:rPr dirty="0" sz="2300"/>
              <a:t>	</a:t>
            </a:r>
            <a:r>
              <a:rPr dirty="0" sz="2300" spc="170"/>
              <a:t>R</a:t>
            </a:r>
            <a:r>
              <a:rPr dirty="0" sz="2300" spc="170"/>
              <a:t>ENDIMIEN</a:t>
            </a:r>
            <a:r>
              <a:rPr dirty="0" sz="2300" spc="40"/>
              <a:t>T</a:t>
            </a:r>
            <a:r>
              <a:rPr dirty="0" sz="2300" spc="10"/>
              <a:t>O</a:t>
            </a:r>
            <a:r>
              <a:rPr dirty="0" sz="2300"/>
              <a:t>	</a:t>
            </a:r>
            <a:r>
              <a:rPr dirty="0" sz="2300" spc="170"/>
              <a:t>D</a:t>
            </a:r>
            <a:r>
              <a:rPr dirty="0" sz="2300" spc="10"/>
              <a:t>E</a:t>
            </a:r>
            <a:r>
              <a:rPr dirty="0" sz="2300"/>
              <a:t>	</a:t>
            </a:r>
            <a:r>
              <a:rPr dirty="0" sz="2900" spc="195"/>
              <a:t>M</a:t>
            </a:r>
            <a:r>
              <a:rPr dirty="0" sz="2300" spc="10"/>
              <a:t>C</a:t>
            </a:r>
            <a:endParaRPr sz="23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5308" y="2035492"/>
          <a:ext cx="8329930" cy="399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2232025"/>
                <a:gridCol w="1998345"/>
                <a:gridCol w="2071370"/>
              </a:tblGrid>
              <a:tr h="526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tasa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fallos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Reducir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penalización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por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fallo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Reducir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tiempo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acierto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Aumentar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ancho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banda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2EF"/>
                    </a:solidFill>
                  </a:tcPr>
                </a:tc>
              </a:tr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0" marR="92710" indent="-6159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 prioridad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lecturas sobre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escrituras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pequeña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sencilla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Asociatividad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Dar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prioridad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palabra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crítica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Predicción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multibanco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435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multinivel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segmentada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437388">
                <a:tc>
                  <a:txBody>
                    <a:bodyPr/>
                    <a:lstStyle/>
                    <a:p>
                      <a:pPr marL="448309" marR="442595" indent="139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Algoritmo de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eempla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amie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262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víctimas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593725" marR="245745" indent="-344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Optimización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del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código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(compilador)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349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6F598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023" y="2569463"/>
            <a:ext cx="1995677" cy="34503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8779" y="2044445"/>
            <a:ext cx="6631305" cy="4013200"/>
            <a:chOff x="1818779" y="2044445"/>
            <a:chExt cx="6631305" cy="401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8779" y="2044445"/>
              <a:ext cx="6630923" cy="39913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69627" y="3094481"/>
              <a:ext cx="3840479" cy="2952115"/>
            </a:xfrm>
            <a:custGeom>
              <a:avLst/>
              <a:gdLst/>
              <a:ahLst/>
              <a:cxnLst/>
              <a:rect l="l" t="t" r="r" b="b"/>
              <a:pathLst>
                <a:path w="3840479" h="2952115">
                  <a:moveTo>
                    <a:pt x="0" y="251460"/>
                  </a:moveTo>
                  <a:lnTo>
                    <a:pt x="0" y="0"/>
                  </a:lnTo>
                  <a:lnTo>
                    <a:pt x="3203448" y="0"/>
                  </a:lnTo>
                  <a:lnTo>
                    <a:pt x="3203448" y="251459"/>
                  </a:lnTo>
                  <a:lnTo>
                    <a:pt x="0" y="251460"/>
                  </a:lnTo>
                  <a:close/>
                </a:path>
                <a:path w="3840479" h="2952115">
                  <a:moveTo>
                    <a:pt x="637031" y="1722882"/>
                  </a:moveTo>
                  <a:lnTo>
                    <a:pt x="637031" y="1470660"/>
                  </a:lnTo>
                  <a:lnTo>
                    <a:pt x="3840479" y="1470659"/>
                  </a:lnTo>
                  <a:lnTo>
                    <a:pt x="3840479" y="1722881"/>
                  </a:lnTo>
                  <a:lnTo>
                    <a:pt x="637031" y="1722882"/>
                  </a:lnTo>
                  <a:close/>
                </a:path>
                <a:path w="3840479" h="2952115">
                  <a:moveTo>
                    <a:pt x="637032" y="2951988"/>
                  </a:moveTo>
                  <a:lnTo>
                    <a:pt x="637031" y="2772156"/>
                  </a:lnTo>
                  <a:lnTo>
                    <a:pt x="2809493" y="2772155"/>
                  </a:lnTo>
                  <a:lnTo>
                    <a:pt x="2809494" y="2951988"/>
                  </a:lnTo>
                  <a:lnTo>
                    <a:pt x="637032" y="2951988"/>
                  </a:lnTo>
                  <a:close/>
                </a:path>
              </a:pathLst>
            </a:custGeom>
            <a:ln w="222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48889" y="1396238"/>
            <a:ext cx="3648075" cy="379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74189" algn="l"/>
                <a:tab pos="2289810" algn="l"/>
              </a:tabLst>
            </a:pPr>
            <a:r>
              <a:rPr dirty="0" sz="2300" spc="145"/>
              <a:t>JERARQUÍA	</a:t>
            </a:r>
            <a:r>
              <a:rPr dirty="0" sz="2300" spc="90"/>
              <a:t>DE	</a:t>
            </a:r>
            <a:r>
              <a:rPr dirty="0" sz="2300" spc="165"/>
              <a:t>MEMORIA</a:t>
            </a:r>
            <a:endParaRPr sz="2300"/>
          </a:p>
        </p:txBody>
      </p:sp>
      <p:sp>
        <p:nvSpPr>
          <p:cNvPr id="6" name="object 6"/>
          <p:cNvSpPr txBox="1"/>
          <p:nvPr/>
        </p:nvSpPr>
        <p:spPr>
          <a:xfrm>
            <a:off x="960761" y="6076441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7211" y="1423669"/>
            <a:ext cx="411861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7325" algn="l"/>
                <a:tab pos="2834640" algn="l"/>
                <a:tab pos="3271520" algn="l"/>
              </a:tabLst>
            </a:pPr>
            <a:r>
              <a:rPr dirty="0" sz="1900" spc="170"/>
              <a:t>AUMEN</a:t>
            </a:r>
            <a:r>
              <a:rPr dirty="0" sz="1900" spc="-15"/>
              <a:t>T</a:t>
            </a:r>
            <a:r>
              <a:rPr dirty="0" sz="1900" spc="170"/>
              <a:t>A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70"/>
              <a:t>E</a:t>
            </a:r>
            <a:r>
              <a:rPr dirty="0" sz="1900" spc="5"/>
              <a:t>L</a:t>
            </a:r>
            <a:r>
              <a:rPr dirty="0" sz="1900"/>
              <a:t> </a:t>
            </a:r>
            <a:r>
              <a:rPr dirty="0" sz="1900" spc="-265"/>
              <a:t> </a:t>
            </a:r>
            <a:r>
              <a:rPr dirty="0" sz="1900" spc="170"/>
              <a:t>ANCH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70"/>
              <a:t>B</a:t>
            </a:r>
            <a:r>
              <a:rPr dirty="0" sz="1900" spc="170"/>
              <a:t>ANDA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568329" y="1824324"/>
            <a:ext cx="7569834" cy="214757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</a:t>
            </a:r>
            <a:r>
              <a:rPr dirty="0" sz="2000" spc="1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sin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bloqueo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5787BE"/>
                </a:solidFill>
                <a:latin typeface="Calibri"/>
                <a:cs typeface="Calibri"/>
              </a:rPr>
              <a:t> non‐blocking,</a:t>
            </a:r>
            <a:r>
              <a:rPr dirty="0" sz="2000" spc="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lockup‐free</a:t>
            </a:r>
            <a:r>
              <a:rPr dirty="0" sz="2000" spc="25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Idea:</a:t>
            </a:r>
            <a:endParaRPr sz="1600">
              <a:latin typeface="Calibri"/>
              <a:cs typeface="Calibri"/>
            </a:endParaRPr>
          </a:p>
          <a:p>
            <a:pPr lvl="2" marL="1383665" marR="508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Ocultar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latencia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solapándolo</a:t>
            </a:r>
            <a:r>
              <a:rPr dirty="0" sz="1600" spc="-10">
                <a:latin typeface="Calibri"/>
                <a:cs typeface="Calibri"/>
              </a:rPr>
              <a:t> con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otras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instrucciones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independientes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31445">
              <a:lnSpc>
                <a:spcPct val="100000"/>
              </a:lnSpc>
              <a:tabLst>
                <a:tab pos="1045210" algn="l"/>
              </a:tabLst>
            </a:pPr>
            <a:r>
              <a:rPr dirty="0" sz="1800">
                <a:latin typeface="Arial MT"/>
                <a:cs typeface="Arial MT"/>
              </a:rPr>
              <a:t>ADD	R5,R6,R6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7201" y="3945890"/>
            <a:ext cx="17526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…………………..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926465" algn="l"/>
              </a:tabLst>
            </a:pPr>
            <a:r>
              <a:rPr dirty="0" sz="1800" spc="-5">
                <a:latin typeface="Arial MT"/>
                <a:cs typeface="Arial MT"/>
              </a:rPr>
              <a:t>…………………..  </a:t>
            </a:r>
            <a:r>
              <a:rPr dirty="0" sz="1800">
                <a:latin typeface="Arial MT"/>
                <a:cs typeface="Arial MT"/>
              </a:rPr>
              <a:t>LD	R1,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7201" y="4768850"/>
            <a:ext cx="19437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…………………..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926465" algn="l"/>
              </a:tabLst>
            </a:pPr>
            <a:r>
              <a:rPr dirty="0" sz="1800" spc="-5">
                <a:latin typeface="Arial MT"/>
                <a:cs typeface="Arial MT"/>
              </a:rPr>
              <a:t>………………….. </a:t>
            </a:r>
            <a:r>
              <a:rPr dirty="0" sz="1800">
                <a:latin typeface="Arial MT"/>
                <a:cs typeface="Arial MT"/>
              </a:rPr>
              <a:t> ADD	R4,R4,R1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3467" y="4581156"/>
            <a:ext cx="1057910" cy="638175"/>
          </a:xfrm>
          <a:custGeom>
            <a:avLst/>
            <a:gdLst/>
            <a:ahLst/>
            <a:cxnLst/>
            <a:rect l="l" t="t" r="r" b="b"/>
            <a:pathLst>
              <a:path w="1057910" h="638175">
                <a:moveTo>
                  <a:pt x="1057656" y="504444"/>
                </a:moveTo>
                <a:lnTo>
                  <a:pt x="1012698" y="504444"/>
                </a:lnTo>
                <a:lnTo>
                  <a:pt x="1012698" y="66294"/>
                </a:lnTo>
                <a:lnTo>
                  <a:pt x="990600" y="66294"/>
                </a:lnTo>
                <a:lnTo>
                  <a:pt x="990600" y="44196"/>
                </a:lnTo>
                <a:lnTo>
                  <a:pt x="133350" y="44196"/>
                </a:lnTo>
                <a:lnTo>
                  <a:pt x="133350" y="0"/>
                </a:lnTo>
                <a:lnTo>
                  <a:pt x="0" y="66294"/>
                </a:lnTo>
                <a:lnTo>
                  <a:pt x="111252" y="122237"/>
                </a:lnTo>
                <a:lnTo>
                  <a:pt x="133350" y="133350"/>
                </a:lnTo>
                <a:lnTo>
                  <a:pt x="133350" y="88392"/>
                </a:lnTo>
                <a:lnTo>
                  <a:pt x="968502" y="88392"/>
                </a:lnTo>
                <a:lnTo>
                  <a:pt x="968502" y="504444"/>
                </a:lnTo>
                <a:lnTo>
                  <a:pt x="924306" y="504444"/>
                </a:lnTo>
                <a:lnTo>
                  <a:pt x="968502" y="593344"/>
                </a:lnTo>
                <a:lnTo>
                  <a:pt x="990600" y="637794"/>
                </a:lnTo>
                <a:lnTo>
                  <a:pt x="1012698" y="593839"/>
                </a:lnTo>
                <a:lnTo>
                  <a:pt x="1057656" y="504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52549" y="4551212"/>
            <a:ext cx="3996690" cy="10496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10">
                <a:latin typeface="Calibri"/>
                <a:cs typeface="Calibri"/>
              </a:rPr>
              <a:t> BLOQUEAR: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Cache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bloquean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alibri"/>
                <a:cs typeface="Calibri"/>
              </a:rPr>
              <a:t>(Se siguen ejecutando </a:t>
            </a:r>
            <a:r>
              <a:rPr dirty="0" sz="1600" spc="-10">
                <a:latin typeface="Calibri"/>
                <a:cs typeface="Calibri"/>
              </a:rPr>
              <a:t>instrucciones </a:t>
            </a:r>
            <a:r>
              <a:rPr dirty="0" sz="1600" spc="-5">
                <a:latin typeface="Calibri"/>
                <a:cs typeface="Calibri"/>
              </a:rPr>
              <a:t>después del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LD.</a:t>
            </a:r>
            <a:r>
              <a:rPr dirty="0" sz="1600" spc="-5">
                <a:latin typeface="Calibri"/>
                <a:cs typeface="Calibri"/>
              </a:rPr>
              <a:t> El </a:t>
            </a:r>
            <a:r>
              <a:rPr dirty="0" sz="1600">
                <a:latin typeface="Calibri"/>
                <a:cs typeface="Calibri"/>
              </a:rPr>
              <a:t>ADD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 se ejecuta </a:t>
            </a:r>
            <a:r>
              <a:rPr dirty="0" sz="1600" spc="-15">
                <a:latin typeface="Calibri"/>
                <a:cs typeface="Calibri"/>
              </a:rPr>
              <a:t>hasta </a:t>
            </a:r>
            <a:r>
              <a:rPr dirty="0" sz="1600" spc="-5">
                <a:latin typeface="Calibri"/>
                <a:cs typeface="Calibri"/>
              </a:rPr>
              <a:t>que R1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está 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disponible)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91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392" rIns="0" bIns="0" rtlCol="0" vert="horz">
            <a:spAutoFit/>
          </a:bodyPr>
          <a:lstStyle/>
          <a:p>
            <a:pPr marL="4010025">
              <a:lnSpc>
                <a:spcPct val="100000"/>
              </a:lnSpc>
              <a:spcBef>
                <a:spcPts val="135"/>
              </a:spcBef>
              <a:tabLst>
                <a:tab pos="5662295" algn="l"/>
                <a:tab pos="7231380" algn="l"/>
                <a:tab pos="7731125" algn="l"/>
              </a:tabLst>
            </a:pPr>
            <a:r>
              <a:rPr dirty="0" spc="180"/>
              <a:t>AUMEN</a:t>
            </a:r>
            <a:r>
              <a:rPr dirty="0" spc="-35"/>
              <a:t>T</a:t>
            </a:r>
            <a:r>
              <a:rPr dirty="0" spc="180"/>
              <a:t>A</a:t>
            </a:r>
            <a:r>
              <a:rPr dirty="0" spc="20"/>
              <a:t>R</a:t>
            </a:r>
            <a:r>
              <a:rPr dirty="0"/>
              <a:t>	</a:t>
            </a:r>
            <a:r>
              <a:rPr dirty="0" spc="180"/>
              <a:t>E</a:t>
            </a:r>
            <a:r>
              <a:rPr dirty="0" spc="15"/>
              <a:t>L</a:t>
            </a:r>
            <a:r>
              <a:rPr dirty="0" spc="295"/>
              <a:t> </a:t>
            </a:r>
            <a:r>
              <a:rPr dirty="0" spc="180"/>
              <a:t>ANCH</a:t>
            </a:r>
            <a:r>
              <a:rPr dirty="0" spc="25"/>
              <a:t>O</a:t>
            </a:r>
            <a:r>
              <a:rPr dirty="0"/>
              <a:t>	</a:t>
            </a:r>
            <a:r>
              <a:rPr dirty="0" spc="180"/>
              <a:t>D</a:t>
            </a:r>
            <a:r>
              <a:rPr dirty="0" spc="20"/>
              <a:t>E</a:t>
            </a:r>
            <a:r>
              <a:rPr dirty="0"/>
              <a:t>	</a:t>
            </a:r>
            <a:r>
              <a:rPr dirty="0" spc="180"/>
              <a:t>B</a:t>
            </a:r>
            <a:r>
              <a:rPr dirty="0" spc="180"/>
              <a:t>ANDA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923542"/>
            <a:ext cx="8030845" cy="3034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sin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bloqueo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b="1">
                <a:latin typeface="Calibri"/>
                <a:cs typeface="Calibri"/>
              </a:rPr>
              <a:t> non‐blocking, </a:t>
            </a:r>
            <a:r>
              <a:rPr dirty="0" sz="2000" spc="-10" b="1">
                <a:latin typeface="Calibri"/>
                <a:cs typeface="Calibri"/>
              </a:rPr>
              <a:t>lockup‐free)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96495"/>
              </a:buClr>
              <a:buFont typeface="Wingdings"/>
              <a:buChar char=""/>
            </a:pPr>
            <a:endParaRPr sz="2300">
              <a:latin typeface="Calibri"/>
              <a:cs typeface="Calibri"/>
            </a:endParaRPr>
          </a:p>
          <a:p>
            <a:pPr lvl="1" marL="926465" marR="158115" indent="-457200">
              <a:lnSpc>
                <a:spcPct val="100000"/>
              </a:lnSpc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Permite</a:t>
            </a:r>
            <a:r>
              <a:rPr dirty="0" sz="1600" spc="-5">
                <a:latin typeface="Calibri"/>
                <a:cs typeface="Calibri"/>
              </a:rPr>
              <a:t> que la</a:t>
            </a:r>
            <a:r>
              <a:rPr dirty="0" sz="1600">
                <a:latin typeface="Calibri"/>
                <a:cs typeface="Calibri"/>
              </a:rPr>
              <a:t> ejecución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siga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aunque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produzca</a:t>
            </a:r>
            <a:r>
              <a:rPr dirty="0" sz="1600" spc="-5">
                <a:latin typeface="Calibri"/>
                <a:cs typeface="Calibri"/>
              </a:rPr>
              <a:t> un </a:t>
            </a:r>
            <a:r>
              <a:rPr dirty="0" sz="1600" spc="-10">
                <a:latin typeface="Calibri"/>
                <a:cs typeface="Calibri"/>
              </a:rPr>
              <a:t>fallo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mientras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</a:t>
            </a:r>
            <a:r>
              <a:rPr dirty="0" sz="1600">
                <a:latin typeface="Calibri"/>
                <a:cs typeface="Calibri"/>
              </a:rPr>
              <a:t> se </a:t>
            </a:r>
            <a:r>
              <a:rPr dirty="0" sz="1600" spc="-10">
                <a:latin typeface="Calibri"/>
                <a:cs typeface="Calibri"/>
              </a:rPr>
              <a:t>necesite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dato. </a:t>
            </a:r>
            <a:r>
              <a:rPr dirty="0" sz="1600" spc="-5">
                <a:latin typeface="Calibri"/>
                <a:cs typeface="Calibri"/>
              </a:rPr>
              <a:t>(Se aplica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la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datos).</a:t>
            </a:r>
            <a:endParaRPr sz="1600">
              <a:latin typeface="Calibri"/>
              <a:cs typeface="Calibri"/>
            </a:endParaRPr>
          </a:p>
          <a:p>
            <a:pPr lvl="1" marL="927100" marR="293370" indent="-457200">
              <a:lnSpc>
                <a:spcPct val="100000"/>
              </a:lnSpc>
              <a:spcBef>
                <a:spcPts val="19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Un </a:t>
            </a:r>
            <a:r>
              <a:rPr dirty="0" sz="1600" spc="-10">
                <a:latin typeface="Calibri"/>
                <a:cs typeface="Calibri"/>
              </a:rPr>
              <a:t>fallo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servir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(hit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under</a:t>
            </a:r>
            <a:r>
              <a:rPr dirty="0" sz="1600">
                <a:latin typeface="Calibri"/>
                <a:cs typeface="Calibri"/>
              </a:rPr>
              <a:t> 1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miss).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Sigue</a:t>
            </a:r>
            <a:r>
              <a:rPr dirty="0" sz="1600" spc="-10">
                <a:latin typeface="Calibri"/>
                <a:cs typeface="Calibri"/>
              </a:rPr>
              <a:t> ejecutando</a:t>
            </a:r>
            <a:r>
              <a:rPr dirty="0" sz="1600">
                <a:latin typeface="Calibri"/>
                <a:cs typeface="Calibri"/>
              </a:rPr>
              <a:t> 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proporcionando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están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10">
                <a:latin typeface="Calibri"/>
                <a:cs typeface="Calibri"/>
              </a:rPr>
              <a:t>cache</a:t>
            </a:r>
            <a:endParaRPr sz="1600">
              <a:latin typeface="Calibri"/>
              <a:cs typeface="Calibri"/>
            </a:endParaRPr>
          </a:p>
          <a:p>
            <a:pPr lvl="2" marL="1430020" indent="-502920">
              <a:lnSpc>
                <a:spcPct val="100000"/>
              </a:lnSpc>
              <a:spcBef>
                <a:spcPts val="195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429385" algn="l"/>
                <a:tab pos="1430020" algn="l"/>
              </a:tabLst>
            </a:pPr>
            <a:r>
              <a:rPr dirty="0" sz="1600" spc="-5">
                <a:latin typeface="Calibri"/>
                <a:cs typeface="Calibri"/>
              </a:rPr>
              <a:t>HP7100,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Alpha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21064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9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Múltiples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fallos </a:t>
            </a:r>
            <a:r>
              <a:rPr dirty="0" sz="1600" spc="-5">
                <a:latin typeface="Calibri"/>
                <a:cs typeface="Calibri"/>
              </a:rPr>
              <a:t>sin </a:t>
            </a:r>
            <a:r>
              <a:rPr dirty="0" sz="1600">
                <a:latin typeface="Calibri"/>
                <a:cs typeface="Calibri"/>
              </a:rPr>
              <a:t>servir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(hit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under multiple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misses)</a:t>
            </a:r>
            <a:endParaRPr sz="1600">
              <a:latin typeface="Calibri"/>
              <a:cs typeface="Calibri"/>
            </a:endParaRPr>
          </a:p>
          <a:p>
            <a:pPr lvl="2" marL="1430020" indent="-502920">
              <a:lnSpc>
                <a:spcPct val="100000"/>
              </a:lnSpc>
              <a:spcBef>
                <a:spcPts val="19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429385" algn="l"/>
                <a:tab pos="1430020" algn="l"/>
              </a:tabLst>
            </a:pPr>
            <a:r>
              <a:rPr dirty="0" sz="1600" spc="-5">
                <a:latin typeface="Calibri"/>
                <a:cs typeface="Calibri"/>
              </a:rPr>
              <a:t>R12000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(4) </a:t>
            </a:r>
            <a:r>
              <a:rPr dirty="0" sz="1600">
                <a:latin typeface="Calibri"/>
                <a:cs typeface="Calibri"/>
              </a:rPr>
              <a:t>, Alpha21264 </a:t>
            </a:r>
            <a:r>
              <a:rPr dirty="0" sz="1600" spc="-5">
                <a:latin typeface="Calibri"/>
                <a:cs typeface="Calibri"/>
              </a:rPr>
              <a:t>(8), HP8500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(10), </a:t>
            </a:r>
            <a:r>
              <a:rPr dirty="0" sz="1600" spc="-10">
                <a:latin typeface="Calibri"/>
                <a:cs typeface="Calibri"/>
              </a:rPr>
              <a:t>Pentium‐III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 4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</a:t>
            </a:r>
            <a:r>
              <a:rPr dirty="0" sz="1600" spc="-5">
                <a:latin typeface="Calibri"/>
                <a:cs typeface="Calibri"/>
              </a:rPr>
              <a:t> 4),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Sandy‐Bridge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(10)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9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Los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beneficios dependen de la planificación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instrucciones</a:t>
            </a:r>
            <a:endParaRPr sz="1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9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Requiere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interfase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memoria más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complejo </a:t>
            </a:r>
            <a:r>
              <a:rPr dirty="0" sz="1600">
                <a:latin typeface="Calibri"/>
                <a:cs typeface="Calibri"/>
              </a:rPr>
              <a:t>(</a:t>
            </a:r>
            <a:r>
              <a:rPr dirty="0" sz="1600" spc="-5">
                <a:latin typeface="Calibri"/>
                <a:cs typeface="Calibri"/>
              </a:rPr>
              <a:t> múltiples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bancos </a:t>
            </a:r>
            <a:r>
              <a:rPr dirty="0" sz="160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392" rIns="0" bIns="0" rtlCol="0" vert="horz">
            <a:spAutoFit/>
          </a:bodyPr>
          <a:lstStyle/>
          <a:p>
            <a:pPr marL="4010025">
              <a:lnSpc>
                <a:spcPct val="100000"/>
              </a:lnSpc>
              <a:spcBef>
                <a:spcPts val="135"/>
              </a:spcBef>
              <a:tabLst>
                <a:tab pos="5662295" algn="l"/>
                <a:tab pos="7231380" algn="l"/>
                <a:tab pos="7731125" algn="l"/>
              </a:tabLst>
            </a:pPr>
            <a:r>
              <a:rPr dirty="0" spc="180"/>
              <a:t>AUMEN</a:t>
            </a:r>
            <a:r>
              <a:rPr dirty="0" spc="-35"/>
              <a:t>T</a:t>
            </a:r>
            <a:r>
              <a:rPr dirty="0" spc="180"/>
              <a:t>A</a:t>
            </a:r>
            <a:r>
              <a:rPr dirty="0" spc="20"/>
              <a:t>R</a:t>
            </a:r>
            <a:r>
              <a:rPr dirty="0"/>
              <a:t>	</a:t>
            </a:r>
            <a:r>
              <a:rPr dirty="0" spc="180"/>
              <a:t>E</a:t>
            </a:r>
            <a:r>
              <a:rPr dirty="0" spc="15"/>
              <a:t>L</a:t>
            </a:r>
            <a:r>
              <a:rPr dirty="0" spc="295"/>
              <a:t> </a:t>
            </a:r>
            <a:r>
              <a:rPr dirty="0" spc="180"/>
              <a:t>ANCH</a:t>
            </a:r>
            <a:r>
              <a:rPr dirty="0" spc="25"/>
              <a:t>O</a:t>
            </a:r>
            <a:r>
              <a:rPr dirty="0"/>
              <a:t>	</a:t>
            </a:r>
            <a:r>
              <a:rPr dirty="0" spc="180"/>
              <a:t>D</a:t>
            </a:r>
            <a:r>
              <a:rPr dirty="0" spc="20"/>
              <a:t>E</a:t>
            </a:r>
            <a:r>
              <a:rPr dirty="0"/>
              <a:t>	</a:t>
            </a:r>
            <a:r>
              <a:rPr dirty="0" spc="180"/>
              <a:t>B</a:t>
            </a:r>
            <a:r>
              <a:rPr dirty="0" spc="180"/>
              <a:t>ANDA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8329" y="1923542"/>
            <a:ext cx="53701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sin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bloqueo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b="1">
                <a:latin typeface="Calibri"/>
                <a:cs typeface="Calibri"/>
              </a:rPr>
              <a:t> non‐blocking, </a:t>
            </a:r>
            <a:r>
              <a:rPr dirty="0" sz="2000" spc="-10" b="1">
                <a:latin typeface="Calibri"/>
                <a:cs typeface="Calibri"/>
              </a:rPr>
              <a:t>lockup‐free)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9417" y="2814827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22860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9017" y="3024377"/>
            <a:ext cx="1905000" cy="26289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1000">
                <a:latin typeface="Arial MT"/>
                <a:cs typeface="Arial MT"/>
              </a:rPr>
              <a:t>Memoria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0217" y="2814827"/>
            <a:ext cx="471805" cy="26289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409"/>
              </a:spcBef>
            </a:pPr>
            <a:r>
              <a:rPr dirty="0" sz="1000" spc="-5">
                <a:latin typeface="Arial MT"/>
                <a:cs typeface="Arial MT"/>
              </a:rPr>
              <a:t>CPU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217" y="4082796"/>
            <a:ext cx="1143000" cy="26416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algn="r" marR="85090">
              <a:lnSpc>
                <a:spcPct val="100000"/>
              </a:lnSpc>
              <a:spcBef>
                <a:spcPts val="409"/>
              </a:spcBef>
            </a:pPr>
            <a:r>
              <a:rPr dirty="0" sz="1000" spc="-5">
                <a:latin typeface="Arial MT"/>
                <a:cs typeface="Arial MT"/>
              </a:rPr>
              <a:t>CPU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8017" y="4405121"/>
            <a:ext cx="1905000" cy="264160"/>
          </a:xfrm>
          <a:custGeom>
            <a:avLst/>
            <a:gdLst/>
            <a:ahLst/>
            <a:cxnLst/>
            <a:rect l="l" t="t" r="r" b="b"/>
            <a:pathLst>
              <a:path w="1905000" h="264160">
                <a:moveTo>
                  <a:pt x="0" y="263651"/>
                </a:moveTo>
                <a:lnTo>
                  <a:pt x="0" y="0"/>
                </a:lnTo>
                <a:lnTo>
                  <a:pt x="1904999" y="0"/>
                </a:lnTo>
                <a:lnTo>
                  <a:pt x="1904999" y="263651"/>
                </a:lnTo>
                <a:lnTo>
                  <a:pt x="0" y="26365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18017" y="4405121"/>
            <a:ext cx="1905000" cy="26416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1000">
                <a:latin typeface="Arial MT"/>
                <a:cs typeface="Arial MT"/>
              </a:rPr>
              <a:t>Memoria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3017" y="4100321"/>
            <a:ext cx="471805" cy="30480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409"/>
              </a:spcBef>
            </a:pPr>
            <a:r>
              <a:rPr dirty="0" sz="1000" spc="-5">
                <a:latin typeface="Arial MT"/>
                <a:cs typeface="Arial MT"/>
              </a:rPr>
              <a:t>CPU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5217" y="3387852"/>
            <a:ext cx="1447800" cy="264160"/>
          </a:xfrm>
          <a:custGeom>
            <a:avLst/>
            <a:gdLst/>
            <a:ahLst/>
            <a:cxnLst/>
            <a:rect l="l" t="t" r="r" b="b"/>
            <a:pathLst>
              <a:path w="1447800" h="264160">
                <a:moveTo>
                  <a:pt x="0" y="263651"/>
                </a:moveTo>
                <a:lnTo>
                  <a:pt x="0" y="0"/>
                </a:lnTo>
                <a:lnTo>
                  <a:pt x="1447800" y="0"/>
                </a:lnTo>
                <a:lnTo>
                  <a:pt x="1447800" y="263651"/>
                </a:lnTo>
                <a:lnTo>
                  <a:pt x="0" y="26365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80492" y="3395853"/>
          <a:ext cx="2405380" cy="58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471805"/>
              </a:tblGrid>
              <a:tr h="304800">
                <a:tc>
                  <a:txBody>
                    <a:bodyPr/>
                    <a:lstStyle/>
                    <a:p>
                      <a:pPr algn="ctr" marR="66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CPU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R w="19050">
                      <a:solidFill>
                        <a:srgbClr val="333399"/>
                      </a:solidFill>
                      <a:prstDash val="solid"/>
                    </a:lnR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CPU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262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Memoria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923417" y="4014978"/>
            <a:ext cx="1905000" cy="26289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1000">
                <a:latin typeface="Arial MT"/>
                <a:cs typeface="Arial MT"/>
              </a:rPr>
              <a:t>Memoria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5817" y="4319778"/>
            <a:ext cx="1905000" cy="26289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1000">
                <a:latin typeface="Arial MT"/>
                <a:cs typeface="Arial MT"/>
              </a:rPr>
              <a:t>Memoria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4049" y="3453634"/>
            <a:ext cx="274320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Fallo:</a:t>
            </a:r>
            <a:r>
              <a:rPr dirty="0" sz="1000" spc="2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CPU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hasta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tener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dato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Cache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bloqueo:</a:t>
            </a:r>
            <a:r>
              <a:rPr dirty="0" u="heavy" sz="120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fallo sin servir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717" y="3119627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956" y="76200"/>
                </a:lnTo>
                <a:lnTo>
                  <a:pt x="28956" y="63245"/>
                </a:lnTo>
                <a:lnTo>
                  <a:pt x="48006" y="63245"/>
                </a:lnTo>
                <a:lnTo>
                  <a:pt x="48006" y="76200"/>
                </a:lnTo>
                <a:lnTo>
                  <a:pt x="76200" y="76200"/>
                </a:lnTo>
                <a:close/>
              </a:path>
              <a:path w="76200" h="304800">
                <a:moveTo>
                  <a:pt x="48006" y="76200"/>
                </a:moveTo>
                <a:lnTo>
                  <a:pt x="48006" y="63245"/>
                </a:lnTo>
                <a:lnTo>
                  <a:pt x="28956" y="63245"/>
                </a:lnTo>
                <a:lnTo>
                  <a:pt x="28956" y="76200"/>
                </a:lnTo>
                <a:lnTo>
                  <a:pt x="48006" y="76200"/>
                </a:lnTo>
                <a:close/>
              </a:path>
              <a:path w="76200" h="304800">
                <a:moveTo>
                  <a:pt x="48006" y="304800"/>
                </a:moveTo>
                <a:lnTo>
                  <a:pt x="48006" y="76200"/>
                </a:lnTo>
                <a:lnTo>
                  <a:pt x="28956" y="76200"/>
                </a:lnTo>
                <a:lnTo>
                  <a:pt x="28956" y="304800"/>
                </a:lnTo>
                <a:lnTo>
                  <a:pt x="48006" y="3048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67389" y="4892294"/>
            <a:ext cx="83629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dirty="0" sz="1000" spc="-5">
                <a:latin typeface="Arial MT"/>
                <a:cs typeface="Arial MT"/>
              </a:rPr>
              <a:t>Fall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>
                <a:latin typeface="Arial MT"/>
                <a:cs typeface="Arial MT"/>
              </a:rPr>
              <a:t>	</a:t>
            </a:r>
            <a:r>
              <a:rPr dirty="0" sz="1000" spc="-5">
                <a:latin typeface="Arial MT"/>
                <a:cs typeface="Arial MT"/>
              </a:rPr>
              <a:t>A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ierto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3717" y="44051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956" y="76200"/>
                </a:lnTo>
                <a:lnTo>
                  <a:pt x="28956" y="63246"/>
                </a:lnTo>
                <a:lnTo>
                  <a:pt x="48006" y="63246"/>
                </a:lnTo>
                <a:lnTo>
                  <a:pt x="48006" y="76200"/>
                </a:lnTo>
                <a:lnTo>
                  <a:pt x="76200" y="76200"/>
                </a:lnTo>
                <a:close/>
              </a:path>
              <a:path w="76200" h="457200">
                <a:moveTo>
                  <a:pt x="48006" y="76200"/>
                </a:moveTo>
                <a:lnTo>
                  <a:pt x="48006" y="63246"/>
                </a:lnTo>
                <a:lnTo>
                  <a:pt x="28956" y="63246"/>
                </a:lnTo>
                <a:lnTo>
                  <a:pt x="28956" y="76200"/>
                </a:lnTo>
                <a:lnTo>
                  <a:pt x="48006" y="76200"/>
                </a:lnTo>
                <a:close/>
              </a:path>
              <a:path w="76200" h="457200">
                <a:moveTo>
                  <a:pt x="48006" y="457200"/>
                </a:moveTo>
                <a:lnTo>
                  <a:pt x="48006" y="76200"/>
                </a:lnTo>
                <a:lnTo>
                  <a:pt x="28956" y="76200"/>
                </a:lnTo>
                <a:lnTo>
                  <a:pt x="28956" y="457200"/>
                </a:lnTo>
                <a:lnTo>
                  <a:pt x="48006" y="4572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84717" y="44051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956" y="76200"/>
                </a:lnTo>
                <a:lnTo>
                  <a:pt x="28956" y="63246"/>
                </a:lnTo>
                <a:lnTo>
                  <a:pt x="48006" y="63246"/>
                </a:lnTo>
                <a:lnTo>
                  <a:pt x="48006" y="76200"/>
                </a:lnTo>
                <a:lnTo>
                  <a:pt x="76200" y="76200"/>
                </a:lnTo>
                <a:close/>
              </a:path>
              <a:path w="76200" h="457200">
                <a:moveTo>
                  <a:pt x="48006" y="76200"/>
                </a:moveTo>
                <a:lnTo>
                  <a:pt x="48006" y="63246"/>
                </a:lnTo>
                <a:lnTo>
                  <a:pt x="28956" y="63246"/>
                </a:lnTo>
                <a:lnTo>
                  <a:pt x="28956" y="76200"/>
                </a:lnTo>
                <a:lnTo>
                  <a:pt x="48006" y="76200"/>
                </a:lnTo>
                <a:close/>
              </a:path>
              <a:path w="76200" h="457200">
                <a:moveTo>
                  <a:pt x="48006" y="457200"/>
                </a:moveTo>
                <a:lnTo>
                  <a:pt x="48006" y="76200"/>
                </a:lnTo>
                <a:lnTo>
                  <a:pt x="28956" y="76200"/>
                </a:lnTo>
                <a:lnTo>
                  <a:pt x="28956" y="457200"/>
                </a:lnTo>
                <a:lnTo>
                  <a:pt x="48006" y="4572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39389" y="4958588"/>
            <a:ext cx="3651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Fallos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75718" y="3167646"/>
            <a:ext cx="1642110" cy="1767839"/>
          </a:xfrm>
          <a:custGeom>
            <a:avLst/>
            <a:gdLst/>
            <a:ahLst/>
            <a:cxnLst/>
            <a:rect l="l" t="t" r="r" b="b"/>
            <a:pathLst>
              <a:path w="1642109" h="1767839">
                <a:moveTo>
                  <a:pt x="76200" y="542544"/>
                </a:moveTo>
                <a:lnTo>
                  <a:pt x="38100" y="466344"/>
                </a:lnTo>
                <a:lnTo>
                  <a:pt x="0" y="542544"/>
                </a:lnTo>
                <a:lnTo>
                  <a:pt x="28956" y="542544"/>
                </a:lnTo>
                <a:lnTo>
                  <a:pt x="28956" y="1761744"/>
                </a:lnTo>
                <a:lnTo>
                  <a:pt x="48006" y="1761744"/>
                </a:lnTo>
                <a:lnTo>
                  <a:pt x="48006" y="542544"/>
                </a:lnTo>
                <a:lnTo>
                  <a:pt x="76200" y="542544"/>
                </a:lnTo>
                <a:close/>
              </a:path>
              <a:path w="1642109" h="1767839">
                <a:moveTo>
                  <a:pt x="723887" y="1152144"/>
                </a:moveTo>
                <a:lnTo>
                  <a:pt x="643115" y="1178814"/>
                </a:lnTo>
                <a:lnTo>
                  <a:pt x="663308" y="1199007"/>
                </a:lnTo>
                <a:lnTo>
                  <a:pt x="148615" y="1713699"/>
                </a:lnTo>
                <a:lnTo>
                  <a:pt x="546125" y="919378"/>
                </a:lnTo>
                <a:lnTo>
                  <a:pt x="551675" y="922121"/>
                </a:lnTo>
                <a:lnTo>
                  <a:pt x="571487" y="931926"/>
                </a:lnTo>
                <a:lnTo>
                  <a:pt x="571487" y="847344"/>
                </a:lnTo>
                <a:lnTo>
                  <a:pt x="503669" y="898398"/>
                </a:lnTo>
                <a:lnTo>
                  <a:pt x="529323" y="911072"/>
                </a:lnTo>
                <a:lnTo>
                  <a:pt x="105905" y="1757172"/>
                </a:lnTo>
                <a:lnTo>
                  <a:pt x="114287" y="1761363"/>
                </a:lnTo>
                <a:lnTo>
                  <a:pt x="121145" y="1767840"/>
                </a:lnTo>
                <a:lnTo>
                  <a:pt x="676643" y="1212342"/>
                </a:lnTo>
                <a:lnTo>
                  <a:pt x="685787" y="1221486"/>
                </a:lnTo>
                <a:lnTo>
                  <a:pt x="697217" y="1232916"/>
                </a:lnTo>
                <a:lnTo>
                  <a:pt x="723887" y="1152144"/>
                </a:lnTo>
                <a:close/>
              </a:path>
              <a:path w="1642109" h="1767839">
                <a:moveTo>
                  <a:pt x="1642110" y="17526"/>
                </a:moveTo>
                <a:lnTo>
                  <a:pt x="1634490" y="0"/>
                </a:lnTo>
                <a:lnTo>
                  <a:pt x="1324292" y="124218"/>
                </a:lnTo>
                <a:lnTo>
                  <a:pt x="1313688" y="97536"/>
                </a:lnTo>
                <a:lnTo>
                  <a:pt x="1257300" y="161544"/>
                </a:lnTo>
                <a:lnTo>
                  <a:pt x="1312926" y="166052"/>
                </a:lnTo>
                <a:lnTo>
                  <a:pt x="1341882" y="168402"/>
                </a:lnTo>
                <a:lnTo>
                  <a:pt x="1331264" y="141706"/>
                </a:lnTo>
                <a:lnTo>
                  <a:pt x="1642110" y="1752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00527" y="2701544"/>
            <a:ext cx="3462020" cy="45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Cache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bloqueo:</a:t>
            </a:r>
            <a:r>
              <a:rPr dirty="0" u="heavy" sz="120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varios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fallos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 servir</a:t>
            </a:r>
            <a:endParaRPr sz="1200">
              <a:latin typeface="Arial"/>
              <a:cs typeface="Arial"/>
            </a:endParaRPr>
          </a:p>
          <a:p>
            <a:pPr marL="1483995">
              <a:lnSpc>
                <a:spcPct val="100000"/>
              </a:lnSpc>
              <a:spcBef>
                <a:spcPts val="730"/>
              </a:spcBef>
            </a:pPr>
            <a:r>
              <a:rPr dirty="0" sz="1000">
                <a:latin typeface="Arial MT"/>
                <a:cs typeface="Arial MT"/>
              </a:rPr>
              <a:t>La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CPU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cuando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necesita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dato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15851" y="2582671"/>
            <a:ext cx="1430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Cache</a:t>
            </a:r>
            <a:r>
              <a:rPr dirty="0" u="heavy" sz="12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bloqueo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7211" y="1423669"/>
            <a:ext cx="411861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7325" algn="l"/>
                <a:tab pos="2834640" algn="l"/>
                <a:tab pos="3271520" algn="l"/>
              </a:tabLst>
            </a:pPr>
            <a:r>
              <a:rPr dirty="0" sz="1900" spc="170"/>
              <a:t>AUMEN</a:t>
            </a:r>
            <a:r>
              <a:rPr dirty="0" sz="1900" spc="-15"/>
              <a:t>T</a:t>
            </a:r>
            <a:r>
              <a:rPr dirty="0" sz="1900" spc="170"/>
              <a:t>A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70"/>
              <a:t>E</a:t>
            </a:r>
            <a:r>
              <a:rPr dirty="0" sz="1900" spc="5"/>
              <a:t>L</a:t>
            </a:r>
            <a:r>
              <a:rPr dirty="0" sz="1900"/>
              <a:t> </a:t>
            </a:r>
            <a:r>
              <a:rPr dirty="0" sz="1900" spc="-265"/>
              <a:t> </a:t>
            </a:r>
            <a:r>
              <a:rPr dirty="0" sz="1900" spc="170"/>
              <a:t>ANCH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70"/>
              <a:t>B</a:t>
            </a:r>
            <a:r>
              <a:rPr dirty="0" sz="1900" spc="170"/>
              <a:t>ANDA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386973" y="1729944"/>
            <a:ext cx="6471920" cy="131953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sin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bloqueo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b="1">
                <a:latin typeface="Calibri"/>
                <a:cs typeface="Calibri"/>
              </a:rPr>
              <a:t> non‐blocking,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lockup‐free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lvl="1" marL="926465" marR="5080" indent="-457200">
              <a:lnSpc>
                <a:spcPct val="135700"/>
              </a:lnSpc>
              <a:spcBef>
                <a:spcPts val="3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926465" algn="l"/>
                <a:tab pos="927100" algn="l"/>
                <a:tab pos="1840864" algn="l"/>
              </a:tabLst>
            </a:pPr>
            <a:r>
              <a:rPr dirty="0" sz="1400" spc="-15">
                <a:latin typeface="Calibri"/>
                <a:cs typeface="Calibri"/>
              </a:rPr>
              <a:t>Hay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asociar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registro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petición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cuando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inicia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 </a:t>
            </a:r>
            <a:r>
              <a:rPr dirty="0" sz="1400">
                <a:latin typeface="Calibri"/>
                <a:cs typeface="Calibri"/>
              </a:rPr>
              <a:t>load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bloqueo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LD	</a:t>
            </a:r>
            <a:r>
              <a:rPr dirty="0" sz="1400" spc="-10">
                <a:latin typeface="Calibri"/>
                <a:cs typeface="Calibri"/>
              </a:rPr>
              <a:t>R1,dir</a:t>
            </a:r>
            <a:endParaRPr sz="14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400" spc="-5">
                <a:latin typeface="Calibri"/>
                <a:cs typeface="Calibri"/>
              </a:rPr>
              <a:t>Información </a:t>
            </a:r>
            <a:r>
              <a:rPr dirty="0" sz="1400" spc="-10">
                <a:latin typeface="Calibri"/>
                <a:cs typeface="Calibri"/>
              </a:rPr>
              <a:t>necesaria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control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función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373" y="3424682"/>
            <a:ext cx="152400" cy="1065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15">
                <a:solidFill>
                  <a:srgbClr val="ABB819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373" y="3023564"/>
            <a:ext cx="5528945" cy="160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907539" indent="-457200">
              <a:lnSpc>
                <a:spcPct val="135700"/>
              </a:lnSpc>
              <a:spcBef>
                <a:spcPts val="100"/>
              </a:spcBef>
              <a:buClr>
                <a:srgbClr val="ABB819"/>
              </a:buClr>
              <a:buSzPct val="78571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1400" spc="-10">
                <a:latin typeface="Calibri"/>
                <a:cs typeface="Calibri"/>
              </a:rPr>
              <a:t>Dirección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produce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 </a:t>
            </a:r>
            <a:r>
              <a:rPr dirty="0" sz="1400" spc="-15">
                <a:latin typeface="Calibri"/>
                <a:cs typeface="Calibri"/>
              </a:rPr>
              <a:t>fallo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Registro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destino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donde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almacena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Formato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(Byte,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half‐word,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word…)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Ítem</a:t>
            </a:r>
            <a:r>
              <a:rPr dirty="0" sz="1400" spc="-5">
                <a:latin typeface="Calibri"/>
                <a:cs typeface="Calibri"/>
              </a:rPr>
              <a:t> 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produce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fallo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ts val="1340"/>
              </a:lnSpc>
              <a:spcBef>
                <a:spcPts val="600"/>
              </a:spcBef>
            </a:pPr>
            <a:r>
              <a:rPr dirty="0" sz="1400" spc="-10">
                <a:latin typeface="Calibri"/>
                <a:cs typeface="Calibri"/>
              </a:rPr>
              <a:t>Implementación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(MSHR,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Status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Holding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Register):</a:t>
            </a:r>
            <a:endParaRPr sz="1400">
              <a:latin typeface="Calibri"/>
              <a:cs typeface="Calibri"/>
            </a:endParaRPr>
          </a:p>
          <a:p>
            <a:pPr marL="4489450">
              <a:lnSpc>
                <a:spcPts val="1340"/>
              </a:lnSpc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Tipos</a:t>
            </a:r>
            <a:r>
              <a:rPr dirty="0" u="sng" sz="14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3223" y="4680203"/>
            <a:ext cx="504190" cy="272415"/>
          </a:xfrm>
          <a:prstGeom prst="rect">
            <a:avLst/>
          </a:prstGeom>
          <a:ln w="12700">
            <a:solidFill>
              <a:srgbClr val="616E85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35255" indent="-59690">
              <a:lnSpc>
                <a:spcPct val="100000"/>
              </a:lnSpc>
              <a:spcBef>
                <a:spcPts val="130"/>
              </a:spcBef>
            </a:pPr>
            <a:r>
              <a:rPr dirty="0" sz="800" spc="-5">
                <a:latin typeface="Arial MT"/>
                <a:cs typeface="Arial MT"/>
              </a:rPr>
              <a:t>Di</a:t>
            </a:r>
            <a:r>
              <a:rPr dirty="0" sz="800" spc="-10">
                <a:latin typeface="Arial MT"/>
                <a:cs typeface="Arial MT"/>
              </a:rPr>
              <a:t>r</a:t>
            </a:r>
            <a:r>
              <a:rPr dirty="0" sz="800" spc="-5">
                <a:latin typeface="Arial MT"/>
                <a:cs typeface="Arial MT"/>
              </a:rPr>
              <a:t>ección  </a:t>
            </a:r>
            <a:r>
              <a:rPr dirty="0" sz="800" spc="-5">
                <a:latin typeface="Arial MT"/>
                <a:cs typeface="Arial MT"/>
              </a:rPr>
              <a:t>bloque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27514" y="4644771"/>
          <a:ext cx="2085975" cy="112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762000"/>
                <a:gridCol w="838200"/>
              </a:tblGrid>
              <a:tr h="265175">
                <a:tc>
                  <a:txBody>
                    <a:bodyPr/>
                    <a:lstStyle/>
                    <a:p>
                      <a:pPr marL="56515" marR="125730" indent="73660">
                        <a:lnSpc>
                          <a:spcPts val="96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Bit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valido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Destino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20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Formato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56515" marR="125730" indent="736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Bit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valido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Destino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20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Formato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56515" marR="125730" indent="736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Bit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valido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Destino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20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Formato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265175">
                <a:tc>
                  <a:txBody>
                    <a:bodyPr/>
                    <a:lstStyle/>
                    <a:p>
                      <a:pPr marL="56515" marR="125730" indent="736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Bit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valido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Destino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20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Formato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80443" y="4694935"/>
            <a:ext cx="56642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P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l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b</a:t>
            </a:r>
            <a:r>
              <a:rPr dirty="0" sz="1000">
                <a:latin typeface="Arial MT"/>
                <a:cs typeface="Arial MT"/>
              </a:rPr>
              <a:t>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Arial MT"/>
                <a:cs typeface="Arial MT"/>
              </a:rPr>
              <a:t>P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l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b</a:t>
            </a:r>
            <a:r>
              <a:rPr dirty="0" sz="1000">
                <a:latin typeface="Arial MT"/>
                <a:cs typeface="Arial MT"/>
              </a:rPr>
              <a:t>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0443" y="5232138"/>
            <a:ext cx="5664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P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l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b</a:t>
            </a:r>
            <a:r>
              <a:rPr dirty="0" sz="1000">
                <a:latin typeface="Arial MT"/>
                <a:cs typeface="Arial MT"/>
              </a:rPr>
              <a:t>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0443" y="5552182"/>
            <a:ext cx="5664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P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l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b</a:t>
            </a:r>
            <a:r>
              <a:rPr dirty="0" sz="1000">
                <a:latin typeface="Arial MT"/>
                <a:cs typeface="Arial MT"/>
              </a:rPr>
              <a:t>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4907" y="4598161"/>
            <a:ext cx="248983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Calibri"/>
                <a:cs typeface="Calibri"/>
              </a:rPr>
              <a:t>Fallo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primario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(1º 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bloque)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Fallo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secundario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(restantes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mismo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8125" y="5451590"/>
            <a:ext cx="277241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Estructura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MSHR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para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4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(Solo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-10">
                <a:latin typeface="Calibri"/>
                <a:cs typeface="Calibri"/>
              </a:rPr>
              <a:t> fallo</a:t>
            </a:r>
            <a:r>
              <a:rPr dirty="0" sz="1400" spc="-5">
                <a:latin typeface="Calibri"/>
                <a:cs typeface="Calibri"/>
              </a:rPr>
              <a:t> por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palabra)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17209" y="5417820"/>
            <a:ext cx="534670" cy="98425"/>
          </a:xfrm>
          <a:custGeom>
            <a:avLst/>
            <a:gdLst/>
            <a:ahLst/>
            <a:cxnLst/>
            <a:rect l="l" t="t" r="r" b="b"/>
            <a:pathLst>
              <a:path w="534670" h="98425">
                <a:moveTo>
                  <a:pt x="80009" y="0"/>
                </a:moveTo>
                <a:lnTo>
                  <a:pt x="0" y="28956"/>
                </a:lnTo>
                <a:lnTo>
                  <a:pt x="62483" y="69940"/>
                </a:lnTo>
                <a:lnTo>
                  <a:pt x="62483" y="42672"/>
                </a:lnTo>
                <a:lnTo>
                  <a:pt x="64007" y="29718"/>
                </a:lnTo>
                <a:lnTo>
                  <a:pt x="76232" y="31164"/>
                </a:lnTo>
                <a:lnTo>
                  <a:pt x="80009" y="0"/>
                </a:lnTo>
                <a:close/>
              </a:path>
              <a:path w="534670" h="98425">
                <a:moveTo>
                  <a:pt x="76232" y="31164"/>
                </a:moveTo>
                <a:lnTo>
                  <a:pt x="64007" y="29718"/>
                </a:lnTo>
                <a:lnTo>
                  <a:pt x="62483" y="42672"/>
                </a:lnTo>
                <a:lnTo>
                  <a:pt x="74662" y="44112"/>
                </a:lnTo>
                <a:lnTo>
                  <a:pt x="76232" y="31164"/>
                </a:lnTo>
                <a:close/>
              </a:path>
              <a:path w="534670" h="98425">
                <a:moveTo>
                  <a:pt x="74662" y="44112"/>
                </a:moveTo>
                <a:lnTo>
                  <a:pt x="62483" y="42672"/>
                </a:lnTo>
                <a:lnTo>
                  <a:pt x="62483" y="69940"/>
                </a:lnTo>
                <a:lnTo>
                  <a:pt x="70865" y="75438"/>
                </a:lnTo>
                <a:lnTo>
                  <a:pt x="74662" y="44112"/>
                </a:lnTo>
                <a:close/>
              </a:path>
              <a:path w="534670" h="98425">
                <a:moveTo>
                  <a:pt x="534161" y="85344"/>
                </a:moveTo>
                <a:lnTo>
                  <a:pt x="76232" y="31164"/>
                </a:lnTo>
                <a:lnTo>
                  <a:pt x="74662" y="44112"/>
                </a:lnTo>
                <a:lnTo>
                  <a:pt x="532638" y="98298"/>
                </a:lnTo>
                <a:lnTo>
                  <a:pt x="534161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18779" y="4680203"/>
            <a:ext cx="504825" cy="272415"/>
          </a:xfrm>
          <a:prstGeom prst="rect">
            <a:avLst/>
          </a:prstGeom>
          <a:ln w="12700">
            <a:solidFill>
              <a:srgbClr val="616E85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32080" marR="97790" indent="73660">
              <a:lnSpc>
                <a:spcPct val="100000"/>
              </a:lnSpc>
              <a:spcBef>
                <a:spcPts val="55"/>
              </a:spcBef>
            </a:pPr>
            <a:r>
              <a:rPr dirty="0" sz="800" spc="-5">
                <a:latin typeface="Arial MT"/>
                <a:cs typeface="Arial MT"/>
              </a:rPr>
              <a:t>Bit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94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083" y="6052565"/>
            <a:ext cx="430530" cy="198120"/>
          </a:xfrm>
          <a:prstGeom prst="rect">
            <a:avLst/>
          </a:prstGeom>
          <a:solidFill>
            <a:srgbClr val="9AB7D8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3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95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3915" y="3057905"/>
            <a:ext cx="7328534" cy="3241040"/>
            <a:chOff x="1763915" y="3057905"/>
            <a:chExt cx="7328534" cy="3241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915" y="3100984"/>
              <a:ext cx="7328154" cy="319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92097" y="3057905"/>
              <a:ext cx="0" cy="2757805"/>
            </a:xfrm>
            <a:custGeom>
              <a:avLst/>
              <a:gdLst/>
              <a:ahLst/>
              <a:cxnLst/>
              <a:rect l="l" t="t" r="r" b="b"/>
              <a:pathLst>
                <a:path w="0" h="2757804">
                  <a:moveTo>
                    <a:pt x="0" y="275767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49395" y="4406900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FP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1146" y="4408431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2675" y="6144259"/>
            <a:ext cx="753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(SPEC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92)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77211" y="1423669"/>
            <a:ext cx="411861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7325" algn="l"/>
                <a:tab pos="2834640" algn="l"/>
                <a:tab pos="3271520" algn="l"/>
              </a:tabLst>
            </a:pPr>
            <a:r>
              <a:rPr dirty="0" sz="1900" spc="170"/>
              <a:t>AUMEN</a:t>
            </a:r>
            <a:r>
              <a:rPr dirty="0" sz="1900" spc="-15"/>
              <a:t>T</a:t>
            </a:r>
            <a:r>
              <a:rPr dirty="0" sz="1900" spc="170"/>
              <a:t>A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70"/>
              <a:t>E</a:t>
            </a:r>
            <a:r>
              <a:rPr dirty="0" sz="1900" spc="5"/>
              <a:t>L</a:t>
            </a:r>
            <a:r>
              <a:rPr dirty="0" sz="1900"/>
              <a:t> </a:t>
            </a:r>
            <a:r>
              <a:rPr dirty="0" sz="1900" spc="-265"/>
              <a:t> </a:t>
            </a:r>
            <a:r>
              <a:rPr dirty="0" sz="1900" spc="170"/>
              <a:t>ANCH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70"/>
              <a:t>B</a:t>
            </a:r>
            <a:r>
              <a:rPr dirty="0" sz="1900" spc="170"/>
              <a:t>ANDA</a:t>
            </a:r>
            <a:endParaRPr sz="1900"/>
          </a:p>
        </p:txBody>
      </p:sp>
      <p:sp>
        <p:nvSpPr>
          <p:cNvPr id="10" name="object 10"/>
          <p:cNvSpPr txBox="1"/>
          <p:nvPr/>
        </p:nvSpPr>
        <p:spPr>
          <a:xfrm>
            <a:off x="1465459" y="1851151"/>
            <a:ext cx="53701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Calibri"/>
                <a:cs typeface="Calibri"/>
              </a:rPr>
              <a:t>Cache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sin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bloqueo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b="1">
                <a:latin typeface="Calibri"/>
                <a:cs typeface="Calibri"/>
              </a:rPr>
              <a:t> non‐blocking, </a:t>
            </a:r>
            <a:r>
              <a:rPr dirty="0" sz="2000" spc="-10" b="1">
                <a:latin typeface="Calibri"/>
                <a:cs typeface="Calibri"/>
              </a:rPr>
              <a:t>lockup‐free)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2659" y="2774696"/>
            <a:ext cx="15240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">
                <a:solidFill>
                  <a:srgbClr val="396497"/>
                </a:solidFill>
                <a:latin typeface="Wingdings"/>
                <a:cs typeface="Wingdings"/>
              </a:rPr>
              <a:t>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2659" y="2236724"/>
            <a:ext cx="7095490" cy="741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396497"/>
              </a:buClr>
              <a:buSzPct val="78571"/>
              <a:buFont typeface="Wingdings"/>
              <a:buChar char=""/>
              <a:tabLst>
                <a:tab pos="469265" algn="l"/>
                <a:tab pos="469900" algn="l"/>
              </a:tabLst>
            </a:pPr>
            <a:r>
              <a:rPr dirty="0" sz="1400" spc="-15">
                <a:latin typeface="Calibri"/>
                <a:cs typeface="Calibri"/>
              </a:rPr>
              <a:t>Porcentaje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tiempo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parada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procesador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por </a:t>
            </a:r>
            <a:r>
              <a:rPr dirty="0" sz="1400" spc="-10">
                <a:latin typeface="Calibri"/>
                <a:cs typeface="Calibri"/>
              </a:rPr>
              <a:t>fallos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(Caso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base: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 </a:t>
            </a:r>
            <a:r>
              <a:rPr dirty="0" sz="1400" spc="-10">
                <a:latin typeface="Calibri"/>
                <a:cs typeface="Calibri"/>
              </a:rPr>
              <a:t>100%)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10">
                <a:latin typeface="Calibri"/>
                <a:cs typeface="Calibri"/>
              </a:rPr>
              <a:t>Datos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experimento: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Cache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directa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8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KB,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Bloque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32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Penalty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16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ciclos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7211" y="1423669"/>
            <a:ext cx="411861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7325" algn="l"/>
                <a:tab pos="2834640" algn="l"/>
                <a:tab pos="3271520" algn="l"/>
              </a:tabLst>
            </a:pPr>
            <a:r>
              <a:rPr dirty="0" sz="1900" spc="170"/>
              <a:t>AUMEN</a:t>
            </a:r>
            <a:r>
              <a:rPr dirty="0" sz="1900" spc="-15"/>
              <a:t>T</a:t>
            </a:r>
            <a:r>
              <a:rPr dirty="0" sz="1900" spc="170"/>
              <a:t>A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70"/>
              <a:t>E</a:t>
            </a:r>
            <a:r>
              <a:rPr dirty="0" sz="1900" spc="5"/>
              <a:t>L</a:t>
            </a:r>
            <a:r>
              <a:rPr dirty="0" sz="1900"/>
              <a:t> </a:t>
            </a:r>
            <a:r>
              <a:rPr dirty="0" sz="1900" spc="-265"/>
              <a:t> </a:t>
            </a:r>
            <a:r>
              <a:rPr dirty="0" sz="1900" spc="170"/>
              <a:t>ANCH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70"/>
              <a:t>B</a:t>
            </a:r>
            <a:r>
              <a:rPr dirty="0" sz="1900" spc="170"/>
              <a:t>ANDA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469270" y="1724502"/>
            <a:ext cx="7513955" cy="300863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</a:t>
            </a:r>
            <a:r>
              <a:rPr dirty="0" sz="2000" spc="-20" b="1">
                <a:solidFill>
                  <a:srgbClr val="5787B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multibanco</a:t>
            </a:r>
            <a:endParaRPr sz="2000">
              <a:latin typeface="Calibri"/>
              <a:cs typeface="Calibri"/>
            </a:endParaRPr>
          </a:p>
          <a:p>
            <a:pPr lvl="1" marL="926465" marR="661670" indent="-457200">
              <a:lnSpc>
                <a:spcPct val="100000"/>
              </a:lnSpc>
              <a:spcBef>
                <a:spcPts val="625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Dividir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cache</a:t>
            </a:r>
            <a:r>
              <a:rPr dirty="0" sz="1600">
                <a:latin typeface="Calibri"/>
                <a:cs typeface="Calibri"/>
              </a:rPr>
              <a:t> en </a:t>
            </a:r>
            <a:r>
              <a:rPr dirty="0" sz="1600" spc="-5">
                <a:latin typeface="Calibri"/>
                <a:cs typeface="Calibri"/>
              </a:rPr>
              <a:t>bancos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independientes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puedan</a:t>
            </a:r>
            <a:r>
              <a:rPr dirty="0" sz="1600" spc="-10">
                <a:latin typeface="Calibri"/>
                <a:cs typeface="Calibri"/>
              </a:rPr>
              <a:t> soportar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accesos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simultáneos.</a:t>
            </a:r>
            <a:endParaRPr sz="1600">
              <a:latin typeface="Calibri"/>
              <a:cs typeface="Calibri"/>
            </a:endParaRPr>
          </a:p>
          <a:p>
            <a:pPr lvl="2" marL="1383665" marR="508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78125"/>
              <a:buFont typeface="Wingdings"/>
              <a:buChar char=""/>
              <a:tabLst>
                <a:tab pos="1383665" algn="l"/>
                <a:tab pos="1384300" algn="l"/>
              </a:tabLst>
            </a:pPr>
            <a:r>
              <a:rPr dirty="0" sz="1600" spc="-5">
                <a:latin typeface="Calibri"/>
                <a:cs typeface="Calibri"/>
              </a:rPr>
              <a:t>Ejemplo: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SUN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T1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(Niágara)</a:t>
            </a:r>
            <a:r>
              <a:rPr dirty="0" sz="1600" spc="-5">
                <a:latin typeface="Calibri"/>
                <a:cs typeface="Calibri"/>
              </a:rPr>
              <a:t> tiene</a:t>
            </a:r>
            <a:r>
              <a:rPr dirty="0" sz="1600">
                <a:latin typeface="Calibri"/>
                <a:cs typeface="Calibri"/>
              </a:rPr>
              <a:t> 4 </a:t>
            </a:r>
            <a:r>
              <a:rPr dirty="0" sz="1600" spc="-5">
                <a:latin typeface="Calibri"/>
                <a:cs typeface="Calibri"/>
              </a:rPr>
              <a:t>bancos,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L2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 </a:t>
            </a:r>
            <a:r>
              <a:rPr dirty="0" sz="1600">
                <a:latin typeface="Calibri"/>
                <a:cs typeface="Calibri"/>
              </a:rPr>
              <a:t>AMD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Opteron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tiene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bancos</a:t>
            </a:r>
            <a:endParaRPr sz="1600">
              <a:latin typeface="Calibri"/>
              <a:cs typeface="Calibri"/>
            </a:endParaRPr>
          </a:p>
          <a:p>
            <a:pPr lvl="1" marL="926465" marR="327025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La </a:t>
            </a:r>
            <a:r>
              <a:rPr dirty="0" sz="1600" spc="-10">
                <a:latin typeface="Calibri"/>
                <a:cs typeface="Calibri"/>
              </a:rPr>
              <a:t>organización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bancos funciona bien </a:t>
            </a:r>
            <a:r>
              <a:rPr dirty="0" sz="1600">
                <a:latin typeface="Calibri"/>
                <a:cs typeface="Calibri"/>
              </a:rPr>
              <a:t>cuando </a:t>
            </a:r>
            <a:r>
              <a:rPr dirty="0" sz="1600" spc="-5">
                <a:latin typeface="Calibri"/>
                <a:cs typeface="Calibri"/>
              </a:rPr>
              <a:t>los accesos se dispersan de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natural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los </a:t>
            </a:r>
            <a:r>
              <a:rPr dirty="0" sz="1600" spc="-15">
                <a:latin typeface="Calibri"/>
                <a:cs typeface="Calibri"/>
              </a:rPr>
              <a:t>diferentes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bancos</a:t>
            </a:r>
            <a:endParaRPr sz="16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Direcciones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consecutivas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están</a:t>
            </a:r>
            <a:r>
              <a:rPr dirty="0" sz="1600">
                <a:latin typeface="Calibri"/>
                <a:cs typeface="Calibri"/>
              </a:rPr>
              <a:t> 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bancos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consecutivos</a:t>
            </a:r>
            <a:endParaRPr sz="1600">
              <a:latin typeface="Calibri"/>
              <a:cs typeface="Calibri"/>
            </a:endParaRPr>
          </a:p>
          <a:p>
            <a:pPr lvl="1" marL="926465" marR="55244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78125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1600" spc="-5">
                <a:latin typeface="Calibri"/>
                <a:cs typeface="Calibri"/>
              </a:rPr>
              <a:t>Ejemplo: Ubicación de bloques </a:t>
            </a:r>
            <a:r>
              <a:rPr dirty="0" sz="1600">
                <a:latin typeface="Calibri"/>
                <a:cs typeface="Calibri"/>
              </a:rPr>
              <a:t>en </a:t>
            </a:r>
            <a:r>
              <a:rPr dirty="0" sz="1600" spc="-5">
                <a:latin typeface="Calibri"/>
                <a:cs typeface="Calibri"/>
              </a:rPr>
              <a:t>una </a:t>
            </a:r>
            <a:r>
              <a:rPr dirty="0" sz="1600" spc="-10">
                <a:latin typeface="Calibri"/>
                <a:cs typeface="Calibri"/>
              </a:rPr>
              <a:t>cache </a:t>
            </a:r>
            <a:r>
              <a:rPr dirty="0" sz="1600" spc="-5">
                <a:latin typeface="Calibri"/>
                <a:cs typeface="Calibri"/>
              </a:rPr>
              <a:t>con </a:t>
            </a:r>
            <a:r>
              <a:rPr dirty="0" sz="1600">
                <a:latin typeface="Calibri"/>
                <a:cs typeface="Calibri"/>
              </a:rPr>
              <a:t>4 </a:t>
            </a:r>
            <a:r>
              <a:rPr dirty="0" sz="1600" spc="-5">
                <a:latin typeface="Calibri"/>
                <a:cs typeface="Calibri"/>
              </a:rPr>
              <a:t>bancos </a:t>
            </a:r>
            <a:r>
              <a:rPr dirty="0" sz="1600" spc="-10">
                <a:latin typeface="Calibri"/>
                <a:cs typeface="Calibri"/>
              </a:rPr>
              <a:t>con entrelazamiento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</a:t>
            </a:r>
            <a:r>
              <a:rPr dirty="0" sz="1600" spc="-10">
                <a:latin typeface="Calibri"/>
                <a:cs typeface="Calibri"/>
              </a:rPr>
              <a:t> orden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bajo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693" y="4913376"/>
            <a:ext cx="7835645" cy="12230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96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7211" y="1423669"/>
            <a:ext cx="411861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7325" algn="l"/>
                <a:tab pos="2834640" algn="l"/>
                <a:tab pos="3271520" algn="l"/>
              </a:tabLst>
            </a:pP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AUMEN</a:t>
            </a:r>
            <a:r>
              <a:rPr dirty="0" sz="19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9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ANCH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9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900" spc="170">
                <a:solidFill>
                  <a:srgbClr val="FFFFFF"/>
                </a:solidFill>
                <a:latin typeface="Trebuchet MS"/>
                <a:cs typeface="Trebuchet MS"/>
              </a:rPr>
              <a:t>ANDA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8329" y="1918665"/>
            <a:ext cx="7750809" cy="2768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396495"/>
              </a:buClr>
              <a:buSzPct val="80000"/>
              <a:buFont typeface="Wingdings"/>
              <a:buChar char=""/>
              <a:tabLst>
                <a:tab pos="469265" algn="l"/>
                <a:tab pos="469900" algn="l"/>
              </a:tabLst>
            </a:pPr>
            <a:r>
              <a:rPr dirty="0" sz="2000" spc="-5" b="1">
                <a:solidFill>
                  <a:srgbClr val="5787BE"/>
                </a:solidFill>
                <a:latin typeface="Calibri"/>
                <a:cs typeface="Calibri"/>
              </a:rPr>
              <a:t>Cache</a:t>
            </a:r>
            <a:r>
              <a:rPr dirty="0" sz="2000" spc="-10" b="1">
                <a:solidFill>
                  <a:srgbClr val="5787BE"/>
                </a:solidFill>
                <a:latin typeface="Calibri"/>
                <a:cs typeface="Calibri"/>
              </a:rPr>
              <a:t> segmentada</a:t>
            </a:r>
            <a:endParaRPr sz="2000">
              <a:latin typeface="Calibri"/>
              <a:cs typeface="Calibri"/>
            </a:endParaRPr>
          </a:p>
          <a:p>
            <a:pPr lvl="1" marL="926465" marR="229235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Segmentar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accesos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permite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aumentar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ancho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banda.</a:t>
            </a:r>
            <a:endParaRPr sz="2000">
              <a:latin typeface="Calibri"/>
              <a:cs typeface="Calibri"/>
            </a:endParaRPr>
          </a:p>
          <a:p>
            <a:pPr lvl="1" marL="927100" marR="508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Problema: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incremento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ciclos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latencia.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Más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ciclos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reloj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entre</a:t>
            </a:r>
            <a:r>
              <a:rPr dirty="0" sz="2000" spc="-5">
                <a:latin typeface="Calibri"/>
                <a:cs typeface="Calibri"/>
              </a:rPr>
              <a:t> 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lanzamiento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los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LD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proporciona</a:t>
            </a:r>
            <a:endParaRPr sz="2000">
              <a:latin typeface="Calibri"/>
              <a:cs typeface="Calibri"/>
            </a:endParaRPr>
          </a:p>
          <a:p>
            <a:pPr lvl="1" marL="927100" marR="802640" indent="-457200">
              <a:lnSpc>
                <a:spcPct val="100000"/>
              </a:lnSpc>
              <a:spcBef>
                <a:spcPts val="600"/>
              </a:spcBef>
              <a:buClr>
                <a:srgbClr val="396497"/>
              </a:buClr>
              <a:buSzPct val="80000"/>
              <a:buFont typeface="Wingdings"/>
              <a:buChar char=""/>
              <a:tabLst>
                <a:tab pos="926465" algn="l"/>
                <a:tab pos="927100" algn="l"/>
              </a:tabLst>
            </a:pPr>
            <a:r>
              <a:rPr dirty="0" sz="2000" spc="-5">
                <a:latin typeface="Calibri"/>
                <a:cs typeface="Calibri"/>
              </a:rPr>
              <a:t>Ejemplos: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Nº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etapas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acceso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cache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diferentes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procesadores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2729" y="4661865"/>
            <a:ext cx="3446779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2000" spc="-15">
                <a:latin typeface="Calibri"/>
                <a:cs typeface="Calibri"/>
              </a:rPr>
              <a:t>Pentium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Pentium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Pentium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III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ABB819"/>
              </a:buClr>
              <a:buSzPct val="80000"/>
              <a:buFont typeface="Wingdings"/>
              <a:buChar char=""/>
              <a:tabLst>
                <a:tab pos="469265" algn="l"/>
                <a:tab pos="469900" algn="l"/>
              </a:tabLst>
            </a:pPr>
            <a:r>
              <a:rPr dirty="0" sz="2000" spc="-15">
                <a:latin typeface="Calibri"/>
                <a:cs typeface="Calibri"/>
              </a:rPr>
              <a:t>Pentium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4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Core i7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9840" y="4661865"/>
            <a:ext cx="896619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8755" indent="-186690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99390" algn="l"/>
              </a:tabLst>
            </a:pPr>
            <a:r>
              <a:rPr dirty="0" sz="2000" spc="-10">
                <a:latin typeface="Calibri"/>
                <a:cs typeface="Calibri"/>
              </a:rPr>
              <a:t>etapa</a:t>
            </a:r>
            <a:endParaRPr sz="2000">
              <a:latin typeface="Calibri"/>
              <a:cs typeface="Calibri"/>
            </a:endParaRPr>
          </a:p>
          <a:p>
            <a:pPr marL="198755" indent="-18669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199390" algn="l"/>
              </a:tabLst>
            </a:pPr>
            <a:r>
              <a:rPr dirty="0" sz="2000" spc="-10">
                <a:latin typeface="Calibri"/>
                <a:cs typeface="Calibri"/>
              </a:rPr>
              <a:t>etapas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Calibri"/>
                <a:cs typeface="Calibri"/>
              </a:rPr>
              <a:t>4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etapas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035" y="1888235"/>
            <a:ext cx="7150607" cy="3456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4485" y="5749544"/>
            <a:ext cx="68941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Processor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Microarchitecture.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implementation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Perspective.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A. González et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485" y="6012656"/>
            <a:ext cx="295973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5">
                <a:latin typeface="Arial MT"/>
                <a:cs typeface="Arial MT"/>
              </a:rPr>
              <a:t>al.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Morgan¬Claypool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Publ.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2011.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7211" y="1423669"/>
            <a:ext cx="4118610" cy="318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7325" algn="l"/>
                <a:tab pos="2834640" algn="l"/>
                <a:tab pos="3271520" algn="l"/>
              </a:tabLst>
            </a:pPr>
            <a:r>
              <a:rPr dirty="0" sz="1900" spc="170"/>
              <a:t>AUMEN</a:t>
            </a:r>
            <a:r>
              <a:rPr dirty="0" sz="1900" spc="-15"/>
              <a:t>T</a:t>
            </a:r>
            <a:r>
              <a:rPr dirty="0" sz="1900" spc="170"/>
              <a:t>A</a:t>
            </a:r>
            <a:r>
              <a:rPr dirty="0" sz="1900" spc="10"/>
              <a:t>R</a:t>
            </a:r>
            <a:r>
              <a:rPr dirty="0" sz="1900"/>
              <a:t>	</a:t>
            </a:r>
            <a:r>
              <a:rPr dirty="0" sz="1900" spc="170"/>
              <a:t>E</a:t>
            </a:r>
            <a:r>
              <a:rPr dirty="0" sz="1900" spc="5"/>
              <a:t>L</a:t>
            </a:r>
            <a:r>
              <a:rPr dirty="0" sz="1900"/>
              <a:t> </a:t>
            </a:r>
            <a:r>
              <a:rPr dirty="0" sz="1900" spc="-265"/>
              <a:t> </a:t>
            </a:r>
            <a:r>
              <a:rPr dirty="0" sz="1900" spc="170"/>
              <a:t>ANCH</a:t>
            </a:r>
            <a:r>
              <a:rPr dirty="0" sz="1900" spc="10"/>
              <a:t>O</a:t>
            </a:r>
            <a:r>
              <a:rPr dirty="0" sz="1900"/>
              <a:t>	</a:t>
            </a:r>
            <a:r>
              <a:rPr dirty="0" sz="1900" spc="170"/>
              <a:t>D</a:t>
            </a:r>
            <a:r>
              <a:rPr dirty="0" sz="1900" spc="10"/>
              <a:t>E</a:t>
            </a:r>
            <a:r>
              <a:rPr dirty="0" sz="1900"/>
              <a:t>	</a:t>
            </a:r>
            <a:r>
              <a:rPr dirty="0" sz="1900" spc="170"/>
              <a:t>B</a:t>
            </a:r>
            <a:r>
              <a:rPr dirty="0" sz="1900" spc="170"/>
              <a:t>ANDA</a:t>
            </a:r>
            <a:endParaRPr sz="19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6837" y="1387094"/>
            <a:ext cx="253873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50"/>
              <a:t>C</a:t>
            </a:r>
            <a:r>
              <a:rPr dirty="0" sz="1650" spc="150"/>
              <a:t>ACHES</a:t>
            </a:r>
            <a:r>
              <a:rPr dirty="0" sz="1650" spc="465"/>
              <a:t> </a:t>
            </a:r>
            <a:r>
              <a:rPr dirty="0" sz="2100" spc="155"/>
              <a:t>R</a:t>
            </a:r>
            <a:r>
              <a:rPr dirty="0" sz="1650" spc="155"/>
              <a:t>ESUMEN</a:t>
            </a:r>
            <a:r>
              <a:rPr dirty="0" sz="1650" spc="459"/>
              <a:t> </a:t>
            </a:r>
            <a:r>
              <a:rPr dirty="0" sz="2100" spc="125"/>
              <a:t>(I)</a:t>
            </a:r>
            <a:r>
              <a:rPr dirty="0" sz="2100" spc="-434"/>
              <a:t> </a:t>
            </a:r>
            <a:endParaRPr sz="21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52765" y="1900173"/>
          <a:ext cx="8305800" cy="4359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/>
                <a:gridCol w="746759"/>
                <a:gridCol w="745489"/>
                <a:gridCol w="746760"/>
                <a:gridCol w="587375"/>
                <a:gridCol w="1049655"/>
                <a:gridCol w="2442845"/>
              </a:tblGrid>
              <a:tr h="43815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Técnica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96215" indent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Tasa </a:t>
                      </a:r>
                      <a:r>
                        <a:rPr dirty="0" sz="1200" spc="-2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allos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89865" indent="-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al 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fallo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27000" indent="-184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Tiempo 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acierto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85090" indent="-3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Ancho 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banda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118745" indent="39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Coste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HW / </a:t>
                      </a:r>
                      <a:r>
                        <a:rPr dirty="0" sz="1200" spc="-2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Complejidad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Comentario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Aumento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bloque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76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‐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4000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Trivial.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L2 de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Pentium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4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usa 128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bytes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189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Aumento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asociatividad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76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‐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Aumento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tamaño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76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‐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308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 usado, especialmente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L2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86995" marR="7854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Mejo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al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oritmo 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eempla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amie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76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‐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LRU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(o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pseudo)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bastante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víctimas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7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‐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Bastante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sencillo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4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Optimización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del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compilador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327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8265" marR="13843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El software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presenta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oportunidades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 mejora.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Algunos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computadores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tienen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opciones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optimización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4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r" marR="32766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2115" indent="-113664">
                        <a:lnSpc>
                          <a:spcPct val="100000"/>
                        </a:lnSpc>
                        <a:buAutoNum type="arabicPlain" startAt="2"/>
                        <a:tabLst>
                          <a:tab pos="412750" algn="l"/>
                        </a:tabLst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instr.,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43865" indent="-113664">
                        <a:lnSpc>
                          <a:spcPct val="100000"/>
                        </a:lnSpc>
                        <a:buAutoNum type="arabicPlain" startAt="2"/>
                        <a:tabLst>
                          <a:tab pos="444500" algn="l"/>
                        </a:tabLst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067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Muchos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procesadores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prebuscan </a:t>
                      </a:r>
                      <a:r>
                        <a:rPr dirty="0" sz="12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instrucciones.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AMD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Opteron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Pentium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prebuscan datos.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Prebúsqueda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276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578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Necesita cache no bloqueante. En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muchas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CPUs.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26599" y="2373248"/>
            <a:ext cx="6319520" cy="371475"/>
          </a:xfrm>
          <a:custGeom>
            <a:avLst/>
            <a:gdLst/>
            <a:ahLst/>
            <a:cxnLst/>
            <a:rect l="l" t="t" r="r" b="b"/>
            <a:pathLst>
              <a:path w="6319520" h="371475">
                <a:moveTo>
                  <a:pt x="0" y="371475"/>
                </a:moveTo>
                <a:lnTo>
                  <a:pt x="6319266" y="371475"/>
                </a:lnTo>
                <a:lnTo>
                  <a:pt x="6319266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3799" y="6076441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99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083" y="6052565"/>
            <a:ext cx="430530" cy="198120"/>
          </a:xfrm>
          <a:custGeom>
            <a:avLst/>
            <a:gdLst/>
            <a:ahLst/>
            <a:cxnLst/>
            <a:rect l="l" t="t" r="r" b="b"/>
            <a:pathLst>
              <a:path w="430530" h="198120">
                <a:moveTo>
                  <a:pt x="0" y="198120"/>
                </a:moveTo>
                <a:lnTo>
                  <a:pt x="0" y="0"/>
                </a:lnTo>
                <a:lnTo>
                  <a:pt x="430530" y="0"/>
                </a:lnTo>
                <a:lnTo>
                  <a:pt x="430530" y="198120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57777" y="1387094"/>
            <a:ext cx="263779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50"/>
              <a:t>C</a:t>
            </a:r>
            <a:r>
              <a:rPr dirty="0" sz="1650" spc="150"/>
              <a:t>ACHES</a:t>
            </a:r>
            <a:r>
              <a:rPr dirty="0" sz="1650" spc="465"/>
              <a:t> </a:t>
            </a:r>
            <a:r>
              <a:rPr dirty="0" sz="2100" spc="155"/>
              <a:t>R</a:t>
            </a:r>
            <a:r>
              <a:rPr dirty="0" sz="1650" spc="155"/>
              <a:t>ESUMEN</a:t>
            </a:r>
            <a:r>
              <a:rPr dirty="0" sz="1650" spc="455"/>
              <a:t> </a:t>
            </a:r>
            <a:r>
              <a:rPr dirty="0" sz="2100" spc="145"/>
              <a:t>(II)</a:t>
            </a:r>
            <a:r>
              <a:rPr dirty="0" sz="2100" spc="-440"/>
              <a:t> </a:t>
            </a:r>
            <a:endParaRPr sz="21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52765" y="2115820"/>
          <a:ext cx="8305800" cy="379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/>
                <a:gridCol w="746759"/>
                <a:gridCol w="745489"/>
                <a:gridCol w="746760"/>
                <a:gridCol w="587375"/>
                <a:gridCol w="1049655"/>
                <a:gridCol w="2442845"/>
              </a:tblGrid>
              <a:tr h="43815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Técnica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96215" indent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Tasa </a:t>
                      </a:r>
                      <a:r>
                        <a:rPr dirty="0" sz="1200" spc="-2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allos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89865" indent="-361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al 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fallo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27000" indent="-184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Tiempo 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acierto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85090" indent="-3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Ancho 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banda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118745" indent="39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Coste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HW / </a:t>
                      </a:r>
                      <a:r>
                        <a:rPr dirty="0" sz="1200" spc="-2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Complejidad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Comentario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0EE"/>
                    </a:solidFill>
                  </a:tcPr>
                </a:tc>
              </a:tr>
              <a:tr h="377189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Prioridad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lecturas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Prioridad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palabra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crítica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86995" marR="6197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Fusión de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buffers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escritura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48640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 usado con write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through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multinivel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1600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 usado.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Más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complejo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si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tamaño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 bloque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L1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L2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distintos.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189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pequeña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sencilla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200" spc="-15">
                          <a:latin typeface="Calibri"/>
                          <a:cs typeface="Calibri"/>
                        </a:rPr>
                        <a:t>Trivial;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ampliamente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usado.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Predicción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vía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Usado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Pentium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bloqueante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multibanco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L2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Opteron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Niagara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09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Cache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segmentada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Ampliamente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usado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115" y="2560320"/>
            <a:ext cx="8286750" cy="33489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3799" y="6076441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Microsoft PowerPoint - Tema 2. Memoria cache</dc:title>
  <dcterms:created xsi:type="dcterms:W3CDTF">2021-12-20T11:34:25Z</dcterms:created>
  <dcterms:modified xsi:type="dcterms:W3CDTF">2021-12-20T11:34:25Z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2021-12-20T00:00:00Z</vt:filetime>
  </property>
</Properties>
</file>