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81" r:id="rId6"/>
    <p:sldId id="260" r:id="rId7"/>
    <p:sldId id="262" r:id="rId8"/>
    <p:sldId id="263" r:id="rId9"/>
    <p:sldId id="269" r:id="rId10"/>
    <p:sldId id="271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3" r:id="rId19"/>
    <p:sldId id="282" r:id="rId20"/>
    <p:sldId id="286" r:id="rId21"/>
    <p:sldId id="287" r:id="rId22"/>
    <p:sldId id="288" r:id="rId23"/>
    <p:sldId id="289" r:id="rId24"/>
    <p:sldId id="291" r:id="rId25"/>
    <p:sldId id="292" r:id="rId26"/>
    <p:sldId id="290" r:id="rId27"/>
    <p:sldId id="285" r:id="rId28"/>
    <p:sldId id="294" r:id="rId29"/>
    <p:sldId id="293" r:id="rId30"/>
    <p:sldId id="297" r:id="rId31"/>
    <p:sldId id="299" r:id="rId32"/>
    <p:sldId id="298" r:id="rId33"/>
    <p:sldId id="302" r:id="rId34"/>
    <p:sldId id="301" r:id="rId35"/>
    <p:sldId id="300" r:id="rId36"/>
    <p:sldId id="303" r:id="rId37"/>
    <p:sldId id="306" r:id="rId38"/>
    <p:sldId id="307" r:id="rId39"/>
    <p:sldId id="308" r:id="rId40"/>
    <p:sldId id="309" r:id="rId41"/>
    <p:sldId id="310" r:id="rId42"/>
    <p:sldId id="284" r:id="rId43"/>
    <p:sldId id="305" r:id="rId4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E7426C-7A36-4047-B20D-2D37B5EE022C}">
          <p14:sldIdLst>
            <p14:sldId id="256"/>
            <p14:sldId id="257"/>
            <p14:sldId id="258"/>
            <p14:sldId id="281"/>
            <p14:sldId id="260"/>
            <p14:sldId id="262"/>
            <p14:sldId id="263"/>
            <p14:sldId id="269"/>
            <p14:sldId id="271"/>
            <p14:sldId id="274"/>
            <p14:sldId id="275"/>
            <p14:sldId id="276"/>
            <p14:sldId id="277"/>
            <p14:sldId id="278"/>
            <p14:sldId id="279"/>
            <p14:sldId id="280"/>
            <p14:sldId id="283"/>
            <p14:sldId id="282"/>
            <p14:sldId id="286"/>
            <p14:sldId id="287"/>
            <p14:sldId id="288"/>
            <p14:sldId id="289"/>
            <p14:sldId id="291"/>
            <p14:sldId id="292"/>
            <p14:sldId id="290"/>
            <p14:sldId id="285"/>
            <p14:sldId id="294"/>
            <p14:sldId id="293"/>
            <p14:sldId id="297"/>
            <p14:sldId id="299"/>
            <p14:sldId id="298"/>
            <p14:sldId id="302"/>
            <p14:sldId id="301"/>
            <p14:sldId id="300"/>
            <p14:sldId id="303"/>
            <p14:sldId id="306"/>
            <p14:sldId id="307"/>
            <p14:sldId id="308"/>
            <p14:sldId id="309"/>
            <p14:sldId id="310"/>
            <p14:sldId id="28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6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3F1-6311-4CDA-9402-75259DF50355}" type="datetimeFigureOut">
              <a:rPr lang="bg-BG" smtClean="0"/>
              <a:t>3.3.2020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F40B-0503-4B3A-A4AD-021CE1D69F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318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3F1-6311-4CDA-9402-75259DF50355}" type="datetimeFigureOut">
              <a:rPr lang="bg-BG" smtClean="0"/>
              <a:t>3.3.2020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F40B-0503-4B3A-A4AD-021CE1D69F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883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3F1-6311-4CDA-9402-75259DF50355}" type="datetimeFigureOut">
              <a:rPr lang="bg-BG" smtClean="0"/>
              <a:t>3.3.2020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F40B-0503-4B3A-A4AD-021CE1D69F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9206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3F1-6311-4CDA-9402-75259DF50355}" type="datetimeFigureOut">
              <a:rPr lang="bg-BG" smtClean="0">
                <a:solidFill>
                  <a:prstClr val="black">
                    <a:tint val="75000"/>
                  </a:prstClr>
                </a:solidFill>
              </a:rPr>
              <a:pPr/>
              <a:t>3.3.2020 г.</a:t>
            </a:fld>
            <a:endParaRPr lang="bg-B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F40B-0503-4B3A-A4AD-021CE1D69F63}" type="slidenum">
              <a:rPr lang="bg-B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bg-B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259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3F1-6311-4CDA-9402-75259DF50355}" type="datetimeFigureOut">
              <a:rPr lang="bg-BG" smtClean="0">
                <a:solidFill>
                  <a:prstClr val="black">
                    <a:tint val="75000"/>
                  </a:prstClr>
                </a:solidFill>
              </a:rPr>
              <a:pPr/>
              <a:t>3.3.2020 г.</a:t>
            </a:fld>
            <a:endParaRPr lang="bg-B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F40B-0503-4B3A-A4AD-021CE1D69F63}" type="slidenum">
              <a:rPr lang="bg-B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bg-B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236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3F1-6311-4CDA-9402-75259DF50355}" type="datetimeFigureOut">
              <a:rPr lang="bg-BG" smtClean="0">
                <a:solidFill>
                  <a:prstClr val="black">
                    <a:tint val="75000"/>
                  </a:prstClr>
                </a:solidFill>
              </a:rPr>
              <a:pPr/>
              <a:t>3.3.2020 г.</a:t>
            </a:fld>
            <a:endParaRPr lang="bg-B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F40B-0503-4B3A-A4AD-021CE1D69F63}" type="slidenum">
              <a:rPr lang="bg-B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bg-B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622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3F1-6311-4CDA-9402-75259DF50355}" type="datetimeFigureOut">
              <a:rPr lang="bg-BG" smtClean="0">
                <a:solidFill>
                  <a:prstClr val="black">
                    <a:tint val="75000"/>
                  </a:prstClr>
                </a:solidFill>
              </a:rPr>
              <a:pPr/>
              <a:t>3.3.2020 г.</a:t>
            </a:fld>
            <a:endParaRPr lang="bg-B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F40B-0503-4B3A-A4AD-021CE1D69F63}" type="slidenum">
              <a:rPr lang="bg-B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bg-B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863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3F1-6311-4CDA-9402-75259DF50355}" type="datetimeFigureOut">
              <a:rPr lang="bg-BG" smtClean="0">
                <a:solidFill>
                  <a:prstClr val="black">
                    <a:tint val="75000"/>
                  </a:prstClr>
                </a:solidFill>
              </a:rPr>
              <a:pPr/>
              <a:t>3.3.2020 г.</a:t>
            </a:fld>
            <a:endParaRPr lang="bg-B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F40B-0503-4B3A-A4AD-021CE1D69F63}" type="slidenum">
              <a:rPr lang="bg-B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bg-B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043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3F1-6311-4CDA-9402-75259DF50355}" type="datetimeFigureOut">
              <a:rPr lang="bg-BG" smtClean="0">
                <a:solidFill>
                  <a:prstClr val="black">
                    <a:tint val="75000"/>
                  </a:prstClr>
                </a:solidFill>
              </a:rPr>
              <a:pPr/>
              <a:t>3.3.2020 г.</a:t>
            </a:fld>
            <a:endParaRPr lang="bg-B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F40B-0503-4B3A-A4AD-021CE1D69F63}" type="slidenum">
              <a:rPr lang="bg-B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bg-B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694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3F1-6311-4CDA-9402-75259DF50355}" type="datetimeFigureOut">
              <a:rPr lang="bg-BG" smtClean="0">
                <a:solidFill>
                  <a:prstClr val="black">
                    <a:tint val="75000"/>
                  </a:prstClr>
                </a:solidFill>
              </a:rPr>
              <a:pPr/>
              <a:t>3.3.2020 г.</a:t>
            </a:fld>
            <a:endParaRPr lang="bg-B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F40B-0503-4B3A-A4AD-021CE1D69F63}" type="slidenum">
              <a:rPr lang="bg-B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bg-B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2786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3F1-6311-4CDA-9402-75259DF50355}" type="datetimeFigureOut">
              <a:rPr lang="bg-BG" smtClean="0">
                <a:solidFill>
                  <a:prstClr val="black">
                    <a:tint val="75000"/>
                  </a:prstClr>
                </a:solidFill>
              </a:rPr>
              <a:pPr/>
              <a:t>3.3.2020 г.</a:t>
            </a:fld>
            <a:endParaRPr lang="bg-B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F40B-0503-4B3A-A4AD-021CE1D69F63}" type="slidenum">
              <a:rPr lang="bg-B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bg-B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08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3F1-6311-4CDA-9402-75259DF50355}" type="datetimeFigureOut">
              <a:rPr lang="bg-BG" smtClean="0"/>
              <a:t>3.3.2020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F40B-0503-4B3A-A4AD-021CE1D69F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0904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3F1-6311-4CDA-9402-75259DF50355}" type="datetimeFigureOut">
              <a:rPr lang="bg-BG" smtClean="0">
                <a:solidFill>
                  <a:prstClr val="black">
                    <a:tint val="75000"/>
                  </a:prstClr>
                </a:solidFill>
              </a:rPr>
              <a:pPr/>
              <a:t>3.3.2020 г.</a:t>
            </a:fld>
            <a:endParaRPr lang="bg-B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F40B-0503-4B3A-A4AD-021CE1D69F63}" type="slidenum">
              <a:rPr lang="bg-B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bg-B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647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3F1-6311-4CDA-9402-75259DF50355}" type="datetimeFigureOut">
              <a:rPr lang="bg-BG" smtClean="0">
                <a:solidFill>
                  <a:prstClr val="black">
                    <a:tint val="75000"/>
                  </a:prstClr>
                </a:solidFill>
              </a:rPr>
              <a:pPr/>
              <a:t>3.3.2020 г.</a:t>
            </a:fld>
            <a:endParaRPr lang="bg-B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F40B-0503-4B3A-A4AD-021CE1D69F63}" type="slidenum">
              <a:rPr lang="bg-B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bg-B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3155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3F1-6311-4CDA-9402-75259DF50355}" type="datetimeFigureOut">
              <a:rPr lang="bg-BG" smtClean="0">
                <a:solidFill>
                  <a:prstClr val="black">
                    <a:tint val="75000"/>
                  </a:prstClr>
                </a:solidFill>
              </a:rPr>
              <a:pPr/>
              <a:t>3.3.2020 г.</a:t>
            </a:fld>
            <a:endParaRPr lang="bg-B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F40B-0503-4B3A-A4AD-021CE1D69F63}" type="slidenum">
              <a:rPr lang="bg-B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bg-B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73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3F1-6311-4CDA-9402-75259DF50355}" type="datetimeFigureOut">
              <a:rPr lang="bg-BG" smtClean="0"/>
              <a:t>3.3.2020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F40B-0503-4B3A-A4AD-021CE1D69F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656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3F1-6311-4CDA-9402-75259DF50355}" type="datetimeFigureOut">
              <a:rPr lang="bg-BG" smtClean="0"/>
              <a:t>3.3.2020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F40B-0503-4B3A-A4AD-021CE1D69F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829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3F1-6311-4CDA-9402-75259DF50355}" type="datetimeFigureOut">
              <a:rPr lang="bg-BG" smtClean="0"/>
              <a:t>3.3.2020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F40B-0503-4B3A-A4AD-021CE1D69F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444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3F1-6311-4CDA-9402-75259DF50355}" type="datetimeFigureOut">
              <a:rPr lang="bg-BG" smtClean="0"/>
              <a:t>3.3.2020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F40B-0503-4B3A-A4AD-021CE1D69F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012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3F1-6311-4CDA-9402-75259DF50355}" type="datetimeFigureOut">
              <a:rPr lang="bg-BG" smtClean="0"/>
              <a:t>3.3.2020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F40B-0503-4B3A-A4AD-021CE1D69F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794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3F1-6311-4CDA-9402-75259DF50355}" type="datetimeFigureOut">
              <a:rPr lang="bg-BG" smtClean="0"/>
              <a:t>3.3.2020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F40B-0503-4B3A-A4AD-021CE1D69F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768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3F1-6311-4CDA-9402-75259DF50355}" type="datetimeFigureOut">
              <a:rPr lang="bg-BG" smtClean="0"/>
              <a:t>3.3.2020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F40B-0503-4B3A-A4AD-021CE1D69F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124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8B3F1-6311-4CDA-9402-75259DF50355}" type="datetimeFigureOut">
              <a:rPr lang="bg-BG" smtClean="0"/>
              <a:t>3.3.2020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3F40B-0503-4B3A-A4AD-021CE1D69F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37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8B3F1-6311-4CDA-9402-75259DF50355}" type="datetimeFigureOut">
              <a:rPr lang="bg-BG" smtClean="0">
                <a:solidFill>
                  <a:prstClr val="black">
                    <a:tint val="75000"/>
                  </a:prstClr>
                </a:solidFill>
              </a:rPr>
              <a:pPr/>
              <a:t>3.3.2020 г.</a:t>
            </a:fld>
            <a:endParaRPr lang="bg-B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3F40B-0503-4B3A-A4AD-021CE1D69F63}" type="slidenum">
              <a:rPr lang="bg-B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bg-B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25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blog.office-relax.com/wp-content/uploads/sites/3/2018/02/BRAINWAVES.pn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m.fi/book/13/13.htm#03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hyperlink" Target="https://www.theverge.com/2018/5/7/17313020/nokia-sleep-bed-tracker-health-review" TargetMode="External"/><Relationship Id="rId4" Type="http://schemas.openxmlformats.org/officeDocument/2006/relationships/hyperlink" Target="https://www.dnevnik.bg/tehnologii/2014/07/27/2350555_sistemata_sense_analizira_i_podobriava_kachestvoto_na/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hyperlink" Target="https://play.google.com/store/apps/details?id=com.pzizz.android&amp;hl=en" TargetMode="External"/><Relationship Id="rId7" Type="http://schemas.openxmlformats.org/officeDocument/2006/relationships/hyperlink" Target="https://play.google.com/store/apps/details?id=com.calm.android&amp;hl=en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dvancedbrain.com/sleep-genius/" TargetMode="External"/><Relationship Id="rId5" Type="http://schemas.openxmlformats.org/officeDocument/2006/relationships/hyperlink" Target="https://apps.apple.com/us/app/rain-rain-sleep-sounds/id478687481" TargetMode="External"/><Relationship Id="rId4" Type="http://schemas.openxmlformats.org/officeDocument/2006/relationships/hyperlink" Target="https://www.sleepcycle.com/how-sleep-cycle-work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4001"/>
            <a:ext cx="9144000" cy="2705100"/>
          </a:xfrm>
        </p:spPr>
        <p:txBody>
          <a:bodyPr>
            <a:normAutofit/>
          </a:bodyPr>
          <a:lstStyle/>
          <a:p>
            <a:r>
              <a:rPr lang="bg-BG" dirty="0" smtClean="0"/>
              <a:t>Курсов проект</a:t>
            </a:r>
            <a:br>
              <a:rPr lang="bg-BG" dirty="0" smtClean="0"/>
            </a:br>
            <a:r>
              <a:rPr lang="bg-BG" sz="4000" dirty="0" smtClean="0"/>
              <a:t>по </a:t>
            </a:r>
            <a:br>
              <a:rPr lang="bg-BG" sz="4000" dirty="0" smtClean="0"/>
            </a:br>
            <a:r>
              <a:rPr lang="en-US" sz="4400" dirty="0" smtClean="0"/>
              <a:t>“</a:t>
            </a:r>
            <a:r>
              <a:rPr lang="bg-BG" sz="4400" dirty="0" smtClean="0"/>
              <a:t>Структури от данни и </a:t>
            </a:r>
            <a:br>
              <a:rPr lang="bg-BG" sz="4400" dirty="0" smtClean="0"/>
            </a:br>
            <a:r>
              <a:rPr lang="bg-BG" sz="4400" dirty="0" smtClean="0"/>
              <a:t>алгоритми-практикум“</a:t>
            </a:r>
            <a:endParaRPr lang="bg-BG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25900"/>
            <a:ext cx="9144000" cy="24765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bg-BG" dirty="0" smtClean="0"/>
              <a:t>Изготвил:</a:t>
            </a:r>
          </a:p>
          <a:p>
            <a:r>
              <a:rPr lang="bg-BG" dirty="0" smtClean="0"/>
              <a:t>Ивайло Емилов Джартов – ф.н.: 163010026</a:t>
            </a:r>
            <a:br>
              <a:rPr lang="bg-BG" dirty="0" smtClean="0"/>
            </a:b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Варна</a:t>
            </a:r>
          </a:p>
          <a:p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49" y="189163"/>
            <a:ext cx="2495016" cy="110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1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062" y="365125"/>
            <a:ext cx="8985738" cy="1325563"/>
          </a:xfrm>
        </p:spPr>
        <p:txBody>
          <a:bodyPr/>
          <a:lstStyle/>
          <a:p>
            <a:pPr algn="ctr"/>
            <a:r>
              <a:rPr lang="ru-RU" sz="3200" b="1" dirty="0" err="1">
                <a:solidFill>
                  <a:prstClr val="black"/>
                </a:solidFill>
                <a:latin typeface="Calibri" panose="020F0502020204030204"/>
              </a:rPr>
              <a:t>Мозъчните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ru-RU" sz="3200" b="1" dirty="0" err="1">
                <a:solidFill>
                  <a:prstClr val="black"/>
                </a:solidFill>
                <a:latin typeface="Calibri" panose="020F0502020204030204"/>
              </a:rPr>
              <a:t>вълни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/>
              </a:rPr>
              <a:t> и приложения на ЕЕГ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068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   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bg-BG" sz="3600" dirty="0" smtClean="0">
                <a:ea typeface="Calibri"/>
                <a:cs typeface="Times New Roman"/>
              </a:rPr>
              <a:t>     По </a:t>
            </a:r>
            <a:r>
              <a:rPr lang="bg-BG" sz="3600" dirty="0">
                <a:ea typeface="Calibri"/>
                <a:cs typeface="Times New Roman"/>
              </a:rPr>
              <a:t>наличието или липсата на определени мозъчни вълни може да се проследи нормалната работа и състоянието на съответния център или на целия мозък като биологична система. По този начин чрез ЕЕГ е възможно да се </a:t>
            </a:r>
            <a:r>
              <a:rPr lang="bg-BG" sz="3600" dirty="0" err="1">
                <a:ea typeface="Calibri"/>
                <a:cs typeface="Times New Roman"/>
              </a:rPr>
              <a:t>диагностицират</a:t>
            </a:r>
            <a:r>
              <a:rPr lang="bg-BG" sz="3600" dirty="0">
                <a:ea typeface="Calibri"/>
                <a:cs typeface="Times New Roman"/>
              </a:rPr>
              <a:t> множество различни неврологични разстройства и заболявания, както и да се определи умственото и емоционалното състояние на пациента. Друга употреба за ЕЕГ, набираща скорост с помощта на най-модерните разработки в областта, са BCI системите (</a:t>
            </a:r>
            <a:r>
              <a:rPr lang="bg-BG" sz="3600" dirty="0" err="1">
                <a:ea typeface="Calibri"/>
                <a:cs typeface="Times New Roman"/>
              </a:rPr>
              <a:t>Brain</a:t>
            </a:r>
            <a:r>
              <a:rPr lang="bg-BG" sz="3600" dirty="0">
                <a:ea typeface="Calibri"/>
                <a:cs typeface="Times New Roman"/>
              </a:rPr>
              <a:t> – </a:t>
            </a:r>
            <a:r>
              <a:rPr lang="bg-BG" sz="3600" dirty="0" err="1">
                <a:ea typeface="Calibri"/>
                <a:cs typeface="Times New Roman"/>
              </a:rPr>
              <a:t>Computer</a:t>
            </a:r>
            <a:r>
              <a:rPr lang="bg-BG" sz="3600" dirty="0">
                <a:ea typeface="Calibri"/>
                <a:cs typeface="Times New Roman"/>
              </a:rPr>
              <a:t> </a:t>
            </a:r>
            <a:r>
              <a:rPr lang="bg-BG" sz="3600" dirty="0" err="1">
                <a:ea typeface="Calibri"/>
                <a:cs typeface="Times New Roman"/>
              </a:rPr>
              <a:t>Interface</a:t>
            </a:r>
            <a:r>
              <a:rPr lang="bg-BG" sz="3600" dirty="0">
                <a:ea typeface="Calibri"/>
                <a:cs typeface="Times New Roman"/>
              </a:rPr>
              <a:t> / Връзка мозък-компютър). Със своите интригуващи възможности и произтичащи уникални приложения BCI се радва на все по-голям интерес.</a:t>
            </a:r>
          </a:p>
          <a:p>
            <a:pPr marL="0" indent="0">
              <a:buNone/>
            </a:pPr>
            <a:endParaRPr lang="bg-BG" sz="3300" dirty="0"/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2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062" y="365125"/>
            <a:ext cx="8985738" cy="1325563"/>
          </a:xfrm>
        </p:spPr>
        <p:txBody>
          <a:bodyPr>
            <a:normAutofit fontScale="90000"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g-BG" b="1" dirty="0">
                <a:latin typeface="Calibri"/>
                <a:ea typeface="Calibri"/>
                <a:cs typeface="Times New Roman"/>
              </a:rPr>
              <a:t>Устройство и принцип на работа на електроенцефалограф</a:t>
            </a:r>
            <a:endParaRPr lang="bg-BG" sz="32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6530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dirty="0" smtClean="0"/>
              <a:t>     </a:t>
            </a:r>
            <a:r>
              <a:rPr lang="bg-BG" dirty="0">
                <a:ea typeface="Calibri"/>
                <a:cs typeface="Times New Roman"/>
              </a:rPr>
              <a:t>В основата си електроенцефалографа работи като всеки друг апарат измерващ </a:t>
            </a:r>
            <a:r>
              <a:rPr lang="bg-BG" dirty="0" err="1">
                <a:ea typeface="Calibri"/>
                <a:cs typeface="Times New Roman"/>
              </a:rPr>
              <a:t>биопотенциали</a:t>
            </a:r>
            <a:r>
              <a:rPr lang="bg-BG" dirty="0">
                <a:ea typeface="Calibri"/>
                <a:cs typeface="Times New Roman"/>
              </a:rPr>
              <a:t>. </a:t>
            </a:r>
            <a:endParaRPr lang="bg-BG" sz="2000" dirty="0">
              <a:ea typeface="Calibri"/>
              <a:cs typeface="Times New Roman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 smtClean="0">
                <a:ea typeface="Calibri"/>
                <a:cs typeface="Times New Roman"/>
              </a:rPr>
              <a:t>Фиг</a:t>
            </a:r>
            <a:r>
              <a:rPr lang="bg-BG" sz="2000" b="1" dirty="0">
                <a:ea typeface="Calibri"/>
                <a:cs typeface="Times New Roman"/>
              </a:rPr>
              <a:t>. 3 Обща блокова схема на апарат за измерване на </a:t>
            </a:r>
            <a:r>
              <a:rPr lang="bg-BG" sz="2000" b="1" dirty="0" err="1">
                <a:ea typeface="Calibri"/>
                <a:cs typeface="Times New Roman"/>
              </a:rPr>
              <a:t>биопотенциали</a:t>
            </a:r>
            <a:endParaRPr lang="bg-BG" sz="2000" dirty="0">
              <a:ea typeface="Calibri"/>
              <a:cs typeface="Times New Roman"/>
            </a:endParaRP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sz="3700" dirty="0" smtClean="0"/>
              <a:t>        </a:t>
            </a:r>
            <a:endParaRPr lang="bg-BG" sz="3300" dirty="0"/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  <p:pic>
        <p:nvPicPr>
          <p:cNvPr id="5" name="Picture 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24" y="3574472"/>
            <a:ext cx="10438410" cy="235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6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062" y="365125"/>
            <a:ext cx="8985738" cy="1325563"/>
          </a:xfrm>
        </p:spPr>
        <p:txBody>
          <a:bodyPr/>
          <a:lstStyle/>
          <a:p>
            <a:pPr algn="ctr"/>
            <a:r>
              <a:rPr lang="bg-BG" sz="4000" b="1" dirty="0">
                <a:solidFill>
                  <a:prstClr val="black"/>
                </a:solidFill>
                <a:latin typeface="Calibri"/>
                <a:ea typeface="Calibri"/>
                <a:cs typeface="Times New Roman"/>
              </a:rPr>
              <a:t>Устройство и принцип на работа на електроенцефалограф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653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     </a:t>
            </a:r>
          </a:p>
          <a:p>
            <a:pPr marL="45720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3700" dirty="0" smtClean="0"/>
              <a:t>         </a:t>
            </a:r>
            <a:r>
              <a:rPr lang="bg-BG" sz="4000" b="1" u="sng" dirty="0">
                <a:ea typeface="Calibri"/>
                <a:cs typeface="Times New Roman"/>
              </a:rPr>
              <a:t>Електроди</a:t>
            </a:r>
            <a:endParaRPr lang="bg-BG" sz="3600" dirty="0">
              <a:ea typeface="Calibri"/>
              <a:cs typeface="Times New Roman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bg-BG" sz="3600" dirty="0" smtClean="0">
                <a:ea typeface="Calibri"/>
                <a:cs typeface="Times New Roman"/>
              </a:rPr>
              <a:t>      Като </a:t>
            </a:r>
            <a:r>
              <a:rPr lang="bg-BG" sz="3600" dirty="0">
                <a:ea typeface="Calibri"/>
                <a:cs typeface="Times New Roman"/>
              </a:rPr>
              <a:t>първи елемент от ЕЕГ системата и интерфейс между апарата и пациента са електродите. Те могат да </a:t>
            </a:r>
            <a:r>
              <a:rPr lang="bg-BG" sz="3600" dirty="0" err="1">
                <a:ea typeface="Calibri"/>
                <a:cs typeface="Times New Roman"/>
              </a:rPr>
              <a:t>бъгат</a:t>
            </a:r>
            <a:r>
              <a:rPr lang="bg-BG" sz="3600" dirty="0">
                <a:ea typeface="Calibri"/>
                <a:cs typeface="Times New Roman"/>
              </a:rPr>
              <a:t> пасивни и активни.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/>
              <a:buChar char="-"/>
            </a:pPr>
            <a:r>
              <a:rPr lang="bg-BG" sz="3600" dirty="0">
                <a:ea typeface="Calibri"/>
                <a:cs typeface="Times New Roman"/>
              </a:rPr>
              <a:t>Пасивният електрод представляват проводник завършващ в единия си край с </a:t>
            </a:r>
            <a:r>
              <a:rPr lang="bg-BG" sz="3600" dirty="0" err="1">
                <a:ea typeface="Calibri"/>
                <a:cs typeface="Times New Roman"/>
              </a:rPr>
              <a:t>проводяща</a:t>
            </a:r>
            <a:r>
              <a:rPr lang="bg-BG" sz="3600" dirty="0">
                <a:ea typeface="Calibri"/>
                <a:cs typeface="Times New Roman"/>
              </a:rPr>
              <a:t> контактна повърхност, оптимизирана за максимално добър електрически контакт с кожата на скалпа. За получаването на достатъчно нисък контактен </a:t>
            </a:r>
            <a:r>
              <a:rPr lang="bg-BG" sz="3600" dirty="0" err="1">
                <a:ea typeface="Calibri"/>
                <a:cs typeface="Times New Roman"/>
              </a:rPr>
              <a:t>импеданс</a:t>
            </a:r>
            <a:r>
              <a:rPr lang="bg-BG" sz="3600" dirty="0">
                <a:ea typeface="Calibri"/>
                <a:cs typeface="Times New Roman"/>
              </a:rPr>
              <a:t>, между контактната повърхност и кожата задължително се прилага специален </a:t>
            </a:r>
            <a:r>
              <a:rPr lang="bg-BG" sz="3600" dirty="0" err="1">
                <a:ea typeface="Calibri"/>
                <a:cs typeface="Times New Roman"/>
              </a:rPr>
              <a:t>проводящ</a:t>
            </a:r>
            <a:r>
              <a:rPr lang="bg-BG" sz="3600" dirty="0">
                <a:ea typeface="Calibri"/>
                <a:cs typeface="Times New Roman"/>
              </a:rPr>
              <a:t> </a:t>
            </a:r>
            <a:r>
              <a:rPr lang="bg-BG" sz="3600" dirty="0" err="1">
                <a:ea typeface="Calibri"/>
                <a:cs typeface="Times New Roman"/>
              </a:rPr>
              <a:t>гел</a:t>
            </a:r>
            <a:r>
              <a:rPr lang="bg-BG" sz="3600" dirty="0">
                <a:ea typeface="Calibri"/>
                <a:cs typeface="Times New Roman"/>
              </a:rPr>
              <a:t>. </a:t>
            </a:r>
            <a:endParaRPr lang="bg-BG" sz="3600" dirty="0" smtClean="0">
              <a:ea typeface="Calibri"/>
              <a:cs typeface="Times New Roman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/>
              <a:buChar char="-"/>
            </a:pPr>
            <a:r>
              <a:rPr lang="bg-BG" sz="3600" dirty="0" smtClean="0">
                <a:ea typeface="Calibri"/>
                <a:cs typeface="Times New Roman"/>
              </a:rPr>
              <a:t>Активният </a:t>
            </a:r>
            <a:r>
              <a:rPr lang="bg-BG" sz="3600" dirty="0">
                <a:ea typeface="Calibri"/>
                <a:cs typeface="Times New Roman"/>
              </a:rPr>
              <a:t>електрод включва в структурата си допълнително усилвателно стъпало (буфер). С високото си входно съпротивление и непосредствената близост до мястото на контакт, буферът допълнително подобрява </a:t>
            </a:r>
            <a:r>
              <a:rPr lang="bg-BG" sz="3600" dirty="0" err="1">
                <a:ea typeface="Calibri"/>
                <a:cs typeface="Times New Roman"/>
              </a:rPr>
              <a:t>шумоустойчивостта</a:t>
            </a:r>
            <a:r>
              <a:rPr lang="bg-BG" sz="3600" dirty="0">
                <a:ea typeface="Calibri"/>
                <a:cs typeface="Times New Roman"/>
              </a:rPr>
              <a:t> на ЕЕГ апарата и приемането на сигнал от скалпа. При използването на активни електроди, допълнителен </a:t>
            </a:r>
            <a:r>
              <a:rPr lang="bg-BG" sz="3600" dirty="0" err="1">
                <a:ea typeface="Calibri"/>
                <a:cs typeface="Times New Roman"/>
              </a:rPr>
              <a:t>гел</a:t>
            </a:r>
            <a:r>
              <a:rPr lang="bg-BG" sz="3600" dirty="0">
                <a:ea typeface="Calibri"/>
                <a:cs typeface="Times New Roman"/>
              </a:rPr>
              <a:t>, в някой случаи, може да не е необходим.</a:t>
            </a:r>
          </a:p>
          <a:p>
            <a:pPr marL="0" indent="0" algn="just">
              <a:buNone/>
            </a:pPr>
            <a:endParaRPr lang="bg-BG" sz="3300" dirty="0"/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062" y="365125"/>
            <a:ext cx="8985738" cy="1325563"/>
          </a:xfrm>
        </p:spPr>
        <p:txBody>
          <a:bodyPr/>
          <a:lstStyle/>
          <a:p>
            <a:pPr algn="ctr"/>
            <a:r>
              <a:rPr lang="bg-BG" b="1" i="1" dirty="0" smtClean="0"/>
              <a:t> </a:t>
            </a:r>
            <a:r>
              <a:rPr lang="bg-BG" sz="4000" b="1" dirty="0">
                <a:solidFill>
                  <a:prstClr val="black"/>
                </a:solidFill>
                <a:latin typeface="Calibri"/>
                <a:ea typeface="Calibri"/>
                <a:cs typeface="Times New Roman"/>
              </a:rPr>
              <a:t>Устройство и принцип на работа на електроенцефалограф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6530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     </a:t>
            </a:r>
          </a:p>
          <a:p>
            <a:pPr marL="26670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3700" dirty="0" smtClean="0"/>
              <a:t>       </a:t>
            </a:r>
            <a:r>
              <a:rPr lang="bg-BG" sz="6000" b="1" u="sng" dirty="0">
                <a:ea typeface="Calibri"/>
                <a:cs typeface="Times New Roman"/>
              </a:rPr>
              <a:t>Инструментален усилвател</a:t>
            </a:r>
            <a:endParaRPr lang="bg-BG" sz="6000" dirty="0">
              <a:ea typeface="Calibri"/>
              <a:cs typeface="Times New Roman"/>
            </a:endParaRPr>
          </a:p>
          <a:p>
            <a:pPr marL="26670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bg-BG" sz="4400" b="1" dirty="0">
                <a:ea typeface="Calibri"/>
                <a:cs typeface="Times New Roman"/>
              </a:rPr>
              <a:t> </a:t>
            </a:r>
            <a:r>
              <a:rPr lang="bg-BG" sz="4000" dirty="0" smtClean="0">
                <a:ea typeface="Calibri"/>
                <a:cs typeface="Times New Roman"/>
              </a:rPr>
              <a:t>        </a:t>
            </a:r>
            <a:r>
              <a:rPr lang="bg-BG" sz="5800" dirty="0" smtClean="0">
                <a:ea typeface="Calibri"/>
                <a:cs typeface="Times New Roman"/>
              </a:rPr>
              <a:t>Много </a:t>
            </a:r>
            <a:r>
              <a:rPr lang="bg-BG" sz="5800" dirty="0">
                <a:ea typeface="Calibri"/>
                <a:cs typeface="Times New Roman"/>
              </a:rPr>
              <a:t>ниската амплитуда на биосигналите, прави тяхното измерване уязвимо на шумове от околната среда. Основните източници на шумове са електрозахранващата мрежа (</a:t>
            </a:r>
            <a:r>
              <a:rPr lang="bg-BG" sz="5800" dirty="0" err="1">
                <a:ea typeface="Calibri"/>
                <a:cs typeface="Times New Roman"/>
              </a:rPr>
              <a:t>капацитивна</a:t>
            </a:r>
            <a:r>
              <a:rPr lang="bg-BG" sz="5800" dirty="0">
                <a:ea typeface="Calibri"/>
                <a:cs typeface="Times New Roman"/>
              </a:rPr>
              <a:t> връзка), паразитни сигнали излъчвани от електрически и електромеханични устройства (</a:t>
            </a:r>
            <a:r>
              <a:rPr lang="bg-BG" sz="5800" dirty="0" err="1">
                <a:ea typeface="Calibri"/>
                <a:cs typeface="Times New Roman"/>
              </a:rPr>
              <a:t>капацитивна</a:t>
            </a:r>
            <a:r>
              <a:rPr lang="bg-BG" sz="5800" dirty="0">
                <a:ea typeface="Calibri"/>
                <a:cs typeface="Times New Roman"/>
              </a:rPr>
              <a:t> и индуктивна връзка) и дори биосигнали с по-висока амплитуда от други органи.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bg-BG" sz="5800" dirty="0" smtClean="0">
                <a:ea typeface="Calibri"/>
                <a:cs typeface="Times New Roman"/>
              </a:rPr>
              <a:t>         За </a:t>
            </a:r>
            <a:r>
              <a:rPr lang="bg-BG" sz="5800" dirty="0">
                <a:ea typeface="Calibri"/>
                <a:cs typeface="Times New Roman"/>
              </a:rPr>
              <a:t>да се избегне влиянието на тези шумове се налага използването на диференциален измервателен усилвател с висок коефициент на усилвате (до 100 000 пъти) за диференциални сигнали, с високо входно съпротивление (над 10 M</a:t>
            </a:r>
            <a:r>
              <a:rPr lang="bg-BG" sz="5800" dirty="0">
                <a:ea typeface="Calibri"/>
                <a:cs typeface="Calibri"/>
              </a:rPr>
              <a:t>Ω</a:t>
            </a:r>
            <a:r>
              <a:rPr lang="bg-BG" sz="5800" dirty="0">
                <a:ea typeface="Calibri"/>
                <a:cs typeface="Times New Roman"/>
              </a:rPr>
              <a:t>) и силно потискане на „общи сигнали“ за електродите.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bg-BG" sz="5800" dirty="0" smtClean="0">
                <a:ea typeface="Calibri"/>
                <a:cs typeface="Times New Roman"/>
              </a:rPr>
              <a:t>         Поради </a:t>
            </a:r>
            <a:r>
              <a:rPr lang="bg-BG" sz="5800" dirty="0">
                <a:ea typeface="Calibri"/>
                <a:cs typeface="Times New Roman"/>
              </a:rPr>
              <a:t>изключително ниската амплитуда на мозъчните </a:t>
            </a:r>
            <a:r>
              <a:rPr lang="bg-BG" sz="5800" dirty="0" err="1">
                <a:ea typeface="Calibri"/>
                <a:cs typeface="Times New Roman"/>
              </a:rPr>
              <a:t>биопотенциалите</a:t>
            </a:r>
            <a:r>
              <a:rPr lang="bg-BG" sz="5800" dirty="0">
                <a:ea typeface="Calibri"/>
                <a:cs typeface="Times New Roman"/>
              </a:rPr>
              <a:t>, снемани от скалпа (от 1 до 500 </a:t>
            </a:r>
            <a:r>
              <a:rPr lang="bg-BG" sz="5800" dirty="0" err="1">
                <a:ea typeface="Calibri"/>
                <a:cs typeface="Times New Roman"/>
              </a:rPr>
              <a:t>uV</a:t>
            </a:r>
            <a:r>
              <a:rPr lang="bg-BG" sz="5800" dirty="0">
                <a:ea typeface="Calibri"/>
                <a:cs typeface="Times New Roman"/>
              </a:rPr>
              <a:t>), за тяхното качествено измерване са необходими допълнителни мерки.</a:t>
            </a:r>
          </a:p>
          <a:p>
            <a:pPr marL="0" indent="0" algn="just">
              <a:buNone/>
            </a:pPr>
            <a:endParaRPr lang="ru-RU" sz="5800" dirty="0"/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062" y="365125"/>
            <a:ext cx="8985738" cy="1325563"/>
          </a:xfrm>
        </p:spPr>
        <p:txBody>
          <a:bodyPr/>
          <a:lstStyle/>
          <a:p>
            <a:pPr algn="ctr"/>
            <a:r>
              <a:rPr lang="bg-BG" b="1" i="1" dirty="0" smtClean="0"/>
              <a:t> </a:t>
            </a:r>
            <a:r>
              <a:rPr lang="bg-BG" sz="4000" b="1" dirty="0">
                <a:solidFill>
                  <a:prstClr val="black"/>
                </a:solidFill>
                <a:latin typeface="Calibri"/>
                <a:ea typeface="Calibri"/>
                <a:cs typeface="Times New Roman"/>
              </a:rPr>
              <a:t>Устройство и принцип на работа на електроенцефалограф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   </a:t>
            </a:r>
            <a:endParaRPr lang="ru-RU" dirty="0" smtClean="0"/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bg-BG" sz="3200" b="1" u="sng" dirty="0">
                <a:ea typeface="Calibri"/>
                <a:cs typeface="Times New Roman"/>
              </a:rPr>
              <a:t>Обработка, визуализация и запис</a:t>
            </a:r>
            <a:endParaRPr lang="bg-BG" sz="2000" dirty="0">
              <a:ea typeface="Calibri"/>
              <a:cs typeface="Times New Roman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bg-BG" dirty="0">
                <a:ea typeface="Calibri"/>
                <a:cs typeface="Times New Roman"/>
              </a:rPr>
              <a:t>	</a:t>
            </a:r>
            <a:r>
              <a:rPr lang="bg-BG" sz="2500" dirty="0">
                <a:ea typeface="Calibri"/>
                <a:cs typeface="Times New Roman"/>
              </a:rPr>
              <a:t>Суровият сигнал от усилвателя, трудно би предал необходимата информация на оператора на ЕЕГ системата (обикновено лекар). Затова той се филтрира допълнително, за да се премахнат нежеланите сигнали и се подава на визуализиращи и записващи устройства, които да го представят по подходящ за разчитане начин.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bg-BG" sz="2500" dirty="0">
                <a:ea typeface="Calibri"/>
                <a:cs typeface="Times New Roman"/>
              </a:rPr>
              <a:t>	В днешно време суровият сигнал първо се преобразува в цифров вид и след това се </a:t>
            </a:r>
            <a:r>
              <a:rPr lang="bg-BG" sz="2500" dirty="0" err="1">
                <a:ea typeface="Calibri"/>
                <a:cs typeface="Times New Roman"/>
              </a:rPr>
              <a:t>обрабитва</a:t>
            </a:r>
            <a:r>
              <a:rPr lang="bg-BG" sz="2500" dirty="0">
                <a:ea typeface="Calibri"/>
                <a:cs typeface="Times New Roman"/>
              </a:rPr>
              <a:t> цифрово, заедно с необходимите филтрации. За запис и визуализация вече се използват предимно персонални компютри. За своята сравнително ниска цена те предлагат голям обем памет, отличен за целта дисплей, както и сравнително лесното осъществяване на сложни изчислителни обработки.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7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062" y="365125"/>
            <a:ext cx="8985738" cy="1325563"/>
          </a:xfrm>
        </p:spPr>
        <p:txBody>
          <a:bodyPr>
            <a:normAutofit/>
          </a:bodyPr>
          <a:lstStyle/>
          <a:p>
            <a:pPr algn="ctr"/>
            <a:r>
              <a:rPr lang="bg-BG" sz="4000" b="1" dirty="0">
                <a:solidFill>
                  <a:prstClr val="black"/>
                </a:solidFill>
                <a:latin typeface="Calibri"/>
                <a:ea typeface="Calibri"/>
                <a:cs typeface="Times New Roman"/>
              </a:rPr>
              <a:t>Устройство и принцип на работа на електроенцефалограф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endParaRPr lang="ru-RU" dirty="0"/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bg-BG" sz="3200" b="1" dirty="0">
                <a:ea typeface="Calibri"/>
                <a:cs typeface="Times New Roman"/>
              </a:rPr>
              <a:t>Видове отвеждания за ЕЕГ</a:t>
            </a:r>
            <a:endParaRPr lang="bg-BG" sz="2000" dirty="0">
              <a:ea typeface="Calibri"/>
              <a:cs typeface="Times New Roman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dirty="0">
                <a:ea typeface="Calibri"/>
                <a:cs typeface="Times New Roman"/>
              </a:rPr>
              <a:t>	</a:t>
            </a:r>
            <a:r>
              <a:rPr lang="bg-BG" dirty="0">
                <a:ea typeface="Calibri"/>
                <a:cs typeface="Times New Roman"/>
              </a:rPr>
              <a:t>За измерването на </a:t>
            </a:r>
            <a:r>
              <a:rPr lang="bg-BG" dirty="0" err="1">
                <a:ea typeface="Calibri"/>
                <a:cs typeface="Times New Roman"/>
              </a:rPr>
              <a:t>биопотенциал</a:t>
            </a:r>
            <a:r>
              <a:rPr lang="bg-BG" dirty="0">
                <a:ea typeface="Calibri"/>
                <a:cs typeface="Times New Roman"/>
              </a:rPr>
              <a:t> е необходим да се определи потенциалната разлика между две различни точки. Едната е точката, потенциалът на която ни интересува, а другата се избира за отправна.</a:t>
            </a:r>
            <a:endParaRPr lang="bg-BG" sz="2000" dirty="0">
              <a:ea typeface="Calibri"/>
              <a:cs typeface="Times New Roman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ea typeface="Calibri"/>
                <a:cs typeface="Times New Roman"/>
              </a:rPr>
              <a:t>       Съществуват </a:t>
            </a:r>
            <a:r>
              <a:rPr lang="bg-BG" dirty="0">
                <a:ea typeface="Calibri"/>
                <a:cs typeface="Times New Roman"/>
              </a:rPr>
              <a:t>два основни метода за снемането на ЕЕГ сигнали.</a:t>
            </a:r>
            <a:endParaRPr lang="bg-BG" sz="2000" dirty="0">
              <a:ea typeface="Calibri"/>
              <a:cs typeface="Times New Roman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ea typeface="Calibri"/>
                <a:cs typeface="Times New Roman"/>
              </a:rPr>
              <a:t>       Диференциален </a:t>
            </a:r>
            <a:r>
              <a:rPr lang="bg-BG" dirty="0">
                <a:ea typeface="Calibri"/>
                <a:cs typeface="Times New Roman"/>
              </a:rPr>
              <a:t>е методът, когато се измерва разликата само между два електрода. Този метод е ограничен от към приложение, но позволява предоставя много добро разграничаване на външни шумове от желания сигнал. Също така е по-лесен за реализация.</a:t>
            </a:r>
            <a:endParaRPr lang="bg-BG" sz="2000" dirty="0">
              <a:ea typeface="Calibri"/>
              <a:cs typeface="Times New Roman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ea typeface="Calibri"/>
                <a:cs typeface="Times New Roman"/>
              </a:rPr>
              <a:t>	Референтен е методът, при измерването става между повече от два електрода. При този метод, могат да се снемат едновременно сигналите от няколко точки, като техните потенциали се сравняват с един общ електрод.</a:t>
            </a:r>
            <a:endParaRPr lang="bg-BG" sz="2000" dirty="0">
              <a:ea typeface="Calibri"/>
              <a:cs typeface="Times New Roman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ea typeface="Calibri"/>
                <a:cs typeface="Times New Roman"/>
              </a:rPr>
              <a:t>       Методът </a:t>
            </a:r>
            <a:r>
              <a:rPr lang="bg-BG" dirty="0">
                <a:ea typeface="Calibri"/>
                <a:cs typeface="Times New Roman"/>
              </a:rPr>
              <a:t>е по-труден за реализация и предоставя по-ниска </a:t>
            </a:r>
            <a:r>
              <a:rPr lang="bg-BG" dirty="0" err="1">
                <a:ea typeface="Calibri"/>
                <a:cs typeface="Times New Roman"/>
              </a:rPr>
              <a:t>шумоустойчивост</a:t>
            </a:r>
            <a:r>
              <a:rPr lang="bg-BG" dirty="0">
                <a:ea typeface="Calibri"/>
                <a:cs typeface="Times New Roman"/>
              </a:rPr>
              <a:t>, но позволява едновременното заснемане на много сигнали от скалпа, което предоставя далеч по-пълна информация за състоянието на пациента.</a:t>
            </a:r>
            <a:endParaRPr lang="bg-BG" sz="2000" dirty="0">
              <a:ea typeface="Calibri"/>
              <a:cs typeface="Times New Roman"/>
            </a:endParaRP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7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062" y="365125"/>
            <a:ext cx="8985738" cy="1325563"/>
          </a:xfrm>
        </p:spPr>
        <p:txBody>
          <a:bodyPr>
            <a:normAutofit/>
          </a:bodyPr>
          <a:lstStyle/>
          <a:p>
            <a:pPr algn="ctr"/>
            <a:r>
              <a:rPr lang="bg-BG" sz="4000" b="1" dirty="0">
                <a:solidFill>
                  <a:prstClr val="black"/>
                </a:solidFill>
                <a:latin typeface="Calibri"/>
                <a:ea typeface="Calibri"/>
                <a:cs typeface="Times New Roman"/>
              </a:rPr>
              <a:t>Устройство и принцип на работа на електроенцефалограф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61330"/>
          </a:xfrm>
        </p:spPr>
        <p:txBody>
          <a:bodyPr>
            <a:norm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     </a:t>
            </a:r>
            <a:r>
              <a:rPr lang="bg-BG" sz="3200" b="1" dirty="0">
                <a:ea typeface="Calibri"/>
                <a:cs typeface="Times New Roman"/>
              </a:rPr>
              <a:t>Разположение на електродите</a:t>
            </a:r>
            <a:endParaRPr lang="bg-BG" sz="2000" dirty="0">
              <a:ea typeface="Calibri"/>
              <a:cs typeface="Times New Roman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bg-BG" b="1" dirty="0">
                <a:ea typeface="Calibri"/>
                <a:cs typeface="Times New Roman"/>
              </a:rPr>
              <a:t>	</a:t>
            </a:r>
            <a:r>
              <a:rPr lang="bg-BG" sz="2300" dirty="0">
                <a:ea typeface="Calibri"/>
                <a:cs typeface="Times New Roman"/>
              </a:rPr>
              <a:t>За да се уеднакви разположението на електродите при измерване на ЕЕГ и съответно средствата за измерване е създадена системата 10-20. Като международно призната система, тя е най-често използваната за медицински и изследователски цели при измерване на спонтанната електрическа активност на мозъка. Изображение на системата е показано на фиг. 4.</a:t>
            </a:r>
          </a:p>
          <a:p>
            <a:pPr marL="0" indent="0" algn="just">
              <a:buNone/>
            </a:pPr>
            <a:endParaRPr lang="ru-RU" sz="2300" dirty="0"/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  <p:pic>
        <p:nvPicPr>
          <p:cNvPr id="8" name="Picture 21" descr="C:\Users\EmoPC\Desktop\21_electrodes_of_International_10-20_system_for_EEG.svg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43" y="4381995"/>
            <a:ext cx="3396343" cy="235131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авоъгълник 8"/>
          <p:cNvSpPr/>
          <p:nvPr/>
        </p:nvSpPr>
        <p:spPr>
          <a:xfrm flipH="1">
            <a:off x="7089567" y="5422792"/>
            <a:ext cx="4868884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bg-BG" b="1" dirty="0">
                <a:ea typeface="Calibri"/>
                <a:cs typeface="Times New Roman"/>
              </a:rPr>
              <a:t>Фиг. 4 Разположение на електродите при система 10-20</a:t>
            </a:r>
            <a:endParaRPr lang="bg-BG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908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062" y="365125"/>
            <a:ext cx="8985738" cy="1325563"/>
          </a:xfrm>
        </p:spPr>
        <p:txBody>
          <a:bodyPr>
            <a:normAutofit/>
          </a:bodyPr>
          <a:lstStyle/>
          <a:p>
            <a:pPr algn="ctr"/>
            <a:r>
              <a:rPr lang="bg-BG" sz="4000" b="1" dirty="0">
                <a:solidFill>
                  <a:prstClr val="black"/>
                </a:solidFill>
                <a:latin typeface="Calibri"/>
                <a:ea typeface="Calibri"/>
                <a:cs typeface="Times New Roman"/>
              </a:rPr>
              <a:t>Устройство и принцип на работа на електроенцефалограф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3311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2300" dirty="0" smtClean="0"/>
              <a:t>           </a:t>
            </a:r>
            <a:r>
              <a:rPr lang="bg-BG" sz="2300" dirty="0">
                <a:ea typeface="Calibri"/>
                <a:cs typeface="Times New Roman"/>
              </a:rPr>
              <a:t>Чрез уеднаквяването на разположение на електродите, </a:t>
            </a:r>
            <a:r>
              <a:rPr lang="bg-BG" sz="2300" dirty="0" err="1">
                <a:ea typeface="Calibri"/>
                <a:cs typeface="Times New Roman"/>
              </a:rPr>
              <a:t>електроенцефалографиите</a:t>
            </a:r>
            <a:r>
              <a:rPr lang="bg-BG" sz="2300" dirty="0">
                <a:ea typeface="Calibri"/>
                <a:cs typeface="Times New Roman"/>
              </a:rPr>
              <a:t> на един и същи пациент във времето могат да се проследяват и сравняват и повторно изпълняват по един и същ начин. Също така става възможно сравняването на резултати между различни пациенти</a:t>
            </a:r>
            <a:r>
              <a:rPr lang="bg-BG" sz="2300" dirty="0" smtClean="0">
                <a:ea typeface="Calibri"/>
                <a:cs typeface="Times New Roman"/>
              </a:rPr>
              <a:t>.</a:t>
            </a:r>
            <a:r>
              <a:rPr lang="bg-BG" sz="2300" dirty="0">
                <a:ea typeface="Calibri"/>
                <a:cs typeface="Times New Roman"/>
              </a:rPr>
              <a:t>	Системата е базирана на връзката между разположението на електрода върху скалпа и прилежащата област на мозъчната кора под него. Общо при нея се разполагат 21 електрода по скалпа, като тяхното разположение се определя, както следва</a:t>
            </a:r>
            <a:r>
              <a:rPr lang="bg-BG" sz="2300" dirty="0" smtClean="0">
                <a:ea typeface="Calibri"/>
                <a:cs typeface="Times New Roman"/>
              </a:rPr>
              <a:t>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bg-BG" sz="2300" dirty="0">
                <a:ea typeface="Calibri"/>
                <a:cs typeface="Times New Roman"/>
              </a:rPr>
              <a:t>	Отправни точки са </a:t>
            </a:r>
            <a:r>
              <a:rPr lang="bg-BG" sz="2300" dirty="0" err="1">
                <a:ea typeface="Calibri"/>
                <a:cs typeface="Times New Roman"/>
              </a:rPr>
              <a:t>насион</a:t>
            </a:r>
            <a:r>
              <a:rPr lang="bg-BG" sz="2300" dirty="0">
                <a:ea typeface="Calibri"/>
                <a:cs typeface="Times New Roman"/>
              </a:rPr>
              <a:t>, вдлъбнатината над носа, на нивото на очите и </a:t>
            </a:r>
            <a:r>
              <a:rPr lang="bg-BG" sz="2300" dirty="0" err="1">
                <a:ea typeface="Calibri"/>
                <a:cs typeface="Times New Roman"/>
              </a:rPr>
              <a:t>инион</a:t>
            </a:r>
            <a:r>
              <a:rPr lang="bg-BG" sz="2300" dirty="0">
                <a:ea typeface="Calibri"/>
                <a:cs typeface="Times New Roman"/>
              </a:rPr>
              <a:t>, която е костна издутина в основата на черепа, по средната линия в задната част на главата. От тези точки, периметрите на черепа се измерват в напречната и </a:t>
            </a:r>
            <a:r>
              <a:rPr lang="bg-BG" sz="2300" dirty="0" err="1">
                <a:ea typeface="Calibri"/>
                <a:cs typeface="Times New Roman"/>
              </a:rPr>
              <a:t>половяващата</a:t>
            </a:r>
            <a:r>
              <a:rPr lang="bg-BG" sz="2300" dirty="0">
                <a:ea typeface="Calibri"/>
                <a:cs typeface="Times New Roman"/>
              </a:rPr>
              <a:t> равнини. Местата на електродите се определят, като тези периметри се разделят на 10% и 20% интервали. [</a:t>
            </a:r>
            <a:r>
              <a:rPr lang="en-US" sz="2300" dirty="0">
                <a:ea typeface="Calibri"/>
                <a:cs typeface="Times New Roman"/>
              </a:rPr>
              <a:t>3</a:t>
            </a:r>
            <a:r>
              <a:rPr lang="bg-BG" sz="2300" dirty="0">
                <a:ea typeface="Calibri"/>
                <a:cs typeface="Times New Roman"/>
              </a:rPr>
              <a:t>]</a:t>
            </a:r>
          </a:p>
          <a:p>
            <a:pPr marL="0" indent="0" algn="just">
              <a:buNone/>
            </a:pPr>
            <a:endParaRPr lang="ru-RU" sz="2300" dirty="0"/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062" y="365125"/>
            <a:ext cx="898573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err="1" smtClean="0">
                <a:latin typeface="+mn-lt"/>
              </a:rPr>
              <a:t>Фази</a:t>
            </a:r>
            <a:r>
              <a:rPr lang="ru-RU" sz="4000" b="1" dirty="0" smtClean="0">
                <a:latin typeface="+mn-lt"/>
              </a:rPr>
              <a:t> на </a:t>
            </a:r>
            <a:r>
              <a:rPr lang="ru-RU" sz="4000" b="1" dirty="0" err="1" smtClean="0">
                <a:latin typeface="+mn-lt"/>
              </a:rPr>
              <a:t>съня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1294"/>
            <a:ext cx="10515600" cy="5118264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                                                                                               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bg-BG" dirty="0" smtClean="0">
              <a:solidFill>
                <a:srgbClr val="666666"/>
              </a:solidFill>
              <a:latin typeface="Arial"/>
              <a:ea typeface="Times New Roman"/>
            </a:endParaRPr>
          </a:p>
          <a:p>
            <a:pPr marL="0" indent="0" algn="just">
              <a:buNone/>
            </a:pPr>
            <a:endParaRPr lang="bg-BG" dirty="0">
              <a:solidFill>
                <a:srgbClr val="666666"/>
              </a:solidFill>
              <a:latin typeface="Arial"/>
              <a:ea typeface="Times New Roman"/>
            </a:endParaRPr>
          </a:p>
          <a:p>
            <a:pPr marL="0" indent="0" algn="just">
              <a:buNone/>
            </a:pPr>
            <a:endParaRPr lang="bg-BG" dirty="0" smtClean="0">
              <a:solidFill>
                <a:srgbClr val="666666"/>
              </a:solidFill>
              <a:latin typeface="Arial"/>
              <a:ea typeface="Times New Roman"/>
            </a:endParaRPr>
          </a:p>
          <a:p>
            <a:pPr marL="0" indent="0" algn="just">
              <a:buNone/>
            </a:pPr>
            <a:r>
              <a:rPr lang="bg-BG" sz="3000" dirty="0" smtClean="0">
                <a:ea typeface="Times New Roman"/>
              </a:rPr>
              <a:t>      </a:t>
            </a:r>
            <a:r>
              <a:rPr lang="en-US" sz="3000" dirty="0" err="1" smtClean="0">
                <a:ea typeface="Times New Roman"/>
              </a:rPr>
              <a:t>Обикновено</a:t>
            </a:r>
            <a:r>
              <a:rPr lang="en-US" sz="3000" dirty="0">
                <a:ea typeface="Times New Roman"/>
              </a:rPr>
              <a:t>, </a:t>
            </a:r>
            <a:r>
              <a:rPr lang="en-US" sz="3000" dirty="0" err="1">
                <a:ea typeface="Times New Roman"/>
              </a:rPr>
              <a:t>когато</a:t>
            </a:r>
            <a:r>
              <a:rPr lang="en-US" sz="3000" dirty="0">
                <a:ea typeface="Times New Roman"/>
              </a:rPr>
              <a:t> </a:t>
            </a:r>
            <a:r>
              <a:rPr lang="en-US" sz="3000" dirty="0" err="1">
                <a:ea typeface="Times New Roman"/>
              </a:rPr>
              <a:t>спим</a:t>
            </a:r>
            <a:r>
              <a:rPr lang="en-US" sz="3000" dirty="0">
                <a:ea typeface="Times New Roman"/>
              </a:rPr>
              <a:t>, </a:t>
            </a:r>
            <a:r>
              <a:rPr lang="en-US" sz="3000" dirty="0" err="1">
                <a:ea typeface="Times New Roman"/>
              </a:rPr>
              <a:t>редуваме</a:t>
            </a:r>
            <a:r>
              <a:rPr lang="en-US" sz="3000" dirty="0">
                <a:ea typeface="Times New Roman"/>
              </a:rPr>
              <a:t> 2 </a:t>
            </a:r>
            <a:r>
              <a:rPr lang="en-US" sz="3000" dirty="0" err="1">
                <a:ea typeface="Times New Roman"/>
              </a:rPr>
              <a:t>основни</a:t>
            </a:r>
            <a:r>
              <a:rPr lang="en-US" sz="3000" dirty="0">
                <a:ea typeface="Times New Roman"/>
              </a:rPr>
              <a:t> </a:t>
            </a:r>
            <a:r>
              <a:rPr lang="en-US" sz="3000" dirty="0" err="1">
                <a:ea typeface="Times New Roman"/>
              </a:rPr>
              <a:t>разновидности</a:t>
            </a:r>
            <a:r>
              <a:rPr lang="en-US" sz="3000" dirty="0">
                <a:ea typeface="Times New Roman"/>
              </a:rPr>
              <a:t> </a:t>
            </a:r>
            <a:r>
              <a:rPr lang="en-US" sz="3000" dirty="0" err="1">
                <a:ea typeface="Times New Roman"/>
              </a:rPr>
              <a:t>на</a:t>
            </a:r>
            <a:r>
              <a:rPr lang="en-US" sz="3000" dirty="0">
                <a:ea typeface="Times New Roman"/>
              </a:rPr>
              <a:t> </a:t>
            </a:r>
            <a:r>
              <a:rPr lang="en-US" sz="3000" dirty="0" err="1">
                <a:ea typeface="Times New Roman"/>
              </a:rPr>
              <a:t>съня</a:t>
            </a:r>
            <a:r>
              <a:rPr lang="en-US" sz="3000" dirty="0">
                <a:ea typeface="Times New Roman"/>
              </a:rPr>
              <a:t>: NREM (non-rapid eye movement) и REM (rapid eye movement). </a:t>
            </a:r>
            <a:r>
              <a:rPr lang="en-US" sz="3000" dirty="0" err="1">
                <a:ea typeface="Times New Roman"/>
              </a:rPr>
              <a:t>Както</a:t>
            </a:r>
            <a:r>
              <a:rPr lang="en-US" sz="3000" dirty="0">
                <a:ea typeface="Times New Roman"/>
              </a:rPr>
              <a:t> </a:t>
            </a:r>
            <a:r>
              <a:rPr lang="en-US" sz="3000" dirty="0" err="1">
                <a:ea typeface="Times New Roman"/>
              </a:rPr>
              <a:t>личи</a:t>
            </a:r>
            <a:r>
              <a:rPr lang="en-US" sz="3000" dirty="0">
                <a:ea typeface="Times New Roman"/>
              </a:rPr>
              <a:t> </a:t>
            </a:r>
            <a:r>
              <a:rPr lang="en-US" sz="3000" dirty="0" err="1">
                <a:ea typeface="Times New Roman"/>
              </a:rPr>
              <a:t>от</a:t>
            </a:r>
            <a:r>
              <a:rPr lang="en-US" sz="3000" dirty="0">
                <a:ea typeface="Times New Roman"/>
              </a:rPr>
              <a:t> </a:t>
            </a:r>
            <a:r>
              <a:rPr lang="en-US" sz="3000" dirty="0" err="1">
                <a:ea typeface="Times New Roman"/>
              </a:rPr>
              <a:t>имената</a:t>
            </a:r>
            <a:r>
              <a:rPr lang="en-US" sz="3000" dirty="0">
                <a:ea typeface="Times New Roman"/>
              </a:rPr>
              <a:t> </a:t>
            </a:r>
            <a:r>
              <a:rPr lang="en-US" sz="3000" dirty="0" err="1">
                <a:ea typeface="Times New Roman"/>
              </a:rPr>
              <a:t>им</a:t>
            </a:r>
            <a:r>
              <a:rPr lang="en-US" sz="3000" dirty="0">
                <a:ea typeface="Times New Roman"/>
              </a:rPr>
              <a:t>, </a:t>
            </a:r>
            <a:r>
              <a:rPr lang="en-US" sz="3000" dirty="0" err="1">
                <a:ea typeface="Times New Roman"/>
              </a:rPr>
              <a:t>най-отличителната</a:t>
            </a:r>
            <a:r>
              <a:rPr lang="en-US" sz="3000" dirty="0">
                <a:ea typeface="Times New Roman"/>
              </a:rPr>
              <a:t> </a:t>
            </a:r>
            <a:r>
              <a:rPr lang="en-US" sz="3000" dirty="0" err="1">
                <a:ea typeface="Times New Roman"/>
              </a:rPr>
              <a:t>външна</a:t>
            </a:r>
            <a:r>
              <a:rPr lang="en-US" sz="3000" dirty="0">
                <a:ea typeface="Times New Roman"/>
              </a:rPr>
              <a:t> </a:t>
            </a:r>
            <a:r>
              <a:rPr lang="en-US" sz="3000" dirty="0" err="1">
                <a:ea typeface="Times New Roman"/>
              </a:rPr>
              <a:t>характеристика</a:t>
            </a:r>
            <a:r>
              <a:rPr lang="en-US" sz="3000" dirty="0">
                <a:ea typeface="Times New Roman"/>
              </a:rPr>
              <a:t> </a:t>
            </a:r>
            <a:r>
              <a:rPr lang="en-US" sz="3000" dirty="0" err="1">
                <a:ea typeface="Times New Roman"/>
              </a:rPr>
              <a:t>на</a:t>
            </a:r>
            <a:r>
              <a:rPr lang="en-US" sz="3000" dirty="0">
                <a:ea typeface="Times New Roman"/>
              </a:rPr>
              <a:t> </a:t>
            </a:r>
            <a:r>
              <a:rPr lang="en-US" sz="3000" dirty="0" err="1">
                <a:ea typeface="Times New Roman"/>
              </a:rPr>
              <a:t>първата</a:t>
            </a:r>
            <a:r>
              <a:rPr lang="en-US" sz="3000" dirty="0">
                <a:ea typeface="Times New Roman"/>
              </a:rPr>
              <a:t> е </a:t>
            </a:r>
            <a:r>
              <a:rPr lang="en-US" sz="3000" dirty="0" err="1">
                <a:ea typeface="Times New Roman"/>
              </a:rPr>
              <a:t>липсата</a:t>
            </a:r>
            <a:r>
              <a:rPr lang="en-US" sz="3000" dirty="0">
                <a:ea typeface="Times New Roman"/>
              </a:rPr>
              <a:t> </a:t>
            </a:r>
            <a:r>
              <a:rPr lang="en-US" sz="3000" dirty="0" err="1">
                <a:ea typeface="Times New Roman"/>
              </a:rPr>
              <a:t>или</a:t>
            </a:r>
            <a:r>
              <a:rPr lang="en-US" sz="3000" dirty="0">
                <a:ea typeface="Times New Roman"/>
              </a:rPr>
              <a:t> </a:t>
            </a:r>
            <a:r>
              <a:rPr lang="en-US" sz="3000" dirty="0" err="1">
                <a:ea typeface="Times New Roman"/>
              </a:rPr>
              <a:t>ограниченото</a:t>
            </a:r>
            <a:r>
              <a:rPr lang="en-US" sz="3000" dirty="0">
                <a:ea typeface="Times New Roman"/>
              </a:rPr>
              <a:t> </a:t>
            </a:r>
            <a:r>
              <a:rPr lang="en-US" sz="3000" dirty="0" err="1">
                <a:ea typeface="Times New Roman"/>
              </a:rPr>
              <a:t>наличие</a:t>
            </a:r>
            <a:r>
              <a:rPr lang="en-US" sz="3000" dirty="0">
                <a:ea typeface="Times New Roman"/>
              </a:rPr>
              <a:t> </a:t>
            </a:r>
            <a:r>
              <a:rPr lang="en-US" sz="3000" dirty="0" err="1">
                <a:ea typeface="Times New Roman"/>
              </a:rPr>
              <a:t>на</a:t>
            </a:r>
            <a:r>
              <a:rPr lang="en-US" sz="3000" dirty="0">
                <a:ea typeface="Times New Roman"/>
              </a:rPr>
              <a:t> </a:t>
            </a:r>
            <a:r>
              <a:rPr lang="en-US" sz="3000" dirty="0" err="1">
                <a:ea typeface="Times New Roman"/>
              </a:rPr>
              <a:t>бързи</a:t>
            </a:r>
            <a:r>
              <a:rPr lang="en-US" sz="3000" dirty="0">
                <a:ea typeface="Times New Roman"/>
              </a:rPr>
              <a:t> </a:t>
            </a:r>
            <a:r>
              <a:rPr lang="en-US" sz="3000" dirty="0" err="1">
                <a:ea typeface="Times New Roman"/>
              </a:rPr>
              <a:t>движения</a:t>
            </a:r>
            <a:r>
              <a:rPr lang="en-US" sz="3000" dirty="0">
                <a:ea typeface="Times New Roman"/>
              </a:rPr>
              <a:t> </a:t>
            </a:r>
            <a:r>
              <a:rPr lang="en-US" sz="3000" dirty="0" err="1">
                <a:ea typeface="Times New Roman"/>
              </a:rPr>
              <a:t>на</a:t>
            </a:r>
            <a:r>
              <a:rPr lang="en-US" sz="3000" dirty="0">
                <a:ea typeface="Times New Roman"/>
              </a:rPr>
              <a:t> </a:t>
            </a:r>
            <a:r>
              <a:rPr lang="en-US" sz="3000" dirty="0" err="1">
                <a:ea typeface="Times New Roman"/>
              </a:rPr>
              <a:t>очите</a:t>
            </a:r>
            <a:r>
              <a:rPr lang="en-US" sz="3000" dirty="0">
                <a:ea typeface="Times New Roman"/>
              </a:rPr>
              <a:t>, а </a:t>
            </a:r>
            <a:r>
              <a:rPr lang="en-US" sz="3000" dirty="0" err="1">
                <a:ea typeface="Times New Roman"/>
              </a:rPr>
              <a:t>на</a:t>
            </a:r>
            <a:r>
              <a:rPr lang="en-US" sz="3000" dirty="0">
                <a:ea typeface="Times New Roman"/>
              </a:rPr>
              <a:t> </a:t>
            </a:r>
            <a:r>
              <a:rPr lang="en-US" sz="3000" dirty="0" err="1">
                <a:ea typeface="Times New Roman"/>
              </a:rPr>
              <a:t>втората</a:t>
            </a:r>
            <a:r>
              <a:rPr lang="en-US" sz="3000" dirty="0">
                <a:ea typeface="Times New Roman"/>
              </a:rPr>
              <a:t> – </a:t>
            </a:r>
            <a:r>
              <a:rPr lang="en-US" sz="3000" dirty="0" err="1">
                <a:ea typeface="Times New Roman"/>
              </a:rPr>
              <a:t>обратното</a:t>
            </a:r>
            <a:r>
              <a:rPr lang="en-US" sz="3000" dirty="0">
                <a:ea typeface="Times New Roman"/>
              </a:rPr>
              <a:t>: </a:t>
            </a:r>
            <a:r>
              <a:rPr lang="en-US" sz="3000" dirty="0" err="1">
                <a:ea typeface="Times New Roman"/>
              </a:rPr>
              <a:t>почти</a:t>
            </a:r>
            <a:r>
              <a:rPr lang="en-US" sz="3000" dirty="0">
                <a:ea typeface="Times New Roman"/>
              </a:rPr>
              <a:t> </a:t>
            </a:r>
            <a:r>
              <a:rPr lang="en-US" sz="3000" dirty="0" err="1">
                <a:ea typeface="Times New Roman"/>
              </a:rPr>
              <a:t>непрекъснатото</a:t>
            </a:r>
            <a:r>
              <a:rPr lang="en-US" sz="3000" dirty="0">
                <a:ea typeface="Times New Roman"/>
              </a:rPr>
              <a:t> </a:t>
            </a:r>
            <a:r>
              <a:rPr lang="en-US" sz="3000" dirty="0" err="1">
                <a:ea typeface="Times New Roman"/>
              </a:rPr>
              <a:t>им</a:t>
            </a:r>
            <a:r>
              <a:rPr lang="en-US" sz="3000" dirty="0">
                <a:ea typeface="Times New Roman"/>
              </a:rPr>
              <a:t> </a:t>
            </a:r>
            <a:r>
              <a:rPr lang="en-US" sz="3000" dirty="0" err="1">
                <a:ea typeface="Times New Roman"/>
              </a:rPr>
              <a:t>интензивно</a:t>
            </a:r>
            <a:r>
              <a:rPr lang="en-US" sz="3000" dirty="0">
                <a:ea typeface="Times New Roman"/>
              </a:rPr>
              <a:t> </a:t>
            </a:r>
            <a:r>
              <a:rPr lang="en-US" sz="3000" dirty="0" err="1">
                <a:ea typeface="Times New Roman"/>
              </a:rPr>
              <a:t>въртене</a:t>
            </a:r>
            <a:r>
              <a:rPr lang="en-US" sz="3000" dirty="0">
                <a:ea typeface="Times New Roman"/>
              </a:rPr>
              <a:t>. NREM </a:t>
            </a:r>
            <a:r>
              <a:rPr lang="en-US" sz="3000" dirty="0" err="1">
                <a:ea typeface="Times New Roman"/>
              </a:rPr>
              <a:t>се</a:t>
            </a:r>
            <a:r>
              <a:rPr lang="en-US" sz="3000" dirty="0">
                <a:ea typeface="Times New Roman"/>
              </a:rPr>
              <a:t> </a:t>
            </a:r>
            <a:r>
              <a:rPr lang="en-US" sz="3000" dirty="0" err="1">
                <a:ea typeface="Times New Roman"/>
              </a:rPr>
              <a:t>състои</a:t>
            </a:r>
            <a:r>
              <a:rPr lang="en-US" sz="3000" dirty="0">
                <a:ea typeface="Times New Roman"/>
              </a:rPr>
              <a:t> </a:t>
            </a:r>
            <a:r>
              <a:rPr lang="en-US" sz="3000" dirty="0" err="1">
                <a:ea typeface="Times New Roman"/>
              </a:rPr>
              <a:t>от</a:t>
            </a:r>
            <a:r>
              <a:rPr lang="en-US" sz="3000" dirty="0">
                <a:ea typeface="Times New Roman"/>
              </a:rPr>
              <a:t> 3 </a:t>
            </a:r>
            <a:r>
              <a:rPr lang="en-US" sz="3000" dirty="0" err="1">
                <a:ea typeface="Times New Roman"/>
              </a:rPr>
              <a:t>фази</a:t>
            </a:r>
            <a:r>
              <a:rPr lang="en-US" sz="3000" dirty="0">
                <a:ea typeface="Times New Roman"/>
              </a:rPr>
              <a:t> (</a:t>
            </a:r>
            <a:r>
              <a:rPr lang="en-US" sz="3000" dirty="0" err="1">
                <a:ea typeface="Times New Roman"/>
              </a:rPr>
              <a:t>до</a:t>
            </a:r>
            <a:r>
              <a:rPr lang="en-US" sz="3000" dirty="0">
                <a:ea typeface="Times New Roman"/>
              </a:rPr>
              <a:t> </a:t>
            </a:r>
            <a:r>
              <a:rPr lang="en-US" sz="3000" dirty="0" err="1">
                <a:ea typeface="Times New Roman"/>
              </a:rPr>
              <a:t>скоро</a:t>
            </a:r>
            <a:r>
              <a:rPr lang="en-US" sz="3000" dirty="0">
                <a:ea typeface="Times New Roman"/>
              </a:rPr>
              <a:t> </a:t>
            </a:r>
            <a:r>
              <a:rPr lang="en-US" sz="3000" dirty="0" err="1">
                <a:ea typeface="Times New Roman"/>
              </a:rPr>
              <a:t>третата</a:t>
            </a:r>
            <a:r>
              <a:rPr lang="en-US" sz="3000" dirty="0">
                <a:ea typeface="Times New Roman"/>
              </a:rPr>
              <a:t> </a:t>
            </a:r>
            <a:r>
              <a:rPr lang="en-US" sz="3000" dirty="0" err="1">
                <a:ea typeface="Times New Roman"/>
              </a:rPr>
              <a:t>фаза</a:t>
            </a:r>
            <a:r>
              <a:rPr lang="en-US" sz="3000" dirty="0">
                <a:ea typeface="Times New Roman"/>
              </a:rPr>
              <a:t> </a:t>
            </a:r>
            <a:r>
              <a:rPr lang="en-US" sz="3000" dirty="0" err="1">
                <a:ea typeface="Times New Roman"/>
              </a:rPr>
              <a:t>бе</a:t>
            </a:r>
            <a:r>
              <a:rPr lang="en-US" sz="3000" dirty="0">
                <a:ea typeface="Times New Roman"/>
              </a:rPr>
              <a:t> </a:t>
            </a:r>
            <a:r>
              <a:rPr lang="en-US" sz="3000" dirty="0" err="1">
                <a:ea typeface="Times New Roman"/>
              </a:rPr>
              <a:t>разделяна</a:t>
            </a:r>
            <a:r>
              <a:rPr lang="en-US" sz="3000" dirty="0">
                <a:ea typeface="Times New Roman"/>
              </a:rPr>
              <a:t> </a:t>
            </a:r>
            <a:r>
              <a:rPr lang="en-US" sz="3000" dirty="0" err="1">
                <a:ea typeface="Times New Roman"/>
              </a:rPr>
              <a:t>на</a:t>
            </a:r>
            <a:r>
              <a:rPr lang="en-US" sz="3000" dirty="0">
                <a:ea typeface="Times New Roman"/>
              </a:rPr>
              <a:t> </a:t>
            </a:r>
            <a:r>
              <a:rPr lang="en-US" sz="3000" dirty="0" err="1">
                <a:ea typeface="Times New Roman"/>
              </a:rPr>
              <a:t>две</a:t>
            </a:r>
            <a:r>
              <a:rPr lang="en-US" sz="3000" dirty="0">
                <a:ea typeface="Times New Roman"/>
              </a:rPr>
              <a:t> 3&amp;4). </a:t>
            </a:r>
            <a:r>
              <a:rPr lang="en-US" sz="3000" dirty="0" err="1">
                <a:ea typeface="Times New Roman"/>
              </a:rPr>
              <a:t>Те</a:t>
            </a:r>
            <a:r>
              <a:rPr lang="en-US" sz="3000" dirty="0">
                <a:ea typeface="Times New Roman"/>
              </a:rPr>
              <a:t> </a:t>
            </a:r>
            <a:r>
              <a:rPr lang="en-US" sz="3000" dirty="0" err="1">
                <a:ea typeface="Times New Roman"/>
              </a:rPr>
              <a:t>заедно</a:t>
            </a:r>
            <a:r>
              <a:rPr lang="en-US" sz="3000" dirty="0">
                <a:ea typeface="Times New Roman"/>
              </a:rPr>
              <a:t> с REM </a:t>
            </a:r>
            <a:r>
              <a:rPr lang="en-US" sz="3000" dirty="0" err="1">
                <a:ea typeface="Times New Roman"/>
              </a:rPr>
              <a:t>образуват</a:t>
            </a:r>
            <a:r>
              <a:rPr lang="en-US" sz="3000" dirty="0">
                <a:ea typeface="Times New Roman"/>
              </a:rPr>
              <a:t> </a:t>
            </a:r>
            <a:r>
              <a:rPr lang="en-US" sz="3000" dirty="0" err="1">
                <a:ea typeface="Times New Roman"/>
              </a:rPr>
              <a:t>един</a:t>
            </a:r>
            <a:r>
              <a:rPr lang="en-US" sz="3000" dirty="0">
                <a:ea typeface="Times New Roman"/>
              </a:rPr>
              <a:t> </a:t>
            </a:r>
            <a:r>
              <a:rPr lang="en-US" sz="3000" dirty="0" err="1">
                <a:ea typeface="Times New Roman"/>
              </a:rPr>
              <a:t>цикъл</a:t>
            </a:r>
            <a:r>
              <a:rPr lang="en-US" sz="3000" dirty="0">
                <a:ea typeface="Times New Roman"/>
              </a:rPr>
              <a:t> с </a:t>
            </a:r>
            <a:r>
              <a:rPr lang="en-US" sz="3000" dirty="0" err="1">
                <a:ea typeface="Times New Roman"/>
              </a:rPr>
              <a:t>продължителност</a:t>
            </a:r>
            <a:r>
              <a:rPr lang="en-US" sz="3000" dirty="0">
                <a:ea typeface="Times New Roman"/>
              </a:rPr>
              <a:t> </a:t>
            </a:r>
            <a:r>
              <a:rPr lang="en-US" sz="3000" dirty="0" err="1">
                <a:ea typeface="Times New Roman"/>
              </a:rPr>
              <a:t>между</a:t>
            </a:r>
            <a:r>
              <a:rPr lang="en-US" sz="3000" dirty="0">
                <a:ea typeface="Times New Roman"/>
              </a:rPr>
              <a:t> 90-120 </a:t>
            </a:r>
            <a:r>
              <a:rPr lang="en-US" sz="3000" dirty="0" err="1">
                <a:ea typeface="Times New Roman"/>
              </a:rPr>
              <a:t>минути</a:t>
            </a:r>
            <a:r>
              <a:rPr lang="en-US" sz="3000" dirty="0">
                <a:ea typeface="Times New Roman"/>
              </a:rPr>
              <a:t>.</a:t>
            </a:r>
            <a:endParaRPr lang="ru-RU" sz="3000" dirty="0"/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  <p:pic>
        <p:nvPicPr>
          <p:cNvPr id="5" name="Picture 13" descr="Phases of sleep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960" y="1805048"/>
            <a:ext cx="5343895" cy="2885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65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062" y="365125"/>
            <a:ext cx="898573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err="1">
                <a:solidFill>
                  <a:prstClr val="black"/>
                </a:solidFill>
                <a:latin typeface="Calibri"/>
              </a:rPr>
              <a:t>Фази</a:t>
            </a:r>
            <a:r>
              <a:rPr lang="ru-RU" sz="4000" b="1" dirty="0">
                <a:solidFill>
                  <a:prstClr val="black"/>
                </a:solidFill>
                <a:latin typeface="Calibri"/>
              </a:rPr>
              <a:t> на </a:t>
            </a:r>
            <a:r>
              <a:rPr lang="ru-RU" sz="4000" b="1" dirty="0" err="1">
                <a:solidFill>
                  <a:prstClr val="black"/>
                </a:solidFill>
                <a:latin typeface="Calibri"/>
              </a:rPr>
              <a:t>съня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54496"/>
          </a:xfrm>
        </p:spPr>
        <p:txBody>
          <a:bodyPr>
            <a:normAutofit lnSpcReduction="10000"/>
          </a:bodyPr>
          <a:lstStyle/>
          <a:p>
            <a:pPr marL="0" marR="0" indent="0" fontAlgn="base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ru-RU" dirty="0"/>
              <a:t> </a:t>
            </a:r>
            <a:r>
              <a:rPr lang="ru-RU" dirty="0" smtClean="0"/>
              <a:t>    </a:t>
            </a:r>
            <a:r>
              <a:rPr lang="en-US" sz="2300" dirty="0" err="1">
                <a:ea typeface="Times New Roman"/>
                <a:cs typeface="Times New Roman"/>
              </a:rPr>
              <a:t>Според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специалистите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здравият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сън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включва</a:t>
            </a:r>
            <a:r>
              <a:rPr lang="en-US" sz="2300" dirty="0">
                <a:ea typeface="Times New Roman"/>
                <a:cs typeface="Times New Roman"/>
              </a:rPr>
              <a:t> 4 </a:t>
            </a:r>
            <a:r>
              <a:rPr lang="en-US" sz="2300" dirty="0" err="1">
                <a:ea typeface="Times New Roman"/>
                <a:cs typeface="Times New Roman"/>
              </a:rPr>
              <a:t>или</a:t>
            </a:r>
            <a:r>
              <a:rPr lang="en-US" sz="2300" dirty="0">
                <a:ea typeface="Times New Roman"/>
                <a:cs typeface="Times New Roman"/>
              </a:rPr>
              <a:t> 5 </a:t>
            </a:r>
            <a:r>
              <a:rPr lang="en-US" sz="2300" dirty="0" err="1">
                <a:ea typeface="Times New Roman"/>
                <a:cs typeface="Times New Roman"/>
              </a:rPr>
              <a:t>цикъла</a:t>
            </a:r>
            <a:r>
              <a:rPr lang="en-US" sz="2300" dirty="0">
                <a:ea typeface="Times New Roman"/>
                <a:cs typeface="Times New Roman"/>
              </a:rPr>
              <a:t> в </a:t>
            </a:r>
            <a:r>
              <a:rPr lang="en-US" sz="2300" dirty="0" err="1">
                <a:ea typeface="Times New Roman"/>
                <a:cs typeface="Times New Roman"/>
              </a:rPr>
              <a:t>рамките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една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нощ</a:t>
            </a:r>
            <a:r>
              <a:rPr lang="en-US" sz="2300" dirty="0">
                <a:ea typeface="Times New Roman"/>
                <a:cs typeface="Times New Roman"/>
              </a:rPr>
              <a:t>, а </a:t>
            </a:r>
            <a:r>
              <a:rPr lang="en-US" sz="2300" dirty="0" err="1">
                <a:ea typeface="Times New Roman"/>
                <a:cs typeface="Times New Roman"/>
              </a:rPr>
              <a:t>структурата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циклите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променя</a:t>
            </a:r>
            <a:r>
              <a:rPr lang="en-US" sz="2300" dirty="0">
                <a:ea typeface="Times New Roman"/>
                <a:cs typeface="Times New Roman"/>
              </a:rPr>
              <a:t> с </a:t>
            </a:r>
            <a:r>
              <a:rPr lang="en-US" sz="2300" dirty="0" err="1">
                <a:ea typeface="Times New Roman"/>
                <a:cs typeface="Times New Roman"/>
              </a:rPr>
              <a:t>напредването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съня</a:t>
            </a:r>
            <a:r>
              <a:rPr lang="en-US" sz="2300" dirty="0">
                <a:ea typeface="Times New Roman"/>
                <a:cs typeface="Times New Roman"/>
              </a:rPr>
              <a:t>.</a:t>
            </a:r>
            <a:endParaRPr lang="bg-BG" sz="2300" dirty="0">
              <a:ea typeface="Calibri"/>
              <a:cs typeface="Times New Roman"/>
            </a:endParaRP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lang="bg-BG" sz="2300" dirty="0" smtClean="0">
                <a:ea typeface="Times New Roman"/>
              </a:rPr>
              <a:t>       </a:t>
            </a:r>
            <a:r>
              <a:rPr lang="en-US" sz="2300" dirty="0" err="1" smtClean="0">
                <a:ea typeface="Times New Roman"/>
              </a:rPr>
              <a:t>Една</a:t>
            </a:r>
            <a:r>
              <a:rPr lang="en-US" sz="2300" dirty="0" smtClean="0">
                <a:ea typeface="Times New Roman"/>
              </a:rPr>
              <a:t> </a:t>
            </a:r>
            <a:r>
              <a:rPr lang="en-US" sz="2300" dirty="0">
                <a:ea typeface="Times New Roman"/>
              </a:rPr>
              <a:t>и </a:t>
            </a:r>
            <a:r>
              <a:rPr lang="en-US" sz="2300" dirty="0" err="1">
                <a:ea typeface="Times New Roman"/>
              </a:rPr>
              <a:t>съща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фаза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може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да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променя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своята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продължителност</a:t>
            </a:r>
            <a:r>
              <a:rPr lang="en-US" sz="2300" dirty="0">
                <a:ea typeface="Times New Roman"/>
              </a:rPr>
              <a:t>, а </a:t>
            </a:r>
            <a:r>
              <a:rPr lang="en-US" sz="2300" dirty="0" err="1">
                <a:ea typeface="Times New Roman"/>
              </a:rPr>
              <a:t>от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там</a:t>
            </a:r>
            <a:r>
              <a:rPr lang="en-US" sz="2300" dirty="0">
                <a:ea typeface="Times New Roman"/>
              </a:rPr>
              <a:t> и </a:t>
            </a:r>
            <a:r>
              <a:rPr lang="en-US" sz="2300" dirty="0" err="1">
                <a:ea typeface="Times New Roman"/>
              </a:rPr>
              <a:t>продължителността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на</a:t>
            </a:r>
            <a:r>
              <a:rPr lang="en-US" sz="2300" dirty="0">
                <a:ea typeface="Times New Roman"/>
              </a:rPr>
              <a:t> NREM и REM </a:t>
            </a:r>
            <a:r>
              <a:rPr lang="en-US" sz="2300" dirty="0" err="1">
                <a:ea typeface="Times New Roman"/>
              </a:rPr>
              <a:t>съня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през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различните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части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от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нощта</a:t>
            </a:r>
            <a:r>
              <a:rPr lang="en-US" sz="2300" dirty="0">
                <a:ea typeface="Times New Roman"/>
              </a:rPr>
              <a:t>. </a:t>
            </a:r>
            <a:r>
              <a:rPr lang="en-US" sz="2300" dirty="0" err="1">
                <a:ea typeface="Times New Roman"/>
              </a:rPr>
              <a:t>През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първата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половина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на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нощта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Фаза</a:t>
            </a:r>
            <a:r>
              <a:rPr lang="en-US" sz="2300" dirty="0">
                <a:ea typeface="Times New Roman"/>
              </a:rPr>
              <a:t> 3 („</a:t>
            </a:r>
            <a:r>
              <a:rPr lang="en-US" sz="2300" dirty="0" err="1">
                <a:ea typeface="Times New Roman"/>
              </a:rPr>
              <a:t>Дълбок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сън</a:t>
            </a:r>
            <a:r>
              <a:rPr lang="en-US" sz="2300" dirty="0">
                <a:ea typeface="Times New Roman"/>
              </a:rPr>
              <a:t>“) е </a:t>
            </a:r>
            <a:r>
              <a:rPr lang="en-US" sz="2300" dirty="0" err="1">
                <a:ea typeface="Times New Roman"/>
              </a:rPr>
              <a:t>по-продължителен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отколкото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през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втората</a:t>
            </a:r>
            <a:r>
              <a:rPr lang="en-US" sz="2300" dirty="0">
                <a:ea typeface="Times New Roman"/>
              </a:rPr>
              <a:t>, </a:t>
            </a:r>
            <a:r>
              <a:rPr lang="en-US" sz="2300" dirty="0" err="1">
                <a:ea typeface="Times New Roman"/>
              </a:rPr>
              <a:t>когата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се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удължават</a:t>
            </a:r>
            <a:r>
              <a:rPr lang="en-US" sz="2300" dirty="0">
                <a:ea typeface="Times New Roman"/>
              </a:rPr>
              <a:t> REM </a:t>
            </a:r>
            <a:r>
              <a:rPr lang="en-US" sz="2300" dirty="0" err="1">
                <a:ea typeface="Times New Roman"/>
              </a:rPr>
              <a:t>фазите</a:t>
            </a:r>
            <a:r>
              <a:rPr lang="en-US" sz="2300" dirty="0">
                <a:ea typeface="Times New Roman"/>
              </a:rPr>
              <a:t>. </a:t>
            </a:r>
            <a:endParaRPr lang="ru-RU" sz="2300" dirty="0"/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  <p:pic>
        <p:nvPicPr>
          <p:cNvPr id="5" name="Picture 14" descr="SLEEP CYCLES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470068"/>
            <a:ext cx="4868883" cy="2291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833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r="-50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2462" y="365125"/>
            <a:ext cx="5205046" cy="1325563"/>
          </a:xfrm>
        </p:spPr>
        <p:txBody>
          <a:bodyPr>
            <a:normAutofit/>
          </a:bodyPr>
          <a:lstStyle/>
          <a:p>
            <a:pPr algn="ctr"/>
            <a:r>
              <a:rPr lang="bg-BG" sz="5400" b="1" dirty="0" smtClean="0"/>
              <a:t>ТЕМА</a:t>
            </a:r>
            <a:endParaRPr lang="bg-BG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04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bg-BG" b="1" dirty="0" smtClean="0"/>
              <a:t>„Софтуер </a:t>
            </a:r>
            <a:r>
              <a:rPr lang="ru-RU" b="1" dirty="0"/>
              <a:t>за анализ на </a:t>
            </a:r>
            <a:r>
              <a:rPr lang="ru-RU" b="1" dirty="0" err="1"/>
              <a:t>съня</a:t>
            </a:r>
            <a:r>
              <a:rPr lang="ru-RU" b="1" dirty="0"/>
              <a:t> на </a:t>
            </a:r>
            <a:r>
              <a:rPr lang="ru-RU" b="1" dirty="0" err="1" smtClean="0"/>
              <a:t>човека</a:t>
            </a:r>
            <a:r>
              <a:rPr lang="en-US" b="1" dirty="0" smtClean="0"/>
              <a:t>”</a:t>
            </a:r>
            <a:endParaRPr lang="bg-BG" b="1" dirty="0" smtClean="0"/>
          </a:p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bg-BG" b="1" dirty="0"/>
              <a:t>Ръководител</a:t>
            </a:r>
            <a:r>
              <a:rPr lang="bg-BG" b="1" dirty="0" smtClean="0"/>
              <a:t>:</a:t>
            </a:r>
          </a:p>
          <a:p>
            <a:pPr marL="0" indent="0" algn="ctr">
              <a:buNone/>
            </a:pPr>
            <a:r>
              <a:rPr lang="bg-BG" dirty="0"/>
              <a:t>доц. д-р Г. Момчева</a:t>
            </a:r>
            <a:endParaRPr lang="en-US" b="1" dirty="0"/>
          </a:p>
          <a:p>
            <a:pPr marL="0" indent="0" algn="ctr">
              <a:buNone/>
            </a:pPr>
            <a:endParaRPr lang="bg-BG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49" y="189163"/>
            <a:ext cx="2495016" cy="110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6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062" y="365125"/>
            <a:ext cx="898573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err="1">
                <a:solidFill>
                  <a:prstClr val="black"/>
                </a:solidFill>
                <a:latin typeface="Calibri"/>
              </a:rPr>
              <a:t>Фази</a:t>
            </a:r>
            <a:r>
              <a:rPr lang="ru-RU" sz="4000" b="1" dirty="0">
                <a:solidFill>
                  <a:prstClr val="black"/>
                </a:solidFill>
                <a:latin typeface="Calibri"/>
              </a:rPr>
              <a:t> на </a:t>
            </a:r>
            <a:r>
              <a:rPr lang="ru-RU" sz="4000" b="1" dirty="0" err="1">
                <a:solidFill>
                  <a:prstClr val="black"/>
                </a:solidFill>
                <a:latin typeface="Calibri"/>
              </a:rPr>
              <a:t>съня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934"/>
          </a:xfrm>
        </p:spPr>
        <p:txBody>
          <a:bodyPr>
            <a:normAutofit lnSpcReduction="10000"/>
          </a:bodyPr>
          <a:lstStyle/>
          <a:p>
            <a:pPr marL="0" marR="0" indent="0" fontAlgn="base">
              <a:lnSpc>
                <a:spcPts val="165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ru-RU" dirty="0" smtClean="0"/>
              <a:t>      </a:t>
            </a:r>
          </a:p>
          <a:p>
            <a:pPr marL="0" marR="0" indent="0" algn="just" fontAlgn="base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ru-RU" sz="2300" dirty="0">
                <a:ea typeface="Times New Roman"/>
                <a:cs typeface="Times New Roman"/>
              </a:rPr>
              <a:t> </a:t>
            </a:r>
            <a:r>
              <a:rPr lang="ru-RU" sz="2300" dirty="0" smtClean="0">
                <a:ea typeface="Times New Roman"/>
                <a:cs typeface="Times New Roman"/>
              </a:rPr>
              <a:t>     </a:t>
            </a:r>
            <a:r>
              <a:rPr lang="en-US" sz="2300" dirty="0" err="1" smtClean="0">
                <a:ea typeface="Times New Roman"/>
                <a:cs typeface="Times New Roman"/>
              </a:rPr>
              <a:t>Първата</a:t>
            </a:r>
            <a:r>
              <a:rPr lang="en-US" sz="2300" dirty="0" smtClean="0">
                <a:ea typeface="Times New Roman"/>
                <a:cs typeface="Times New Roman"/>
              </a:rPr>
              <a:t> </a:t>
            </a:r>
            <a:r>
              <a:rPr lang="en-US" sz="2300" dirty="0">
                <a:ea typeface="Times New Roman"/>
                <a:cs typeface="Times New Roman"/>
              </a:rPr>
              <a:t>REM </a:t>
            </a:r>
            <a:r>
              <a:rPr lang="en-US" sz="2300" dirty="0" err="1">
                <a:ea typeface="Times New Roman"/>
                <a:cs typeface="Times New Roman"/>
              </a:rPr>
              <a:t>фаза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започва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обичайно</a:t>
            </a:r>
            <a:r>
              <a:rPr lang="en-US" sz="2300" dirty="0">
                <a:ea typeface="Times New Roman"/>
                <a:cs typeface="Times New Roman"/>
              </a:rPr>
              <a:t> 90 </a:t>
            </a:r>
            <a:r>
              <a:rPr lang="en-US" sz="2300" dirty="0" err="1">
                <a:ea typeface="Times New Roman"/>
                <a:cs typeface="Times New Roman"/>
              </a:rPr>
              <a:t>минути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след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заспиване</a:t>
            </a:r>
            <a:r>
              <a:rPr lang="en-US" sz="2300" dirty="0">
                <a:ea typeface="Times New Roman"/>
                <a:cs typeface="Times New Roman"/>
              </a:rPr>
              <a:t>, и </a:t>
            </a:r>
            <a:r>
              <a:rPr lang="en-US" sz="2300" dirty="0" err="1">
                <a:ea typeface="Times New Roman"/>
                <a:cs typeface="Times New Roman"/>
              </a:rPr>
              <a:t>продължава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около</a:t>
            </a:r>
            <a:r>
              <a:rPr lang="en-US" sz="2300" dirty="0">
                <a:ea typeface="Times New Roman"/>
                <a:cs typeface="Times New Roman"/>
              </a:rPr>
              <a:t> 10 </a:t>
            </a:r>
            <a:r>
              <a:rPr lang="en-US" sz="2300" dirty="0" err="1">
                <a:ea typeface="Times New Roman"/>
                <a:cs typeface="Times New Roman"/>
              </a:rPr>
              <a:t>минути</a:t>
            </a:r>
            <a:r>
              <a:rPr lang="en-US" sz="2300" dirty="0">
                <a:ea typeface="Times New Roman"/>
                <a:cs typeface="Times New Roman"/>
              </a:rPr>
              <a:t>, </a:t>
            </a:r>
            <a:r>
              <a:rPr lang="en-US" sz="2300" dirty="0" err="1">
                <a:ea typeface="Times New Roman"/>
                <a:cs typeface="Times New Roman"/>
              </a:rPr>
              <a:t>докато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последната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може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да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достигне</a:t>
            </a:r>
            <a:r>
              <a:rPr lang="en-US" sz="2300" dirty="0">
                <a:ea typeface="Times New Roman"/>
                <a:cs typeface="Times New Roman"/>
              </a:rPr>
              <a:t> 1 </a:t>
            </a:r>
            <a:r>
              <a:rPr lang="en-US" sz="2300" dirty="0" err="1">
                <a:ea typeface="Times New Roman"/>
                <a:cs typeface="Times New Roman"/>
              </a:rPr>
              <a:t>час</a:t>
            </a:r>
            <a:r>
              <a:rPr lang="en-US" sz="2300" dirty="0">
                <a:ea typeface="Times New Roman"/>
                <a:cs typeface="Times New Roman"/>
              </a:rPr>
              <a:t>. </a:t>
            </a:r>
            <a:r>
              <a:rPr lang="en-US" sz="2300" dirty="0" err="1">
                <a:ea typeface="Times New Roman"/>
                <a:cs typeface="Times New Roman"/>
              </a:rPr>
              <a:t>Продължителността</a:t>
            </a:r>
            <a:r>
              <a:rPr lang="en-US" sz="2300" dirty="0">
                <a:ea typeface="Times New Roman"/>
                <a:cs typeface="Times New Roman"/>
              </a:rPr>
              <a:t> </a:t>
            </a:r>
            <a:r>
              <a:rPr lang="en-US" sz="2300" dirty="0" err="1">
                <a:ea typeface="Times New Roman"/>
                <a:cs typeface="Times New Roman"/>
              </a:rPr>
              <a:t>на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различните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фази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променя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само</a:t>
            </a:r>
            <a:r>
              <a:rPr lang="en-US" sz="2300" dirty="0">
                <a:ea typeface="Times New Roman"/>
                <a:cs typeface="Times New Roman"/>
              </a:rPr>
              <a:t> с </a:t>
            </a:r>
            <a:r>
              <a:rPr lang="en-US" sz="2300" dirty="0" err="1">
                <a:ea typeface="Times New Roman"/>
                <a:cs typeface="Times New Roman"/>
              </a:rPr>
              <a:t>напредването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съня</a:t>
            </a:r>
            <a:r>
              <a:rPr lang="en-US" sz="2300" dirty="0">
                <a:ea typeface="Times New Roman"/>
                <a:cs typeface="Times New Roman"/>
              </a:rPr>
              <a:t>, </a:t>
            </a:r>
            <a:r>
              <a:rPr lang="en-US" sz="2300" dirty="0" err="1">
                <a:ea typeface="Times New Roman"/>
                <a:cs typeface="Times New Roman"/>
              </a:rPr>
              <a:t>но</a:t>
            </a:r>
            <a:r>
              <a:rPr lang="en-US" sz="2300" dirty="0">
                <a:ea typeface="Times New Roman"/>
                <a:cs typeface="Times New Roman"/>
              </a:rPr>
              <a:t> и </a:t>
            </a:r>
            <a:r>
              <a:rPr lang="en-US" sz="2300" dirty="0" err="1">
                <a:ea typeface="Times New Roman"/>
                <a:cs typeface="Times New Roman"/>
              </a:rPr>
              <a:t>със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съзряването</a:t>
            </a:r>
            <a:r>
              <a:rPr lang="en-US" sz="2300" dirty="0">
                <a:ea typeface="Times New Roman"/>
                <a:cs typeface="Times New Roman"/>
              </a:rPr>
              <a:t> </a:t>
            </a:r>
            <a:r>
              <a:rPr lang="en-US" sz="2300" dirty="0" err="1">
                <a:ea typeface="Times New Roman"/>
                <a:cs typeface="Times New Roman"/>
              </a:rPr>
              <a:t>ни</a:t>
            </a:r>
            <a:r>
              <a:rPr lang="en-US" sz="2300" dirty="0">
                <a:ea typeface="Times New Roman"/>
                <a:cs typeface="Times New Roman"/>
              </a:rPr>
              <a:t>. </a:t>
            </a:r>
            <a:r>
              <a:rPr lang="en-US" sz="2300" dirty="0" err="1">
                <a:ea typeface="Times New Roman"/>
                <a:cs typeface="Times New Roman"/>
              </a:rPr>
              <a:t>Бебетата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прекарват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почти</a:t>
            </a:r>
            <a:r>
              <a:rPr lang="en-US" sz="2300" dirty="0">
                <a:ea typeface="Times New Roman"/>
                <a:cs typeface="Times New Roman"/>
              </a:rPr>
              <a:t> 50% </a:t>
            </a:r>
            <a:r>
              <a:rPr lang="en-US" sz="2300" dirty="0" err="1">
                <a:ea typeface="Times New Roman"/>
                <a:cs typeface="Times New Roman"/>
              </a:rPr>
              <a:t>от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съня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си</a:t>
            </a:r>
            <a:r>
              <a:rPr lang="en-US" sz="2300" dirty="0">
                <a:ea typeface="Times New Roman"/>
                <a:cs typeface="Times New Roman"/>
              </a:rPr>
              <a:t> в REM </a:t>
            </a:r>
            <a:r>
              <a:rPr lang="en-US" sz="2300" dirty="0" err="1">
                <a:ea typeface="Times New Roman"/>
                <a:cs typeface="Times New Roman"/>
              </a:rPr>
              <a:t>фаза</a:t>
            </a:r>
            <a:r>
              <a:rPr lang="en-US" sz="2300" dirty="0">
                <a:ea typeface="Times New Roman"/>
                <a:cs typeface="Times New Roman"/>
              </a:rPr>
              <a:t>. </a:t>
            </a:r>
            <a:r>
              <a:rPr lang="en-US" sz="2300" dirty="0" err="1">
                <a:ea typeface="Times New Roman"/>
                <a:cs typeface="Times New Roman"/>
              </a:rPr>
              <a:t>Възрастните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прекарват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половината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от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времето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във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фаза</a:t>
            </a:r>
            <a:r>
              <a:rPr lang="en-US" sz="2300" dirty="0">
                <a:ea typeface="Times New Roman"/>
                <a:cs typeface="Times New Roman"/>
              </a:rPr>
              <a:t> 2, 20% в REM </a:t>
            </a:r>
            <a:r>
              <a:rPr lang="en-US" sz="2300" dirty="0" err="1">
                <a:ea typeface="Times New Roman"/>
                <a:cs typeface="Times New Roman"/>
              </a:rPr>
              <a:t>фаза</a:t>
            </a:r>
            <a:r>
              <a:rPr lang="en-US" sz="2300" dirty="0">
                <a:ea typeface="Times New Roman"/>
                <a:cs typeface="Times New Roman"/>
              </a:rPr>
              <a:t>, а </a:t>
            </a:r>
            <a:r>
              <a:rPr lang="en-US" sz="2300" dirty="0" err="1">
                <a:ea typeface="Times New Roman"/>
                <a:cs typeface="Times New Roman"/>
              </a:rPr>
              <a:t>останалите</a:t>
            </a:r>
            <a:r>
              <a:rPr lang="en-US" sz="2300" dirty="0">
                <a:ea typeface="Times New Roman"/>
                <a:cs typeface="Times New Roman"/>
              </a:rPr>
              <a:t> 30% </a:t>
            </a:r>
            <a:r>
              <a:rPr lang="en-US" sz="2300" dirty="0" err="1">
                <a:ea typeface="Times New Roman"/>
                <a:cs typeface="Times New Roman"/>
              </a:rPr>
              <a:t>се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разпределят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между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останалите</a:t>
            </a:r>
            <a:r>
              <a:rPr lang="en-US" sz="2300" dirty="0">
                <a:ea typeface="Times New Roman"/>
                <a:cs typeface="Times New Roman"/>
              </a:rPr>
              <a:t> 2 </a:t>
            </a:r>
            <a:r>
              <a:rPr lang="en-US" sz="2300" dirty="0" err="1">
                <a:ea typeface="Times New Roman"/>
                <a:cs typeface="Times New Roman"/>
              </a:rPr>
              <a:t>фази</a:t>
            </a:r>
            <a:r>
              <a:rPr lang="en-US" sz="2300" dirty="0">
                <a:ea typeface="Times New Roman"/>
                <a:cs typeface="Times New Roman"/>
              </a:rPr>
              <a:t>. С </a:t>
            </a:r>
            <a:r>
              <a:rPr lang="en-US" sz="2300" dirty="0" err="1">
                <a:ea typeface="Times New Roman"/>
                <a:cs typeface="Times New Roman"/>
              </a:rPr>
              <a:t>възрастта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все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повече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намалява</a:t>
            </a:r>
            <a:r>
              <a:rPr lang="en-US" sz="2300" dirty="0">
                <a:ea typeface="Times New Roman"/>
                <a:cs typeface="Times New Roman"/>
              </a:rPr>
              <a:t> REM </a:t>
            </a:r>
            <a:r>
              <a:rPr lang="en-US" sz="2300" dirty="0" err="1">
                <a:ea typeface="Times New Roman"/>
                <a:cs typeface="Times New Roman"/>
              </a:rPr>
              <a:t>сънят</a:t>
            </a:r>
            <a:r>
              <a:rPr lang="en-US" sz="2300" dirty="0">
                <a:ea typeface="Times New Roman"/>
                <a:cs typeface="Times New Roman"/>
              </a:rPr>
              <a:t>.</a:t>
            </a:r>
            <a:endParaRPr lang="bg-BG" sz="2300" dirty="0">
              <a:ea typeface="Calibri"/>
              <a:cs typeface="Times New Roman"/>
            </a:endParaRPr>
          </a:p>
          <a:p>
            <a:pPr marL="0" marR="0" indent="0" algn="just" fontAlgn="base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bg-BG" sz="2300" dirty="0" smtClean="0">
                <a:ea typeface="Times New Roman"/>
                <a:cs typeface="Times New Roman"/>
              </a:rPr>
              <a:t>     </a:t>
            </a:r>
            <a:r>
              <a:rPr lang="en-US" sz="2300" dirty="0" err="1" smtClean="0">
                <a:ea typeface="Times New Roman"/>
                <a:cs typeface="Times New Roman"/>
              </a:rPr>
              <a:t>Интерсно</a:t>
            </a:r>
            <a:r>
              <a:rPr lang="en-US" sz="2300" dirty="0" smtClean="0">
                <a:ea typeface="Times New Roman"/>
                <a:cs typeface="Times New Roman"/>
              </a:rPr>
              <a:t> </a:t>
            </a:r>
            <a:r>
              <a:rPr lang="en-US" sz="2300" dirty="0">
                <a:ea typeface="Times New Roman"/>
                <a:cs typeface="Times New Roman"/>
              </a:rPr>
              <a:t>е, </a:t>
            </a:r>
            <a:r>
              <a:rPr lang="en-US" sz="2300" dirty="0" err="1">
                <a:ea typeface="Times New Roman"/>
                <a:cs typeface="Times New Roman"/>
              </a:rPr>
              <a:t>че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фазата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дълбок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сън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следва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директно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от</a:t>
            </a:r>
            <a:r>
              <a:rPr lang="en-US" sz="2300" dirty="0">
                <a:ea typeface="Times New Roman"/>
                <a:cs typeface="Times New Roman"/>
              </a:rPr>
              <a:t> REM </a:t>
            </a:r>
            <a:r>
              <a:rPr lang="en-US" sz="2300" dirty="0" err="1">
                <a:ea typeface="Times New Roman"/>
                <a:cs typeface="Times New Roman"/>
              </a:rPr>
              <a:t>фазата</a:t>
            </a:r>
            <a:r>
              <a:rPr lang="en-US" sz="2300" dirty="0">
                <a:ea typeface="Times New Roman"/>
                <a:cs typeface="Times New Roman"/>
              </a:rPr>
              <a:t>. </a:t>
            </a:r>
            <a:r>
              <a:rPr lang="en-US" sz="2300" dirty="0" err="1">
                <a:ea typeface="Times New Roman"/>
                <a:cs typeface="Times New Roman"/>
              </a:rPr>
              <a:t>На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практика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лекият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сън</a:t>
            </a:r>
            <a:r>
              <a:rPr lang="en-US" sz="2300" dirty="0">
                <a:ea typeface="Times New Roman"/>
                <a:cs typeface="Times New Roman"/>
              </a:rPr>
              <a:t> (</a:t>
            </a:r>
            <a:r>
              <a:rPr lang="en-US" sz="2300" dirty="0" err="1">
                <a:ea typeface="Times New Roman"/>
                <a:cs typeface="Times New Roman"/>
              </a:rPr>
              <a:t>Фаза</a:t>
            </a:r>
            <a:r>
              <a:rPr lang="en-US" sz="2300" dirty="0">
                <a:ea typeface="Times New Roman"/>
                <a:cs typeface="Times New Roman"/>
              </a:rPr>
              <a:t> 2) </a:t>
            </a:r>
            <a:r>
              <a:rPr lang="en-US" sz="2300" dirty="0" err="1">
                <a:ea typeface="Times New Roman"/>
                <a:cs typeface="Times New Roman"/>
              </a:rPr>
              <a:t>предхожда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както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дълбокия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сън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така</a:t>
            </a:r>
            <a:r>
              <a:rPr lang="en-US" sz="2300" dirty="0">
                <a:ea typeface="Times New Roman"/>
                <a:cs typeface="Times New Roman"/>
              </a:rPr>
              <a:t> и REM. </a:t>
            </a:r>
            <a:r>
              <a:rPr lang="en-US" sz="2300" dirty="0" err="1">
                <a:ea typeface="Times New Roman"/>
                <a:cs typeface="Times New Roman"/>
              </a:rPr>
              <a:t>Освен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всичко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друго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той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има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подготвителна</a:t>
            </a:r>
            <a:r>
              <a:rPr lang="en-US" sz="2300" dirty="0">
                <a:ea typeface="Times New Roman"/>
                <a:cs typeface="Times New Roman"/>
              </a:rPr>
              <a:t> и </a:t>
            </a:r>
            <a:r>
              <a:rPr lang="en-US" sz="2300" dirty="0" err="1">
                <a:ea typeface="Times New Roman"/>
                <a:cs typeface="Times New Roman"/>
              </a:rPr>
              <a:t>преходна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функция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като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помага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организма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да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адаптира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постепенно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към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различните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състояния</a:t>
            </a:r>
            <a:r>
              <a:rPr lang="en-US" sz="2300" dirty="0">
                <a:ea typeface="Times New Roman"/>
                <a:cs typeface="Times New Roman"/>
              </a:rPr>
              <a:t>, </a:t>
            </a:r>
            <a:r>
              <a:rPr lang="en-US" sz="2300" dirty="0" err="1">
                <a:ea typeface="Times New Roman"/>
                <a:cs typeface="Times New Roman"/>
              </a:rPr>
              <a:t>през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които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минава</a:t>
            </a:r>
            <a:r>
              <a:rPr lang="en-US" sz="2300" dirty="0">
                <a:ea typeface="Times New Roman"/>
                <a:cs typeface="Times New Roman"/>
              </a:rPr>
              <a:t>.</a:t>
            </a:r>
            <a:endParaRPr lang="bg-BG" sz="2300" dirty="0">
              <a:ea typeface="Calibri"/>
              <a:cs typeface="Times New Roman"/>
            </a:endParaRPr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2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062" y="365125"/>
            <a:ext cx="898573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err="1">
                <a:solidFill>
                  <a:prstClr val="black"/>
                </a:solidFill>
                <a:latin typeface="Calibri"/>
              </a:rPr>
              <a:t>Фази</a:t>
            </a:r>
            <a:r>
              <a:rPr lang="ru-RU" sz="4000" b="1" dirty="0">
                <a:solidFill>
                  <a:prstClr val="black"/>
                </a:solidFill>
                <a:latin typeface="Calibri"/>
              </a:rPr>
              <a:t> на </a:t>
            </a:r>
            <a:r>
              <a:rPr lang="ru-RU" sz="4000" b="1" dirty="0" err="1">
                <a:solidFill>
                  <a:prstClr val="black"/>
                </a:solidFill>
                <a:latin typeface="Calibri"/>
              </a:rPr>
              <a:t>съня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847119" cy="50663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     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lnSpc>
                <a:spcPct val="100000"/>
              </a:lnSpc>
              <a:buNone/>
            </a:pPr>
            <a:endParaRPr lang="ru-RU" sz="2300" dirty="0"/>
          </a:p>
          <a:p>
            <a:pPr marL="0" marR="0" indent="0" algn="just" fontAlgn="base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bg-BG" sz="2300" dirty="0" smtClean="0">
                <a:ea typeface="Times New Roman"/>
                <a:cs typeface="Times New Roman"/>
              </a:rPr>
              <a:t>  </a:t>
            </a:r>
            <a:r>
              <a:rPr lang="en-US" sz="2300" dirty="0" smtClean="0">
                <a:ea typeface="Times New Roman"/>
                <a:cs typeface="Times New Roman"/>
              </a:rPr>
              <a:t>В </a:t>
            </a:r>
            <a:r>
              <a:rPr lang="en-US" sz="2300" dirty="0" err="1">
                <a:ea typeface="Times New Roman"/>
                <a:cs typeface="Times New Roman"/>
              </a:rPr>
              <a:t>целия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оргамизъм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протичат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редица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промени</a:t>
            </a:r>
            <a:r>
              <a:rPr lang="en-US" sz="2300" dirty="0">
                <a:ea typeface="Times New Roman"/>
                <a:cs typeface="Times New Roman"/>
              </a:rPr>
              <a:t>, </a:t>
            </a:r>
            <a:r>
              <a:rPr lang="en-US" sz="2300" dirty="0" err="1">
                <a:ea typeface="Times New Roman"/>
                <a:cs typeface="Times New Roman"/>
              </a:rPr>
              <a:t>които</a:t>
            </a:r>
            <a:r>
              <a:rPr lang="en-US" sz="2300" dirty="0">
                <a:ea typeface="Times New Roman"/>
                <a:cs typeface="Times New Roman"/>
              </a:rPr>
              <a:t> в </a:t>
            </a:r>
            <a:r>
              <a:rPr lang="en-US" sz="2300" dirty="0" err="1">
                <a:ea typeface="Times New Roman"/>
                <a:cs typeface="Times New Roman"/>
              </a:rPr>
              <a:t>идеалния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случай</a:t>
            </a:r>
            <a:r>
              <a:rPr lang="en-US" sz="2300" dirty="0">
                <a:ea typeface="Times New Roman"/>
                <a:cs typeface="Times New Roman"/>
              </a:rPr>
              <a:t> с </a:t>
            </a:r>
            <a:r>
              <a:rPr lang="en-US" sz="2300" dirty="0" err="1">
                <a:ea typeface="Times New Roman"/>
                <a:cs typeface="Times New Roman"/>
              </a:rPr>
              <a:t>помощтта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фазите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помагат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да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отпуснем</a:t>
            </a:r>
            <a:r>
              <a:rPr lang="en-US" sz="2300" dirty="0">
                <a:ea typeface="Times New Roman"/>
                <a:cs typeface="Times New Roman"/>
              </a:rPr>
              <a:t>, </a:t>
            </a:r>
            <a:r>
              <a:rPr lang="en-US" sz="2300" dirty="0" err="1">
                <a:ea typeface="Times New Roman"/>
                <a:cs typeface="Times New Roman"/>
              </a:rPr>
              <a:t>възстановим</a:t>
            </a:r>
            <a:r>
              <a:rPr lang="en-US" sz="2300" dirty="0">
                <a:ea typeface="Times New Roman"/>
                <a:cs typeface="Times New Roman"/>
              </a:rPr>
              <a:t> и </a:t>
            </a:r>
            <a:r>
              <a:rPr lang="en-US" sz="2300" dirty="0" err="1">
                <a:ea typeface="Times New Roman"/>
                <a:cs typeface="Times New Roman"/>
              </a:rPr>
              <a:t>заредим</a:t>
            </a:r>
            <a:r>
              <a:rPr lang="en-US" sz="2300" dirty="0">
                <a:ea typeface="Times New Roman"/>
                <a:cs typeface="Times New Roman"/>
              </a:rPr>
              <a:t>  с </a:t>
            </a:r>
            <a:r>
              <a:rPr lang="en-US" sz="2300" dirty="0" err="1">
                <a:ea typeface="Times New Roman"/>
                <a:cs typeface="Times New Roman"/>
              </a:rPr>
              <a:t>енергия</a:t>
            </a:r>
            <a:r>
              <a:rPr lang="en-US" sz="2300" dirty="0">
                <a:ea typeface="Times New Roman"/>
                <a:cs typeface="Times New Roman"/>
              </a:rPr>
              <a:t>. </a:t>
            </a:r>
            <a:r>
              <a:rPr lang="en-US" sz="2300" dirty="0" err="1">
                <a:ea typeface="Times New Roman"/>
                <a:cs typeface="Times New Roman"/>
              </a:rPr>
              <a:t>Мозъкът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започва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постепенно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да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излъчва</a:t>
            </a:r>
            <a:r>
              <a:rPr lang="en-US" sz="2300" dirty="0">
                <a:ea typeface="Times New Roman"/>
                <a:cs typeface="Times New Roman"/>
              </a:rPr>
              <a:t> „</a:t>
            </a:r>
            <a:r>
              <a:rPr lang="en-US" sz="2300" dirty="0" err="1">
                <a:ea typeface="Times New Roman"/>
                <a:cs typeface="Times New Roman"/>
              </a:rPr>
              <a:t>по-бавни</a:t>
            </a:r>
            <a:r>
              <a:rPr lang="en-US" sz="2300" dirty="0">
                <a:ea typeface="Times New Roman"/>
                <a:cs typeface="Times New Roman"/>
              </a:rPr>
              <a:t>“ и „</a:t>
            </a:r>
            <a:r>
              <a:rPr lang="en-US" sz="2300" dirty="0" err="1">
                <a:ea typeface="Times New Roman"/>
                <a:cs typeface="Times New Roman"/>
              </a:rPr>
              <a:t>по-дълги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вълни</a:t>
            </a:r>
            <a:r>
              <a:rPr lang="en-US" sz="2300" dirty="0">
                <a:ea typeface="Times New Roman"/>
                <a:cs typeface="Times New Roman"/>
              </a:rPr>
              <a:t>“. </a:t>
            </a:r>
            <a:r>
              <a:rPr lang="en-US" sz="2300" dirty="0" err="1">
                <a:ea typeface="Times New Roman"/>
                <a:cs typeface="Times New Roman"/>
              </a:rPr>
              <a:t>Изключение</a:t>
            </a:r>
            <a:r>
              <a:rPr lang="en-US" sz="2300" dirty="0">
                <a:ea typeface="Times New Roman"/>
                <a:cs typeface="Times New Roman"/>
              </a:rPr>
              <a:t> е </a:t>
            </a:r>
            <a:r>
              <a:rPr lang="en-US" sz="2300" dirty="0" err="1">
                <a:ea typeface="Times New Roman"/>
                <a:cs typeface="Times New Roman"/>
              </a:rPr>
              <a:t>последната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фаза</a:t>
            </a:r>
            <a:r>
              <a:rPr lang="en-US" sz="2300" dirty="0">
                <a:ea typeface="Times New Roman"/>
                <a:cs typeface="Times New Roman"/>
              </a:rPr>
              <a:t>, в </a:t>
            </a:r>
            <a:r>
              <a:rPr lang="en-US" sz="2300" dirty="0" err="1">
                <a:ea typeface="Times New Roman"/>
                <a:cs typeface="Times New Roman"/>
              </a:rPr>
              <a:t>която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сякаш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парадоксално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те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забързват</a:t>
            </a:r>
            <a:r>
              <a:rPr lang="en-US" sz="2300" dirty="0">
                <a:ea typeface="Times New Roman"/>
                <a:cs typeface="Times New Roman"/>
              </a:rPr>
              <a:t> и </a:t>
            </a:r>
            <a:r>
              <a:rPr lang="en-US" sz="2300" dirty="0" err="1">
                <a:ea typeface="Times New Roman"/>
                <a:cs typeface="Times New Roman"/>
              </a:rPr>
              <a:t>имат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характеристиките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мозъчни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вълни</a:t>
            </a:r>
            <a:r>
              <a:rPr lang="en-US" sz="2300" dirty="0">
                <a:ea typeface="Times New Roman"/>
                <a:cs typeface="Times New Roman"/>
              </a:rPr>
              <a:t> в </a:t>
            </a:r>
            <a:r>
              <a:rPr lang="en-US" sz="2300" dirty="0" err="1">
                <a:ea typeface="Times New Roman"/>
                <a:cs typeface="Times New Roman"/>
              </a:rPr>
              <a:t>будно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състояние</a:t>
            </a:r>
            <a:r>
              <a:rPr lang="en-US" sz="2300" dirty="0">
                <a:ea typeface="Times New Roman"/>
                <a:cs typeface="Times New Roman"/>
              </a:rPr>
              <a:t>.</a:t>
            </a:r>
            <a:endParaRPr lang="bg-BG" sz="2300" dirty="0">
              <a:ea typeface="Calibri"/>
              <a:cs typeface="Times New Roman"/>
            </a:endParaRPr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  <p:pic>
        <p:nvPicPr>
          <p:cNvPr id="5" name="Picture 15" descr="BRAINWAVES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699" y="1690688"/>
            <a:ext cx="6388924" cy="27863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883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062" y="365125"/>
            <a:ext cx="898573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err="1">
                <a:solidFill>
                  <a:prstClr val="black"/>
                </a:solidFill>
                <a:latin typeface="Calibri"/>
              </a:rPr>
              <a:t>Фази</a:t>
            </a:r>
            <a:r>
              <a:rPr lang="ru-RU" sz="4000" b="1" dirty="0">
                <a:solidFill>
                  <a:prstClr val="black"/>
                </a:solidFill>
                <a:latin typeface="Calibri"/>
              </a:rPr>
              <a:t> на </a:t>
            </a:r>
            <a:r>
              <a:rPr lang="ru-RU" sz="4000" b="1" dirty="0" err="1">
                <a:solidFill>
                  <a:prstClr val="black"/>
                </a:solidFill>
                <a:latin typeface="Calibri"/>
              </a:rPr>
              <a:t>съня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pPr marL="0" marR="0" indent="0" algn="ctr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 smtClean="0"/>
              <a:t>     </a:t>
            </a:r>
            <a:r>
              <a:rPr lang="en-US" sz="2300" b="1" dirty="0">
                <a:ea typeface="Times New Roman"/>
                <a:cs typeface="Times New Roman"/>
              </a:rPr>
              <a:t>NREM </a:t>
            </a:r>
            <a:r>
              <a:rPr lang="en-US" sz="2300" b="1" dirty="0" err="1">
                <a:ea typeface="Times New Roman"/>
                <a:cs typeface="Times New Roman"/>
              </a:rPr>
              <a:t>Фаза</a:t>
            </a:r>
            <a:r>
              <a:rPr lang="en-US" sz="2300" b="1" dirty="0">
                <a:ea typeface="Times New Roman"/>
                <a:cs typeface="Times New Roman"/>
              </a:rPr>
              <a:t> 1</a:t>
            </a:r>
            <a:endParaRPr lang="bg-BG" sz="2300" dirty="0">
              <a:ea typeface="Calibri"/>
              <a:cs typeface="Times New Roman"/>
            </a:endParaRPr>
          </a:p>
          <a:p>
            <a:pPr marL="0" marR="0" indent="0" algn="just" fontAlgn="base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bg-BG" sz="2300" dirty="0" smtClean="0">
                <a:ea typeface="Times New Roman"/>
                <a:cs typeface="Times New Roman"/>
              </a:rPr>
              <a:t>  </a:t>
            </a:r>
            <a:r>
              <a:rPr lang="en-US" sz="2300" dirty="0" err="1" smtClean="0">
                <a:ea typeface="Times New Roman"/>
                <a:cs typeface="Times New Roman"/>
              </a:rPr>
              <a:t>Тази</a:t>
            </a:r>
            <a:r>
              <a:rPr lang="en-US" sz="2300" dirty="0" smtClean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фаза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започва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след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като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сме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решили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да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спим</a:t>
            </a:r>
            <a:r>
              <a:rPr lang="en-US" sz="2300" dirty="0">
                <a:ea typeface="Times New Roman"/>
                <a:cs typeface="Times New Roman"/>
              </a:rPr>
              <a:t> и </a:t>
            </a:r>
            <a:r>
              <a:rPr lang="en-US" sz="2300" dirty="0" err="1">
                <a:ea typeface="Times New Roman"/>
                <a:cs typeface="Times New Roman"/>
              </a:rPr>
              <a:t>сме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затворили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очи</a:t>
            </a:r>
            <a:r>
              <a:rPr lang="en-US" sz="2300" dirty="0">
                <a:ea typeface="Times New Roman"/>
                <a:cs typeface="Times New Roman"/>
              </a:rPr>
              <a:t>. </a:t>
            </a:r>
            <a:r>
              <a:rPr lang="en-US" sz="2300" dirty="0" err="1">
                <a:ea typeface="Times New Roman"/>
                <a:cs typeface="Times New Roman"/>
              </a:rPr>
              <a:t>Докато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тя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продължава</a:t>
            </a:r>
            <a:r>
              <a:rPr lang="en-US" sz="2300" dirty="0">
                <a:ea typeface="Times New Roman"/>
                <a:cs typeface="Times New Roman"/>
              </a:rPr>
              <a:t> – </a:t>
            </a:r>
            <a:r>
              <a:rPr lang="en-US" sz="2300" dirty="0" err="1">
                <a:ea typeface="Times New Roman"/>
                <a:cs typeface="Times New Roman"/>
              </a:rPr>
              <a:t>между</a:t>
            </a:r>
            <a:r>
              <a:rPr lang="en-US" sz="2300" dirty="0">
                <a:ea typeface="Times New Roman"/>
                <a:cs typeface="Times New Roman"/>
              </a:rPr>
              <a:t> 3 и 8 </a:t>
            </a:r>
            <a:r>
              <a:rPr lang="en-US" sz="2300" dirty="0" err="1">
                <a:ea typeface="Times New Roman"/>
                <a:cs typeface="Times New Roman"/>
              </a:rPr>
              <a:t>минути</a:t>
            </a:r>
            <a:r>
              <a:rPr lang="en-US" sz="2300" dirty="0">
                <a:ea typeface="Times New Roman"/>
                <a:cs typeface="Times New Roman"/>
              </a:rPr>
              <a:t> – </a:t>
            </a:r>
            <a:r>
              <a:rPr lang="en-US" sz="2300" dirty="0" err="1">
                <a:ea typeface="Times New Roman"/>
                <a:cs typeface="Times New Roman"/>
              </a:rPr>
              <a:t>ние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унасяме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леко</a:t>
            </a:r>
            <a:r>
              <a:rPr lang="en-US" sz="2300" dirty="0">
                <a:ea typeface="Times New Roman"/>
                <a:cs typeface="Times New Roman"/>
              </a:rPr>
              <a:t> и </a:t>
            </a:r>
            <a:r>
              <a:rPr lang="en-US" sz="2300" dirty="0" err="1">
                <a:ea typeface="Times New Roman"/>
                <a:cs typeface="Times New Roman"/>
              </a:rPr>
              <a:t>можем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бързо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да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върнем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към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будно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състояние</a:t>
            </a:r>
            <a:r>
              <a:rPr lang="en-US" sz="2300" dirty="0">
                <a:ea typeface="Times New Roman"/>
                <a:cs typeface="Times New Roman"/>
              </a:rPr>
              <a:t>. </a:t>
            </a:r>
            <a:r>
              <a:rPr lang="en-US" sz="2300" dirty="0" err="1">
                <a:ea typeface="Times New Roman"/>
                <a:cs typeface="Times New Roman"/>
              </a:rPr>
              <a:t>Въпреки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че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сме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спали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за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кратко</a:t>
            </a:r>
            <a:r>
              <a:rPr lang="en-US" sz="2300" dirty="0">
                <a:ea typeface="Times New Roman"/>
                <a:cs typeface="Times New Roman"/>
              </a:rPr>
              <a:t>, </a:t>
            </a:r>
            <a:r>
              <a:rPr lang="en-US" sz="2300" dirty="0" err="1">
                <a:ea typeface="Times New Roman"/>
                <a:cs typeface="Times New Roman"/>
              </a:rPr>
              <a:t>ние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можем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да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събудим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лесно</a:t>
            </a:r>
            <a:r>
              <a:rPr lang="en-US" sz="2300" dirty="0">
                <a:ea typeface="Times New Roman"/>
                <a:cs typeface="Times New Roman"/>
              </a:rPr>
              <a:t> с </a:t>
            </a:r>
            <a:r>
              <a:rPr lang="en-US" sz="2300" dirty="0" err="1">
                <a:ea typeface="Times New Roman"/>
                <a:cs typeface="Times New Roman"/>
              </a:rPr>
              <a:t>чувството</a:t>
            </a:r>
            <a:r>
              <a:rPr lang="en-US" sz="2300" dirty="0">
                <a:ea typeface="Times New Roman"/>
                <a:cs typeface="Times New Roman"/>
              </a:rPr>
              <a:t>, </a:t>
            </a:r>
            <a:r>
              <a:rPr lang="en-US" sz="2300" dirty="0" err="1">
                <a:ea typeface="Times New Roman"/>
                <a:cs typeface="Times New Roman"/>
              </a:rPr>
              <a:t>че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това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се</a:t>
            </a:r>
            <a:r>
              <a:rPr lang="en-US" sz="2300" dirty="0">
                <a:ea typeface="Times New Roman"/>
                <a:cs typeface="Times New Roman"/>
              </a:rPr>
              <a:t> е </a:t>
            </a:r>
            <a:r>
              <a:rPr lang="en-US" sz="2300" dirty="0" err="1">
                <a:ea typeface="Times New Roman"/>
                <a:cs typeface="Times New Roman"/>
              </a:rPr>
              <a:t>случило</a:t>
            </a:r>
            <a:r>
              <a:rPr lang="en-US" sz="2300" dirty="0">
                <a:ea typeface="Times New Roman"/>
                <a:cs typeface="Times New Roman"/>
              </a:rPr>
              <a:t>. </a:t>
            </a:r>
            <a:r>
              <a:rPr lang="en-US" sz="2300" dirty="0" err="1">
                <a:ea typeface="Times New Roman"/>
                <a:cs typeface="Times New Roman"/>
              </a:rPr>
              <a:t>Очите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все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още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леко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движат</a:t>
            </a:r>
            <a:r>
              <a:rPr lang="en-US" sz="2300" dirty="0">
                <a:ea typeface="Times New Roman"/>
                <a:cs typeface="Times New Roman"/>
              </a:rPr>
              <a:t> и </a:t>
            </a:r>
            <a:r>
              <a:rPr lang="en-US" sz="2300" dirty="0" err="1">
                <a:ea typeface="Times New Roman"/>
                <a:cs typeface="Times New Roman"/>
              </a:rPr>
              <a:t>дори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може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леко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да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отворим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клепачи</a:t>
            </a:r>
            <a:r>
              <a:rPr lang="en-US" sz="2300" dirty="0">
                <a:ea typeface="Times New Roman"/>
                <a:cs typeface="Times New Roman"/>
              </a:rPr>
              <a:t>. </a:t>
            </a:r>
            <a:r>
              <a:rPr lang="en-US" sz="2300" dirty="0" err="1">
                <a:ea typeface="Times New Roman"/>
                <a:cs typeface="Times New Roman"/>
              </a:rPr>
              <a:t>Дишането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забавя</a:t>
            </a:r>
            <a:r>
              <a:rPr lang="en-US" sz="2300" dirty="0">
                <a:ea typeface="Times New Roman"/>
                <a:cs typeface="Times New Roman"/>
              </a:rPr>
              <a:t> и </a:t>
            </a:r>
            <a:r>
              <a:rPr lang="en-US" sz="2300" dirty="0" err="1">
                <a:ea typeface="Times New Roman"/>
                <a:cs typeface="Times New Roman"/>
              </a:rPr>
              <a:t>сърцето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започва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да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бие</a:t>
            </a:r>
            <a:r>
              <a:rPr lang="en-US" sz="2300" dirty="0">
                <a:ea typeface="Times New Roman"/>
                <a:cs typeface="Times New Roman"/>
              </a:rPr>
              <a:t> в </a:t>
            </a:r>
            <a:r>
              <a:rPr lang="en-US" sz="2300" dirty="0" err="1">
                <a:ea typeface="Times New Roman"/>
                <a:cs typeface="Times New Roman"/>
              </a:rPr>
              <a:t>по-спокоен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ритъм</a:t>
            </a:r>
            <a:r>
              <a:rPr lang="en-US" sz="2300" dirty="0">
                <a:ea typeface="Times New Roman"/>
                <a:cs typeface="Times New Roman"/>
              </a:rPr>
              <a:t>. </a:t>
            </a:r>
            <a:r>
              <a:rPr lang="en-US" sz="2300" dirty="0" err="1">
                <a:ea typeface="Times New Roman"/>
                <a:cs typeface="Times New Roman"/>
              </a:rPr>
              <a:t>Кръвното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налягане</a:t>
            </a:r>
            <a:r>
              <a:rPr lang="en-US" sz="2300" dirty="0">
                <a:ea typeface="Times New Roman"/>
                <a:cs typeface="Times New Roman"/>
              </a:rPr>
              <a:t> и </a:t>
            </a:r>
            <a:r>
              <a:rPr lang="en-US" sz="2300" dirty="0" err="1">
                <a:ea typeface="Times New Roman"/>
                <a:cs typeface="Times New Roman"/>
              </a:rPr>
              <a:t>температурата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тялото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започват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да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понижават</a:t>
            </a:r>
            <a:r>
              <a:rPr lang="en-US" sz="2300" dirty="0">
                <a:ea typeface="Times New Roman"/>
                <a:cs typeface="Times New Roman"/>
              </a:rPr>
              <a:t>, а </a:t>
            </a:r>
            <a:r>
              <a:rPr lang="en-US" sz="2300" dirty="0" err="1">
                <a:ea typeface="Times New Roman"/>
                <a:cs typeface="Times New Roman"/>
              </a:rPr>
              <a:t>мускулите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да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отпускат</a:t>
            </a:r>
            <a:r>
              <a:rPr lang="en-US" sz="2300" dirty="0" smtClean="0">
                <a:ea typeface="Times New Roman"/>
                <a:cs typeface="Times New Roman"/>
              </a:rPr>
              <a:t>.</a:t>
            </a:r>
            <a:endParaRPr lang="bg-BG" sz="2300" dirty="0" smtClean="0">
              <a:ea typeface="Times New Roman"/>
              <a:cs typeface="Times New Roman"/>
            </a:endParaRPr>
          </a:p>
          <a:p>
            <a:pPr marL="0" marR="0" indent="0" algn="just" fontAlgn="base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bg-BG" sz="2400" dirty="0" smtClean="0">
                <a:solidFill>
                  <a:srgbClr val="666666"/>
                </a:solidFill>
                <a:latin typeface="Arial"/>
                <a:ea typeface="Times New Roman"/>
                <a:cs typeface="Times New Roman"/>
              </a:rPr>
              <a:t>  </a:t>
            </a:r>
            <a:r>
              <a:rPr lang="en-US" sz="2300" dirty="0" err="1" smtClean="0">
                <a:ea typeface="Times New Roman"/>
                <a:cs typeface="Times New Roman"/>
              </a:rPr>
              <a:t>Стряскането</a:t>
            </a:r>
            <a:r>
              <a:rPr lang="en-US" sz="2300" dirty="0" smtClean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сън</a:t>
            </a:r>
            <a:r>
              <a:rPr lang="en-US" sz="2300" dirty="0">
                <a:ea typeface="Times New Roman"/>
                <a:cs typeface="Times New Roman"/>
              </a:rPr>
              <a:t>, </a:t>
            </a:r>
            <a:r>
              <a:rPr lang="en-US" sz="2300" dirty="0" err="1">
                <a:ea typeface="Times New Roman"/>
                <a:cs typeface="Times New Roman"/>
              </a:rPr>
              <a:t>което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понякога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случва</a:t>
            </a:r>
            <a:r>
              <a:rPr lang="en-US" sz="2300" dirty="0">
                <a:ea typeface="Times New Roman"/>
                <a:cs typeface="Times New Roman"/>
              </a:rPr>
              <a:t>, с </a:t>
            </a:r>
            <a:r>
              <a:rPr lang="en-US" sz="2300" dirty="0" err="1">
                <a:ea typeface="Times New Roman"/>
                <a:cs typeface="Times New Roman"/>
              </a:rPr>
              <a:t>или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без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усещането</a:t>
            </a:r>
            <a:r>
              <a:rPr lang="en-US" sz="2300" dirty="0">
                <a:ea typeface="Times New Roman"/>
                <a:cs typeface="Times New Roman"/>
              </a:rPr>
              <a:t>, </a:t>
            </a:r>
            <a:r>
              <a:rPr lang="en-US" sz="2300" dirty="0" err="1">
                <a:ea typeface="Times New Roman"/>
                <a:cs typeface="Times New Roman"/>
              </a:rPr>
              <a:t>че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падаме</a:t>
            </a:r>
            <a:r>
              <a:rPr lang="en-US" sz="2300" dirty="0">
                <a:ea typeface="Times New Roman"/>
                <a:cs typeface="Times New Roman"/>
              </a:rPr>
              <a:t>, е </a:t>
            </a:r>
            <a:r>
              <a:rPr lang="en-US" sz="2300" dirty="0" err="1">
                <a:ea typeface="Times New Roman"/>
                <a:cs typeface="Times New Roman"/>
              </a:rPr>
              <a:t>характерно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именно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за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тази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фаза</a:t>
            </a:r>
            <a:r>
              <a:rPr lang="en-US" sz="2300" dirty="0">
                <a:ea typeface="Times New Roman"/>
                <a:cs typeface="Times New Roman"/>
              </a:rPr>
              <a:t>. </a:t>
            </a:r>
            <a:r>
              <a:rPr lang="en-US" sz="2300" dirty="0" err="1">
                <a:ea typeface="Times New Roman"/>
                <a:cs typeface="Times New Roman"/>
              </a:rPr>
              <a:t>Според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някои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теории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това</a:t>
            </a:r>
            <a:r>
              <a:rPr lang="en-US" sz="2300" dirty="0">
                <a:ea typeface="Times New Roman"/>
                <a:cs typeface="Times New Roman"/>
              </a:rPr>
              <a:t> е </a:t>
            </a:r>
            <a:r>
              <a:rPr lang="en-US" sz="2300" dirty="0" err="1">
                <a:ea typeface="Times New Roman"/>
                <a:cs typeface="Times New Roman"/>
              </a:rPr>
              <a:t>атавизъм</a:t>
            </a:r>
            <a:r>
              <a:rPr lang="en-US" sz="2300" dirty="0">
                <a:ea typeface="Times New Roman"/>
                <a:cs typeface="Times New Roman"/>
              </a:rPr>
              <a:t>, </a:t>
            </a:r>
            <a:r>
              <a:rPr lang="en-US" sz="2300" dirty="0" err="1">
                <a:ea typeface="Times New Roman"/>
                <a:cs typeface="Times New Roman"/>
              </a:rPr>
              <a:t>чиято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функция</a:t>
            </a:r>
            <a:r>
              <a:rPr lang="en-US" sz="2300" dirty="0">
                <a:ea typeface="Times New Roman"/>
                <a:cs typeface="Times New Roman"/>
              </a:rPr>
              <a:t> е </a:t>
            </a:r>
            <a:r>
              <a:rPr lang="en-US" sz="2300" dirty="0" err="1">
                <a:ea typeface="Times New Roman"/>
                <a:cs typeface="Times New Roman"/>
              </a:rPr>
              <a:t>била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да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предпзи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предците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от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падане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от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дървото</a:t>
            </a:r>
            <a:r>
              <a:rPr lang="en-US" sz="2300" dirty="0">
                <a:ea typeface="Times New Roman"/>
                <a:cs typeface="Times New Roman"/>
              </a:rPr>
              <a:t>, в </a:t>
            </a:r>
            <a:r>
              <a:rPr lang="en-US" sz="2300" dirty="0" err="1">
                <a:ea typeface="Times New Roman"/>
                <a:cs typeface="Times New Roman"/>
              </a:rPr>
              <a:t>което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скрили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да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прекарат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нощта</a:t>
            </a:r>
            <a:r>
              <a:rPr lang="en-US" sz="2300" dirty="0">
                <a:ea typeface="Times New Roman"/>
                <a:cs typeface="Times New Roman"/>
              </a:rPr>
              <a:t>, </a:t>
            </a:r>
            <a:r>
              <a:rPr lang="en-US" sz="2300" dirty="0" err="1">
                <a:ea typeface="Times New Roman"/>
                <a:cs typeface="Times New Roman"/>
              </a:rPr>
              <a:t>подгонени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от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някой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хищник</a:t>
            </a:r>
            <a:r>
              <a:rPr lang="en-US" sz="2300" dirty="0">
                <a:ea typeface="Times New Roman"/>
                <a:cs typeface="Times New Roman"/>
              </a:rPr>
              <a:t>. </a:t>
            </a:r>
            <a:r>
              <a:rPr lang="en-US" sz="2300" dirty="0" err="1">
                <a:ea typeface="Times New Roman"/>
                <a:cs typeface="Times New Roman"/>
              </a:rPr>
              <a:t>Хората</a:t>
            </a:r>
            <a:r>
              <a:rPr lang="en-US" sz="2300" dirty="0">
                <a:ea typeface="Times New Roman"/>
                <a:cs typeface="Times New Roman"/>
              </a:rPr>
              <a:t>, </a:t>
            </a:r>
            <a:r>
              <a:rPr lang="en-US" sz="2300" dirty="0" err="1">
                <a:ea typeface="Times New Roman"/>
                <a:cs typeface="Times New Roman"/>
              </a:rPr>
              <a:t>които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нямат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редовен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режим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сън</a:t>
            </a:r>
            <a:r>
              <a:rPr lang="en-US" sz="2300" dirty="0">
                <a:ea typeface="Times New Roman"/>
                <a:cs typeface="Times New Roman"/>
              </a:rPr>
              <a:t>, </a:t>
            </a:r>
            <a:r>
              <a:rPr lang="en-US" sz="2300" dirty="0" err="1">
                <a:ea typeface="Times New Roman"/>
                <a:cs typeface="Times New Roman"/>
              </a:rPr>
              <a:t>по-често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изпадат</a:t>
            </a:r>
            <a:r>
              <a:rPr lang="en-US" sz="2300" dirty="0">
                <a:ea typeface="Times New Roman"/>
                <a:cs typeface="Times New Roman"/>
              </a:rPr>
              <a:t> в </a:t>
            </a:r>
            <a:r>
              <a:rPr lang="en-US" sz="2300" dirty="0" err="1">
                <a:ea typeface="Times New Roman"/>
                <a:cs typeface="Times New Roman"/>
              </a:rPr>
              <a:t>подобни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състояния</a:t>
            </a:r>
            <a:r>
              <a:rPr lang="en-US" sz="2300" dirty="0">
                <a:ea typeface="Times New Roman"/>
                <a:cs typeface="Times New Roman"/>
              </a:rPr>
              <a:t>.</a:t>
            </a:r>
            <a:endParaRPr lang="bg-BG" sz="2300" dirty="0">
              <a:ea typeface="Calibri"/>
              <a:cs typeface="Times New Roman"/>
            </a:endParaRPr>
          </a:p>
          <a:p>
            <a:pPr marL="0" marR="0" indent="0" algn="just" fontAlgn="base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endParaRPr lang="bg-BG" sz="2300" dirty="0">
              <a:ea typeface="Calibri"/>
              <a:cs typeface="Times New Roman"/>
            </a:endParaRPr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0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062" y="365125"/>
            <a:ext cx="898573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err="1">
                <a:solidFill>
                  <a:prstClr val="black"/>
                </a:solidFill>
                <a:latin typeface="Calibri"/>
              </a:rPr>
              <a:t>Фази</a:t>
            </a:r>
            <a:r>
              <a:rPr lang="ru-RU" sz="4000" b="1" dirty="0">
                <a:solidFill>
                  <a:prstClr val="black"/>
                </a:solidFill>
                <a:latin typeface="Calibri"/>
              </a:rPr>
              <a:t> на </a:t>
            </a:r>
            <a:r>
              <a:rPr lang="ru-RU" sz="4000" b="1" dirty="0" err="1">
                <a:solidFill>
                  <a:prstClr val="black"/>
                </a:solidFill>
                <a:latin typeface="Calibri"/>
              </a:rPr>
              <a:t>съня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pPr marL="0" marR="0" indent="0" algn="ctr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 smtClean="0"/>
              <a:t>     </a:t>
            </a:r>
            <a:r>
              <a:rPr lang="en-US" sz="2300" b="1" dirty="0">
                <a:ea typeface="Times New Roman"/>
                <a:cs typeface="Times New Roman"/>
              </a:rPr>
              <a:t>NREM </a:t>
            </a:r>
            <a:r>
              <a:rPr lang="en-US" sz="2300" b="1" dirty="0" err="1">
                <a:ea typeface="Times New Roman"/>
                <a:cs typeface="Times New Roman"/>
              </a:rPr>
              <a:t>Фаза</a:t>
            </a:r>
            <a:r>
              <a:rPr lang="en-US" sz="2300" b="1" dirty="0">
                <a:ea typeface="Times New Roman"/>
                <a:cs typeface="Times New Roman"/>
              </a:rPr>
              <a:t> 2</a:t>
            </a:r>
            <a:endParaRPr lang="bg-BG" sz="2300" dirty="0">
              <a:ea typeface="Calibri"/>
              <a:cs typeface="Times New Roman"/>
            </a:endParaRPr>
          </a:p>
          <a:p>
            <a:pPr marL="0" marR="0" indent="0" algn="just" fontAlgn="base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bg-BG" sz="2300" dirty="0" smtClean="0">
                <a:ea typeface="Times New Roman"/>
                <a:cs typeface="Times New Roman"/>
              </a:rPr>
              <a:t>   </a:t>
            </a:r>
            <a:r>
              <a:rPr lang="en-US" sz="2300" dirty="0" err="1" smtClean="0">
                <a:ea typeface="Times New Roman"/>
                <a:cs typeface="Times New Roman"/>
              </a:rPr>
              <a:t>По</a:t>
            </a:r>
            <a:r>
              <a:rPr lang="en-US" sz="2300" dirty="0" smtClean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време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фаза</a:t>
            </a:r>
            <a:r>
              <a:rPr lang="en-US" sz="2300" dirty="0">
                <a:ea typeface="Times New Roman"/>
                <a:cs typeface="Times New Roman"/>
              </a:rPr>
              <a:t> 2 , </a:t>
            </a:r>
            <a:r>
              <a:rPr lang="en-US" sz="2300" dirty="0" err="1">
                <a:ea typeface="Times New Roman"/>
                <a:cs typeface="Times New Roman"/>
              </a:rPr>
              <a:t>която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обикновено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продължава</a:t>
            </a:r>
            <a:r>
              <a:rPr lang="en-US" sz="2300" dirty="0">
                <a:ea typeface="Times New Roman"/>
                <a:cs typeface="Times New Roman"/>
              </a:rPr>
              <a:t> 20 </a:t>
            </a:r>
            <a:r>
              <a:rPr lang="en-US" sz="2300" dirty="0" err="1">
                <a:ea typeface="Times New Roman"/>
                <a:cs typeface="Times New Roman"/>
              </a:rPr>
              <a:t>минути</a:t>
            </a:r>
            <a:r>
              <a:rPr lang="en-US" sz="2300" dirty="0">
                <a:ea typeface="Times New Roman"/>
                <a:cs typeface="Times New Roman"/>
              </a:rPr>
              <a:t>, </a:t>
            </a:r>
            <a:r>
              <a:rPr lang="en-US" sz="2300" dirty="0" err="1">
                <a:ea typeface="Times New Roman"/>
                <a:cs typeface="Times New Roman"/>
              </a:rPr>
              <a:t>се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забавя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сърдечният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ритъм</a:t>
            </a:r>
            <a:r>
              <a:rPr lang="en-US" sz="2300" dirty="0">
                <a:ea typeface="Times New Roman"/>
                <a:cs typeface="Times New Roman"/>
              </a:rPr>
              <a:t> и </a:t>
            </a:r>
            <a:r>
              <a:rPr lang="en-US" sz="2300" dirty="0" err="1">
                <a:ea typeface="Times New Roman"/>
                <a:cs typeface="Times New Roman"/>
              </a:rPr>
              <a:t>телесната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температура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понижава</a:t>
            </a:r>
            <a:r>
              <a:rPr lang="en-US" sz="2300" dirty="0">
                <a:ea typeface="Times New Roman"/>
                <a:cs typeface="Times New Roman"/>
              </a:rPr>
              <a:t>. </a:t>
            </a:r>
            <a:r>
              <a:rPr lang="en-US" sz="2300" dirty="0" err="1">
                <a:ea typeface="Times New Roman"/>
                <a:cs typeface="Times New Roman"/>
              </a:rPr>
              <a:t>Вече</a:t>
            </a:r>
            <a:r>
              <a:rPr lang="en-US" sz="2300" dirty="0">
                <a:ea typeface="Times New Roman"/>
                <a:cs typeface="Times New Roman"/>
              </a:rPr>
              <a:t> е </a:t>
            </a:r>
            <a:r>
              <a:rPr lang="en-US" sz="2300" dirty="0" err="1">
                <a:ea typeface="Times New Roman"/>
                <a:cs typeface="Times New Roman"/>
              </a:rPr>
              <a:t>по-трудно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да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събудим</a:t>
            </a:r>
            <a:r>
              <a:rPr lang="en-US" sz="2300" dirty="0">
                <a:ea typeface="Times New Roman"/>
                <a:cs typeface="Times New Roman"/>
              </a:rPr>
              <a:t>. </a:t>
            </a:r>
            <a:r>
              <a:rPr lang="en-US" sz="2300" dirty="0" err="1">
                <a:ea typeface="Times New Roman"/>
                <a:cs typeface="Times New Roman"/>
              </a:rPr>
              <a:t>Мозъкът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започва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да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излъчва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по-дълги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вълни</a:t>
            </a:r>
            <a:r>
              <a:rPr lang="en-US" sz="2300" dirty="0">
                <a:ea typeface="Times New Roman"/>
                <a:cs typeface="Times New Roman"/>
              </a:rPr>
              <a:t> (</a:t>
            </a:r>
            <a:r>
              <a:rPr lang="en-US" sz="2300" dirty="0" err="1">
                <a:ea typeface="Times New Roman"/>
                <a:cs typeface="Times New Roman"/>
              </a:rPr>
              <a:t>тета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вълни</a:t>
            </a:r>
            <a:r>
              <a:rPr lang="en-US" sz="2300" dirty="0">
                <a:ea typeface="Times New Roman"/>
                <a:cs typeface="Times New Roman"/>
              </a:rPr>
              <a:t>). </a:t>
            </a:r>
            <a:r>
              <a:rPr lang="en-US" sz="2300" dirty="0" err="1">
                <a:ea typeface="Times New Roman"/>
                <a:cs typeface="Times New Roman"/>
              </a:rPr>
              <a:t>Кръвното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налягане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пада</a:t>
            </a:r>
            <a:r>
              <a:rPr lang="en-US" sz="2300" dirty="0">
                <a:ea typeface="Times New Roman"/>
                <a:cs typeface="Times New Roman"/>
              </a:rPr>
              <a:t> и </a:t>
            </a:r>
            <a:r>
              <a:rPr lang="en-US" sz="2300" dirty="0" err="1">
                <a:ea typeface="Times New Roman"/>
                <a:cs typeface="Times New Roman"/>
              </a:rPr>
              <a:t>се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забавят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метаболитните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процеси</a:t>
            </a:r>
            <a:r>
              <a:rPr lang="en-US" sz="2300" dirty="0">
                <a:ea typeface="Times New Roman"/>
                <a:cs typeface="Times New Roman"/>
              </a:rPr>
              <a:t> в </a:t>
            </a:r>
            <a:r>
              <a:rPr lang="en-US" sz="2300" dirty="0" err="1">
                <a:ea typeface="Times New Roman"/>
                <a:cs typeface="Times New Roman"/>
              </a:rPr>
              <a:t>организма.Тялото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намалява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своята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активност</a:t>
            </a:r>
            <a:r>
              <a:rPr lang="en-US" sz="2300" dirty="0">
                <a:ea typeface="Times New Roman"/>
                <a:cs typeface="Times New Roman"/>
              </a:rPr>
              <a:t>, </a:t>
            </a:r>
            <a:r>
              <a:rPr lang="en-US" sz="2300" dirty="0" err="1">
                <a:ea typeface="Times New Roman"/>
                <a:cs typeface="Times New Roman"/>
              </a:rPr>
              <a:t>за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да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подготви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за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дълбок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сън</a:t>
            </a:r>
            <a:r>
              <a:rPr lang="en-US" sz="2300" dirty="0">
                <a:ea typeface="Times New Roman"/>
                <a:cs typeface="Times New Roman"/>
              </a:rPr>
              <a:t>.</a:t>
            </a:r>
            <a:endParaRPr lang="bg-BG" sz="2300" dirty="0">
              <a:ea typeface="Calibri"/>
              <a:cs typeface="Times New Roman"/>
            </a:endParaRPr>
          </a:p>
          <a:p>
            <a:pPr marL="0" marR="0" indent="0" algn="just" fontAlgn="base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bg-BG" sz="2300" dirty="0" smtClean="0">
                <a:ea typeface="Times New Roman"/>
                <a:cs typeface="Times New Roman"/>
              </a:rPr>
              <a:t>   </a:t>
            </a:r>
            <a:r>
              <a:rPr lang="en-US" sz="2300" dirty="0" err="1" smtClean="0">
                <a:ea typeface="Times New Roman"/>
                <a:cs typeface="Times New Roman"/>
              </a:rPr>
              <a:t>Ние</a:t>
            </a:r>
            <a:r>
              <a:rPr lang="en-US" sz="2300" dirty="0" smtClean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прекарваме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по-голяма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част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от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съня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си</a:t>
            </a:r>
            <a:r>
              <a:rPr lang="en-US" sz="2300" dirty="0">
                <a:ea typeface="Times New Roman"/>
                <a:cs typeface="Times New Roman"/>
              </a:rPr>
              <a:t> в </a:t>
            </a:r>
            <a:r>
              <a:rPr lang="en-US" sz="2300" dirty="0" err="1">
                <a:ea typeface="Times New Roman"/>
                <a:cs typeface="Times New Roman"/>
              </a:rPr>
              <a:t>тази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фаза</a:t>
            </a:r>
            <a:r>
              <a:rPr lang="en-US" sz="2300" dirty="0">
                <a:ea typeface="Times New Roman"/>
                <a:cs typeface="Times New Roman"/>
              </a:rPr>
              <a:t> (</a:t>
            </a:r>
            <a:r>
              <a:rPr lang="en-US" sz="2300" dirty="0" err="1">
                <a:ea typeface="Times New Roman"/>
                <a:cs typeface="Times New Roman"/>
              </a:rPr>
              <a:t>около</a:t>
            </a:r>
            <a:r>
              <a:rPr lang="en-US" sz="2300" dirty="0">
                <a:ea typeface="Times New Roman"/>
                <a:cs typeface="Times New Roman"/>
              </a:rPr>
              <a:t> 45% </a:t>
            </a:r>
            <a:r>
              <a:rPr lang="en-US" sz="2300" dirty="0" err="1">
                <a:ea typeface="Times New Roman"/>
                <a:cs typeface="Times New Roman"/>
              </a:rPr>
              <a:t>от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общата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продължителност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съня</a:t>
            </a:r>
            <a:r>
              <a:rPr lang="en-US" sz="2300" dirty="0" smtClean="0">
                <a:ea typeface="Times New Roman"/>
                <a:cs typeface="Times New Roman"/>
              </a:rPr>
              <a:t>)</a:t>
            </a:r>
            <a:endParaRPr lang="bg-BG" sz="2300" dirty="0" smtClean="0">
              <a:ea typeface="Times New Roman"/>
              <a:cs typeface="Times New Roman"/>
            </a:endParaRPr>
          </a:p>
          <a:p>
            <a:pPr marL="0" marR="0" indent="0" algn="ctr" fontAlgn="base">
              <a:lnSpc>
                <a:spcPts val="1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ea typeface="Times New Roman"/>
                <a:cs typeface="Times New Roman"/>
              </a:rPr>
              <a:t>NREM </a:t>
            </a:r>
            <a:r>
              <a:rPr lang="en-US" sz="2300" b="1" dirty="0" err="1">
                <a:ea typeface="Times New Roman"/>
                <a:cs typeface="Times New Roman"/>
              </a:rPr>
              <a:t>Фаза</a:t>
            </a:r>
            <a:r>
              <a:rPr lang="en-US" sz="2300" b="1" dirty="0">
                <a:ea typeface="Times New Roman"/>
                <a:cs typeface="Times New Roman"/>
              </a:rPr>
              <a:t> 3(3&amp;4)</a:t>
            </a:r>
            <a:endParaRPr lang="bg-BG" sz="2300" dirty="0">
              <a:ea typeface="Calibri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bg-BG" sz="2300" dirty="0" smtClean="0">
                <a:ea typeface="Times New Roman"/>
              </a:rPr>
              <a:t>    </a:t>
            </a:r>
            <a:r>
              <a:rPr lang="en-US" sz="2300" dirty="0" err="1" smtClean="0">
                <a:ea typeface="Times New Roman"/>
              </a:rPr>
              <a:t>Тази</a:t>
            </a:r>
            <a:r>
              <a:rPr lang="en-US" sz="2300" dirty="0" smtClean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фаза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обхваща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два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етапа</a:t>
            </a:r>
            <a:r>
              <a:rPr lang="en-US" sz="2300" dirty="0">
                <a:ea typeface="Times New Roman"/>
              </a:rPr>
              <a:t>, </a:t>
            </a:r>
            <a:r>
              <a:rPr lang="en-US" sz="2300" dirty="0" err="1">
                <a:ea typeface="Times New Roman"/>
              </a:rPr>
              <a:t>които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доскоро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бяха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разделени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на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фази</a:t>
            </a:r>
            <a:r>
              <a:rPr lang="en-US" sz="2300" dirty="0">
                <a:ea typeface="Times New Roman"/>
              </a:rPr>
              <a:t> 3 и 4. </a:t>
            </a:r>
            <a:r>
              <a:rPr lang="en-US" sz="2300" dirty="0" err="1">
                <a:ea typeface="Times New Roman"/>
              </a:rPr>
              <a:t>Тя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обикновено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започва</a:t>
            </a:r>
            <a:r>
              <a:rPr lang="en-US" sz="2300" dirty="0">
                <a:ea typeface="Times New Roman"/>
              </a:rPr>
              <a:t> 35-45 </a:t>
            </a:r>
            <a:r>
              <a:rPr lang="en-US" sz="2300" dirty="0" err="1">
                <a:ea typeface="Times New Roman"/>
              </a:rPr>
              <a:t>минути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след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като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заспим</a:t>
            </a:r>
            <a:r>
              <a:rPr lang="en-US" sz="2300" dirty="0">
                <a:ea typeface="Times New Roman"/>
              </a:rPr>
              <a:t>. </a:t>
            </a:r>
            <a:r>
              <a:rPr lang="en-US" sz="2300" dirty="0" err="1">
                <a:ea typeface="Times New Roman"/>
              </a:rPr>
              <a:t>Както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показват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електроенцефалограмите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нашите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мозъчни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вълни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стават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по-дълги</a:t>
            </a:r>
            <a:r>
              <a:rPr lang="en-US" sz="2300" dirty="0">
                <a:ea typeface="Times New Roman"/>
              </a:rPr>
              <a:t> и </a:t>
            </a:r>
            <a:r>
              <a:rPr lang="en-US" sz="2300" dirty="0" err="1">
                <a:ea typeface="Times New Roman"/>
              </a:rPr>
              <a:t>се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забавят</a:t>
            </a:r>
            <a:r>
              <a:rPr lang="en-US" sz="2300" dirty="0">
                <a:ea typeface="Times New Roman"/>
              </a:rPr>
              <a:t>. </a:t>
            </a:r>
            <a:r>
              <a:rPr lang="en-US" sz="2300" dirty="0" err="1">
                <a:ea typeface="Times New Roman"/>
              </a:rPr>
              <a:t>На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този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етап</a:t>
            </a:r>
            <a:r>
              <a:rPr lang="en-US" sz="2300" dirty="0">
                <a:ea typeface="Times New Roman"/>
              </a:rPr>
              <a:t> е </a:t>
            </a:r>
            <a:r>
              <a:rPr lang="en-US" sz="2300" dirty="0" err="1">
                <a:ea typeface="Times New Roman"/>
              </a:rPr>
              <a:t>много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трудно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да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се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събудим</a:t>
            </a:r>
            <a:r>
              <a:rPr lang="en-US" sz="2300" dirty="0">
                <a:ea typeface="Times New Roman"/>
              </a:rPr>
              <a:t> </a:t>
            </a:r>
            <a:endParaRPr lang="bg-BG" sz="2300" dirty="0">
              <a:ea typeface="Calibri"/>
              <a:cs typeface="Times New Roman"/>
            </a:endParaRPr>
          </a:p>
          <a:p>
            <a:pPr marL="0" indent="0" algn="just">
              <a:buNone/>
            </a:pPr>
            <a:endParaRPr lang="ru-RU" sz="2300" dirty="0"/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2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062" y="365125"/>
            <a:ext cx="898573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err="1">
                <a:solidFill>
                  <a:prstClr val="black"/>
                </a:solidFill>
                <a:latin typeface="Calibri"/>
              </a:rPr>
              <a:t>Фази</a:t>
            </a:r>
            <a:r>
              <a:rPr lang="ru-RU" sz="4000" b="1" dirty="0">
                <a:solidFill>
                  <a:prstClr val="black"/>
                </a:solidFill>
                <a:latin typeface="Calibri"/>
              </a:rPr>
              <a:t> на </a:t>
            </a:r>
            <a:r>
              <a:rPr lang="ru-RU" sz="4000" b="1" dirty="0" err="1">
                <a:solidFill>
                  <a:prstClr val="black"/>
                </a:solidFill>
                <a:latin typeface="Calibri"/>
              </a:rPr>
              <a:t>съня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pPr marL="0" marR="0" indent="0" fontAlgn="base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ru-RU" dirty="0" smtClean="0"/>
              <a:t>      </a:t>
            </a:r>
            <a:r>
              <a:rPr lang="en-US" sz="2300" dirty="0" err="1">
                <a:ea typeface="Times New Roman"/>
                <a:cs typeface="Times New Roman"/>
              </a:rPr>
              <a:t>или</a:t>
            </a:r>
            <a:r>
              <a:rPr lang="en-US" sz="2300" dirty="0">
                <a:ea typeface="Times New Roman"/>
                <a:cs typeface="Times New Roman"/>
              </a:rPr>
              <a:t> </a:t>
            </a:r>
            <a:r>
              <a:rPr lang="bg-BG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да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реагираме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някакъв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начин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дори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когато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около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нас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има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различни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дразнители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като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шум</a:t>
            </a:r>
            <a:r>
              <a:rPr lang="en-US" sz="2300" dirty="0">
                <a:ea typeface="Times New Roman"/>
                <a:cs typeface="Times New Roman"/>
              </a:rPr>
              <a:t>,</a:t>
            </a:r>
            <a:br>
              <a:rPr lang="en-US" sz="2300" dirty="0">
                <a:ea typeface="Times New Roman"/>
                <a:cs typeface="Times New Roman"/>
              </a:rPr>
            </a:br>
            <a:r>
              <a:rPr lang="en-US" sz="2300" dirty="0" err="1">
                <a:ea typeface="Times New Roman"/>
                <a:cs typeface="Times New Roman"/>
              </a:rPr>
              <a:t>движение</a:t>
            </a:r>
            <a:r>
              <a:rPr lang="en-US" sz="2300" dirty="0">
                <a:ea typeface="Times New Roman"/>
                <a:cs typeface="Times New Roman"/>
              </a:rPr>
              <a:t>, </a:t>
            </a:r>
            <a:r>
              <a:rPr lang="en-US" sz="2300" dirty="0" err="1">
                <a:ea typeface="Times New Roman"/>
                <a:cs typeface="Times New Roman"/>
              </a:rPr>
              <a:t>светлина</a:t>
            </a:r>
            <a:r>
              <a:rPr lang="en-US" sz="2300" dirty="0">
                <a:ea typeface="Times New Roman"/>
                <a:cs typeface="Times New Roman"/>
              </a:rPr>
              <a:t>. </a:t>
            </a:r>
            <a:r>
              <a:rPr lang="en-US" sz="2300" dirty="0" err="1">
                <a:ea typeface="Times New Roman"/>
                <a:cs typeface="Times New Roman"/>
              </a:rPr>
              <a:t>Твърде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вероятно</a:t>
            </a:r>
            <a:r>
              <a:rPr lang="en-US" sz="2300" dirty="0">
                <a:ea typeface="Times New Roman"/>
                <a:cs typeface="Times New Roman"/>
              </a:rPr>
              <a:t> е, </a:t>
            </a:r>
            <a:r>
              <a:rPr lang="en-US" sz="2300" dirty="0" err="1">
                <a:ea typeface="Times New Roman"/>
                <a:cs typeface="Times New Roman"/>
              </a:rPr>
              <a:t>ако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събудим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време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тази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фаза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съня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да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се</a:t>
            </a:r>
            <a:r>
              <a:rPr lang="en-US" sz="2300" dirty="0">
                <a:ea typeface="Times New Roman"/>
                <a:cs typeface="Times New Roman"/>
              </a:rPr>
              <a:t/>
            </a:r>
            <a:br>
              <a:rPr lang="en-US" sz="2300" dirty="0">
                <a:ea typeface="Times New Roman"/>
                <a:cs typeface="Times New Roman"/>
              </a:rPr>
            </a:br>
            <a:r>
              <a:rPr lang="en-US" sz="2300" dirty="0" err="1">
                <a:ea typeface="Times New Roman"/>
                <a:cs typeface="Times New Roman"/>
              </a:rPr>
              <a:t>чувстваме</a:t>
            </a:r>
            <a:r>
              <a:rPr lang="en-US" sz="2300" dirty="0">
                <a:ea typeface="Times New Roman"/>
                <a:cs typeface="Times New Roman"/>
              </a:rPr>
              <a:t> </a:t>
            </a:r>
            <a:r>
              <a:rPr lang="en-US" sz="2300" dirty="0" err="1">
                <a:ea typeface="Times New Roman"/>
                <a:cs typeface="Times New Roman"/>
              </a:rPr>
              <a:t>дезориентирани</a:t>
            </a:r>
            <a:r>
              <a:rPr lang="en-US" sz="2300" dirty="0">
                <a:ea typeface="Times New Roman"/>
                <a:cs typeface="Times New Roman"/>
              </a:rPr>
              <a:t>.  В </a:t>
            </a:r>
            <a:r>
              <a:rPr lang="en-US" sz="2300" dirty="0" err="1">
                <a:ea typeface="Times New Roman"/>
                <a:cs typeface="Times New Roman"/>
              </a:rPr>
              <a:t>тази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фаза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протича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възстановяването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мускулатурата</a:t>
            </a:r>
            <a:r>
              <a:rPr lang="en-US" sz="2300" dirty="0">
                <a:ea typeface="Times New Roman"/>
                <a:cs typeface="Times New Roman"/>
              </a:rPr>
              <a:t> и </a:t>
            </a:r>
            <a:r>
              <a:rPr lang="en-US" sz="2300" dirty="0" err="1">
                <a:ea typeface="Times New Roman"/>
                <a:cs typeface="Times New Roman"/>
              </a:rPr>
              <a:t>тъканите</a:t>
            </a:r>
            <a:r>
              <a:rPr lang="en-US" sz="2300" dirty="0">
                <a:ea typeface="Times New Roman"/>
                <a:cs typeface="Times New Roman"/>
              </a:rPr>
              <a:t>, </a:t>
            </a:r>
            <a:r>
              <a:rPr lang="en-US" sz="2300" dirty="0" err="1">
                <a:ea typeface="Times New Roman"/>
                <a:cs typeface="Times New Roman"/>
              </a:rPr>
              <a:t>предполага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се</a:t>
            </a:r>
            <a:r>
              <a:rPr lang="en-US" sz="2300" dirty="0">
                <a:ea typeface="Times New Roman"/>
                <a:cs typeface="Times New Roman"/>
              </a:rPr>
              <a:t>, </a:t>
            </a:r>
            <a:r>
              <a:rPr lang="en-US" sz="2300" dirty="0" err="1">
                <a:ea typeface="Times New Roman"/>
                <a:cs typeface="Times New Roman"/>
              </a:rPr>
              <a:t>че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тя</a:t>
            </a:r>
            <a:r>
              <a:rPr lang="en-US" sz="2300" dirty="0">
                <a:ea typeface="Times New Roman"/>
                <a:cs typeface="Times New Roman"/>
              </a:rPr>
              <a:t> </a:t>
            </a:r>
            <a:r>
              <a:rPr lang="en-US" sz="2300" dirty="0" err="1">
                <a:ea typeface="Times New Roman"/>
                <a:cs typeface="Times New Roman"/>
              </a:rPr>
              <a:t>влияе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растежа</a:t>
            </a:r>
            <a:r>
              <a:rPr lang="en-US" sz="2300" dirty="0">
                <a:ea typeface="Times New Roman"/>
                <a:cs typeface="Times New Roman"/>
              </a:rPr>
              <a:t>, </a:t>
            </a:r>
            <a:r>
              <a:rPr lang="en-US" sz="2300" dirty="0" err="1">
                <a:ea typeface="Times New Roman"/>
                <a:cs typeface="Times New Roman"/>
              </a:rPr>
              <a:t>на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имунната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система</a:t>
            </a:r>
            <a:r>
              <a:rPr lang="en-US" sz="2300" dirty="0">
                <a:ea typeface="Times New Roman"/>
                <a:cs typeface="Times New Roman"/>
              </a:rPr>
              <a:t>, </a:t>
            </a:r>
            <a:r>
              <a:rPr lang="en-US" sz="2300" dirty="0" err="1">
                <a:ea typeface="Times New Roman"/>
                <a:cs typeface="Times New Roman"/>
              </a:rPr>
              <a:t>през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нея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органимът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зарежда</a:t>
            </a:r>
            <a:r>
              <a:rPr lang="en-US" sz="2300" dirty="0">
                <a:ea typeface="Times New Roman"/>
                <a:cs typeface="Times New Roman"/>
              </a:rPr>
              <a:t> с </a:t>
            </a:r>
            <a:r>
              <a:rPr lang="en-US" sz="2300" dirty="0" err="1">
                <a:ea typeface="Times New Roman"/>
                <a:cs typeface="Times New Roman"/>
              </a:rPr>
              <a:t>енергията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нужна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за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следващия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ден</a:t>
            </a:r>
            <a:r>
              <a:rPr lang="en-US" sz="2300" dirty="0">
                <a:ea typeface="Times New Roman"/>
                <a:cs typeface="Times New Roman"/>
              </a:rPr>
              <a:t>.</a:t>
            </a:r>
            <a:endParaRPr lang="bg-BG" sz="2300" dirty="0">
              <a:ea typeface="Calibri"/>
              <a:cs typeface="Times New Roman"/>
            </a:endParaRPr>
          </a:p>
          <a:p>
            <a:pPr marL="0" marR="0" indent="0" fontAlgn="base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bg-BG" sz="2300" dirty="0" smtClean="0">
                <a:ea typeface="Times New Roman"/>
                <a:cs typeface="Times New Roman"/>
              </a:rPr>
              <a:t>   </a:t>
            </a:r>
            <a:r>
              <a:rPr lang="en-US" sz="2300" dirty="0" err="1" smtClean="0">
                <a:ea typeface="Times New Roman"/>
                <a:cs typeface="Times New Roman"/>
              </a:rPr>
              <a:t>Другите</a:t>
            </a:r>
            <a:r>
              <a:rPr lang="en-US" sz="2300" dirty="0" smtClean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имена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тази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фаза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са</a:t>
            </a:r>
            <a:r>
              <a:rPr lang="en-US" sz="2300" dirty="0">
                <a:ea typeface="Times New Roman"/>
                <a:cs typeface="Times New Roman"/>
              </a:rPr>
              <a:t> “</a:t>
            </a:r>
            <a:r>
              <a:rPr lang="en-US" sz="2300" dirty="0" err="1">
                <a:ea typeface="Times New Roman"/>
                <a:cs typeface="Times New Roman"/>
              </a:rPr>
              <a:t>Сън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бавните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вълни</a:t>
            </a:r>
            <a:r>
              <a:rPr lang="en-US" sz="2300" dirty="0">
                <a:ea typeface="Times New Roman"/>
                <a:cs typeface="Times New Roman"/>
              </a:rPr>
              <a:t>” </a:t>
            </a:r>
            <a:r>
              <a:rPr lang="en-US" sz="2300" dirty="0" err="1">
                <a:ea typeface="Times New Roman"/>
                <a:cs typeface="Times New Roman"/>
              </a:rPr>
              <a:t>или</a:t>
            </a:r>
            <a:r>
              <a:rPr lang="en-US" sz="2300" dirty="0">
                <a:ea typeface="Times New Roman"/>
                <a:cs typeface="Times New Roman"/>
              </a:rPr>
              <a:t> “</a:t>
            </a:r>
            <a:r>
              <a:rPr lang="en-US" sz="2300" dirty="0" err="1">
                <a:ea typeface="Times New Roman"/>
                <a:cs typeface="Times New Roman"/>
              </a:rPr>
              <a:t>Делта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сън</a:t>
            </a:r>
            <a:r>
              <a:rPr lang="en-US" sz="2300" dirty="0">
                <a:ea typeface="Times New Roman"/>
                <a:cs typeface="Times New Roman"/>
              </a:rPr>
              <a:t>”.</a:t>
            </a:r>
            <a:endParaRPr lang="bg-BG" sz="2300" dirty="0">
              <a:ea typeface="Calibri"/>
              <a:cs typeface="Times New Roman"/>
            </a:endParaRPr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6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062" y="365125"/>
            <a:ext cx="898573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err="1">
                <a:solidFill>
                  <a:prstClr val="black"/>
                </a:solidFill>
                <a:latin typeface="Calibri"/>
              </a:rPr>
              <a:t>Фази</a:t>
            </a:r>
            <a:r>
              <a:rPr lang="ru-RU" sz="4000" b="1" dirty="0">
                <a:solidFill>
                  <a:prstClr val="black"/>
                </a:solidFill>
                <a:latin typeface="Calibri"/>
              </a:rPr>
              <a:t> на </a:t>
            </a:r>
            <a:r>
              <a:rPr lang="ru-RU" sz="4000" b="1" dirty="0" err="1">
                <a:solidFill>
                  <a:prstClr val="black"/>
                </a:solidFill>
                <a:latin typeface="Calibri"/>
              </a:rPr>
              <a:t>съня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1917"/>
            <a:ext cx="10515600" cy="5326083"/>
          </a:xfrm>
        </p:spPr>
        <p:txBody>
          <a:bodyPr>
            <a:normAutofit/>
          </a:bodyPr>
          <a:lstStyle/>
          <a:p>
            <a:pPr marL="0" marR="0" indent="0" algn="ctr" fontAlgn="base">
              <a:lnSpc>
                <a:spcPts val="1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 smtClean="0"/>
              <a:t> </a:t>
            </a:r>
          </a:p>
          <a:p>
            <a:pPr marL="0" marR="0" indent="0" algn="ctr" fontAlgn="base">
              <a:lnSpc>
                <a:spcPts val="1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 smtClean="0"/>
              <a:t>    </a:t>
            </a:r>
            <a:r>
              <a:rPr lang="en-US" sz="2300" b="1" dirty="0">
                <a:ea typeface="Times New Roman"/>
                <a:cs typeface="Times New Roman"/>
              </a:rPr>
              <a:t>REM </a:t>
            </a:r>
            <a:endParaRPr lang="bg-BG" sz="2300" dirty="0">
              <a:ea typeface="Calibri"/>
              <a:cs typeface="Times New Roman"/>
            </a:endParaRPr>
          </a:p>
          <a:p>
            <a:pPr marL="0" marR="0" indent="0" algn="just" fontAlgn="base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bg-BG" sz="2300" dirty="0" smtClean="0">
                <a:ea typeface="Times New Roman"/>
              </a:rPr>
              <a:t>       </a:t>
            </a:r>
            <a:r>
              <a:rPr lang="en-US" sz="2300" dirty="0" err="1" smtClean="0">
                <a:ea typeface="Times New Roman"/>
              </a:rPr>
              <a:t>Това</a:t>
            </a:r>
            <a:r>
              <a:rPr lang="en-US" sz="2300" dirty="0" smtClean="0">
                <a:ea typeface="Times New Roman"/>
              </a:rPr>
              <a:t> </a:t>
            </a:r>
            <a:r>
              <a:rPr lang="en-US" sz="2300" dirty="0">
                <a:ea typeface="Times New Roman"/>
              </a:rPr>
              <a:t>е </a:t>
            </a:r>
            <a:r>
              <a:rPr lang="en-US" sz="2300" dirty="0" err="1">
                <a:ea typeface="Times New Roman"/>
              </a:rPr>
              <a:t>финалната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фаза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на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един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стандартен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цикъл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на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съня</a:t>
            </a:r>
            <a:r>
              <a:rPr lang="en-US" sz="2300" dirty="0">
                <a:ea typeface="Times New Roman"/>
              </a:rPr>
              <a:t>. </a:t>
            </a:r>
            <a:r>
              <a:rPr lang="en-US" sz="2300" dirty="0" err="1">
                <a:ea typeface="Times New Roman"/>
              </a:rPr>
              <a:t>Първата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фаза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на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бързото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движение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на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очите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започва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около</a:t>
            </a:r>
            <a:r>
              <a:rPr lang="en-US" sz="2300" dirty="0">
                <a:ea typeface="Times New Roman"/>
              </a:rPr>
              <a:t> 90 </a:t>
            </a:r>
            <a:r>
              <a:rPr lang="en-US" sz="2300" dirty="0" err="1">
                <a:ea typeface="Times New Roman"/>
              </a:rPr>
              <a:t>минути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след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като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сме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заспали</a:t>
            </a:r>
            <a:r>
              <a:rPr lang="en-US" sz="2300" dirty="0">
                <a:ea typeface="Times New Roman"/>
              </a:rPr>
              <a:t>. </a:t>
            </a:r>
            <a:r>
              <a:rPr lang="en-US" sz="2300" dirty="0" err="1">
                <a:ea typeface="Times New Roman"/>
              </a:rPr>
              <a:t>Докато</a:t>
            </a:r>
            <a:r>
              <a:rPr lang="en-US" sz="2300" dirty="0">
                <a:ea typeface="Times New Roman"/>
              </a:rPr>
              <a:t> NREM </a:t>
            </a:r>
            <a:r>
              <a:rPr lang="en-US" sz="2300" dirty="0" err="1">
                <a:ea typeface="Times New Roman"/>
              </a:rPr>
              <a:t>фазите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се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характеризират</a:t>
            </a:r>
            <a:r>
              <a:rPr lang="en-US" sz="2300" dirty="0">
                <a:ea typeface="Times New Roman"/>
              </a:rPr>
              <a:t> с </a:t>
            </a:r>
            <a:r>
              <a:rPr lang="en-US" sz="2300" dirty="0" err="1">
                <a:ea typeface="Times New Roman"/>
              </a:rPr>
              <a:t>активно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тяло</a:t>
            </a:r>
            <a:r>
              <a:rPr lang="en-US" sz="2300" dirty="0">
                <a:ea typeface="Times New Roman"/>
              </a:rPr>
              <a:t> и </a:t>
            </a:r>
            <a:r>
              <a:rPr lang="en-US" sz="2300" dirty="0" err="1">
                <a:ea typeface="Times New Roman"/>
              </a:rPr>
              <a:t>слаба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нервна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активност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за</a:t>
            </a:r>
            <a:r>
              <a:rPr lang="en-US" sz="2300" dirty="0">
                <a:ea typeface="Times New Roman"/>
              </a:rPr>
              <a:t> REM е </a:t>
            </a:r>
            <a:r>
              <a:rPr lang="en-US" sz="2300" dirty="0" err="1">
                <a:ea typeface="Times New Roman"/>
              </a:rPr>
              <a:t>типично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висока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мозъчна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активност</a:t>
            </a:r>
            <a:r>
              <a:rPr lang="en-US" sz="2300" dirty="0">
                <a:ea typeface="Times New Roman"/>
              </a:rPr>
              <a:t>. </a:t>
            </a:r>
            <a:r>
              <a:rPr lang="en-US" sz="2300" dirty="0" err="1">
                <a:ea typeface="Times New Roman"/>
              </a:rPr>
              <a:t>По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време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на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тази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фаза</a:t>
            </a:r>
            <a:r>
              <a:rPr lang="en-US" sz="2300" dirty="0">
                <a:ea typeface="Times New Roman"/>
              </a:rPr>
              <a:t> (</a:t>
            </a:r>
            <a:r>
              <a:rPr lang="en-US" sz="2300" dirty="0" err="1">
                <a:ea typeface="Times New Roman"/>
              </a:rPr>
              <a:t>обикновено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на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най-дълбок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сън</a:t>
            </a:r>
            <a:r>
              <a:rPr lang="en-US" sz="2300" dirty="0">
                <a:ea typeface="Times New Roman"/>
              </a:rPr>
              <a:t>) </a:t>
            </a:r>
            <a:r>
              <a:rPr lang="en-US" sz="2300" dirty="0" err="1">
                <a:ea typeface="Times New Roman"/>
              </a:rPr>
              <a:t>сънуваме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или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ходим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на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сън</a:t>
            </a:r>
            <a:r>
              <a:rPr lang="en-US" sz="2300" dirty="0">
                <a:ea typeface="Times New Roman"/>
              </a:rPr>
              <a:t>. </a:t>
            </a:r>
            <a:r>
              <a:rPr lang="en-US" sz="2300" dirty="0" err="1">
                <a:ea typeface="Times New Roman"/>
              </a:rPr>
              <a:t>За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нея</a:t>
            </a:r>
            <a:r>
              <a:rPr lang="en-US" sz="2300" dirty="0">
                <a:ea typeface="Times New Roman"/>
              </a:rPr>
              <a:t> е </a:t>
            </a:r>
            <a:r>
              <a:rPr lang="en-US" sz="2300" dirty="0" err="1">
                <a:ea typeface="Times New Roman"/>
              </a:rPr>
              <a:t>характерно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учестени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сърдечен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ритъм</a:t>
            </a:r>
            <a:r>
              <a:rPr lang="en-US" sz="2300" dirty="0">
                <a:ea typeface="Times New Roman"/>
              </a:rPr>
              <a:t> и </a:t>
            </a:r>
            <a:r>
              <a:rPr lang="en-US" sz="2300" dirty="0" err="1">
                <a:ea typeface="Times New Roman"/>
              </a:rPr>
              <a:t>дишане</a:t>
            </a:r>
            <a:r>
              <a:rPr lang="en-US" sz="2300" dirty="0">
                <a:ea typeface="Times New Roman"/>
              </a:rPr>
              <a:t>, </a:t>
            </a:r>
            <a:r>
              <a:rPr lang="en-US" sz="2300" dirty="0" err="1">
                <a:ea typeface="Times New Roman"/>
              </a:rPr>
              <a:t>като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може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да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се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наблюдава</a:t>
            </a:r>
            <a:r>
              <a:rPr lang="en-US" sz="2300" dirty="0">
                <a:ea typeface="Times New Roman"/>
              </a:rPr>
              <a:t> и </a:t>
            </a:r>
            <a:r>
              <a:rPr lang="en-US" sz="2300" dirty="0" err="1">
                <a:ea typeface="Times New Roman"/>
              </a:rPr>
              <a:t>нарушаване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на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този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ритъм</a:t>
            </a:r>
            <a:r>
              <a:rPr lang="en-US" sz="2300" dirty="0">
                <a:ea typeface="Times New Roman"/>
              </a:rPr>
              <a:t>. </a:t>
            </a:r>
            <a:r>
              <a:rPr lang="en-US" sz="2300" dirty="0" err="1">
                <a:ea typeface="Times New Roman"/>
              </a:rPr>
              <a:t>Напоследък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тя</a:t>
            </a:r>
            <a:r>
              <a:rPr lang="en-US" sz="2300" dirty="0">
                <a:ea typeface="Times New Roman"/>
              </a:rPr>
              <a:t> </a:t>
            </a:r>
            <a:r>
              <a:rPr lang="en-US" sz="2300" dirty="0" err="1">
                <a:ea typeface="Times New Roman"/>
              </a:rPr>
              <a:t>се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свързва</a:t>
            </a:r>
            <a:r>
              <a:rPr lang="en-US" sz="2300" dirty="0">
                <a:ea typeface="Times New Roman"/>
              </a:rPr>
              <a:t> с </a:t>
            </a:r>
            <a:r>
              <a:rPr lang="en-US" sz="2300" dirty="0" err="1">
                <a:ea typeface="Times New Roman"/>
              </a:rPr>
              <a:t>подреждането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на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информацията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от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мозъка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ни</a:t>
            </a:r>
            <a:r>
              <a:rPr lang="en-US" sz="2300" dirty="0">
                <a:ea typeface="Times New Roman"/>
              </a:rPr>
              <a:t> и </a:t>
            </a:r>
            <a:r>
              <a:rPr lang="en-US" sz="2300" dirty="0" err="1">
                <a:ea typeface="Times New Roman"/>
              </a:rPr>
              <a:t>прехвърлянето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на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важните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неща</a:t>
            </a:r>
            <a:r>
              <a:rPr lang="en-US" sz="2300" dirty="0">
                <a:ea typeface="Times New Roman"/>
              </a:rPr>
              <a:t> в </a:t>
            </a:r>
            <a:r>
              <a:rPr lang="en-US" sz="2300" dirty="0" err="1">
                <a:ea typeface="Times New Roman"/>
              </a:rPr>
              <a:t>дълготрайната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памет</a:t>
            </a:r>
            <a:r>
              <a:rPr lang="en-US" sz="2300" dirty="0">
                <a:ea typeface="Times New Roman"/>
              </a:rPr>
              <a:t>. </a:t>
            </a:r>
            <a:r>
              <a:rPr lang="en-US" sz="2300" dirty="0" err="1">
                <a:ea typeface="Times New Roman"/>
              </a:rPr>
              <a:t>Затова</a:t>
            </a:r>
            <a:r>
              <a:rPr lang="en-US" sz="2300" dirty="0">
                <a:ea typeface="Times New Roman"/>
              </a:rPr>
              <a:t> е </a:t>
            </a:r>
            <a:r>
              <a:rPr lang="en-US" sz="2300" dirty="0" err="1">
                <a:ea typeface="Times New Roman"/>
              </a:rPr>
              <a:t>много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важно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да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се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наспим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добре</a:t>
            </a:r>
            <a:r>
              <a:rPr lang="en-US" sz="2300" dirty="0">
                <a:ea typeface="Times New Roman"/>
              </a:rPr>
              <a:t> </a:t>
            </a:r>
            <a:r>
              <a:rPr lang="en-US" sz="2300" dirty="0" err="1">
                <a:ea typeface="Times New Roman"/>
              </a:rPr>
              <a:t>преди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изпит</a:t>
            </a:r>
            <a:r>
              <a:rPr lang="en-US" sz="2300" dirty="0">
                <a:ea typeface="Times New Roman"/>
              </a:rPr>
              <a:t>. В </a:t>
            </a:r>
            <a:r>
              <a:rPr lang="en-US" sz="2300" dirty="0" err="1">
                <a:ea typeface="Times New Roman"/>
              </a:rPr>
              <a:t>тази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фаза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сънищата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ни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са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най-ярки</a:t>
            </a:r>
            <a:r>
              <a:rPr lang="en-US" sz="2300" dirty="0">
                <a:ea typeface="Times New Roman"/>
              </a:rPr>
              <a:t> и </a:t>
            </a:r>
            <a:r>
              <a:rPr lang="en-US" sz="2300" dirty="0" err="1">
                <a:ea typeface="Times New Roman"/>
              </a:rPr>
              <a:t>те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могат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да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оставят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много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силен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отпечатък</a:t>
            </a:r>
            <a:r>
              <a:rPr lang="en-US" sz="2300" dirty="0">
                <a:ea typeface="Times New Roman"/>
              </a:rPr>
              <a:t> в </a:t>
            </a:r>
            <a:r>
              <a:rPr lang="en-US" sz="2300" dirty="0" err="1">
                <a:ea typeface="Times New Roman"/>
              </a:rPr>
              <a:t>съзнанието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ни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на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следващия</a:t>
            </a:r>
            <a:r>
              <a:rPr lang="en-US" sz="2300" dirty="0">
                <a:ea typeface="Times New Roman"/>
              </a:rPr>
              <a:t> </a:t>
            </a:r>
            <a:r>
              <a:rPr lang="en-US" sz="2300" dirty="0" err="1">
                <a:ea typeface="Times New Roman"/>
              </a:rPr>
              <a:t>ден</a:t>
            </a:r>
            <a:r>
              <a:rPr lang="en-US" sz="2300" dirty="0">
                <a:ea typeface="Times New Roman"/>
              </a:rPr>
              <a:t>. </a:t>
            </a:r>
            <a:r>
              <a:rPr lang="en-US" sz="2300" dirty="0" err="1">
                <a:ea typeface="Times New Roman"/>
                <a:cs typeface="Times New Roman"/>
              </a:rPr>
              <a:t>Смята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се</a:t>
            </a:r>
            <a:r>
              <a:rPr lang="en-US" sz="2300" dirty="0">
                <a:ea typeface="Times New Roman"/>
                <a:cs typeface="Times New Roman"/>
              </a:rPr>
              <a:t>, </a:t>
            </a:r>
            <a:r>
              <a:rPr lang="en-US" sz="2300" dirty="0" err="1">
                <a:ea typeface="Times New Roman"/>
                <a:cs typeface="Times New Roman"/>
              </a:rPr>
              <a:t>че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всъщност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това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сънищата</a:t>
            </a:r>
            <a:r>
              <a:rPr lang="en-US" sz="2300" dirty="0">
                <a:ea typeface="Times New Roman"/>
                <a:cs typeface="Times New Roman"/>
              </a:rPr>
              <a:t>, </a:t>
            </a:r>
            <a:r>
              <a:rPr lang="en-US" sz="2300" dirty="0" err="1">
                <a:ea typeface="Times New Roman"/>
                <a:cs typeface="Times New Roman"/>
              </a:rPr>
              <a:t>които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помним.Това</a:t>
            </a:r>
            <a:r>
              <a:rPr lang="en-US" sz="2300" dirty="0">
                <a:ea typeface="Times New Roman"/>
                <a:cs typeface="Times New Roman"/>
              </a:rPr>
              <a:t> е и </a:t>
            </a:r>
            <a:r>
              <a:rPr lang="en-US" sz="2300" dirty="0" err="1">
                <a:ea typeface="Times New Roman"/>
                <a:cs typeface="Times New Roman"/>
              </a:rPr>
              <a:t>фазата</a:t>
            </a:r>
            <a:r>
              <a:rPr lang="en-US" sz="2300" dirty="0">
                <a:ea typeface="Times New Roman"/>
                <a:cs typeface="Times New Roman"/>
              </a:rPr>
              <a:t>, в </a:t>
            </a:r>
            <a:r>
              <a:rPr lang="en-US" sz="2300" dirty="0" err="1">
                <a:ea typeface="Times New Roman"/>
                <a:cs typeface="Times New Roman"/>
              </a:rPr>
              <a:t>която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както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при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мъжете</a:t>
            </a:r>
            <a:r>
              <a:rPr lang="en-US" sz="2300" dirty="0">
                <a:ea typeface="Times New Roman"/>
                <a:cs typeface="Times New Roman"/>
              </a:rPr>
              <a:t>, </a:t>
            </a:r>
            <a:r>
              <a:rPr lang="en-US" sz="2300" dirty="0" err="1">
                <a:ea typeface="Times New Roman"/>
                <a:cs typeface="Times New Roman"/>
              </a:rPr>
              <a:t>така</a:t>
            </a:r>
            <a:r>
              <a:rPr lang="en-US" sz="2300" dirty="0">
                <a:ea typeface="Times New Roman"/>
                <a:cs typeface="Times New Roman"/>
              </a:rPr>
              <a:t> и </a:t>
            </a:r>
            <a:r>
              <a:rPr lang="en-US" sz="2300" dirty="0" err="1">
                <a:ea typeface="Times New Roman"/>
                <a:cs typeface="Times New Roman"/>
              </a:rPr>
              <a:t>при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жените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може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да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появи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сексуална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възбуда</a:t>
            </a:r>
            <a:r>
              <a:rPr lang="en-US" sz="2300" dirty="0">
                <a:ea typeface="Times New Roman"/>
                <a:cs typeface="Times New Roman"/>
              </a:rPr>
              <a:t>,  </a:t>
            </a:r>
            <a:r>
              <a:rPr lang="en-US" sz="2300" dirty="0" err="1">
                <a:ea typeface="Times New Roman"/>
                <a:cs typeface="Times New Roman"/>
              </a:rPr>
              <a:t>независимо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от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характера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сънищата</a:t>
            </a:r>
            <a:r>
              <a:rPr lang="en-US" sz="2300" dirty="0">
                <a:ea typeface="Times New Roman"/>
                <a:cs typeface="Times New Roman"/>
              </a:rPr>
              <a:t>.</a:t>
            </a:r>
            <a:endParaRPr lang="bg-BG" sz="2300" dirty="0">
              <a:ea typeface="Calibri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300" dirty="0"/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7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062" y="365125"/>
            <a:ext cx="898573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err="1">
                <a:solidFill>
                  <a:prstClr val="black"/>
                </a:solidFill>
                <a:latin typeface="Calibri"/>
              </a:rPr>
              <a:t>Фази</a:t>
            </a:r>
            <a:r>
              <a:rPr lang="ru-RU" sz="4000" b="1" dirty="0">
                <a:solidFill>
                  <a:prstClr val="black"/>
                </a:solidFill>
                <a:latin typeface="Calibri"/>
              </a:rPr>
              <a:t> на </a:t>
            </a:r>
            <a:r>
              <a:rPr lang="ru-RU" sz="4000" b="1" dirty="0" err="1">
                <a:solidFill>
                  <a:prstClr val="black"/>
                </a:solidFill>
                <a:latin typeface="Calibri"/>
              </a:rPr>
              <a:t>съня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 marL="0" marR="0" indent="0" fontAlgn="base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ru-RU" dirty="0" smtClean="0"/>
              <a:t>     </a:t>
            </a:r>
          </a:p>
          <a:p>
            <a:pPr marL="0" marR="0" indent="0" algn="just" fontAlgn="base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ru-RU" sz="2300" dirty="0">
                <a:ea typeface="Times New Roman"/>
                <a:cs typeface="Times New Roman"/>
              </a:rPr>
              <a:t> </a:t>
            </a:r>
            <a:r>
              <a:rPr lang="ru-RU" sz="2300" dirty="0" smtClean="0">
                <a:ea typeface="Times New Roman"/>
                <a:cs typeface="Times New Roman"/>
              </a:rPr>
              <a:t>  </a:t>
            </a:r>
            <a:r>
              <a:rPr lang="en-US" sz="2300" dirty="0" smtClean="0">
                <a:ea typeface="Times New Roman"/>
                <a:cs typeface="Times New Roman"/>
              </a:rPr>
              <a:t>REM </a:t>
            </a:r>
            <a:r>
              <a:rPr lang="en-US" sz="2300" dirty="0" err="1">
                <a:ea typeface="Times New Roman"/>
                <a:cs typeface="Times New Roman"/>
              </a:rPr>
              <a:t>сънят</a:t>
            </a:r>
            <a:r>
              <a:rPr lang="en-US" sz="2300" dirty="0">
                <a:ea typeface="Times New Roman"/>
                <a:cs typeface="Times New Roman"/>
              </a:rPr>
              <a:t> е </a:t>
            </a:r>
            <a:r>
              <a:rPr lang="en-US" sz="2300" dirty="0" err="1">
                <a:ea typeface="Times New Roman"/>
                <a:cs typeface="Times New Roman"/>
              </a:rPr>
              <a:t>познат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още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като</a:t>
            </a:r>
            <a:r>
              <a:rPr lang="en-US" sz="2300" dirty="0">
                <a:ea typeface="Times New Roman"/>
                <a:cs typeface="Times New Roman"/>
              </a:rPr>
              <a:t> “</a:t>
            </a:r>
            <a:r>
              <a:rPr lang="en-US" sz="2300" dirty="0" err="1">
                <a:ea typeface="Times New Roman"/>
                <a:cs typeface="Times New Roman"/>
              </a:rPr>
              <a:t>парадоксален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сън</a:t>
            </a:r>
            <a:r>
              <a:rPr lang="en-US" sz="2300" dirty="0">
                <a:ea typeface="Times New Roman"/>
                <a:cs typeface="Times New Roman"/>
              </a:rPr>
              <a:t>” . </a:t>
            </a:r>
            <a:r>
              <a:rPr lang="en-US" sz="2300" dirty="0" err="1">
                <a:ea typeface="Times New Roman"/>
                <a:cs typeface="Times New Roman"/>
              </a:rPr>
              <a:t>Това</a:t>
            </a:r>
            <a:r>
              <a:rPr lang="en-US" sz="2300" dirty="0">
                <a:ea typeface="Times New Roman"/>
                <a:cs typeface="Times New Roman"/>
              </a:rPr>
              <a:t> е </a:t>
            </a:r>
            <a:r>
              <a:rPr lang="en-US" sz="2300" dirty="0" err="1">
                <a:ea typeface="Times New Roman"/>
                <a:cs typeface="Times New Roman"/>
              </a:rPr>
              <a:t>така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защото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мозъчните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вълни</a:t>
            </a:r>
            <a:r>
              <a:rPr lang="en-US" sz="2300" dirty="0">
                <a:ea typeface="Times New Roman"/>
                <a:cs typeface="Times New Roman"/>
              </a:rPr>
              <a:t> в </a:t>
            </a:r>
            <a:r>
              <a:rPr lang="en-US" sz="2300" dirty="0" err="1">
                <a:ea typeface="Times New Roman"/>
                <a:cs typeface="Times New Roman"/>
              </a:rPr>
              <a:t>тази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фаза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изглеждат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несъвместими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със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съня</a:t>
            </a:r>
            <a:r>
              <a:rPr lang="en-US" sz="2300" dirty="0">
                <a:ea typeface="Times New Roman"/>
                <a:cs typeface="Times New Roman"/>
              </a:rPr>
              <a:t>. </a:t>
            </a:r>
            <a:r>
              <a:rPr lang="en-US" sz="2300" dirty="0" err="1">
                <a:ea typeface="Times New Roman"/>
                <a:cs typeface="Times New Roman"/>
              </a:rPr>
              <a:t>Въпреки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че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спим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нашите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мозъчни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вълни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напомнят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изключително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вълните</a:t>
            </a:r>
            <a:r>
              <a:rPr lang="en-US" sz="2300" dirty="0">
                <a:ea typeface="Times New Roman"/>
                <a:cs typeface="Times New Roman"/>
              </a:rPr>
              <a:t>, </a:t>
            </a:r>
            <a:r>
              <a:rPr lang="en-US" sz="2300" dirty="0" err="1">
                <a:ea typeface="Times New Roman"/>
                <a:cs typeface="Times New Roman"/>
              </a:rPr>
              <a:t>които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могат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да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запишат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докато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сме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будни</a:t>
            </a:r>
            <a:r>
              <a:rPr lang="en-US" sz="2300" dirty="0">
                <a:ea typeface="Times New Roman"/>
                <a:cs typeface="Times New Roman"/>
              </a:rPr>
              <a:t>. </a:t>
            </a:r>
            <a:r>
              <a:rPr lang="en-US" sz="2300" dirty="0" err="1">
                <a:ea typeface="Times New Roman"/>
                <a:cs typeface="Times New Roman"/>
              </a:rPr>
              <a:t>Другият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парадокс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тази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фаза</a:t>
            </a:r>
            <a:r>
              <a:rPr lang="en-US" sz="2300" dirty="0">
                <a:ea typeface="Times New Roman"/>
                <a:cs typeface="Times New Roman"/>
              </a:rPr>
              <a:t> е, </a:t>
            </a:r>
            <a:r>
              <a:rPr lang="en-US" sz="2300" dirty="0" err="1">
                <a:ea typeface="Times New Roman"/>
                <a:cs typeface="Times New Roman"/>
              </a:rPr>
              <a:t>че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повечето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от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мускулите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са</a:t>
            </a:r>
            <a:r>
              <a:rPr lang="en-US" sz="2300" dirty="0">
                <a:ea typeface="Times New Roman"/>
                <a:cs typeface="Times New Roman"/>
              </a:rPr>
              <a:t> „</a:t>
            </a:r>
            <a:r>
              <a:rPr lang="en-US" sz="2300" dirty="0" err="1">
                <a:ea typeface="Times New Roman"/>
                <a:cs typeface="Times New Roman"/>
              </a:rPr>
              <a:t>парализирани</a:t>
            </a:r>
            <a:r>
              <a:rPr lang="en-US" sz="2300" dirty="0">
                <a:ea typeface="Times New Roman"/>
                <a:cs typeface="Times New Roman"/>
              </a:rPr>
              <a:t>“ (</a:t>
            </a:r>
            <a:r>
              <a:rPr lang="en-US" sz="2300" dirty="0" err="1">
                <a:ea typeface="Times New Roman"/>
                <a:cs typeface="Times New Roman"/>
              </a:rPr>
              <a:t>състояние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известно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като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атония</a:t>
            </a:r>
            <a:r>
              <a:rPr lang="en-US" sz="2300" dirty="0">
                <a:ea typeface="Times New Roman"/>
                <a:cs typeface="Times New Roman"/>
              </a:rPr>
              <a:t>) </a:t>
            </a:r>
            <a:r>
              <a:rPr lang="en-US" sz="2300" dirty="0" err="1">
                <a:ea typeface="Times New Roman"/>
                <a:cs typeface="Times New Roman"/>
              </a:rPr>
              <a:t>докато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тя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продължава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въпреки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високата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мозъчна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активност</a:t>
            </a:r>
            <a:r>
              <a:rPr lang="en-US" sz="2300" dirty="0">
                <a:ea typeface="Times New Roman"/>
                <a:cs typeface="Times New Roman"/>
              </a:rPr>
              <a:t>. </a:t>
            </a:r>
            <a:r>
              <a:rPr lang="en-US" sz="2300" dirty="0" err="1">
                <a:ea typeface="Times New Roman"/>
                <a:cs typeface="Times New Roman"/>
              </a:rPr>
              <a:t>Някои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теории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обясняват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това</a:t>
            </a:r>
            <a:r>
              <a:rPr lang="en-US" sz="2300" dirty="0">
                <a:ea typeface="Times New Roman"/>
                <a:cs typeface="Times New Roman"/>
              </a:rPr>
              <a:t> с „</a:t>
            </a:r>
            <a:r>
              <a:rPr lang="en-US" sz="2300" dirty="0" err="1">
                <a:ea typeface="Times New Roman"/>
                <a:cs typeface="Times New Roman"/>
              </a:rPr>
              <a:t>грижата</a:t>
            </a:r>
            <a:r>
              <a:rPr lang="en-US" sz="2300" dirty="0">
                <a:ea typeface="Times New Roman"/>
                <a:cs typeface="Times New Roman"/>
              </a:rPr>
              <a:t>“ </a:t>
            </a:r>
            <a:r>
              <a:rPr lang="en-US" sz="2300" dirty="0" err="1">
                <a:ea typeface="Times New Roman"/>
                <a:cs typeface="Times New Roman"/>
              </a:rPr>
              <a:t>на</a:t>
            </a:r>
            <a:r>
              <a:rPr lang="en-US" sz="2300" dirty="0">
                <a:ea typeface="Times New Roman"/>
                <a:cs typeface="Times New Roman"/>
              </a:rPr>
              <a:t> </a:t>
            </a:r>
            <a:r>
              <a:rPr lang="en-US" sz="2300" dirty="0" err="1">
                <a:ea typeface="Times New Roman"/>
                <a:cs typeface="Times New Roman"/>
              </a:rPr>
              <a:t>мозъка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за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безопасността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ни</a:t>
            </a:r>
            <a:r>
              <a:rPr lang="en-US" sz="2300" dirty="0">
                <a:ea typeface="Times New Roman"/>
                <a:cs typeface="Times New Roman"/>
              </a:rPr>
              <a:t> – в </a:t>
            </a:r>
            <a:r>
              <a:rPr lang="en-US" sz="2300" dirty="0" err="1">
                <a:ea typeface="Times New Roman"/>
                <a:cs typeface="Times New Roman"/>
              </a:rPr>
              <a:t>противен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случай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ние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можем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да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реализираме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практика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сънищата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си</a:t>
            </a:r>
            <a:r>
              <a:rPr lang="en-US" sz="2300" dirty="0">
                <a:ea typeface="Times New Roman"/>
                <a:cs typeface="Times New Roman"/>
              </a:rPr>
              <a:t> – </a:t>
            </a:r>
            <a:r>
              <a:rPr lang="en-US" sz="2300" dirty="0" err="1">
                <a:ea typeface="Times New Roman"/>
                <a:cs typeface="Times New Roman"/>
              </a:rPr>
              <a:t>което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може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да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крие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заплаха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както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за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нас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така</a:t>
            </a:r>
            <a:r>
              <a:rPr lang="en-US" sz="2300" dirty="0">
                <a:ea typeface="Times New Roman"/>
                <a:cs typeface="Times New Roman"/>
              </a:rPr>
              <a:t> и </a:t>
            </a:r>
            <a:r>
              <a:rPr lang="en-US" sz="2300" dirty="0" err="1">
                <a:ea typeface="Times New Roman"/>
                <a:cs typeface="Times New Roman"/>
              </a:rPr>
              <a:t>за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околните</a:t>
            </a:r>
            <a:r>
              <a:rPr lang="en-US" sz="2300" dirty="0">
                <a:ea typeface="Times New Roman"/>
                <a:cs typeface="Times New Roman"/>
              </a:rPr>
              <a:t>. </a:t>
            </a:r>
            <a:r>
              <a:rPr lang="en-US" sz="2300" dirty="0" err="1">
                <a:ea typeface="Times New Roman"/>
                <a:cs typeface="Times New Roman"/>
              </a:rPr>
              <a:t>При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някои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заболявания</a:t>
            </a:r>
            <a:r>
              <a:rPr lang="en-US" sz="2300" dirty="0">
                <a:ea typeface="Times New Roman"/>
                <a:cs typeface="Times New Roman"/>
              </a:rPr>
              <a:t>, </a:t>
            </a:r>
            <a:r>
              <a:rPr lang="en-US" sz="2300" dirty="0" err="1">
                <a:ea typeface="Times New Roman"/>
                <a:cs typeface="Times New Roman"/>
              </a:rPr>
              <a:t>като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Паркинсон</a:t>
            </a:r>
            <a:r>
              <a:rPr lang="en-US" sz="2300" dirty="0">
                <a:ea typeface="Times New Roman"/>
                <a:cs typeface="Times New Roman"/>
              </a:rPr>
              <a:t>, </a:t>
            </a:r>
            <a:r>
              <a:rPr lang="en-US" sz="2300" dirty="0" err="1">
                <a:ea typeface="Times New Roman"/>
                <a:cs typeface="Times New Roman"/>
              </a:rPr>
              <a:t>атонията</a:t>
            </a:r>
            <a:r>
              <a:rPr lang="en-US" sz="2300" dirty="0">
                <a:ea typeface="Times New Roman"/>
                <a:cs typeface="Times New Roman"/>
              </a:rPr>
              <a:t> е </a:t>
            </a:r>
            <a:r>
              <a:rPr lang="en-US" sz="2300" dirty="0" err="1">
                <a:ea typeface="Times New Roman"/>
                <a:cs typeface="Times New Roman"/>
              </a:rPr>
              <a:t>нарушена</a:t>
            </a:r>
            <a:r>
              <a:rPr lang="en-US" sz="2300" dirty="0">
                <a:ea typeface="Times New Roman"/>
                <a:cs typeface="Times New Roman"/>
              </a:rPr>
              <a:t> и </a:t>
            </a:r>
            <a:r>
              <a:rPr lang="en-US" sz="2300" dirty="0" err="1">
                <a:ea typeface="Times New Roman"/>
                <a:cs typeface="Times New Roman"/>
              </a:rPr>
              <a:t>тези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хора</a:t>
            </a:r>
            <a:r>
              <a:rPr lang="en-US" sz="2300" dirty="0">
                <a:ea typeface="Times New Roman"/>
                <a:cs typeface="Times New Roman"/>
              </a:rPr>
              <a:t> “</a:t>
            </a:r>
            <a:r>
              <a:rPr lang="en-US" sz="2300" dirty="0" err="1">
                <a:ea typeface="Times New Roman"/>
                <a:cs typeface="Times New Roman"/>
              </a:rPr>
              <a:t>играят</a:t>
            </a:r>
            <a:r>
              <a:rPr lang="en-US" sz="2300" dirty="0">
                <a:ea typeface="Times New Roman"/>
                <a:cs typeface="Times New Roman"/>
              </a:rPr>
              <a:t>” </a:t>
            </a:r>
            <a:r>
              <a:rPr lang="en-US" sz="2300" dirty="0" err="1">
                <a:ea typeface="Times New Roman"/>
                <a:cs typeface="Times New Roman"/>
              </a:rPr>
              <a:t>сънищата</a:t>
            </a:r>
            <a:r>
              <a:rPr lang="en-US" sz="2300" dirty="0">
                <a:ea typeface="Times New Roman"/>
                <a:cs typeface="Times New Roman"/>
              </a:rPr>
              <a:t> </a:t>
            </a:r>
            <a:r>
              <a:rPr lang="en-US" sz="2300" dirty="0" err="1">
                <a:ea typeface="Times New Roman"/>
                <a:cs typeface="Times New Roman"/>
              </a:rPr>
              <a:t>си</a:t>
            </a:r>
            <a:r>
              <a:rPr lang="en-US" sz="2300" dirty="0">
                <a:ea typeface="Times New Roman"/>
                <a:cs typeface="Times New Roman"/>
              </a:rPr>
              <a:t>.</a:t>
            </a:r>
            <a:endParaRPr lang="bg-BG" sz="2300" dirty="0">
              <a:ea typeface="Calibri"/>
              <a:cs typeface="Times New Roman"/>
            </a:endParaRPr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2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062" y="365125"/>
            <a:ext cx="898573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solidFill>
                  <a:prstClr val="black"/>
                </a:solidFill>
                <a:latin typeface="Calibri"/>
              </a:rPr>
              <a:t>Устройства за анализ и </a:t>
            </a:r>
            <a:r>
              <a:rPr lang="ru-RU" sz="4000" b="1" dirty="0" err="1" smtClean="0">
                <a:solidFill>
                  <a:prstClr val="black"/>
                </a:solidFill>
                <a:latin typeface="Calibri"/>
              </a:rPr>
              <a:t>подобряване</a:t>
            </a:r>
            <a:r>
              <a:rPr lang="ru-RU" sz="4000" b="1" dirty="0" smtClean="0">
                <a:solidFill>
                  <a:prstClr val="black"/>
                </a:solidFill>
                <a:latin typeface="Calibri"/>
              </a:rPr>
              <a:t> на </a:t>
            </a:r>
            <a:r>
              <a:rPr lang="ru-RU" sz="4000" b="1" dirty="0" err="1" smtClean="0">
                <a:solidFill>
                  <a:prstClr val="black"/>
                </a:solidFill>
                <a:latin typeface="Calibri"/>
              </a:rPr>
              <a:t>качеството</a:t>
            </a:r>
            <a:r>
              <a:rPr lang="ru-RU" sz="4000" b="1" dirty="0" smtClean="0">
                <a:solidFill>
                  <a:prstClr val="black"/>
                </a:solidFill>
                <a:latin typeface="Calibri"/>
              </a:rPr>
              <a:t> на </a:t>
            </a:r>
            <a:r>
              <a:rPr lang="ru-RU" sz="4000" b="1" dirty="0" err="1" smtClean="0">
                <a:solidFill>
                  <a:prstClr val="black"/>
                </a:solidFill>
                <a:latin typeface="Calibri"/>
              </a:rPr>
              <a:t>съня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613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     </a:t>
            </a:r>
            <a:r>
              <a:rPr lang="ru-RU" b="1" dirty="0" err="1"/>
              <a:t>Системата</a:t>
            </a:r>
            <a:r>
              <a:rPr lang="ru-RU" b="1" dirty="0"/>
              <a:t> </a:t>
            </a:r>
            <a:r>
              <a:rPr lang="en-US" b="1" dirty="0" smtClean="0"/>
              <a:t>Sense  </a:t>
            </a:r>
            <a:r>
              <a:rPr lang="en-US" dirty="0" smtClean="0"/>
              <a:t>[4]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300" dirty="0"/>
              <a:t> </a:t>
            </a:r>
            <a:r>
              <a:rPr lang="en-US" sz="2300" dirty="0" smtClean="0"/>
              <a:t>   </a:t>
            </a:r>
            <a:endParaRPr lang="bg-BG" sz="2300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300" dirty="0" smtClean="0"/>
              <a:t> </a:t>
            </a:r>
            <a:r>
              <a:rPr lang="bg-BG" sz="2300" dirty="0" smtClean="0"/>
              <a:t>Това е първото от устройствата ,които ще бъдат разгледани накратко в тази част на презентацията. Ще бъде описано не само самото устройство ,но и софтуера към него.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bg-BG" sz="2300" dirty="0"/>
              <a:t> </a:t>
            </a:r>
            <a:r>
              <a:rPr lang="bg-BG" sz="2300" dirty="0" smtClean="0"/>
              <a:t>     </a:t>
            </a:r>
            <a:r>
              <a:rPr lang="ru-RU" sz="2300" dirty="0" err="1"/>
              <a:t>Качественият</a:t>
            </a:r>
            <a:r>
              <a:rPr lang="ru-RU" sz="2300" dirty="0"/>
              <a:t> </a:t>
            </a:r>
            <a:r>
              <a:rPr lang="ru-RU" sz="2300" dirty="0" err="1"/>
              <a:t>сън</a:t>
            </a:r>
            <a:r>
              <a:rPr lang="ru-RU" sz="2300" dirty="0"/>
              <a:t> е от огромно значение за </a:t>
            </a:r>
            <a:r>
              <a:rPr lang="ru-RU" sz="2300" dirty="0" err="1"/>
              <a:t>доброто</a:t>
            </a:r>
            <a:r>
              <a:rPr lang="ru-RU" sz="2300" dirty="0"/>
              <a:t> </a:t>
            </a:r>
            <a:r>
              <a:rPr lang="ru-RU" sz="2300" dirty="0" err="1"/>
              <a:t>здраве</a:t>
            </a:r>
            <a:r>
              <a:rPr lang="ru-RU" sz="2300" dirty="0"/>
              <a:t> и кондиция на </a:t>
            </a:r>
            <a:r>
              <a:rPr lang="ru-RU" sz="2300" dirty="0" err="1"/>
              <a:t>всеки</a:t>
            </a:r>
            <a:r>
              <a:rPr lang="ru-RU" sz="2300" dirty="0"/>
              <a:t> </a:t>
            </a:r>
            <a:r>
              <a:rPr lang="ru-RU" sz="2300" dirty="0" err="1"/>
              <a:t>човек</a:t>
            </a:r>
            <a:r>
              <a:rPr lang="ru-RU" sz="2300" dirty="0"/>
              <a:t>. В </a:t>
            </a:r>
            <a:r>
              <a:rPr lang="ru-RU" sz="2300" dirty="0" err="1"/>
              <a:t>забързаното</a:t>
            </a:r>
            <a:r>
              <a:rPr lang="ru-RU" sz="2300" dirty="0"/>
              <a:t> и </a:t>
            </a:r>
            <a:r>
              <a:rPr lang="ru-RU" sz="2300" dirty="0" err="1"/>
              <a:t>изпълнено</a:t>
            </a:r>
            <a:r>
              <a:rPr lang="ru-RU" sz="2300" dirty="0"/>
              <a:t> </a:t>
            </a:r>
            <a:r>
              <a:rPr lang="ru-RU" sz="2300" dirty="0" err="1"/>
              <a:t>със</a:t>
            </a:r>
            <a:r>
              <a:rPr lang="ru-RU" sz="2300" dirty="0"/>
              <a:t> </a:t>
            </a:r>
            <a:r>
              <a:rPr lang="ru-RU" sz="2300" dirty="0" err="1"/>
              <a:t>стрес</a:t>
            </a:r>
            <a:r>
              <a:rPr lang="ru-RU" sz="2300" dirty="0"/>
              <a:t> </a:t>
            </a:r>
            <a:r>
              <a:rPr lang="ru-RU" sz="2300" dirty="0" err="1"/>
              <a:t>ежедневие</a:t>
            </a:r>
            <a:r>
              <a:rPr lang="ru-RU" sz="2300" dirty="0"/>
              <a:t> </a:t>
            </a:r>
            <a:r>
              <a:rPr lang="ru-RU" sz="2300" dirty="0" err="1"/>
              <a:t>обаче</a:t>
            </a:r>
            <a:r>
              <a:rPr lang="ru-RU" sz="2300" dirty="0"/>
              <a:t> </a:t>
            </a:r>
            <a:r>
              <a:rPr lang="ru-RU" sz="2300" dirty="0" err="1"/>
              <a:t>запазването</a:t>
            </a:r>
            <a:r>
              <a:rPr lang="ru-RU" sz="2300" dirty="0"/>
              <a:t> на </a:t>
            </a:r>
            <a:r>
              <a:rPr lang="ru-RU" sz="2300" dirty="0" err="1"/>
              <a:t>добрите</a:t>
            </a:r>
            <a:r>
              <a:rPr lang="ru-RU" sz="2300" dirty="0"/>
              <a:t> качества на </a:t>
            </a:r>
            <a:r>
              <a:rPr lang="ru-RU" sz="2300" dirty="0" err="1"/>
              <a:t>съня</a:t>
            </a:r>
            <a:r>
              <a:rPr lang="ru-RU" sz="2300" dirty="0"/>
              <a:t> е много трудно</a:t>
            </a:r>
            <a:r>
              <a:rPr lang="ru-RU" sz="2300" dirty="0" smtClean="0"/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300" dirty="0"/>
              <a:t>      </a:t>
            </a:r>
            <a:r>
              <a:rPr lang="ru-RU" sz="2300" dirty="0" err="1"/>
              <a:t>Компанията</a:t>
            </a:r>
            <a:r>
              <a:rPr lang="ru-RU" sz="2300" dirty="0"/>
              <a:t> </a:t>
            </a:r>
            <a:r>
              <a:rPr lang="ru-RU" sz="2300" dirty="0" err="1"/>
              <a:t>Hello</a:t>
            </a:r>
            <a:r>
              <a:rPr lang="ru-RU" sz="2300" dirty="0"/>
              <a:t> е в края на </a:t>
            </a:r>
            <a:r>
              <a:rPr lang="ru-RU" sz="2300" dirty="0" err="1"/>
              <a:t>разработката</a:t>
            </a:r>
            <a:r>
              <a:rPr lang="ru-RU" sz="2300" dirty="0"/>
              <a:t> на </a:t>
            </a:r>
            <a:r>
              <a:rPr lang="ru-RU" sz="2300" dirty="0" err="1"/>
              <a:t>своята</a:t>
            </a:r>
            <a:r>
              <a:rPr lang="ru-RU" sz="2300" dirty="0"/>
              <a:t> система за </a:t>
            </a:r>
            <a:r>
              <a:rPr lang="ru-RU" sz="2300" dirty="0" err="1"/>
              <a:t>подобрение</a:t>
            </a:r>
            <a:r>
              <a:rPr lang="ru-RU" sz="2300" dirty="0"/>
              <a:t> на </a:t>
            </a:r>
            <a:r>
              <a:rPr lang="ru-RU" sz="2300" dirty="0" err="1"/>
              <a:t>съня</a:t>
            </a:r>
            <a:r>
              <a:rPr lang="ru-RU" sz="2300" dirty="0"/>
              <a:t> </a:t>
            </a:r>
            <a:r>
              <a:rPr lang="ru-RU" sz="2300" dirty="0" err="1"/>
              <a:t>Sense</a:t>
            </a:r>
            <a:r>
              <a:rPr lang="ru-RU" sz="2300" dirty="0"/>
              <a:t>, </a:t>
            </a:r>
            <a:r>
              <a:rPr lang="ru-RU" sz="2300" dirty="0" err="1"/>
              <a:t>което</a:t>
            </a:r>
            <a:r>
              <a:rPr lang="ru-RU" sz="2300" dirty="0"/>
              <a:t> </a:t>
            </a:r>
            <a:r>
              <a:rPr lang="ru-RU" sz="2300" dirty="0" err="1"/>
              <a:t>може</a:t>
            </a:r>
            <a:r>
              <a:rPr lang="ru-RU" sz="2300" dirty="0"/>
              <a:t> да </a:t>
            </a:r>
            <a:r>
              <a:rPr lang="ru-RU" sz="2300" dirty="0" err="1"/>
              <a:t>бъде</a:t>
            </a:r>
            <a:r>
              <a:rPr lang="ru-RU" sz="2300" dirty="0"/>
              <a:t> решение на </a:t>
            </a:r>
            <a:r>
              <a:rPr lang="ru-RU" sz="2300" dirty="0" err="1"/>
              <a:t>този</a:t>
            </a:r>
            <a:r>
              <a:rPr lang="ru-RU" sz="2300" dirty="0"/>
              <a:t> проблем </a:t>
            </a:r>
            <a:r>
              <a:rPr lang="ru-RU" sz="2300" dirty="0" err="1"/>
              <a:t>поне</a:t>
            </a:r>
            <a:r>
              <a:rPr lang="ru-RU" sz="2300" dirty="0"/>
              <a:t> </a:t>
            </a:r>
            <a:r>
              <a:rPr lang="ru-RU" sz="2300" dirty="0" err="1"/>
              <a:t>според</a:t>
            </a:r>
            <a:r>
              <a:rPr lang="ru-RU" sz="2300" dirty="0"/>
              <a:t> </a:t>
            </a:r>
            <a:r>
              <a:rPr lang="ru-RU" sz="2300" dirty="0" err="1"/>
              <a:t>нея</a:t>
            </a:r>
            <a:r>
              <a:rPr lang="ru-RU" sz="2300" dirty="0"/>
              <a:t>.</a:t>
            </a:r>
            <a:endParaRPr lang="bg-BG" sz="2300" dirty="0" smtClean="0"/>
          </a:p>
          <a:p>
            <a:pPr marL="0" indent="0" algn="ctr">
              <a:lnSpc>
                <a:spcPct val="100000"/>
              </a:lnSpc>
              <a:buNone/>
            </a:pPr>
            <a:endParaRPr lang="ru-RU" sz="2300" b="1" dirty="0"/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6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062" y="365125"/>
            <a:ext cx="898573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Устройства за анализ и </a:t>
            </a:r>
            <a:r>
              <a:rPr lang="ru-RU" sz="4000" b="1" dirty="0" err="1">
                <a:latin typeface="+mn-lt"/>
              </a:rPr>
              <a:t>подобряване</a:t>
            </a:r>
            <a:r>
              <a:rPr lang="ru-RU" sz="4000" b="1" dirty="0">
                <a:latin typeface="+mn-lt"/>
              </a:rPr>
              <a:t> на </a:t>
            </a:r>
            <a:r>
              <a:rPr lang="ru-RU" sz="4000" b="1" dirty="0" err="1">
                <a:latin typeface="+mn-lt"/>
              </a:rPr>
              <a:t>качеството</a:t>
            </a:r>
            <a:r>
              <a:rPr lang="ru-RU" sz="4000" b="1" dirty="0">
                <a:latin typeface="+mn-lt"/>
              </a:rPr>
              <a:t> на </a:t>
            </a:r>
            <a:r>
              <a:rPr lang="ru-RU" sz="4000" b="1" dirty="0" err="1">
                <a:latin typeface="+mn-lt"/>
              </a:rPr>
              <a:t>съня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5" y="1690688"/>
            <a:ext cx="10802815" cy="52962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     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300" dirty="0" smtClean="0"/>
              <a:t>      </a:t>
            </a:r>
            <a:r>
              <a:rPr lang="ru-RU" sz="2300" dirty="0" err="1" smtClean="0"/>
              <a:t>Sense</a:t>
            </a:r>
            <a:r>
              <a:rPr lang="ru-RU" sz="2300" dirty="0" smtClean="0"/>
              <a:t> </a:t>
            </a:r>
            <a:r>
              <a:rPr lang="ru-RU" sz="2300" dirty="0" err="1"/>
              <a:t>представлява</a:t>
            </a:r>
            <a:r>
              <a:rPr lang="ru-RU" sz="2300" dirty="0"/>
              <a:t> комплект от две малки устройства и приложение за </a:t>
            </a:r>
            <a:r>
              <a:rPr lang="ru-RU" sz="2300" dirty="0" err="1"/>
              <a:t>мобилния</a:t>
            </a:r>
            <a:r>
              <a:rPr lang="ru-RU" sz="2300" dirty="0"/>
              <a:t> телефон. </a:t>
            </a:r>
            <a:r>
              <a:rPr lang="ru-RU" sz="2300" dirty="0" err="1"/>
              <a:t>Основното</a:t>
            </a:r>
            <a:r>
              <a:rPr lang="ru-RU" sz="2300" dirty="0"/>
              <a:t> устройство се </a:t>
            </a:r>
            <a:r>
              <a:rPr lang="ru-RU" sz="2300" dirty="0" err="1"/>
              <a:t>поставя</a:t>
            </a:r>
            <a:r>
              <a:rPr lang="ru-RU" sz="2300" dirty="0"/>
              <a:t> на </a:t>
            </a:r>
            <a:r>
              <a:rPr lang="ru-RU" sz="2300" dirty="0" err="1"/>
              <a:t>нощното</a:t>
            </a:r>
            <a:r>
              <a:rPr lang="ru-RU" sz="2300" dirty="0"/>
              <a:t> </a:t>
            </a:r>
            <a:r>
              <a:rPr lang="ru-RU" sz="2300" dirty="0" err="1"/>
              <a:t>шкафче</a:t>
            </a:r>
            <a:r>
              <a:rPr lang="ru-RU" sz="2300" dirty="0"/>
              <a:t> и се </a:t>
            </a:r>
            <a:r>
              <a:rPr lang="ru-RU" sz="2300" dirty="0" err="1"/>
              <a:t>включва</a:t>
            </a:r>
            <a:r>
              <a:rPr lang="ru-RU" sz="2300" dirty="0"/>
              <a:t>. Чрез </a:t>
            </a:r>
            <a:r>
              <a:rPr lang="ru-RU" sz="2300" dirty="0" err="1"/>
              <a:t>мобилното</a:t>
            </a:r>
            <a:r>
              <a:rPr lang="ru-RU" sz="2300" dirty="0"/>
              <a:t> приложение </a:t>
            </a:r>
            <a:r>
              <a:rPr lang="ru-RU" sz="2300" dirty="0" err="1"/>
              <a:t>може</a:t>
            </a:r>
            <a:r>
              <a:rPr lang="ru-RU" sz="2300" dirty="0"/>
              <a:t> да се настрои </a:t>
            </a:r>
            <a:r>
              <a:rPr lang="ru-RU" sz="2300" dirty="0" err="1"/>
              <a:t>часът</a:t>
            </a:r>
            <a:r>
              <a:rPr lang="ru-RU" sz="2300" dirty="0"/>
              <a:t> на </a:t>
            </a:r>
            <a:r>
              <a:rPr lang="ru-RU" sz="2300" dirty="0" err="1"/>
              <a:t>събуждане</a:t>
            </a:r>
            <a:r>
              <a:rPr lang="ru-RU" sz="2300" dirty="0"/>
              <a:t>, </a:t>
            </a:r>
            <a:r>
              <a:rPr lang="ru-RU" sz="2300" dirty="0" err="1"/>
              <a:t>както</a:t>
            </a:r>
            <a:r>
              <a:rPr lang="ru-RU" sz="2300" dirty="0"/>
              <a:t> и дали </a:t>
            </a:r>
            <a:r>
              <a:rPr lang="ru-RU" sz="2300" dirty="0" err="1"/>
              <a:t>Sense</a:t>
            </a:r>
            <a:r>
              <a:rPr lang="ru-RU" sz="2300" dirty="0"/>
              <a:t> да </a:t>
            </a:r>
            <a:r>
              <a:rPr lang="ru-RU" sz="2300" dirty="0" err="1"/>
              <a:t>използва</a:t>
            </a:r>
            <a:r>
              <a:rPr lang="ru-RU" sz="2300" dirty="0"/>
              <a:t> </a:t>
            </a:r>
            <a:r>
              <a:rPr lang="ru-RU" sz="2300" dirty="0" err="1"/>
              <a:t>вградения</a:t>
            </a:r>
            <a:r>
              <a:rPr lang="ru-RU" sz="2300" dirty="0"/>
              <a:t> си </a:t>
            </a:r>
            <a:r>
              <a:rPr lang="ru-RU" sz="2300" dirty="0" err="1"/>
              <a:t>говорител</a:t>
            </a:r>
            <a:r>
              <a:rPr lang="ru-RU" sz="2300" dirty="0"/>
              <a:t> за </a:t>
            </a:r>
            <a:r>
              <a:rPr lang="ru-RU" sz="2300" dirty="0" err="1"/>
              <a:t>пускането</a:t>
            </a:r>
            <a:r>
              <a:rPr lang="ru-RU" sz="2300" dirty="0"/>
              <a:t> на </a:t>
            </a:r>
            <a:r>
              <a:rPr lang="ru-RU" sz="2300" dirty="0" err="1"/>
              <a:t>бял</a:t>
            </a:r>
            <a:r>
              <a:rPr lang="ru-RU" sz="2300" dirty="0"/>
              <a:t> шум или </a:t>
            </a:r>
            <a:r>
              <a:rPr lang="ru-RU" sz="2300" dirty="0" err="1"/>
              <a:t>симулация</a:t>
            </a:r>
            <a:r>
              <a:rPr lang="ru-RU" sz="2300" dirty="0"/>
              <a:t> на шума на </a:t>
            </a:r>
            <a:r>
              <a:rPr lang="ru-RU" sz="2300" dirty="0" err="1"/>
              <a:t>дъжд</a:t>
            </a:r>
            <a:r>
              <a:rPr lang="ru-RU" sz="2300" dirty="0"/>
              <a:t>, </a:t>
            </a:r>
            <a:r>
              <a:rPr lang="ru-RU" sz="2300" dirty="0" err="1"/>
              <a:t>ако</a:t>
            </a:r>
            <a:r>
              <a:rPr lang="ru-RU" sz="2300" dirty="0"/>
              <a:t> </a:t>
            </a:r>
            <a:r>
              <a:rPr lang="ru-RU" sz="2300" dirty="0" err="1"/>
              <a:t>това</a:t>
            </a:r>
            <a:r>
              <a:rPr lang="ru-RU" sz="2300" dirty="0"/>
              <a:t> </a:t>
            </a:r>
            <a:r>
              <a:rPr lang="ru-RU" sz="2300" dirty="0" err="1"/>
              <a:t>помага</a:t>
            </a:r>
            <a:r>
              <a:rPr lang="ru-RU" sz="2300" dirty="0"/>
              <a:t> на </a:t>
            </a:r>
            <a:r>
              <a:rPr lang="ru-RU" sz="2300" dirty="0" err="1"/>
              <a:t>човека</a:t>
            </a:r>
            <a:r>
              <a:rPr lang="ru-RU" sz="2300" dirty="0"/>
              <a:t> да спи.</a:t>
            </a:r>
            <a:endParaRPr lang="ru-RU" sz="2300" dirty="0" smtClean="0"/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232" y="1761600"/>
            <a:ext cx="5907536" cy="275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5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062" y="365125"/>
            <a:ext cx="898573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Устройства за анализ и </a:t>
            </a:r>
            <a:r>
              <a:rPr lang="ru-RU" sz="4000" b="1" dirty="0" err="1">
                <a:latin typeface="+mn-lt"/>
              </a:rPr>
              <a:t>подобряване</a:t>
            </a:r>
            <a:r>
              <a:rPr lang="ru-RU" sz="4000" b="1" dirty="0">
                <a:latin typeface="+mn-lt"/>
              </a:rPr>
              <a:t> на </a:t>
            </a:r>
            <a:r>
              <a:rPr lang="ru-RU" sz="4000" b="1" dirty="0" err="1">
                <a:latin typeface="+mn-lt"/>
              </a:rPr>
              <a:t>качеството</a:t>
            </a:r>
            <a:r>
              <a:rPr lang="ru-RU" sz="4000" b="1" dirty="0">
                <a:latin typeface="+mn-lt"/>
              </a:rPr>
              <a:t> на </a:t>
            </a:r>
            <a:r>
              <a:rPr lang="ru-RU" sz="4000" b="1" dirty="0" err="1">
                <a:latin typeface="+mn-lt"/>
              </a:rPr>
              <a:t>съня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6133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 smtClean="0"/>
              <a:t>     </a:t>
            </a:r>
            <a:r>
              <a:rPr lang="ru-RU" sz="2300" dirty="0" err="1"/>
              <a:t>Има</a:t>
            </a:r>
            <a:r>
              <a:rPr lang="ru-RU" sz="2300" dirty="0"/>
              <a:t> и </a:t>
            </a:r>
            <a:r>
              <a:rPr lang="ru-RU" sz="2300" dirty="0" err="1"/>
              <a:t>второ</a:t>
            </a:r>
            <a:r>
              <a:rPr lang="ru-RU" sz="2300" dirty="0"/>
              <a:t>, </a:t>
            </a:r>
            <a:r>
              <a:rPr lang="ru-RU" sz="2300" dirty="0" err="1"/>
              <a:t>малко</a:t>
            </a:r>
            <a:r>
              <a:rPr lang="ru-RU" sz="2300" dirty="0"/>
              <a:t> устройство, наречено </a:t>
            </a:r>
            <a:r>
              <a:rPr lang="ru-RU" sz="2300" dirty="0" err="1"/>
              <a:t>Sleep</a:t>
            </a:r>
            <a:r>
              <a:rPr lang="ru-RU" sz="2300" dirty="0"/>
              <a:t> </a:t>
            </a:r>
            <a:r>
              <a:rPr lang="ru-RU" sz="2300" dirty="0" err="1"/>
              <a:t>Pill</a:t>
            </a:r>
            <a:r>
              <a:rPr lang="ru-RU" sz="2300" dirty="0"/>
              <a:t>, </a:t>
            </a:r>
            <a:r>
              <a:rPr lang="ru-RU" sz="2300" dirty="0" err="1"/>
              <a:t>което</a:t>
            </a:r>
            <a:r>
              <a:rPr lang="ru-RU" sz="2300" dirty="0"/>
              <a:t> </a:t>
            </a:r>
            <a:r>
              <a:rPr lang="ru-RU" sz="2300" dirty="0" err="1"/>
              <a:t>всъщност</a:t>
            </a:r>
            <a:r>
              <a:rPr lang="ru-RU" sz="2300" dirty="0"/>
              <a:t> е малка значка, </a:t>
            </a:r>
            <a:r>
              <a:rPr lang="ru-RU" sz="2300" dirty="0" err="1"/>
              <a:t>която</a:t>
            </a:r>
            <a:r>
              <a:rPr lang="ru-RU" sz="2300" dirty="0"/>
              <a:t> се </a:t>
            </a:r>
            <a:r>
              <a:rPr lang="ru-RU" sz="2300" dirty="0" err="1"/>
              <a:t>закача</a:t>
            </a:r>
            <a:r>
              <a:rPr lang="ru-RU" sz="2300" dirty="0"/>
              <a:t> за </a:t>
            </a:r>
            <a:r>
              <a:rPr lang="ru-RU" sz="2300" dirty="0" err="1"/>
              <a:t>калъфката</a:t>
            </a:r>
            <a:r>
              <a:rPr lang="ru-RU" sz="2300" dirty="0"/>
              <a:t> на </a:t>
            </a:r>
            <a:r>
              <a:rPr lang="ru-RU" sz="2300" dirty="0" err="1"/>
              <a:t>възглавницата</a:t>
            </a:r>
            <a:r>
              <a:rPr lang="ru-RU" sz="2300" dirty="0"/>
              <a:t>. В </a:t>
            </a:r>
            <a:r>
              <a:rPr lang="ru-RU" sz="2300" dirty="0" err="1"/>
              <a:t>нея</a:t>
            </a:r>
            <a:r>
              <a:rPr lang="ru-RU" sz="2300" dirty="0"/>
              <a:t> </a:t>
            </a:r>
            <a:r>
              <a:rPr lang="ru-RU" sz="2300" dirty="0" err="1"/>
              <a:t>има</a:t>
            </a:r>
            <a:r>
              <a:rPr lang="ru-RU" sz="2300" dirty="0"/>
              <a:t> </a:t>
            </a:r>
            <a:r>
              <a:rPr lang="ru-RU" sz="2300" dirty="0" err="1"/>
              <a:t>сензори</a:t>
            </a:r>
            <a:r>
              <a:rPr lang="ru-RU" sz="2300" dirty="0"/>
              <a:t> </a:t>
            </a:r>
            <a:r>
              <a:rPr lang="ru-RU" sz="2300" dirty="0" err="1"/>
              <a:t>като</a:t>
            </a:r>
            <a:r>
              <a:rPr lang="ru-RU" sz="2300" dirty="0"/>
              <a:t> </a:t>
            </a:r>
            <a:r>
              <a:rPr lang="ru-RU" sz="2300" dirty="0" err="1"/>
              <a:t>акселерометър</a:t>
            </a:r>
            <a:r>
              <a:rPr lang="ru-RU" sz="2300" dirty="0"/>
              <a:t>, жироскоп и др. Чрез </a:t>
            </a:r>
            <a:r>
              <a:rPr lang="ru-RU" sz="2300" dirty="0" err="1"/>
              <a:t>тях</a:t>
            </a:r>
            <a:r>
              <a:rPr lang="ru-RU" sz="2300" dirty="0"/>
              <a:t> се следят </a:t>
            </a:r>
            <a:r>
              <a:rPr lang="ru-RU" sz="2300" dirty="0" err="1"/>
              <a:t>фазите</a:t>
            </a:r>
            <a:r>
              <a:rPr lang="ru-RU" sz="2300" dirty="0"/>
              <a:t> на </a:t>
            </a:r>
            <a:r>
              <a:rPr lang="ru-RU" sz="2300" dirty="0" err="1"/>
              <a:t>съня</a:t>
            </a:r>
            <a:r>
              <a:rPr lang="ru-RU" sz="2300" dirty="0"/>
              <a:t> на потребителя. Всяка </a:t>
            </a:r>
            <a:r>
              <a:rPr lang="ru-RU" sz="2300" dirty="0" err="1"/>
              <a:t>нощ</a:t>
            </a:r>
            <a:r>
              <a:rPr lang="ru-RU" sz="2300" dirty="0"/>
              <a:t> </a:t>
            </a:r>
            <a:r>
              <a:rPr lang="ru-RU" sz="2300" dirty="0" err="1"/>
              <a:t>Sense</a:t>
            </a:r>
            <a:r>
              <a:rPr lang="ru-RU" sz="2300" dirty="0"/>
              <a:t> </a:t>
            </a:r>
            <a:r>
              <a:rPr lang="ru-RU" sz="2300" dirty="0" err="1"/>
              <a:t>ще</a:t>
            </a:r>
            <a:r>
              <a:rPr lang="ru-RU" sz="2300" dirty="0"/>
              <a:t> </a:t>
            </a:r>
            <a:r>
              <a:rPr lang="ru-RU" sz="2300" dirty="0" err="1"/>
              <a:t>прави</a:t>
            </a:r>
            <a:r>
              <a:rPr lang="ru-RU" sz="2300" dirty="0"/>
              <a:t> подробен анализ на </a:t>
            </a:r>
            <a:r>
              <a:rPr lang="ru-RU" sz="2300" dirty="0" err="1"/>
              <a:t>съня</a:t>
            </a:r>
            <a:r>
              <a:rPr lang="ru-RU" sz="2300" dirty="0"/>
              <a:t> на потребителя и с </a:t>
            </a:r>
            <a:r>
              <a:rPr lang="ru-RU" sz="2300" dirty="0" err="1"/>
              <a:t>времето</a:t>
            </a:r>
            <a:r>
              <a:rPr lang="ru-RU" sz="2300" dirty="0"/>
              <a:t> </a:t>
            </a:r>
            <a:r>
              <a:rPr lang="ru-RU" sz="2300" dirty="0" err="1"/>
              <a:t>ще</a:t>
            </a:r>
            <a:r>
              <a:rPr lang="ru-RU" sz="2300" dirty="0"/>
              <a:t> </a:t>
            </a:r>
            <a:r>
              <a:rPr lang="ru-RU" sz="2300" dirty="0" err="1"/>
              <a:t>изгражда</a:t>
            </a:r>
            <a:r>
              <a:rPr lang="ru-RU" sz="2300" dirty="0"/>
              <a:t> </a:t>
            </a:r>
            <a:r>
              <a:rPr lang="ru-RU" sz="2300" dirty="0" err="1"/>
              <a:t>доста</a:t>
            </a:r>
            <a:r>
              <a:rPr lang="ru-RU" sz="2300" dirty="0"/>
              <a:t> добра </a:t>
            </a:r>
            <a:r>
              <a:rPr lang="ru-RU" sz="2300" dirty="0" err="1"/>
              <a:t>представа</a:t>
            </a:r>
            <a:r>
              <a:rPr lang="ru-RU" sz="2300" dirty="0"/>
              <a:t> за </a:t>
            </a:r>
            <a:r>
              <a:rPr lang="ru-RU" sz="2300" dirty="0" err="1"/>
              <a:t>неговите</a:t>
            </a:r>
            <a:r>
              <a:rPr lang="ru-RU" sz="2300" dirty="0"/>
              <a:t> </a:t>
            </a:r>
            <a:r>
              <a:rPr lang="ru-RU" sz="2300" dirty="0" err="1"/>
              <a:t>навици</a:t>
            </a:r>
            <a:r>
              <a:rPr lang="ru-RU" sz="2300" dirty="0"/>
              <a:t>. </a:t>
            </a:r>
            <a:r>
              <a:rPr lang="ru-RU" sz="2300" dirty="0" err="1"/>
              <a:t>Sense</a:t>
            </a:r>
            <a:r>
              <a:rPr lang="ru-RU" sz="2300" dirty="0"/>
              <a:t> следи и </a:t>
            </a:r>
            <a:r>
              <a:rPr lang="ru-RU" sz="2300" dirty="0" err="1"/>
              <a:t>други</a:t>
            </a:r>
            <a:r>
              <a:rPr lang="ru-RU" sz="2300" dirty="0"/>
              <a:t> критерии </a:t>
            </a:r>
            <a:r>
              <a:rPr lang="ru-RU" sz="2300" dirty="0" err="1"/>
              <a:t>като</a:t>
            </a:r>
            <a:r>
              <a:rPr lang="ru-RU" sz="2300" dirty="0"/>
              <a:t> температура в </a:t>
            </a:r>
            <a:r>
              <a:rPr lang="ru-RU" sz="2300" dirty="0" err="1"/>
              <a:t>стаята</a:t>
            </a:r>
            <a:r>
              <a:rPr lang="ru-RU" sz="2300" dirty="0"/>
              <a:t>, </a:t>
            </a:r>
            <a:r>
              <a:rPr lang="ru-RU" sz="2300" dirty="0" err="1"/>
              <a:t>околен</a:t>
            </a:r>
            <a:r>
              <a:rPr lang="ru-RU" sz="2300" dirty="0"/>
              <a:t> шум, </a:t>
            </a:r>
            <a:r>
              <a:rPr lang="ru-RU" sz="2300" dirty="0" err="1"/>
              <a:t>ниво</a:t>
            </a:r>
            <a:r>
              <a:rPr lang="ru-RU" sz="2300" dirty="0"/>
              <a:t> на </a:t>
            </a:r>
            <a:r>
              <a:rPr lang="ru-RU" sz="2300" dirty="0" err="1"/>
              <a:t>светлината</a:t>
            </a:r>
            <a:r>
              <a:rPr lang="ru-RU" sz="2300" dirty="0" smtClean="0"/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300" dirty="0"/>
              <a:t>       </a:t>
            </a:r>
            <a:r>
              <a:rPr lang="ru-RU" sz="2300" dirty="0" err="1"/>
              <a:t>Цената</a:t>
            </a:r>
            <a:r>
              <a:rPr lang="ru-RU" sz="2300" dirty="0"/>
              <a:t> на </a:t>
            </a:r>
            <a:r>
              <a:rPr lang="ru-RU" sz="2300" dirty="0" err="1"/>
              <a:t>едно</a:t>
            </a:r>
            <a:r>
              <a:rPr lang="ru-RU" sz="2300" dirty="0"/>
              <a:t> </a:t>
            </a:r>
            <a:r>
              <a:rPr lang="ru-RU" sz="2300" dirty="0" err="1"/>
              <a:t>основно</a:t>
            </a:r>
            <a:r>
              <a:rPr lang="ru-RU" sz="2300" dirty="0"/>
              <a:t> </a:t>
            </a:r>
            <a:r>
              <a:rPr lang="ru-RU" sz="2300" dirty="0" err="1"/>
              <a:t>тяло</a:t>
            </a:r>
            <a:r>
              <a:rPr lang="ru-RU" sz="2300" dirty="0"/>
              <a:t> и </a:t>
            </a:r>
            <a:r>
              <a:rPr lang="ru-RU" sz="2300" dirty="0" err="1"/>
              <a:t>едно</a:t>
            </a:r>
            <a:r>
              <a:rPr lang="ru-RU" sz="2300" dirty="0"/>
              <a:t> </a:t>
            </a:r>
            <a:r>
              <a:rPr lang="ru-RU" sz="2300" dirty="0" err="1"/>
              <a:t>Sleep</a:t>
            </a:r>
            <a:r>
              <a:rPr lang="ru-RU" sz="2300" dirty="0"/>
              <a:t> </a:t>
            </a:r>
            <a:r>
              <a:rPr lang="ru-RU" sz="2300" dirty="0" err="1"/>
              <a:t>Pill</a:t>
            </a:r>
            <a:r>
              <a:rPr lang="ru-RU" sz="2300" dirty="0"/>
              <a:t> </a:t>
            </a:r>
            <a:r>
              <a:rPr lang="ru-RU" sz="2300" dirty="0" err="1"/>
              <a:t>ще</a:t>
            </a:r>
            <a:r>
              <a:rPr lang="ru-RU" sz="2300" dirty="0"/>
              <a:t> е 129 </a:t>
            </a:r>
            <a:r>
              <a:rPr lang="ru-RU" sz="2300" dirty="0" err="1"/>
              <a:t>долара</a:t>
            </a:r>
            <a:r>
              <a:rPr lang="ru-RU" sz="2300" dirty="0"/>
              <a:t>, </a:t>
            </a:r>
            <a:r>
              <a:rPr lang="ru-RU" sz="2300" dirty="0" err="1"/>
              <a:t>като</a:t>
            </a:r>
            <a:r>
              <a:rPr lang="ru-RU" sz="2300" dirty="0"/>
              <a:t> </a:t>
            </a:r>
            <a:r>
              <a:rPr lang="ru-RU" sz="2300" dirty="0" err="1"/>
              <a:t>ще</a:t>
            </a:r>
            <a:r>
              <a:rPr lang="ru-RU" sz="2300" dirty="0"/>
              <a:t> </a:t>
            </a:r>
            <a:r>
              <a:rPr lang="ru-RU" sz="2300" dirty="0" err="1"/>
              <a:t>има</a:t>
            </a:r>
            <a:r>
              <a:rPr lang="ru-RU" sz="2300" dirty="0"/>
              <a:t> </a:t>
            </a:r>
            <a:r>
              <a:rPr lang="ru-RU" sz="2300" dirty="0" err="1"/>
              <a:t>възможност</a:t>
            </a:r>
            <a:r>
              <a:rPr lang="ru-RU" sz="2300" dirty="0"/>
              <a:t> за </a:t>
            </a:r>
            <a:r>
              <a:rPr lang="ru-RU" sz="2300" dirty="0" err="1"/>
              <a:t>купуването</a:t>
            </a:r>
            <a:r>
              <a:rPr lang="ru-RU" sz="2300" dirty="0"/>
              <a:t> и на </a:t>
            </a:r>
            <a:r>
              <a:rPr lang="ru-RU" sz="2300" dirty="0" err="1"/>
              <a:t>втори</a:t>
            </a:r>
            <a:r>
              <a:rPr lang="ru-RU" sz="2300" dirty="0"/>
              <a:t> </a:t>
            </a:r>
            <a:r>
              <a:rPr lang="ru-RU" sz="2300" dirty="0" err="1"/>
              <a:t>сензор</a:t>
            </a:r>
            <a:r>
              <a:rPr lang="ru-RU" sz="2300" dirty="0"/>
              <a:t>, за да </a:t>
            </a:r>
            <a:r>
              <a:rPr lang="ru-RU" sz="2300" dirty="0" err="1"/>
              <a:t>може</a:t>
            </a:r>
            <a:r>
              <a:rPr lang="ru-RU" sz="2300" dirty="0"/>
              <a:t> </a:t>
            </a:r>
            <a:r>
              <a:rPr lang="ru-RU" sz="2300" dirty="0" err="1"/>
              <a:t>едно</a:t>
            </a:r>
            <a:r>
              <a:rPr lang="ru-RU" sz="2300" dirty="0"/>
              <a:t> устройство да се </a:t>
            </a:r>
            <a:r>
              <a:rPr lang="ru-RU" sz="2300" dirty="0" err="1"/>
              <a:t>използва</a:t>
            </a:r>
            <a:r>
              <a:rPr lang="ru-RU" sz="2300" dirty="0"/>
              <a:t> от </a:t>
            </a:r>
            <a:r>
              <a:rPr lang="ru-RU" sz="2300" dirty="0" err="1"/>
              <a:t>двама</a:t>
            </a:r>
            <a:r>
              <a:rPr lang="ru-RU" sz="2300" dirty="0"/>
              <a:t> души. </a:t>
            </a:r>
            <a:r>
              <a:rPr lang="ru-RU" sz="2300" dirty="0" err="1"/>
              <a:t>Тогава</a:t>
            </a:r>
            <a:r>
              <a:rPr lang="ru-RU" sz="2300" dirty="0"/>
              <a:t> </a:t>
            </a:r>
            <a:r>
              <a:rPr lang="ru-RU" sz="2300" dirty="0" err="1"/>
              <a:t>цената</a:t>
            </a:r>
            <a:r>
              <a:rPr lang="ru-RU" sz="2300" dirty="0"/>
              <a:t> </a:t>
            </a:r>
            <a:r>
              <a:rPr lang="ru-RU" sz="2300" dirty="0" err="1"/>
              <a:t>ще</a:t>
            </a:r>
            <a:r>
              <a:rPr lang="ru-RU" sz="2300" dirty="0"/>
              <a:t> е 159 </a:t>
            </a:r>
            <a:r>
              <a:rPr lang="ru-RU" sz="2300" dirty="0" err="1"/>
              <a:t>долара</a:t>
            </a:r>
            <a:r>
              <a:rPr lang="ru-RU" sz="2300" dirty="0"/>
              <a:t>.</a:t>
            </a:r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8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4"/>
            <a:ext cx="9267092" cy="900968"/>
          </a:xfrm>
        </p:spPr>
        <p:txBody>
          <a:bodyPr>
            <a:normAutofit/>
          </a:bodyPr>
          <a:lstStyle/>
          <a:p>
            <a:pPr lvl="0" algn="ctr">
              <a:spcBef>
                <a:spcPts val="1000"/>
              </a:spcBef>
            </a:pPr>
            <a:r>
              <a:rPr lang="ru-RU" sz="3200" b="1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Софтуер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за анализ на </a:t>
            </a:r>
            <a:r>
              <a:rPr lang="ru-RU" sz="3200" b="1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съня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на </a:t>
            </a:r>
            <a:r>
              <a:rPr lang="ru-RU" sz="3200" b="1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човека</a:t>
            </a:r>
            <a:endParaRPr lang="bg-BG" sz="3200" b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1231"/>
            <a:ext cx="10515600" cy="45357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b="1" dirty="0"/>
              <a:t>Въведение</a:t>
            </a:r>
            <a:endParaRPr lang="bg-BG" b="1" dirty="0" smtClean="0"/>
          </a:p>
          <a:p>
            <a:pPr marL="0" indent="0" algn="just">
              <a:buNone/>
            </a:pPr>
            <a:r>
              <a:rPr lang="bg-BG" dirty="0" smtClean="0"/>
              <a:t>         </a:t>
            </a:r>
            <a:r>
              <a:rPr lang="ru-RU" dirty="0"/>
              <a:t>По </a:t>
            </a:r>
            <a:r>
              <a:rPr lang="ru-RU" dirty="0" err="1"/>
              <a:t>време</a:t>
            </a:r>
            <a:r>
              <a:rPr lang="ru-RU" dirty="0"/>
              <a:t> на </a:t>
            </a:r>
            <a:r>
              <a:rPr lang="ru-RU" dirty="0" err="1"/>
              <a:t>нормалната</a:t>
            </a:r>
            <a:r>
              <a:rPr lang="ru-RU" dirty="0"/>
              <a:t> </a:t>
            </a:r>
            <a:r>
              <a:rPr lang="ru-RU" dirty="0" err="1"/>
              <a:t>му</a:t>
            </a:r>
            <a:r>
              <a:rPr lang="ru-RU" dirty="0"/>
              <a:t> работа, в </a:t>
            </a:r>
            <a:r>
              <a:rPr lang="ru-RU" dirty="0" err="1"/>
              <a:t>мозъка</a:t>
            </a:r>
            <a:r>
              <a:rPr lang="ru-RU" dirty="0"/>
              <a:t> </a:t>
            </a:r>
            <a:r>
              <a:rPr lang="ru-RU" dirty="0" err="1"/>
              <a:t>протичат</a:t>
            </a:r>
            <a:r>
              <a:rPr lang="ru-RU" dirty="0"/>
              <a:t> множество </a:t>
            </a:r>
            <a:r>
              <a:rPr lang="ru-RU" dirty="0" err="1"/>
              <a:t>електрохимични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осъществяват</a:t>
            </a:r>
            <a:r>
              <a:rPr lang="ru-RU" dirty="0"/>
              <a:t> </a:t>
            </a:r>
            <a:r>
              <a:rPr lang="ru-RU" dirty="0" err="1"/>
              <a:t>преноса</a:t>
            </a:r>
            <a:r>
              <a:rPr lang="ru-RU" dirty="0"/>
              <a:t> и </a:t>
            </a:r>
            <a:r>
              <a:rPr lang="ru-RU" dirty="0" err="1"/>
              <a:t>обработката</a:t>
            </a:r>
            <a:r>
              <a:rPr lang="ru-RU" dirty="0"/>
              <a:t> на информация между </a:t>
            </a:r>
            <a:r>
              <a:rPr lang="ru-RU" dirty="0" err="1"/>
              <a:t>невроните</a:t>
            </a:r>
            <a:r>
              <a:rPr lang="ru-RU" dirty="0"/>
              <a:t>. </a:t>
            </a:r>
            <a:r>
              <a:rPr lang="ru-RU" dirty="0" err="1"/>
              <a:t>Страничен</a:t>
            </a:r>
            <a:r>
              <a:rPr lang="ru-RU" dirty="0"/>
              <a:t> </a:t>
            </a:r>
            <a:r>
              <a:rPr lang="ru-RU" dirty="0" err="1"/>
              <a:t>ефект</a:t>
            </a:r>
            <a:r>
              <a:rPr lang="ru-RU" dirty="0"/>
              <a:t> от </a:t>
            </a:r>
            <a:r>
              <a:rPr lang="ru-RU" dirty="0" err="1"/>
              <a:t>тези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 е </a:t>
            </a:r>
            <a:r>
              <a:rPr lang="ru-RU" dirty="0" err="1"/>
              <a:t>образуването</a:t>
            </a:r>
            <a:r>
              <a:rPr lang="ru-RU" dirty="0"/>
              <a:t> на </a:t>
            </a:r>
            <a:r>
              <a:rPr lang="ru-RU" dirty="0" err="1"/>
              <a:t>електрични</a:t>
            </a:r>
            <a:r>
              <a:rPr lang="ru-RU" dirty="0"/>
              <a:t> полета. При </a:t>
            </a:r>
            <a:r>
              <a:rPr lang="ru-RU" dirty="0" err="1"/>
              <a:t>синхронното</a:t>
            </a:r>
            <a:r>
              <a:rPr lang="ru-RU" dirty="0"/>
              <a:t> </a:t>
            </a:r>
            <a:r>
              <a:rPr lang="ru-RU" dirty="0" err="1"/>
              <a:t>активиране</a:t>
            </a:r>
            <a:r>
              <a:rPr lang="ru-RU" dirty="0"/>
              <a:t> на множество близко </a:t>
            </a:r>
            <a:r>
              <a:rPr lang="ru-RU" dirty="0" err="1"/>
              <a:t>разположени</a:t>
            </a:r>
            <a:r>
              <a:rPr lang="ru-RU" dirty="0"/>
              <a:t> </a:t>
            </a:r>
            <a:r>
              <a:rPr lang="ru-RU" dirty="0" err="1"/>
              <a:t>неврони</a:t>
            </a:r>
            <a:r>
              <a:rPr lang="ru-RU" dirty="0"/>
              <a:t>, </a:t>
            </a:r>
            <a:r>
              <a:rPr lang="ru-RU" dirty="0" err="1"/>
              <a:t>електричните</a:t>
            </a:r>
            <a:r>
              <a:rPr lang="ru-RU" dirty="0"/>
              <a:t> полета </a:t>
            </a:r>
            <a:r>
              <a:rPr lang="ru-RU" dirty="0" err="1"/>
              <a:t>придобиват</a:t>
            </a:r>
            <a:r>
              <a:rPr lang="ru-RU" dirty="0"/>
              <a:t> </a:t>
            </a:r>
            <a:r>
              <a:rPr lang="ru-RU" dirty="0" err="1"/>
              <a:t>достатъчно</a:t>
            </a:r>
            <a:r>
              <a:rPr lang="ru-RU" dirty="0"/>
              <a:t> </a:t>
            </a:r>
            <a:r>
              <a:rPr lang="ru-RU" dirty="0" err="1"/>
              <a:t>голяма</a:t>
            </a:r>
            <a:r>
              <a:rPr lang="ru-RU" dirty="0"/>
              <a:t> амплитуда, за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възможно</a:t>
            </a:r>
            <a:r>
              <a:rPr lang="ru-RU" dirty="0"/>
              <a:t> </a:t>
            </a:r>
            <a:r>
              <a:rPr lang="ru-RU" dirty="0" err="1"/>
              <a:t>измерването</a:t>
            </a:r>
            <a:r>
              <a:rPr lang="ru-RU" dirty="0"/>
              <a:t> и </a:t>
            </a:r>
            <a:r>
              <a:rPr lang="ru-RU" dirty="0" err="1"/>
              <a:t>записването</a:t>
            </a:r>
            <a:r>
              <a:rPr lang="ru-RU" dirty="0"/>
              <a:t> им под формата на </a:t>
            </a:r>
            <a:r>
              <a:rPr lang="ru-RU" dirty="0" err="1"/>
              <a:t>електрични</a:t>
            </a:r>
            <a:r>
              <a:rPr lang="ru-RU" dirty="0"/>
              <a:t> </a:t>
            </a:r>
            <a:r>
              <a:rPr lang="ru-RU" dirty="0" err="1"/>
              <a:t>потенциали</a:t>
            </a:r>
            <a:r>
              <a:rPr lang="ru-RU" dirty="0"/>
              <a:t> от </a:t>
            </a:r>
            <a:r>
              <a:rPr lang="ru-RU" dirty="0" err="1"/>
              <a:t>повърхността</a:t>
            </a:r>
            <a:r>
              <a:rPr lang="ru-RU" dirty="0"/>
              <a:t> на </a:t>
            </a:r>
            <a:r>
              <a:rPr lang="ru-RU" dirty="0" err="1"/>
              <a:t>скалпа</a:t>
            </a:r>
            <a:r>
              <a:rPr lang="ru-RU" dirty="0"/>
              <a:t>. </a:t>
            </a:r>
            <a:r>
              <a:rPr lang="ru-RU" dirty="0" err="1"/>
              <a:t>Медицинският</a:t>
            </a:r>
            <a:r>
              <a:rPr lang="ru-RU" dirty="0"/>
              <a:t> метод, </a:t>
            </a:r>
            <a:r>
              <a:rPr lang="ru-RU" dirty="0" err="1"/>
              <a:t>използващ</a:t>
            </a:r>
            <a:r>
              <a:rPr lang="ru-RU" dirty="0"/>
              <a:t> </a:t>
            </a:r>
            <a:r>
              <a:rPr lang="ru-RU" dirty="0" err="1"/>
              <a:t>този</a:t>
            </a:r>
            <a:r>
              <a:rPr lang="ru-RU" dirty="0"/>
              <a:t> </a:t>
            </a:r>
            <a:r>
              <a:rPr lang="ru-RU" dirty="0" err="1"/>
              <a:t>ефект</a:t>
            </a:r>
            <a:r>
              <a:rPr lang="ru-RU" dirty="0"/>
              <a:t> се </a:t>
            </a:r>
            <a:r>
              <a:rPr lang="ru-RU" dirty="0" err="1"/>
              <a:t>нарича</a:t>
            </a:r>
            <a:r>
              <a:rPr lang="ru-RU" dirty="0"/>
              <a:t> </a:t>
            </a:r>
            <a:r>
              <a:rPr lang="ru-RU" dirty="0" err="1"/>
              <a:t>електроенцефалография</a:t>
            </a:r>
            <a:r>
              <a:rPr lang="ru-RU" dirty="0"/>
              <a:t> (ЕЕГ</a:t>
            </a:r>
            <a:r>
              <a:rPr lang="ru-RU" dirty="0" smtClean="0"/>
              <a:t>).</a:t>
            </a:r>
            <a:endParaRPr lang="en-US" sz="2400" dirty="0"/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3"/>
            <a:ext cx="1852246" cy="110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4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062" y="365125"/>
            <a:ext cx="898573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Устройства за анализ и </a:t>
            </a:r>
            <a:r>
              <a:rPr lang="ru-RU" sz="4000" b="1" dirty="0" err="1">
                <a:latin typeface="+mn-lt"/>
              </a:rPr>
              <a:t>подобряване</a:t>
            </a:r>
            <a:r>
              <a:rPr lang="ru-RU" sz="4000" b="1" dirty="0">
                <a:latin typeface="+mn-lt"/>
              </a:rPr>
              <a:t> на </a:t>
            </a:r>
            <a:r>
              <a:rPr lang="ru-RU" sz="4000" b="1" dirty="0" err="1">
                <a:latin typeface="+mn-lt"/>
              </a:rPr>
              <a:t>качеството</a:t>
            </a:r>
            <a:r>
              <a:rPr lang="ru-RU" sz="4000" b="1" dirty="0">
                <a:latin typeface="+mn-lt"/>
              </a:rPr>
              <a:t> на </a:t>
            </a:r>
            <a:r>
              <a:rPr lang="ru-RU" sz="4000" b="1" dirty="0" err="1">
                <a:latin typeface="+mn-lt"/>
              </a:rPr>
              <a:t>съня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29626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b="1" dirty="0" smtClean="0"/>
              <a:t>     </a:t>
            </a:r>
            <a:r>
              <a:rPr lang="ru-RU" b="1" dirty="0"/>
              <a:t>Смарт устройство на </a:t>
            </a:r>
            <a:r>
              <a:rPr lang="en-US" b="1" dirty="0" smtClean="0"/>
              <a:t>Samsung</a:t>
            </a:r>
            <a:endParaRPr lang="bg-BG" b="1" dirty="0" smtClean="0"/>
          </a:p>
          <a:p>
            <a:pPr marL="0" indent="0" algn="just">
              <a:buNone/>
            </a:pPr>
            <a:endParaRPr lang="ru-RU" b="1" dirty="0" smtClean="0"/>
          </a:p>
          <a:p>
            <a:pPr marL="0" indent="0" algn="just">
              <a:buNone/>
            </a:pPr>
            <a:endParaRPr lang="ru-RU" b="1" dirty="0"/>
          </a:p>
          <a:p>
            <a:pPr marL="0" indent="0" algn="just">
              <a:buNone/>
            </a:pPr>
            <a:endParaRPr lang="ru-RU" b="1" dirty="0" smtClean="0"/>
          </a:p>
          <a:p>
            <a:pPr marL="0" indent="0" algn="just">
              <a:buNone/>
            </a:pPr>
            <a:endParaRPr lang="ru-RU" b="1" dirty="0"/>
          </a:p>
          <a:p>
            <a:pPr marL="0" indent="0" algn="just">
              <a:buNone/>
            </a:pPr>
            <a:endParaRPr lang="ru-RU" b="1" dirty="0" smtClean="0"/>
          </a:p>
          <a:p>
            <a:pPr marL="0" indent="0" algn="just">
              <a:buNone/>
            </a:pPr>
            <a:r>
              <a:rPr lang="ru-RU" sz="2500" dirty="0" smtClean="0"/>
              <a:t>       По </a:t>
            </a:r>
            <a:r>
              <a:rPr lang="ru-RU" sz="2500" dirty="0" err="1"/>
              <a:t>време</a:t>
            </a:r>
            <a:r>
              <a:rPr lang="ru-RU" sz="2500" dirty="0"/>
              <a:t> на IFA </a:t>
            </a:r>
            <a:r>
              <a:rPr lang="ru-RU" sz="2500" dirty="0" err="1"/>
              <a:t>Samsung</a:t>
            </a:r>
            <a:r>
              <a:rPr lang="ru-RU" sz="2500" dirty="0"/>
              <a:t> </a:t>
            </a:r>
            <a:r>
              <a:rPr lang="ru-RU" sz="2500" dirty="0" err="1"/>
              <a:t>представи</a:t>
            </a:r>
            <a:r>
              <a:rPr lang="ru-RU" sz="2500" dirty="0"/>
              <a:t> </a:t>
            </a:r>
            <a:r>
              <a:rPr lang="ru-RU" sz="2500" dirty="0" err="1"/>
              <a:t>Samsung</a:t>
            </a:r>
            <a:r>
              <a:rPr lang="ru-RU" sz="2500" dirty="0"/>
              <a:t> </a:t>
            </a:r>
            <a:r>
              <a:rPr lang="ru-RU" sz="2500" dirty="0" err="1"/>
              <a:t>SleepSense</a:t>
            </a:r>
            <a:r>
              <a:rPr lang="ru-RU" sz="2500" dirty="0"/>
              <a:t> – нов тип устройство за </a:t>
            </a:r>
            <a:r>
              <a:rPr lang="ru-RU" sz="2500" dirty="0" err="1"/>
              <a:t>лична</a:t>
            </a:r>
            <a:r>
              <a:rPr lang="ru-RU" sz="2500" dirty="0"/>
              <a:t> </a:t>
            </a:r>
            <a:r>
              <a:rPr lang="ru-RU" sz="2500" dirty="0" err="1"/>
              <a:t>грижа</a:t>
            </a:r>
            <a:r>
              <a:rPr lang="ru-RU" sz="2500" dirty="0"/>
              <a:t> за </a:t>
            </a:r>
            <a:r>
              <a:rPr lang="ru-RU" sz="2500" dirty="0" err="1"/>
              <a:t>здравето</a:t>
            </a:r>
            <a:r>
              <a:rPr lang="ru-RU" sz="2500" dirty="0"/>
              <a:t>, </a:t>
            </a:r>
            <a:r>
              <a:rPr lang="ru-RU" sz="2500" dirty="0" err="1"/>
              <a:t>което</a:t>
            </a:r>
            <a:r>
              <a:rPr lang="ru-RU" sz="2500" dirty="0"/>
              <a:t> </a:t>
            </a:r>
            <a:r>
              <a:rPr lang="ru-RU" sz="2500" dirty="0" err="1"/>
              <a:t>помага</a:t>
            </a:r>
            <a:r>
              <a:rPr lang="ru-RU" sz="2500" dirty="0"/>
              <a:t> на </a:t>
            </a:r>
            <a:r>
              <a:rPr lang="ru-RU" sz="2500" dirty="0" err="1"/>
              <a:t>хората</a:t>
            </a:r>
            <a:r>
              <a:rPr lang="ru-RU" sz="2500" dirty="0"/>
              <a:t> да </a:t>
            </a:r>
            <a:r>
              <a:rPr lang="ru-RU" sz="2500" dirty="0" err="1"/>
              <a:t>подобряват</a:t>
            </a:r>
            <a:r>
              <a:rPr lang="ru-RU" sz="2500" dirty="0"/>
              <a:t> </a:t>
            </a:r>
            <a:r>
              <a:rPr lang="ru-RU" sz="2500" dirty="0" err="1"/>
              <a:t>качеството</a:t>
            </a:r>
            <a:r>
              <a:rPr lang="ru-RU" sz="2500" dirty="0"/>
              <a:t> на </a:t>
            </a:r>
            <a:r>
              <a:rPr lang="ru-RU" sz="2500" dirty="0" err="1"/>
              <a:t>съня</a:t>
            </a:r>
            <a:r>
              <a:rPr lang="ru-RU" sz="2500" dirty="0"/>
              <a:t> си.</a:t>
            </a:r>
          </a:p>
          <a:p>
            <a:pPr marL="0" indent="0" algn="just">
              <a:buNone/>
            </a:pPr>
            <a:r>
              <a:rPr lang="ru-RU" sz="2500" dirty="0" smtClean="0"/>
              <a:t>        С </a:t>
            </a:r>
            <a:r>
              <a:rPr lang="ru-RU" sz="2500" dirty="0" err="1" smtClean="0"/>
              <a:t>SleepSense</a:t>
            </a:r>
            <a:r>
              <a:rPr lang="ru-RU" sz="2500" dirty="0" smtClean="0"/>
              <a:t> </a:t>
            </a:r>
            <a:r>
              <a:rPr lang="ru-RU" sz="2500" dirty="0" err="1"/>
              <a:t>може</a:t>
            </a:r>
            <a:r>
              <a:rPr lang="ru-RU" sz="2500" dirty="0"/>
              <a:t> да разберете </a:t>
            </a:r>
            <a:r>
              <a:rPr lang="ru-RU" sz="2500" dirty="0" err="1"/>
              <a:t>навиците</a:t>
            </a:r>
            <a:r>
              <a:rPr lang="ru-RU" sz="2500" dirty="0"/>
              <a:t> си при </a:t>
            </a:r>
            <a:r>
              <a:rPr lang="ru-RU" sz="2500" dirty="0" err="1"/>
              <a:t>сън</a:t>
            </a:r>
            <a:r>
              <a:rPr lang="ru-RU" sz="2500" dirty="0"/>
              <a:t> и да научите как да </a:t>
            </a:r>
            <a:r>
              <a:rPr lang="ru-RU" sz="2500" dirty="0" err="1"/>
              <a:t>го</a:t>
            </a:r>
            <a:r>
              <a:rPr lang="ru-RU" sz="2500" dirty="0"/>
              <a:t> </a:t>
            </a:r>
            <a:r>
              <a:rPr lang="ru-RU" sz="2500" dirty="0" err="1"/>
              <a:t>подобрите</a:t>
            </a:r>
            <a:r>
              <a:rPr lang="ru-RU" sz="2500" dirty="0"/>
              <a:t>. </a:t>
            </a:r>
            <a:r>
              <a:rPr lang="ru-RU" sz="2500" dirty="0" err="1"/>
              <a:t>Това</a:t>
            </a:r>
            <a:r>
              <a:rPr lang="ru-RU" sz="2500" dirty="0"/>
              <a:t> устройство за наблюдение на </a:t>
            </a:r>
            <a:r>
              <a:rPr lang="ru-RU" sz="2500" dirty="0" err="1"/>
              <a:t>съня</a:t>
            </a:r>
            <a:r>
              <a:rPr lang="ru-RU" sz="2500" dirty="0"/>
              <a:t> </a:t>
            </a:r>
            <a:r>
              <a:rPr lang="ru-RU" sz="2500" dirty="0" err="1"/>
              <a:t>използва</a:t>
            </a:r>
            <a:r>
              <a:rPr lang="ru-RU" sz="2500" dirty="0"/>
              <a:t> патентована технология за анализ на </a:t>
            </a:r>
            <a:r>
              <a:rPr lang="ru-RU" sz="2500" dirty="0" err="1"/>
              <a:t>количеството</a:t>
            </a:r>
            <a:r>
              <a:rPr lang="ru-RU" sz="2500" dirty="0"/>
              <a:t> и </a:t>
            </a:r>
            <a:r>
              <a:rPr lang="ru-RU" sz="2500" dirty="0" err="1"/>
              <a:t>качеството</a:t>
            </a:r>
            <a:r>
              <a:rPr lang="ru-RU" sz="2500" dirty="0"/>
              <a:t> на </a:t>
            </a:r>
            <a:r>
              <a:rPr lang="ru-RU" sz="2500" dirty="0" err="1"/>
              <a:t>съня</a:t>
            </a:r>
            <a:r>
              <a:rPr lang="ru-RU" sz="2500" dirty="0"/>
              <a:t>, </a:t>
            </a:r>
            <a:r>
              <a:rPr lang="ru-RU" sz="2500" dirty="0" err="1"/>
              <a:t>като</a:t>
            </a:r>
            <a:r>
              <a:rPr lang="ru-RU" sz="2500" dirty="0"/>
              <a:t> </a:t>
            </a:r>
            <a:r>
              <a:rPr lang="ru-RU" sz="2500" dirty="0" err="1"/>
              <a:t>предоставя</a:t>
            </a:r>
            <a:r>
              <a:rPr lang="ru-RU" sz="2500" dirty="0"/>
              <a:t> </a:t>
            </a:r>
            <a:r>
              <a:rPr lang="ru-RU" sz="2500" dirty="0" err="1"/>
              <a:t>персонализирани</a:t>
            </a:r>
            <a:r>
              <a:rPr lang="ru-RU" sz="2500" dirty="0"/>
              <a:t> сведения и </a:t>
            </a:r>
            <a:r>
              <a:rPr lang="ru-RU" sz="2500" dirty="0" err="1"/>
              <a:t>доклади</a:t>
            </a:r>
            <a:r>
              <a:rPr lang="ru-RU" sz="2500" dirty="0"/>
              <a:t>, </a:t>
            </a:r>
            <a:r>
              <a:rPr lang="ru-RU" sz="2500" dirty="0" err="1"/>
              <a:t>както</a:t>
            </a:r>
            <a:r>
              <a:rPr lang="ru-RU" sz="2500" dirty="0"/>
              <a:t> и </a:t>
            </a:r>
            <a:r>
              <a:rPr lang="ru-RU" sz="2500" dirty="0" err="1"/>
              <a:t>експертни</a:t>
            </a:r>
            <a:r>
              <a:rPr lang="ru-RU" sz="2500" dirty="0"/>
              <a:t> </a:t>
            </a:r>
            <a:r>
              <a:rPr lang="ru-RU" sz="2500" dirty="0" err="1"/>
              <a:t>препоръки</a:t>
            </a:r>
            <a:r>
              <a:rPr lang="ru-RU" sz="2500" dirty="0"/>
              <a:t> за </a:t>
            </a:r>
            <a:r>
              <a:rPr lang="ru-RU" sz="2500" dirty="0" err="1"/>
              <a:t>подобряване</a:t>
            </a:r>
            <a:r>
              <a:rPr lang="ru-RU" sz="2500" dirty="0"/>
              <a:t> на </a:t>
            </a:r>
            <a:r>
              <a:rPr lang="ru-RU" sz="2500" dirty="0" err="1"/>
              <a:t>съня</a:t>
            </a:r>
            <a:r>
              <a:rPr lang="ru-RU" sz="2500" dirty="0"/>
              <a:t> – </a:t>
            </a:r>
            <a:r>
              <a:rPr lang="ru-RU" sz="2500" dirty="0" err="1"/>
              <a:t>всичко</a:t>
            </a:r>
            <a:r>
              <a:rPr lang="ru-RU" sz="2500" dirty="0"/>
              <a:t> </a:t>
            </a:r>
            <a:r>
              <a:rPr lang="ru-RU" sz="2500" dirty="0" err="1"/>
              <a:t>това</a:t>
            </a:r>
            <a:r>
              <a:rPr lang="ru-RU" sz="2500" dirty="0"/>
              <a:t> чрез </a:t>
            </a:r>
            <a:r>
              <a:rPr lang="ru-RU" sz="2500" dirty="0" err="1"/>
              <a:t>мобилно</a:t>
            </a:r>
            <a:r>
              <a:rPr lang="ru-RU" sz="2500" dirty="0"/>
              <a:t> приложение.</a:t>
            </a:r>
          </a:p>
          <a:p>
            <a:pPr marL="0" indent="0" algn="just">
              <a:buNone/>
            </a:pPr>
            <a:endParaRPr lang="ru-RU" b="1" dirty="0"/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369" y="2203938"/>
            <a:ext cx="3669323" cy="172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8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062" y="365125"/>
            <a:ext cx="898573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Устройства за анализ и </a:t>
            </a:r>
            <a:r>
              <a:rPr lang="ru-RU" sz="4000" b="1" dirty="0" err="1">
                <a:latin typeface="+mn-lt"/>
              </a:rPr>
              <a:t>подобряване</a:t>
            </a:r>
            <a:r>
              <a:rPr lang="ru-RU" sz="4000" b="1" dirty="0">
                <a:latin typeface="+mn-lt"/>
              </a:rPr>
              <a:t> на </a:t>
            </a:r>
            <a:r>
              <a:rPr lang="ru-RU" sz="4000" b="1" dirty="0" err="1">
                <a:latin typeface="+mn-lt"/>
              </a:rPr>
              <a:t>качеството</a:t>
            </a:r>
            <a:r>
              <a:rPr lang="ru-RU" sz="4000" b="1" dirty="0">
                <a:latin typeface="+mn-lt"/>
              </a:rPr>
              <a:t> на </a:t>
            </a:r>
            <a:r>
              <a:rPr lang="ru-RU" sz="4000" b="1" dirty="0" err="1">
                <a:latin typeface="+mn-lt"/>
              </a:rPr>
              <a:t>съня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61330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 smtClean="0"/>
              <a:t>     </a:t>
            </a:r>
            <a:r>
              <a:rPr lang="ru-RU" sz="2500" dirty="0"/>
              <a:t>За да </a:t>
            </a:r>
            <a:r>
              <a:rPr lang="ru-RU" sz="2500" dirty="0" err="1"/>
              <a:t>го</a:t>
            </a:r>
            <a:r>
              <a:rPr lang="ru-RU" sz="2500" dirty="0"/>
              <a:t> </a:t>
            </a:r>
            <a:r>
              <a:rPr lang="ru-RU" sz="2500" dirty="0" err="1"/>
              <a:t>използвате</a:t>
            </a:r>
            <a:r>
              <a:rPr lang="ru-RU" sz="2500" dirty="0"/>
              <a:t> просто </a:t>
            </a:r>
            <a:r>
              <a:rPr lang="ru-RU" sz="2500" dirty="0" err="1"/>
              <a:t>поставете</a:t>
            </a:r>
            <a:r>
              <a:rPr lang="ru-RU" sz="2500" dirty="0"/>
              <a:t> </a:t>
            </a:r>
            <a:r>
              <a:rPr lang="ru-RU" sz="2500" dirty="0" err="1"/>
              <a:t>сензора</a:t>
            </a:r>
            <a:r>
              <a:rPr lang="ru-RU" sz="2500" dirty="0"/>
              <a:t> под </a:t>
            </a:r>
            <a:r>
              <a:rPr lang="ru-RU" sz="2500" dirty="0" err="1"/>
              <a:t>матрака</a:t>
            </a:r>
            <a:r>
              <a:rPr lang="ru-RU" sz="2500" dirty="0"/>
              <a:t>, </a:t>
            </a:r>
            <a:r>
              <a:rPr lang="ru-RU" sz="2500" dirty="0" err="1"/>
              <a:t>свалете</a:t>
            </a:r>
            <a:r>
              <a:rPr lang="ru-RU" sz="2500" dirty="0"/>
              <a:t> </a:t>
            </a:r>
            <a:r>
              <a:rPr lang="ru-RU" sz="2500" dirty="0" err="1"/>
              <a:t>приложението</a:t>
            </a:r>
            <a:r>
              <a:rPr lang="ru-RU" sz="2500" dirty="0"/>
              <a:t> </a:t>
            </a:r>
            <a:r>
              <a:rPr lang="ru-RU" sz="2500" dirty="0" err="1"/>
              <a:t>SleepSense</a:t>
            </a:r>
            <a:r>
              <a:rPr lang="ru-RU" sz="2500" dirty="0"/>
              <a:t> на </a:t>
            </a:r>
            <a:r>
              <a:rPr lang="ru-RU" sz="2500" dirty="0" err="1"/>
              <a:t>мобилния</a:t>
            </a:r>
            <a:r>
              <a:rPr lang="ru-RU" sz="2500" dirty="0"/>
              <a:t> си телефон, </a:t>
            </a:r>
            <a:r>
              <a:rPr lang="ru-RU" sz="2500" dirty="0" err="1"/>
              <a:t>свържете</a:t>
            </a:r>
            <a:r>
              <a:rPr lang="ru-RU" sz="2500" dirty="0"/>
              <a:t> </a:t>
            </a:r>
            <a:r>
              <a:rPr lang="ru-RU" sz="2500" dirty="0" err="1"/>
              <a:t>ги</a:t>
            </a:r>
            <a:r>
              <a:rPr lang="ru-RU" sz="2500" dirty="0"/>
              <a:t> </a:t>
            </a:r>
            <a:r>
              <a:rPr lang="ru-RU" sz="2500" dirty="0" err="1"/>
              <a:t>помежду</a:t>
            </a:r>
            <a:r>
              <a:rPr lang="ru-RU" sz="2500" dirty="0"/>
              <a:t> си, унесете се в </a:t>
            </a:r>
            <a:r>
              <a:rPr lang="ru-RU" sz="2500" dirty="0" err="1"/>
              <a:t>съня</a:t>
            </a:r>
            <a:r>
              <a:rPr lang="ru-RU" sz="2500" dirty="0"/>
              <a:t> и </a:t>
            </a:r>
            <a:r>
              <a:rPr lang="ru-RU" sz="2500" dirty="0" err="1"/>
              <a:t>SleepSense</a:t>
            </a:r>
            <a:r>
              <a:rPr lang="ru-RU" sz="2500" dirty="0"/>
              <a:t> </a:t>
            </a:r>
            <a:r>
              <a:rPr lang="ru-RU" sz="2500" dirty="0" err="1"/>
              <a:t>ще</a:t>
            </a:r>
            <a:r>
              <a:rPr lang="ru-RU" sz="2500" dirty="0"/>
              <a:t> </a:t>
            </a:r>
            <a:r>
              <a:rPr lang="ru-RU" sz="2500" dirty="0" err="1"/>
              <a:t>започне</a:t>
            </a:r>
            <a:r>
              <a:rPr lang="ru-RU" sz="2500" dirty="0"/>
              <a:t> да </a:t>
            </a:r>
            <a:r>
              <a:rPr lang="ru-RU" sz="2500" dirty="0" err="1"/>
              <a:t>работи</a:t>
            </a:r>
            <a:r>
              <a:rPr lang="ru-RU" sz="2500" dirty="0"/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500" dirty="0" smtClean="0"/>
              <a:t>      С </a:t>
            </a:r>
            <a:r>
              <a:rPr lang="ru-RU" sz="2500" dirty="0" err="1"/>
              <a:t>безконтактен</a:t>
            </a:r>
            <a:r>
              <a:rPr lang="ru-RU" sz="2500" dirty="0"/>
              <a:t> </a:t>
            </a:r>
            <a:r>
              <a:rPr lang="ru-RU" sz="2500" dirty="0" err="1"/>
              <a:t>сензор</a:t>
            </a:r>
            <a:r>
              <a:rPr lang="ru-RU" sz="2500" dirty="0"/>
              <a:t> в </a:t>
            </a:r>
            <a:r>
              <a:rPr lang="ru-RU" sz="2500" dirty="0" err="1"/>
              <a:t>реално</a:t>
            </a:r>
            <a:r>
              <a:rPr lang="ru-RU" sz="2500" dirty="0"/>
              <a:t> </a:t>
            </a:r>
            <a:r>
              <a:rPr lang="ru-RU" sz="2500" dirty="0" err="1"/>
              <a:t>време</a:t>
            </a:r>
            <a:r>
              <a:rPr lang="ru-RU" sz="2500" dirty="0"/>
              <a:t>, той </a:t>
            </a:r>
            <a:r>
              <a:rPr lang="ru-RU" sz="2500" dirty="0" err="1"/>
              <a:t>анализира</a:t>
            </a:r>
            <a:r>
              <a:rPr lang="ru-RU" sz="2500" dirty="0"/>
              <a:t> </a:t>
            </a:r>
            <a:r>
              <a:rPr lang="ru-RU" sz="2500" dirty="0" err="1"/>
              <a:t>сърцето</a:t>
            </a:r>
            <a:r>
              <a:rPr lang="ru-RU" sz="2500" dirty="0"/>
              <a:t> и </a:t>
            </a:r>
            <a:r>
              <a:rPr lang="ru-RU" sz="2500" dirty="0" err="1"/>
              <a:t>дихателните</a:t>
            </a:r>
            <a:r>
              <a:rPr lang="ru-RU" sz="2500" dirty="0"/>
              <a:t> показатели, </a:t>
            </a:r>
            <a:r>
              <a:rPr lang="ru-RU" sz="2500" dirty="0" err="1"/>
              <a:t>както</a:t>
            </a:r>
            <a:r>
              <a:rPr lang="ru-RU" sz="2500" dirty="0"/>
              <a:t> и </a:t>
            </a:r>
            <a:r>
              <a:rPr lang="ru-RU" sz="2500" dirty="0" err="1"/>
              <a:t>движенията</a:t>
            </a:r>
            <a:r>
              <a:rPr lang="ru-RU" sz="2500" dirty="0"/>
              <a:t> по </a:t>
            </a:r>
            <a:r>
              <a:rPr lang="ru-RU" sz="2500" dirty="0" err="1"/>
              <a:t>време</a:t>
            </a:r>
            <a:r>
              <a:rPr lang="ru-RU" sz="2500" dirty="0"/>
              <a:t> на </a:t>
            </a:r>
            <a:r>
              <a:rPr lang="ru-RU" sz="2500" dirty="0" err="1"/>
              <a:t>сън</a:t>
            </a:r>
            <a:r>
              <a:rPr lang="ru-RU" sz="2500" dirty="0"/>
              <a:t>, </a:t>
            </a:r>
            <a:r>
              <a:rPr lang="ru-RU" sz="2500" dirty="0" err="1"/>
              <a:t>така</a:t>
            </a:r>
            <a:r>
              <a:rPr lang="ru-RU" sz="2500" dirty="0"/>
              <a:t> че всяка </a:t>
            </a:r>
            <a:r>
              <a:rPr lang="ru-RU" sz="2500" dirty="0" err="1"/>
              <a:t>сутрин</a:t>
            </a:r>
            <a:r>
              <a:rPr lang="ru-RU" sz="2500" dirty="0"/>
              <a:t> </a:t>
            </a:r>
            <a:r>
              <a:rPr lang="ru-RU" sz="2500" dirty="0" err="1"/>
              <a:t>получавате</a:t>
            </a:r>
            <a:r>
              <a:rPr lang="ru-RU" sz="2500" dirty="0"/>
              <a:t> </a:t>
            </a:r>
            <a:r>
              <a:rPr lang="ru-RU" sz="2500" dirty="0" err="1"/>
              <a:t>персонализиран</a:t>
            </a:r>
            <a:r>
              <a:rPr lang="ru-RU" sz="2500" dirty="0"/>
              <a:t> разбор на </a:t>
            </a:r>
            <a:r>
              <a:rPr lang="ru-RU" sz="2500" dirty="0" err="1"/>
              <a:t>съня</a:t>
            </a:r>
            <a:r>
              <a:rPr lang="ru-RU" sz="2500" dirty="0"/>
              <a:t> – обобщение на </a:t>
            </a:r>
            <a:r>
              <a:rPr lang="ru-RU" sz="2500" dirty="0" err="1"/>
              <a:t>активностите</a:t>
            </a:r>
            <a:r>
              <a:rPr lang="ru-RU" sz="2500" dirty="0"/>
              <a:t> по </a:t>
            </a:r>
            <a:r>
              <a:rPr lang="ru-RU" sz="2500" dirty="0" err="1"/>
              <a:t>време</a:t>
            </a:r>
            <a:r>
              <a:rPr lang="ru-RU" sz="2500" dirty="0"/>
              <a:t> на </a:t>
            </a:r>
            <a:r>
              <a:rPr lang="ru-RU" sz="2500" dirty="0" err="1"/>
              <a:t>съня</a:t>
            </a:r>
            <a:r>
              <a:rPr lang="ru-RU" sz="2500" dirty="0"/>
              <a:t> и </a:t>
            </a:r>
            <a:r>
              <a:rPr lang="ru-RU" sz="2500" dirty="0" err="1"/>
              <a:t>резултатите</a:t>
            </a:r>
            <a:r>
              <a:rPr lang="ru-RU" sz="2500" dirty="0"/>
              <a:t>, сравнение </a:t>
            </a:r>
            <a:r>
              <a:rPr lang="ru-RU" sz="2500" dirty="0" err="1"/>
              <a:t>със</a:t>
            </a:r>
            <a:r>
              <a:rPr lang="ru-RU" sz="2500" dirty="0"/>
              <a:t> </a:t>
            </a:r>
            <a:r>
              <a:rPr lang="ru-RU" sz="2500" dirty="0" err="1"/>
              <a:t>средните</a:t>
            </a:r>
            <a:r>
              <a:rPr lang="ru-RU" sz="2500" dirty="0"/>
              <a:t> </a:t>
            </a:r>
            <a:r>
              <a:rPr lang="ru-RU" sz="2500" dirty="0" err="1"/>
              <a:t>резултати</a:t>
            </a:r>
            <a:r>
              <a:rPr lang="ru-RU" sz="2500" dirty="0"/>
              <a:t> за </a:t>
            </a:r>
            <a:r>
              <a:rPr lang="ru-RU" sz="2500" dirty="0" err="1"/>
              <a:t>вашата</a:t>
            </a:r>
            <a:r>
              <a:rPr lang="ru-RU" sz="2500" dirty="0"/>
              <a:t> </a:t>
            </a:r>
            <a:r>
              <a:rPr lang="ru-RU" sz="2500" dirty="0" err="1"/>
              <a:t>възраст</a:t>
            </a:r>
            <a:r>
              <a:rPr lang="ru-RU" sz="2500" dirty="0"/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500" dirty="0" smtClean="0"/>
              <a:t>      </a:t>
            </a:r>
            <a:r>
              <a:rPr lang="ru-RU" sz="2500" dirty="0" err="1" smtClean="0"/>
              <a:t>Резултатът</a:t>
            </a:r>
            <a:r>
              <a:rPr lang="ru-RU" sz="2500" dirty="0" smtClean="0"/>
              <a:t> </a:t>
            </a:r>
            <a:r>
              <a:rPr lang="ru-RU" sz="2500" dirty="0"/>
              <a:t>от </a:t>
            </a:r>
            <a:r>
              <a:rPr lang="ru-RU" sz="2500" dirty="0" err="1"/>
              <a:t>съня</a:t>
            </a:r>
            <a:r>
              <a:rPr lang="ru-RU" sz="2500" dirty="0"/>
              <a:t> </a:t>
            </a:r>
            <a:r>
              <a:rPr lang="ru-RU" sz="2500" dirty="0" err="1"/>
              <a:t>ви</a:t>
            </a:r>
            <a:r>
              <a:rPr lang="ru-RU" sz="2500" dirty="0"/>
              <a:t> се </a:t>
            </a:r>
            <a:r>
              <a:rPr lang="ru-RU" sz="2500" dirty="0" err="1"/>
              <a:t>изчислява</a:t>
            </a:r>
            <a:r>
              <a:rPr lang="ru-RU" sz="2500" dirty="0"/>
              <a:t> на </a:t>
            </a:r>
            <a:r>
              <a:rPr lang="ru-RU" sz="2500" dirty="0" err="1"/>
              <a:t>базата</a:t>
            </a:r>
            <a:r>
              <a:rPr lang="ru-RU" sz="2500" dirty="0"/>
              <a:t> на </a:t>
            </a:r>
            <a:r>
              <a:rPr lang="ru-RU" sz="2500" dirty="0" err="1"/>
              <a:t>седем</a:t>
            </a:r>
            <a:r>
              <a:rPr lang="ru-RU" sz="2500" dirty="0"/>
              <a:t> </a:t>
            </a:r>
            <a:r>
              <a:rPr lang="ru-RU" sz="2500" dirty="0" err="1"/>
              <a:t>елемента</a:t>
            </a:r>
            <a:r>
              <a:rPr lang="ru-RU" sz="2500" dirty="0"/>
              <a:t>: </a:t>
            </a:r>
            <a:r>
              <a:rPr lang="ru-RU" sz="2500" dirty="0" err="1"/>
              <a:t>общо</a:t>
            </a:r>
            <a:r>
              <a:rPr lang="ru-RU" sz="2500" dirty="0"/>
              <a:t> </a:t>
            </a:r>
            <a:r>
              <a:rPr lang="ru-RU" sz="2500" dirty="0" err="1"/>
              <a:t>време</a:t>
            </a:r>
            <a:r>
              <a:rPr lang="ru-RU" sz="2500" dirty="0"/>
              <a:t> </a:t>
            </a:r>
            <a:r>
              <a:rPr lang="ru-RU" sz="2500" dirty="0" err="1"/>
              <a:t>сън</a:t>
            </a:r>
            <a:r>
              <a:rPr lang="ru-RU" sz="2500" dirty="0"/>
              <a:t>; </a:t>
            </a:r>
            <a:r>
              <a:rPr lang="ru-RU" sz="2500" dirty="0" err="1"/>
              <a:t>ефикасност</a:t>
            </a:r>
            <a:r>
              <a:rPr lang="ru-RU" sz="2500" dirty="0"/>
              <a:t> на </a:t>
            </a:r>
            <a:r>
              <a:rPr lang="ru-RU" sz="2500" dirty="0" err="1"/>
              <a:t>съня</a:t>
            </a:r>
            <a:r>
              <a:rPr lang="ru-RU" sz="2500" dirty="0"/>
              <a:t>; </a:t>
            </a:r>
            <a:r>
              <a:rPr lang="ru-RU" sz="2500" dirty="0" err="1"/>
              <a:t>време</a:t>
            </a:r>
            <a:r>
              <a:rPr lang="ru-RU" sz="2500" dirty="0"/>
              <a:t>, за </a:t>
            </a:r>
            <a:r>
              <a:rPr lang="ru-RU" sz="2500" dirty="0" err="1"/>
              <a:t>което</a:t>
            </a:r>
            <a:r>
              <a:rPr lang="ru-RU" sz="2500" dirty="0"/>
              <a:t> </a:t>
            </a:r>
            <a:r>
              <a:rPr lang="ru-RU" sz="2500" dirty="0" err="1"/>
              <a:t>заспивате</a:t>
            </a:r>
            <a:r>
              <a:rPr lang="ru-RU" sz="2500" dirty="0"/>
              <a:t>; </a:t>
            </a:r>
            <a:r>
              <a:rPr lang="ru-RU" sz="2500" dirty="0" err="1"/>
              <a:t>брой</a:t>
            </a:r>
            <a:r>
              <a:rPr lang="ru-RU" sz="2500" dirty="0"/>
              <a:t> </a:t>
            </a:r>
            <a:r>
              <a:rPr lang="ru-RU" sz="2500" dirty="0" err="1"/>
              <a:t>събуждания</a:t>
            </a:r>
            <a:r>
              <a:rPr lang="ru-RU" sz="2500" dirty="0"/>
              <a:t>; </a:t>
            </a:r>
            <a:r>
              <a:rPr lang="ru-RU" sz="2500" dirty="0" err="1"/>
              <a:t>брой</a:t>
            </a:r>
            <a:r>
              <a:rPr lang="ru-RU" sz="2500" dirty="0"/>
              <a:t> </a:t>
            </a:r>
            <a:r>
              <a:rPr lang="ru-RU" sz="2500" dirty="0" err="1"/>
              <a:t>ставания</a:t>
            </a:r>
            <a:r>
              <a:rPr lang="ru-RU" sz="2500" dirty="0"/>
              <a:t> от </a:t>
            </a:r>
            <a:r>
              <a:rPr lang="ru-RU" sz="2500" dirty="0" err="1"/>
              <a:t>леглото</a:t>
            </a:r>
            <a:r>
              <a:rPr lang="ru-RU" sz="2500" dirty="0"/>
              <a:t>; процент от </a:t>
            </a:r>
            <a:r>
              <a:rPr lang="ru-RU" sz="2500" dirty="0" err="1"/>
              <a:t>времето</a:t>
            </a:r>
            <a:r>
              <a:rPr lang="ru-RU" sz="2500" dirty="0"/>
              <a:t> в REM (</a:t>
            </a:r>
            <a:r>
              <a:rPr lang="ru-RU" sz="2500" dirty="0" err="1"/>
              <a:t>бързо</a:t>
            </a:r>
            <a:r>
              <a:rPr lang="ru-RU" sz="2500" dirty="0"/>
              <a:t> движение на </a:t>
            </a:r>
            <a:r>
              <a:rPr lang="ru-RU" sz="2500" dirty="0" err="1"/>
              <a:t>очите</a:t>
            </a:r>
            <a:r>
              <a:rPr lang="ru-RU" sz="2500" dirty="0"/>
              <a:t>) и процент от </a:t>
            </a:r>
            <a:r>
              <a:rPr lang="ru-RU" sz="2500" dirty="0" err="1"/>
              <a:t>времето</a:t>
            </a:r>
            <a:r>
              <a:rPr lang="ru-RU" sz="2500" dirty="0"/>
              <a:t>, </a:t>
            </a:r>
            <a:r>
              <a:rPr lang="ru-RU" sz="2500" dirty="0" err="1"/>
              <a:t>прекарано</a:t>
            </a:r>
            <a:r>
              <a:rPr lang="ru-RU" sz="2500" dirty="0"/>
              <a:t> в </a:t>
            </a:r>
            <a:r>
              <a:rPr lang="ru-RU" sz="2500" dirty="0" err="1"/>
              <a:t>дълбок</a:t>
            </a:r>
            <a:r>
              <a:rPr lang="ru-RU" sz="2500" dirty="0"/>
              <a:t> </a:t>
            </a:r>
            <a:r>
              <a:rPr lang="ru-RU" sz="2500" dirty="0" err="1"/>
              <a:t>сън</a:t>
            </a:r>
            <a:r>
              <a:rPr lang="ru-RU" sz="2500" dirty="0"/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500" smtClean="0"/>
              <a:t>      Базиран</a:t>
            </a:r>
            <a:r>
              <a:rPr lang="ru-RU" sz="2500" dirty="0" smtClean="0"/>
              <a:t> </a:t>
            </a:r>
            <a:r>
              <a:rPr lang="ru-RU" sz="2500" dirty="0"/>
              <a:t>на </a:t>
            </a:r>
            <a:r>
              <a:rPr lang="ru-RU" sz="2500" dirty="0" err="1"/>
              <a:t>индивидуалните</a:t>
            </a:r>
            <a:r>
              <a:rPr lang="ru-RU" sz="2500" dirty="0"/>
              <a:t> </a:t>
            </a:r>
            <a:r>
              <a:rPr lang="ru-RU" sz="2500" dirty="0" err="1"/>
              <a:t>резултати</a:t>
            </a:r>
            <a:r>
              <a:rPr lang="ru-RU" sz="2500" dirty="0"/>
              <a:t> от </a:t>
            </a:r>
            <a:r>
              <a:rPr lang="ru-RU" sz="2500" dirty="0" err="1"/>
              <a:t>съня</a:t>
            </a:r>
            <a:r>
              <a:rPr lang="ru-RU" sz="2500" dirty="0"/>
              <a:t>, </a:t>
            </a:r>
            <a:r>
              <a:rPr lang="ru-RU" sz="2500" dirty="0" err="1"/>
              <a:t>приложението</a:t>
            </a:r>
            <a:r>
              <a:rPr lang="ru-RU" sz="2500" dirty="0"/>
              <a:t> </a:t>
            </a:r>
            <a:r>
              <a:rPr lang="ru-RU" sz="2500" dirty="0" err="1"/>
              <a:t>предоставя</a:t>
            </a:r>
            <a:r>
              <a:rPr lang="ru-RU" sz="2500" dirty="0"/>
              <a:t> </a:t>
            </a:r>
            <a:r>
              <a:rPr lang="ru-RU" sz="2500" dirty="0" err="1"/>
              <a:t>експертни</a:t>
            </a:r>
            <a:r>
              <a:rPr lang="ru-RU" sz="2500" dirty="0"/>
              <a:t> </a:t>
            </a:r>
            <a:r>
              <a:rPr lang="ru-RU" sz="2500" dirty="0" err="1"/>
              <a:t>препоръки</a:t>
            </a:r>
            <a:r>
              <a:rPr lang="ru-RU" sz="2500" dirty="0"/>
              <a:t> как да се </a:t>
            </a:r>
            <a:r>
              <a:rPr lang="ru-RU" sz="2500" dirty="0" err="1"/>
              <a:t>подобри</a:t>
            </a:r>
            <a:r>
              <a:rPr lang="ru-RU" sz="2500" dirty="0"/>
              <a:t>.</a:t>
            </a:r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6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062" y="365125"/>
            <a:ext cx="898573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Устройства за анализ и </a:t>
            </a:r>
            <a:r>
              <a:rPr lang="ru-RU" sz="4000" b="1" dirty="0" err="1">
                <a:latin typeface="+mn-lt"/>
              </a:rPr>
              <a:t>подобряване</a:t>
            </a:r>
            <a:r>
              <a:rPr lang="ru-RU" sz="4000" b="1" dirty="0">
                <a:latin typeface="+mn-lt"/>
              </a:rPr>
              <a:t> на </a:t>
            </a:r>
            <a:r>
              <a:rPr lang="ru-RU" sz="4000" b="1" dirty="0" err="1">
                <a:latin typeface="+mn-lt"/>
              </a:rPr>
              <a:t>качеството</a:t>
            </a:r>
            <a:r>
              <a:rPr lang="ru-RU" sz="4000" b="1" dirty="0">
                <a:latin typeface="+mn-lt"/>
              </a:rPr>
              <a:t> на </a:t>
            </a:r>
            <a:r>
              <a:rPr lang="ru-RU" sz="4000" b="1" dirty="0" err="1">
                <a:latin typeface="+mn-lt"/>
              </a:rPr>
              <a:t>съня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613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/>
              <a:t>     </a:t>
            </a:r>
            <a:r>
              <a:rPr lang="ru-RU" b="1" dirty="0"/>
              <a:t>Устройство за анализ на </a:t>
            </a:r>
            <a:r>
              <a:rPr lang="ru-RU" b="1" dirty="0" err="1"/>
              <a:t>съня</a:t>
            </a:r>
            <a:r>
              <a:rPr lang="ru-RU" b="1" dirty="0"/>
              <a:t> </a:t>
            </a:r>
            <a:r>
              <a:rPr lang="ru-RU" b="1" dirty="0" err="1"/>
              <a:t>Medisana</a:t>
            </a:r>
            <a:r>
              <a:rPr lang="ru-RU" b="1" dirty="0"/>
              <a:t> SC </a:t>
            </a:r>
            <a:r>
              <a:rPr lang="ru-RU" b="1" dirty="0" smtClean="0"/>
              <a:t>800</a:t>
            </a:r>
            <a:endParaRPr lang="en-US" b="1" dirty="0" smtClean="0"/>
          </a:p>
          <a:p>
            <a:pPr marL="0" indent="0" algn="ctr">
              <a:buNone/>
            </a:pPr>
            <a:endParaRPr lang="ru-RU" b="1" dirty="0"/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285" y="2379785"/>
            <a:ext cx="5971429" cy="442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062" y="365125"/>
            <a:ext cx="898573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Устройства за анализ и </a:t>
            </a:r>
            <a:r>
              <a:rPr lang="ru-RU" sz="4000" b="1" dirty="0" err="1">
                <a:latin typeface="+mn-lt"/>
              </a:rPr>
              <a:t>подобряване</a:t>
            </a:r>
            <a:r>
              <a:rPr lang="ru-RU" sz="4000" b="1" dirty="0">
                <a:latin typeface="+mn-lt"/>
              </a:rPr>
              <a:t> на </a:t>
            </a:r>
            <a:r>
              <a:rPr lang="ru-RU" sz="4000" b="1" dirty="0" err="1">
                <a:latin typeface="+mn-lt"/>
              </a:rPr>
              <a:t>качеството</a:t>
            </a:r>
            <a:r>
              <a:rPr lang="ru-RU" sz="4000" b="1" dirty="0">
                <a:latin typeface="+mn-lt"/>
              </a:rPr>
              <a:t> на </a:t>
            </a:r>
            <a:r>
              <a:rPr lang="ru-RU" sz="4000" b="1" dirty="0" err="1">
                <a:latin typeface="+mn-lt"/>
              </a:rPr>
              <a:t>съня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6133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300" dirty="0" smtClean="0"/>
              <a:t>    </a:t>
            </a:r>
            <a:endParaRPr lang="en-US" sz="2300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300" dirty="0" smtClean="0"/>
              <a:t>      </a:t>
            </a:r>
            <a:r>
              <a:rPr lang="ru-RU" sz="2300" dirty="0" smtClean="0"/>
              <a:t> </a:t>
            </a:r>
            <a:r>
              <a:rPr lang="ru-RU" sz="2300" dirty="0" err="1"/>
              <a:t>Устройството</a:t>
            </a:r>
            <a:r>
              <a:rPr lang="ru-RU" sz="2300" dirty="0"/>
              <a:t> за анализ на </a:t>
            </a:r>
            <a:r>
              <a:rPr lang="ru-RU" sz="2300" dirty="0" err="1"/>
              <a:t>съня</a:t>
            </a:r>
            <a:r>
              <a:rPr lang="ru-RU" sz="2300" dirty="0"/>
              <a:t> </a:t>
            </a:r>
            <a:r>
              <a:rPr lang="ru-RU" sz="2300" dirty="0" err="1"/>
              <a:t>Medisana</a:t>
            </a:r>
            <a:r>
              <a:rPr lang="ru-RU" sz="2300" dirty="0"/>
              <a:t> SC800, следи за </a:t>
            </a:r>
            <a:r>
              <a:rPr lang="ru-RU" sz="2300" dirty="0" err="1"/>
              <a:t>дълбочината</a:t>
            </a:r>
            <a:r>
              <a:rPr lang="ru-RU" sz="2300" dirty="0"/>
              <a:t> на </a:t>
            </a:r>
            <a:r>
              <a:rPr lang="ru-RU" sz="2300" dirty="0" err="1"/>
              <a:t>съня</a:t>
            </a:r>
            <a:r>
              <a:rPr lang="ru-RU" sz="2300" dirty="0"/>
              <a:t> и </a:t>
            </a:r>
            <a:r>
              <a:rPr lang="ru-RU" sz="2300" dirty="0" err="1"/>
              <a:t>неговата</a:t>
            </a:r>
            <a:r>
              <a:rPr lang="ru-RU" sz="2300" dirty="0"/>
              <a:t> </a:t>
            </a:r>
            <a:r>
              <a:rPr lang="ru-RU" sz="2300" dirty="0" err="1"/>
              <a:t>продължителност</a:t>
            </a:r>
            <a:r>
              <a:rPr lang="ru-RU" sz="2300" dirty="0"/>
              <a:t>, </a:t>
            </a:r>
            <a:r>
              <a:rPr lang="ru-RU" sz="2300" dirty="0" err="1"/>
              <a:t>сърдечна</a:t>
            </a:r>
            <a:r>
              <a:rPr lang="ru-RU" sz="2300" dirty="0"/>
              <a:t> и </a:t>
            </a:r>
            <a:r>
              <a:rPr lang="ru-RU" sz="2300" dirty="0" err="1"/>
              <a:t>дихателна</a:t>
            </a:r>
            <a:r>
              <a:rPr lang="ru-RU" sz="2300" dirty="0"/>
              <a:t> </a:t>
            </a:r>
            <a:r>
              <a:rPr lang="ru-RU" sz="2300" dirty="0" err="1"/>
              <a:t>честота</a:t>
            </a:r>
            <a:r>
              <a:rPr lang="ru-RU" sz="2300" dirty="0"/>
              <a:t> и движения по </a:t>
            </a:r>
            <a:r>
              <a:rPr lang="ru-RU" sz="2300" dirty="0" err="1"/>
              <a:t>време</a:t>
            </a:r>
            <a:r>
              <a:rPr lang="ru-RU" sz="2300" dirty="0"/>
              <a:t> на </a:t>
            </a:r>
            <a:r>
              <a:rPr lang="ru-RU" sz="2300" dirty="0" err="1"/>
              <a:t>сън</a:t>
            </a:r>
            <a:r>
              <a:rPr lang="ru-RU" sz="2300" dirty="0"/>
              <a:t>. </a:t>
            </a:r>
            <a:r>
              <a:rPr lang="ru-RU" sz="2300" dirty="0" err="1"/>
              <a:t>Въз</a:t>
            </a:r>
            <a:r>
              <a:rPr lang="ru-RU" sz="2300" dirty="0"/>
              <a:t> основа на </a:t>
            </a:r>
            <a:r>
              <a:rPr lang="ru-RU" sz="2300" dirty="0" err="1"/>
              <a:t>това</a:t>
            </a:r>
            <a:r>
              <a:rPr lang="ru-RU" sz="2300" dirty="0"/>
              <a:t>, </a:t>
            </a:r>
            <a:r>
              <a:rPr lang="ru-RU" sz="2300" dirty="0" err="1"/>
              <a:t>може</a:t>
            </a:r>
            <a:r>
              <a:rPr lang="ru-RU" sz="2300" dirty="0"/>
              <a:t> да се </a:t>
            </a:r>
            <a:r>
              <a:rPr lang="ru-RU" sz="2300" dirty="0" err="1"/>
              <a:t>създаде</a:t>
            </a:r>
            <a:r>
              <a:rPr lang="ru-RU" sz="2300" dirty="0"/>
              <a:t> един </a:t>
            </a:r>
            <a:r>
              <a:rPr lang="ru-RU" sz="2300" dirty="0" err="1"/>
              <a:t>изключително</a:t>
            </a:r>
            <a:r>
              <a:rPr lang="ru-RU" sz="2300" dirty="0"/>
              <a:t> </a:t>
            </a:r>
            <a:r>
              <a:rPr lang="ru-RU" sz="2300" dirty="0" err="1"/>
              <a:t>прецизен</a:t>
            </a:r>
            <a:r>
              <a:rPr lang="ru-RU" sz="2300" dirty="0"/>
              <a:t> и </a:t>
            </a:r>
            <a:r>
              <a:rPr lang="ru-RU" sz="2300" dirty="0" err="1"/>
              <a:t>цялостен</a:t>
            </a:r>
            <a:r>
              <a:rPr lang="ru-RU" sz="2300" dirty="0"/>
              <a:t> анализ на </a:t>
            </a:r>
            <a:r>
              <a:rPr lang="ru-RU" sz="2300" dirty="0" err="1"/>
              <a:t>вашите</a:t>
            </a:r>
            <a:r>
              <a:rPr lang="ru-RU" sz="2300" dirty="0"/>
              <a:t> </a:t>
            </a:r>
            <a:r>
              <a:rPr lang="ru-RU" sz="2300" dirty="0" err="1"/>
              <a:t>навици</a:t>
            </a:r>
            <a:r>
              <a:rPr lang="ru-RU" sz="2300" dirty="0"/>
              <a:t> за </a:t>
            </a:r>
            <a:r>
              <a:rPr lang="ru-RU" sz="2300" dirty="0" err="1"/>
              <a:t>сън</a:t>
            </a:r>
            <a:r>
              <a:rPr lang="ru-RU" sz="2300" dirty="0"/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300" dirty="0" err="1"/>
              <a:t>Балансираната</a:t>
            </a:r>
            <a:r>
              <a:rPr lang="ru-RU" sz="2300" dirty="0"/>
              <a:t> </a:t>
            </a:r>
            <a:r>
              <a:rPr lang="ru-RU" sz="2300" dirty="0" err="1"/>
              <a:t>сън</a:t>
            </a:r>
            <a:r>
              <a:rPr lang="ru-RU" sz="2300" dirty="0"/>
              <a:t> е от </a:t>
            </a:r>
            <a:r>
              <a:rPr lang="ru-RU" sz="2300" dirty="0" err="1"/>
              <a:t>съществено</a:t>
            </a:r>
            <a:r>
              <a:rPr lang="ru-RU" sz="2300" dirty="0"/>
              <a:t> значение за </a:t>
            </a:r>
            <a:r>
              <a:rPr lang="ru-RU" sz="2300" dirty="0" err="1"/>
              <a:t>сърдечната</a:t>
            </a:r>
            <a:r>
              <a:rPr lang="ru-RU" sz="2300" dirty="0"/>
              <a:t> </a:t>
            </a:r>
            <a:r>
              <a:rPr lang="ru-RU" sz="2300" dirty="0" err="1"/>
              <a:t>честота</a:t>
            </a:r>
            <a:r>
              <a:rPr lang="ru-RU" sz="2300" dirty="0"/>
              <a:t> </a:t>
            </a:r>
            <a:r>
              <a:rPr lang="ru-RU" sz="2300" dirty="0" err="1"/>
              <a:t>през</a:t>
            </a:r>
            <a:r>
              <a:rPr lang="ru-RU" sz="2300" dirty="0"/>
              <a:t> </a:t>
            </a:r>
            <a:r>
              <a:rPr lang="ru-RU" sz="2300" dirty="0" err="1"/>
              <a:t>нощта</a:t>
            </a:r>
            <a:r>
              <a:rPr lang="ru-RU" sz="2300" dirty="0"/>
              <a:t>. </a:t>
            </a:r>
            <a:r>
              <a:rPr lang="ru-RU" sz="2300" dirty="0" err="1"/>
              <a:t>Скоростта</a:t>
            </a:r>
            <a:r>
              <a:rPr lang="ru-RU" sz="2300" dirty="0"/>
              <a:t> на </a:t>
            </a:r>
            <a:r>
              <a:rPr lang="ru-RU" sz="2300" dirty="0" err="1"/>
              <a:t>сърдечните</a:t>
            </a:r>
            <a:r>
              <a:rPr lang="ru-RU" sz="2300" dirty="0"/>
              <a:t> </a:t>
            </a:r>
            <a:r>
              <a:rPr lang="ru-RU" sz="2300" dirty="0" err="1"/>
              <a:t>удари</a:t>
            </a:r>
            <a:r>
              <a:rPr lang="ru-RU" sz="2300" dirty="0"/>
              <a:t> </a:t>
            </a:r>
            <a:r>
              <a:rPr lang="ru-RU" sz="2300" dirty="0" err="1"/>
              <a:t>зависи</a:t>
            </a:r>
            <a:r>
              <a:rPr lang="ru-RU" sz="2300" dirty="0"/>
              <a:t> от </a:t>
            </a:r>
            <a:r>
              <a:rPr lang="ru-RU" sz="2300" dirty="0" err="1"/>
              <a:t>натоварването</a:t>
            </a:r>
            <a:r>
              <a:rPr lang="ru-RU" sz="2300" dirty="0"/>
              <a:t>, </a:t>
            </a:r>
            <a:r>
              <a:rPr lang="ru-RU" sz="2300" dirty="0" err="1"/>
              <a:t>възрастта</a:t>
            </a:r>
            <a:r>
              <a:rPr lang="ru-RU" sz="2300" dirty="0"/>
              <a:t> и </a:t>
            </a:r>
            <a:r>
              <a:rPr lang="ru-RU" sz="2300" dirty="0" err="1"/>
              <a:t>физическата</a:t>
            </a:r>
            <a:r>
              <a:rPr lang="ru-RU" sz="2300" dirty="0"/>
              <a:t> </a:t>
            </a:r>
            <a:r>
              <a:rPr lang="ru-RU" sz="2300" dirty="0" err="1"/>
              <a:t>активност</a:t>
            </a:r>
            <a:r>
              <a:rPr lang="ru-RU" sz="2300" dirty="0"/>
              <a:t>. </a:t>
            </a:r>
            <a:r>
              <a:rPr lang="ru-RU" sz="2300" dirty="0" err="1"/>
              <a:t>Скоростта</a:t>
            </a:r>
            <a:r>
              <a:rPr lang="ru-RU" sz="2300" dirty="0"/>
              <a:t> на </a:t>
            </a:r>
            <a:r>
              <a:rPr lang="ru-RU" sz="2300" dirty="0" err="1"/>
              <a:t>сърцето</a:t>
            </a:r>
            <a:r>
              <a:rPr lang="ru-RU" sz="2300" dirty="0"/>
              <a:t> на здрав </a:t>
            </a:r>
            <a:r>
              <a:rPr lang="ru-RU" sz="2300" dirty="0" err="1"/>
              <a:t>човек</a:t>
            </a:r>
            <a:r>
              <a:rPr lang="ru-RU" sz="2300" dirty="0"/>
              <a:t> в покой е от 50 до 100 удара в минута</a:t>
            </a:r>
            <a:r>
              <a:rPr lang="ru-RU" sz="2300" dirty="0" smtClean="0"/>
              <a:t>.</a:t>
            </a:r>
            <a:endParaRPr lang="en-US" sz="2300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300" dirty="0" smtClean="0"/>
              <a:t>     </a:t>
            </a:r>
            <a:r>
              <a:rPr lang="ru-RU" sz="2300" dirty="0" err="1" smtClean="0"/>
              <a:t>Устройството</a:t>
            </a:r>
            <a:r>
              <a:rPr lang="ru-RU" sz="2300" dirty="0" smtClean="0"/>
              <a:t> </a:t>
            </a:r>
            <a:r>
              <a:rPr lang="ru-RU" sz="2300" dirty="0"/>
              <a:t>за анализ на </a:t>
            </a:r>
            <a:r>
              <a:rPr lang="ru-RU" sz="2300" dirty="0" err="1"/>
              <a:t>съня</a:t>
            </a:r>
            <a:r>
              <a:rPr lang="ru-RU" sz="2300" dirty="0"/>
              <a:t> </a:t>
            </a:r>
            <a:r>
              <a:rPr lang="ru-RU" sz="2300" dirty="0" err="1"/>
              <a:t>Medisana</a:t>
            </a:r>
            <a:r>
              <a:rPr lang="ru-RU" sz="2300" dirty="0"/>
              <a:t> SC 800, Германия е </a:t>
            </a:r>
            <a:r>
              <a:rPr lang="ru-RU" sz="2300" dirty="0" err="1"/>
              <a:t>проектирано</a:t>
            </a:r>
            <a:r>
              <a:rPr lang="ru-RU" sz="2300" dirty="0"/>
              <a:t> много комфортно с </a:t>
            </a:r>
            <a:r>
              <a:rPr lang="ru-RU" sz="2300" dirty="0" err="1"/>
              <a:t>ултра-тънка</a:t>
            </a:r>
            <a:r>
              <a:rPr lang="ru-RU" sz="2300" dirty="0"/>
              <a:t> 1,5 мм широка </a:t>
            </a:r>
            <a:r>
              <a:rPr lang="ru-RU" sz="2300" dirty="0" err="1"/>
              <a:t>ивица</a:t>
            </a:r>
            <a:r>
              <a:rPr lang="ru-RU" sz="2300" dirty="0"/>
              <a:t>, </a:t>
            </a:r>
            <a:r>
              <a:rPr lang="ru-RU" sz="2300" dirty="0" err="1"/>
              <a:t>която</a:t>
            </a:r>
            <a:r>
              <a:rPr lang="ru-RU" sz="2300" dirty="0"/>
              <a:t> се </a:t>
            </a:r>
            <a:r>
              <a:rPr lang="ru-RU" sz="2300" dirty="0" err="1"/>
              <a:t>поставя</a:t>
            </a:r>
            <a:r>
              <a:rPr lang="ru-RU" sz="2300" dirty="0"/>
              <a:t> между </a:t>
            </a:r>
            <a:r>
              <a:rPr lang="ru-RU" sz="2300" dirty="0" err="1"/>
              <a:t>матрака</a:t>
            </a:r>
            <a:r>
              <a:rPr lang="ru-RU" sz="2300" dirty="0"/>
              <a:t> и </a:t>
            </a:r>
            <a:r>
              <a:rPr lang="ru-RU" sz="2300" dirty="0" err="1"/>
              <a:t>спалното</a:t>
            </a:r>
            <a:r>
              <a:rPr lang="ru-RU" sz="2300" dirty="0"/>
              <a:t> </a:t>
            </a:r>
            <a:r>
              <a:rPr lang="ru-RU" sz="2300" dirty="0" err="1"/>
              <a:t>бельо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2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062" y="365125"/>
            <a:ext cx="898573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Устройства за анализ и </a:t>
            </a:r>
            <a:r>
              <a:rPr lang="ru-RU" sz="4000" b="1" dirty="0" err="1">
                <a:latin typeface="+mn-lt"/>
              </a:rPr>
              <a:t>подобряване</a:t>
            </a:r>
            <a:r>
              <a:rPr lang="ru-RU" sz="4000" b="1" dirty="0">
                <a:latin typeface="+mn-lt"/>
              </a:rPr>
              <a:t> на </a:t>
            </a:r>
            <a:r>
              <a:rPr lang="ru-RU" sz="4000" b="1" dirty="0" err="1">
                <a:latin typeface="+mn-lt"/>
              </a:rPr>
              <a:t>качеството</a:t>
            </a:r>
            <a:r>
              <a:rPr lang="ru-RU" sz="4000" b="1" dirty="0">
                <a:latin typeface="+mn-lt"/>
              </a:rPr>
              <a:t> на </a:t>
            </a:r>
            <a:r>
              <a:rPr lang="ru-RU" sz="4000" b="1" dirty="0" err="1">
                <a:latin typeface="+mn-lt"/>
              </a:rPr>
              <a:t>съня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613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/>
              <a:t>     </a:t>
            </a:r>
            <a:r>
              <a:rPr lang="ru-RU" b="1" dirty="0" err="1"/>
              <a:t>Nokia</a:t>
            </a:r>
            <a:r>
              <a:rPr lang="ru-RU" b="1" dirty="0"/>
              <a:t> </a:t>
            </a:r>
            <a:r>
              <a:rPr lang="ru-RU" b="1" dirty="0" err="1"/>
              <a:t>пусна</a:t>
            </a:r>
            <a:r>
              <a:rPr lang="ru-RU" b="1" dirty="0"/>
              <a:t> </a:t>
            </a:r>
            <a:r>
              <a:rPr lang="ru-RU" b="1" dirty="0" err="1"/>
              <a:t>собствен</a:t>
            </a:r>
            <a:r>
              <a:rPr lang="ru-RU" b="1" dirty="0"/>
              <a:t> </a:t>
            </a:r>
            <a:r>
              <a:rPr lang="ru-RU" b="1" dirty="0" err="1"/>
              <a:t>тракер</a:t>
            </a:r>
            <a:r>
              <a:rPr lang="ru-RU" b="1" dirty="0"/>
              <a:t> на </a:t>
            </a:r>
            <a:r>
              <a:rPr lang="ru-RU" b="1" dirty="0" err="1"/>
              <a:t>съня</a:t>
            </a:r>
            <a:endParaRPr lang="ru-RU" b="1" dirty="0"/>
          </a:p>
          <a:p>
            <a:pPr marL="0" indent="0" algn="just">
              <a:buNone/>
            </a:pPr>
            <a:r>
              <a:rPr lang="ru-RU" dirty="0" err="1"/>
              <a:t>Устройството</a:t>
            </a:r>
            <a:r>
              <a:rPr lang="ru-RU" dirty="0"/>
              <a:t> носи </a:t>
            </a:r>
            <a:r>
              <a:rPr lang="ru-RU" dirty="0" err="1"/>
              <a:t>името</a:t>
            </a:r>
            <a:r>
              <a:rPr lang="ru-RU" dirty="0"/>
              <a:t> </a:t>
            </a:r>
            <a:r>
              <a:rPr lang="ru-RU" dirty="0" err="1"/>
              <a:t>Nokia</a:t>
            </a:r>
            <a:r>
              <a:rPr lang="ru-RU" dirty="0"/>
              <a:t> </a:t>
            </a:r>
            <a:r>
              <a:rPr lang="ru-RU" dirty="0" err="1" smtClean="0"/>
              <a:t>Sleep</a:t>
            </a:r>
            <a:r>
              <a:rPr lang="en-US" dirty="0" smtClean="0"/>
              <a:t>[5]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707" y="3073872"/>
            <a:ext cx="6267231" cy="352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2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062" y="365125"/>
            <a:ext cx="898573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Устройства за анализ и </a:t>
            </a:r>
            <a:r>
              <a:rPr lang="ru-RU" sz="4000" b="1" dirty="0" err="1">
                <a:latin typeface="+mn-lt"/>
              </a:rPr>
              <a:t>подобряване</a:t>
            </a:r>
            <a:r>
              <a:rPr lang="ru-RU" sz="4000" b="1" dirty="0">
                <a:latin typeface="+mn-lt"/>
              </a:rPr>
              <a:t> на </a:t>
            </a:r>
            <a:r>
              <a:rPr lang="ru-RU" sz="4000" b="1" dirty="0" err="1">
                <a:latin typeface="+mn-lt"/>
              </a:rPr>
              <a:t>качеството</a:t>
            </a:r>
            <a:r>
              <a:rPr lang="ru-RU" sz="4000" b="1" dirty="0">
                <a:latin typeface="+mn-lt"/>
              </a:rPr>
              <a:t> на </a:t>
            </a:r>
            <a:r>
              <a:rPr lang="ru-RU" sz="4000" b="1" dirty="0" err="1">
                <a:latin typeface="+mn-lt"/>
              </a:rPr>
              <a:t>съня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613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     </a:t>
            </a:r>
            <a:r>
              <a:rPr lang="ru-RU" dirty="0" err="1" smtClean="0"/>
              <a:t>Финландският</a:t>
            </a:r>
            <a:r>
              <a:rPr lang="ru-RU" dirty="0" smtClean="0"/>
              <a:t> </a:t>
            </a:r>
            <a:r>
              <a:rPr lang="ru-RU" dirty="0" err="1"/>
              <a:t>производител</a:t>
            </a:r>
            <a:r>
              <a:rPr lang="ru-RU" dirty="0"/>
              <a:t> </a:t>
            </a:r>
            <a:r>
              <a:rPr lang="ru-RU" dirty="0" err="1"/>
              <a:t>нарича</a:t>
            </a:r>
            <a:r>
              <a:rPr lang="ru-RU" dirty="0"/>
              <a:t> </a:t>
            </a:r>
            <a:r>
              <a:rPr lang="ru-RU" dirty="0" err="1"/>
              <a:t>устройството</a:t>
            </a:r>
            <a:r>
              <a:rPr lang="ru-RU" dirty="0"/>
              <a:t> </a:t>
            </a:r>
            <a:r>
              <a:rPr lang="ru-RU" dirty="0" err="1"/>
              <a:t>Nokia</a:t>
            </a:r>
            <a:r>
              <a:rPr lang="ru-RU" dirty="0"/>
              <a:t> </a:t>
            </a:r>
            <a:r>
              <a:rPr lang="ru-RU" dirty="0" err="1"/>
              <a:t>Sleep</a:t>
            </a:r>
            <a:r>
              <a:rPr lang="ru-RU" dirty="0"/>
              <a:t>. То </a:t>
            </a:r>
            <a:r>
              <a:rPr lang="ru-RU" dirty="0" err="1"/>
              <a:t>разполага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сензори</a:t>
            </a:r>
            <a:r>
              <a:rPr lang="ru-RU" dirty="0"/>
              <a:t> за движение и </a:t>
            </a:r>
            <a:r>
              <a:rPr lang="ru-RU" dirty="0" err="1"/>
              <a:t>софтуерни</a:t>
            </a:r>
            <a:r>
              <a:rPr lang="ru-RU" dirty="0"/>
              <a:t> </a:t>
            </a:r>
            <a:r>
              <a:rPr lang="ru-RU" dirty="0" err="1"/>
              <a:t>алгоритми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могат</a:t>
            </a:r>
            <a:r>
              <a:rPr lang="ru-RU" dirty="0"/>
              <a:t> да определят колко </a:t>
            </a:r>
            <a:r>
              <a:rPr lang="ru-RU" dirty="0" err="1"/>
              <a:t>дълго</a:t>
            </a:r>
            <a:r>
              <a:rPr lang="ru-RU" dirty="0"/>
              <a:t> </a:t>
            </a:r>
            <a:r>
              <a:rPr lang="ru-RU" dirty="0" err="1"/>
              <a:t>сте</a:t>
            </a:r>
            <a:r>
              <a:rPr lang="ru-RU" dirty="0"/>
              <a:t> спали, дали </a:t>
            </a:r>
            <a:r>
              <a:rPr lang="ru-RU" dirty="0" err="1"/>
              <a:t>сънят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е бил нарушен и дали </a:t>
            </a:r>
            <a:r>
              <a:rPr lang="ru-RU" dirty="0" err="1"/>
              <a:t>хъркате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      </a:t>
            </a:r>
            <a:r>
              <a:rPr lang="ru-RU" dirty="0" err="1" smtClean="0"/>
              <a:t>Nokia</a:t>
            </a:r>
            <a:r>
              <a:rPr lang="ru-RU" dirty="0" smtClean="0"/>
              <a:t> </a:t>
            </a:r>
            <a:r>
              <a:rPr lang="ru-RU" dirty="0" err="1"/>
              <a:t>Sleep</a:t>
            </a:r>
            <a:r>
              <a:rPr lang="ru-RU" dirty="0"/>
              <a:t> е </a:t>
            </a:r>
            <a:r>
              <a:rPr lang="ru-RU" dirty="0" err="1"/>
              <a:t>Wi-Fi</a:t>
            </a:r>
            <a:r>
              <a:rPr lang="ru-RU" dirty="0"/>
              <a:t> с </a:t>
            </a:r>
            <a:r>
              <a:rPr lang="ru-RU" dirty="0" err="1"/>
              <a:t>правоъгълна</a:t>
            </a:r>
            <a:r>
              <a:rPr lang="ru-RU" dirty="0"/>
              <a:t> подложка,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комуникира</a:t>
            </a:r>
            <a:r>
              <a:rPr lang="ru-RU" dirty="0"/>
              <a:t> с </a:t>
            </a:r>
            <a:r>
              <a:rPr lang="ru-RU" dirty="0" err="1"/>
              <a:t>приложението</a:t>
            </a:r>
            <a:r>
              <a:rPr lang="ru-RU" dirty="0"/>
              <a:t> </a:t>
            </a:r>
            <a:r>
              <a:rPr lang="ru-RU" dirty="0" err="1"/>
              <a:t>Health</a:t>
            </a:r>
            <a:r>
              <a:rPr lang="ru-RU" dirty="0"/>
              <a:t> </a:t>
            </a:r>
            <a:r>
              <a:rPr lang="ru-RU" dirty="0" err="1"/>
              <a:t>Mate</a:t>
            </a:r>
            <a:r>
              <a:rPr lang="ru-RU" dirty="0"/>
              <a:t> на </a:t>
            </a:r>
            <a:r>
              <a:rPr lang="ru-RU" dirty="0" err="1"/>
              <a:t>Nokia</a:t>
            </a:r>
            <a:r>
              <a:rPr lang="ru-RU" dirty="0"/>
              <a:t> на </a:t>
            </a:r>
            <a:r>
              <a:rPr lang="ru-RU" dirty="0" err="1"/>
              <a:t>вашия</a:t>
            </a:r>
            <a:r>
              <a:rPr lang="ru-RU" dirty="0"/>
              <a:t> телефон. </a:t>
            </a:r>
            <a:r>
              <a:rPr lang="ru-RU" dirty="0" err="1"/>
              <a:t>Настройката</a:t>
            </a:r>
            <a:r>
              <a:rPr lang="ru-RU" dirty="0"/>
              <a:t> е </a:t>
            </a:r>
            <a:r>
              <a:rPr lang="ru-RU" dirty="0" err="1"/>
              <a:t>бърза</a:t>
            </a:r>
            <a:r>
              <a:rPr lang="ru-RU" dirty="0"/>
              <a:t> и проста. Просто </a:t>
            </a:r>
            <a:r>
              <a:rPr lang="ru-RU" dirty="0" err="1"/>
              <a:t>плъзнете</a:t>
            </a:r>
            <a:r>
              <a:rPr lang="ru-RU" dirty="0"/>
              <a:t> </a:t>
            </a:r>
            <a:r>
              <a:rPr lang="ru-RU" dirty="0" err="1"/>
              <a:t>подложката</a:t>
            </a:r>
            <a:r>
              <a:rPr lang="ru-RU" dirty="0"/>
              <a:t> под </a:t>
            </a:r>
            <a:r>
              <a:rPr lang="ru-RU" dirty="0" err="1"/>
              <a:t>матрака</a:t>
            </a:r>
            <a:r>
              <a:rPr lang="ru-RU" dirty="0"/>
              <a:t> на </a:t>
            </a:r>
            <a:r>
              <a:rPr lang="ru-RU" dirty="0" err="1"/>
              <a:t>нивото</a:t>
            </a:r>
            <a:r>
              <a:rPr lang="ru-RU" dirty="0"/>
              <a:t> на </a:t>
            </a:r>
            <a:r>
              <a:rPr lang="ru-RU" dirty="0" err="1"/>
              <a:t>гърдите</a:t>
            </a:r>
            <a:r>
              <a:rPr lang="ru-RU" dirty="0"/>
              <a:t>, </a:t>
            </a:r>
            <a:r>
              <a:rPr lang="ru-RU" dirty="0" err="1"/>
              <a:t>включете</a:t>
            </a:r>
            <a:r>
              <a:rPr lang="ru-RU" dirty="0"/>
              <a:t> я и </a:t>
            </a:r>
            <a:r>
              <a:rPr lang="ru-RU" dirty="0" err="1"/>
              <a:t>инсталирайте</a:t>
            </a:r>
            <a:r>
              <a:rPr lang="ru-RU" dirty="0"/>
              <a:t> </a:t>
            </a:r>
            <a:r>
              <a:rPr lang="ru-RU" dirty="0" err="1"/>
              <a:t>модула</a:t>
            </a:r>
            <a:r>
              <a:rPr lang="ru-RU" dirty="0"/>
              <a:t> </a:t>
            </a:r>
            <a:r>
              <a:rPr lang="ru-RU" dirty="0" err="1"/>
              <a:t>Nokia</a:t>
            </a:r>
            <a:r>
              <a:rPr lang="ru-RU" dirty="0"/>
              <a:t> </a:t>
            </a:r>
            <a:r>
              <a:rPr lang="ru-RU" dirty="0" err="1"/>
              <a:t>Sleep</a:t>
            </a:r>
            <a:r>
              <a:rPr lang="ru-RU" dirty="0"/>
              <a:t> чрез </a:t>
            </a:r>
            <a:r>
              <a:rPr lang="ru-RU" dirty="0" err="1"/>
              <a:t>приложението</a:t>
            </a:r>
            <a:r>
              <a:rPr lang="ru-RU" dirty="0"/>
              <a:t> </a:t>
            </a:r>
            <a:r>
              <a:rPr lang="ru-RU" dirty="0" err="1"/>
              <a:t>Health</a:t>
            </a:r>
            <a:r>
              <a:rPr lang="ru-RU" dirty="0"/>
              <a:t> </a:t>
            </a:r>
            <a:r>
              <a:rPr lang="ru-RU" dirty="0" err="1"/>
              <a:t>Mate</a:t>
            </a:r>
            <a:r>
              <a:rPr lang="ru-RU" dirty="0"/>
              <a:t>. </a:t>
            </a:r>
            <a:r>
              <a:rPr lang="ru-RU" dirty="0" err="1"/>
              <a:t>Приложението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превежда</a:t>
            </a:r>
            <a:r>
              <a:rPr lang="ru-RU" dirty="0"/>
              <a:t> </a:t>
            </a:r>
            <a:r>
              <a:rPr lang="ru-RU" dirty="0" err="1"/>
              <a:t>през</a:t>
            </a:r>
            <a:r>
              <a:rPr lang="ru-RU" dirty="0"/>
              <a:t> </a:t>
            </a:r>
            <a:r>
              <a:rPr lang="ru-RU" dirty="0" err="1"/>
              <a:t>няколко</a:t>
            </a:r>
            <a:r>
              <a:rPr lang="ru-RU" dirty="0"/>
              <a:t> </a:t>
            </a:r>
            <a:r>
              <a:rPr lang="ru-RU" dirty="0" err="1"/>
              <a:t>стандартни</a:t>
            </a:r>
            <a:r>
              <a:rPr lang="ru-RU" dirty="0"/>
              <a:t> </a:t>
            </a:r>
            <a:r>
              <a:rPr lang="ru-RU" dirty="0" err="1"/>
              <a:t>стъпки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например </a:t>
            </a:r>
            <a:r>
              <a:rPr lang="ru-RU" dirty="0" err="1"/>
              <a:t>създаване</a:t>
            </a:r>
            <a:r>
              <a:rPr lang="ru-RU" dirty="0"/>
              <a:t> на </a:t>
            </a:r>
            <a:r>
              <a:rPr lang="ru-RU" dirty="0" err="1"/>
              <a:t>акаунт</a:t>
            </a:r>
            <a:r>
              <a:rPr lang="ru-RU" dirty="0"/>
              <a:t>, </a:t>
            </a:r>
            <a:r>
              <a:rPr lang="ru-RU" dirty="0" err="1"/>
              <a:t>сдвояване</a:t>
            </a:r>
            <a:r>
              <a:rPr lang="ru-RU" dirty="0"/>
              <a:t> с </a:t>
            </a:r>
            <a:r>
              <a:rPr lang="ru-RU" dirty="0" err="1"/>
              <a:t>Nokia</a:t>
            </a:r>
            <a:r>
              <a:rPr lang="ru-RU" dirty="0"/>
              <a:t> </a:t>
            </a:r>
            <a:r>
              <a:rPr lang="ru-RU" dirty="0" err="1"/>
              <a:t>Sleep</a:t>
            </a:r>
            <a:r>
              <a:rPr lang="ru-RU" dirty="0"/>
              <a:t> и </a:t>
            </a:r>
            <a:r>
              <a:rPr lang="ru-RU" dirty="0" err="1"/>
              <a:t>свързване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вашия</a:t>
            </a:r>
            <a:r>
              <a:rPr lang="ru-RU" dirty="0"/>
              <a:t> </a:t>
            </a:r>
            <a:r>
              <a:rPr lang="ru-RU" dirty="0" err="1"/>
              <a:t>Wi-Fi</a:t>
            </a:r>
            <a:r>
              <a:rPr lang="ru-RU" dirty="0"/>
              <a:t>. След </a:t>
            </a:r>
            <a:r>
              <a:rPr lang="ru-RU" dirty="0" err="1"/>
              <a:t>това</a:t>
            </a:r>
            <a:r>
              <a:rPr lang="ru-RU" dirty="0"/>
              <a:t>, той се </a:t>
            </a:r>
            <a:r>
              <a:rPr lang="ru-RU" dirty="0" err="1"/>
              <a:t>калибрира</a:t>
            </a:r>
            <a:r>
              <a:rPr lang="ru-RU" dirty="0"/>
              <a:t> и е готов да </a:t>
            </a:r>
            <a:r>
              <a:rPr lang="ru-RU" dirty="0" err="1"/>
              <a:t>тръгне</a:t>
            </a:r>
            <a:r>
              <a:rPr lang="ru-RU" dirty="0"/>
              <a:t>.</a:t>
            </a:r>
            <a:endParaRPr lang="ru-RU" dirty="0"/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062" y="365125"/>
            <a:ext cx="898573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Устройства за анализ и </a:t>
            </a:r>
            <a:r>
              <a:rPr lang="ru-RU" sz="4000" b="1" dirty="0" err="1">
                <a:latin typeface="+mn-lt"/>
              </a:rPr>
              <a:t>подобряване</a:t>
            </a:r>
            <a:r>
              <a:rPr lang="ru-RU" sz="4000" b="1" dirty="0">
                <a:latin typeface="+mn-lt"/>
              </a:rPr>
              <a:t> на </a:t>
            </a:r>
            <a:r>
              <a:rPr lang="ru-RU" sz="4000" b="1" dirty="0" err="1">
                <a:latin typeface="+mn-lt"/>
              </a:rPr>
              <a:t>качеството</a:t>
            </a:r>
            <a:r>
              <a:rPr lang="ru-RU" sz="4000" b="1" dirty="0">
                <a:latin typeface="+mn-lt"/>
              </a:rPr>
              <a:t> на </a:t>
            </a:r>
            <a:r>
              <a:rPr lang="ru-RU" sz="4000" b="1" dirty="0" err="1">
                <a:latin typeface="+mn-lt"/>
              </a:rPr>
              <a:t>съня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613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Sleep Tracker - Sleep Pulse 3 </a:t>
            </a:r>
            <a:r>
              <a:rPr lang="en-US" b="1" dirty="0" smtClean="0"/>
              <a:t>[6]</a:t>
            </a:r>
          </a:p>
          <a:p>
            <a:pPr marL="0" indent="0" algn="ctr">
              <a:buNone/>
            </a:pPr>
            <a:endParaRPr lang="ru-RU" b="1" dirty="0"/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364" y="2403230"/>
            <a:ext cx="2859272" cy="43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7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062" y="365125"/>
            <a:ext cx="898573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Устройства за анализ и </a:t>
            </a:r>
            <a:r>
              <a:rPr lang="ru-RU" sz="4000" b="1" dirty="0" err="1">
                <a:latin typeface="+mn-lt"/>
              </a:rPr>
              <a:t>подобряване</a:t>
            </a:r>
            <a:r>
              <a:rPr lang="ru-RU" sz="4000" b="1" dirty="0">
                <a:latin typeface="+mn-lt"/>
              </a:rPr>
              <a:t> на </a:t>
            </a:r>
            <a:r>
              <a:rPr lang="ru-RU" sz="4000" b="1" dirty="0" err="1">
                <a:latin typeface="+mn-lt"/>
              </a:rPr>
              <a:t>качеството</a:t>
            </a:r>
            <a:r>
              <a:rPr lang="ru-RU" sz="4000" b="1" dirty="0">
                <a:latin typeface="+mn-lt"/>
              </a:rPr>
              <a:t> на </a:t>
            </a:r>
            <a:r>
              <a:rPr lang="ru-RU" sz="4000" b="1" dirty="0" err="1">
                <a:latin typeface="+mn-lt"/>
              </a:rPr>
              <a:t>съня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61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Sleep </a:t>
            </a:r>
            <a:r>
              <a:rPr lang="en-US" dirty="0"/>
              <a:t>Pulse 3 </a:t>
            </a:r>
            <a:r>
              <a:rPr lang="ru-RU" dirty="0"/>
              <a:t>е </a:t>
            </a:r>
            <a:r>
              <a:rPr lang="ru-RU" dirty="0" err="1"/>
              <a:t>единственото</a:t>
            </a:r>
            <a:r>
              <a:rPr lang="ru-RU" dirty="0"/>
              <a:t> родно приложение на </a:t>
            </a:r>
            <a:r>
              <a:rPr lang="en-US" dirty="0"/>
              <a:t>Apple Watch, </a:t>
            </a:r>
            <a:r>
              <a:rPr lang="ru-RU" dirty="0" err="1"/>
              <a:t>което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допълнително</a:t>
            </a:r>
            <a:r>
              <a:rPr lang="ru-RU" dirty="0"/>
              <a:t> да </a:t>
            </a:r>
            <a:r>
              <a:rPr lang="ru-RU" dirty="0" err="1"/>
              <a:t>поддържа</a:t>
            </a:r>
            <a:r>
              <a:rPr lang="ru-RU" dirty="0"/>
              <a:t> * </a:t>
            </a:r>
            <a:r>
              <a:rPr lang="en-US" dirty="0"/>
              <a:t>Nap Tracking </a:t>
            </a:r>
            <a:r>
              <a:rPr lang="ru-RU" dirty="0"/>
              <a:t>с „</a:t>
            </a:r>
            <a:r>
              <a:rPr lang="en-US" dirty="0"/>
              <a:t>Power Nap“ </a:t>
            </a:r>
            <a:r>
              <a:rPr lang="ru-RU" dirty="0"/>
              <a:t>и записи от </a:t>
            </a:r>
            <a:r>
              <a:rPr lang="en-US" dirty="0"/>
              <a:t>Sleep Talk </a:t>
            </a:r>
            <a:r>
              <a:rPr lang="ru-RU" dirty="0"/>
              <a:t>с „</a:t>
            </a:r>
            <a:r>
              <a:rPr lang="en-US" dirty="0"/>
              <a:t>Sleep Talk“.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проследими</a:t>
            </a:r>
            <a:r>
              <a:rPr lang="ru-RU" dirty="0"/>
              <a:t> от </a:t>
            </a:r>
            <a:r>
              <a:rPr lang="en-US" dirty="0"/>
              <a:t>Sleep Pulse 3!</a:t>
            </a:r>
            <a:endParaRPr lang="ru-RU" dirty="0"/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062" y="365125"/>
            <a:ext cx="898573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6 приложения, с </a:t>
            </a:r>
            <a:r>
              <a:rPr lang="ru-RU" sz="4000" b="1" dirty="0" err="1">
                <a:latin typeface="+mn-lt"/>
              </a:rPr>
              <a:t>които</a:t>
            </a:r>
            <a:r>
              <a:rPr lang="ru-RU" sz="4000" b="1" dirty="0">
                <a:latin typeface="+mn-lt"/>
              </a:rPr>
              <a:t> можем да </a:t>
            </a:r>
            <a:r>
              <a:rPr lang="ru-RU" sz="4000" b="1" dirty="0" err="1">
                <a:latin typeface="+mn-lt"/>
              </a:rPr>
              <a:t>подобрим</a:t>
            </a:r>
            <a:r>
              <a:rPr lang="ru-RU" sz="4000" b="1" dirty="0">
                <a:latin typeface="+mn-lt"/>
              </a:rPr>
              <a:t> </a:t>
            </a:r>
            <a:r>
              <a:rPr lang="ru-RU" sz="4000" b="1" dirty="0" err="1">
                <a:latin typeface="+mn-lt"/>
              </a:rPr>
              <a:t>качеството</a:t>
            </a:r>
            <a:r>
              <a:rPr lang="ru-RU" sz="4000" b="1" dirty="0">
                <a:latin typeface="+mn-lt"/>
              </a:rPr>
              <a:t> на </a:t>
            </a:r>
            <a:r>
              <a:rPr lang="ru-RU" sz="4000" b="1" dirty="0" err="1">
                <a:latin typeface="+mn-lt"/>
              </a:rPr>
              <a:t>съня</a:t>
            </a:r>
            <a:r>
              <a:rPr lang="ru-RU" sz="4000" b="1" dirty="0">
                <a:latin typeface="+mn-lt"/>
              </a:rPr>
              <a:t> си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613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300" b="1" dirty="0" smtClean="0"/>
          </a:p>
          <a:p>
            <a:pPr marL="0" indent="0" algn="ctr">
              <a:buNone/>
            </a:pPr>
            <a:r>
              <a:rPr lang="ru-RU" sz="2300" b="1" dirty="0" smtClean="0"/>
              <a:t>1</a:t>
            </a:r>
            <a:r>
              <a:rPr lang="ru-RU" sz="2300" b="1" dirty="0"/>
              <a:t>. </a:t>
            </a:r>
            <a:r>
              <a:rPr lang="ru-RU" sz="2300" b="1" dirty="0" err="1"/>
              <a:t>SleepBot</a:t>
            </a:r>
            <a:r>
              <a:rPr lang="ru-RU" sz="2300" b="1" dirty="0"/>
              <a:t> (</a:t>
            </a:r>
            <a:r>
              <a:rPr lang="ru-RU" sz="2300" b="1" dirty="0" err="1"/>
              <a:t>iOS</a:t>
            </a:r>
            <a:r>
              <a:rPr lang="ru-RU" sz="2300" b="1" dirty="0" smtClean="0"/>
              <a:t>)</a:t>
            </a:r>
            <a:r>
              <a:rPr lang="en-US" sz="2300" b="1" dirty="0" smtClean="0"/>
              <a:t>[7]</a:t>
            </a:r>
            <a:endParaRPr lang="ru-RU" sz="2300" b="1" dirty="0"/>
          </a:p>
          <a:p>
            <a:pPr marL="0" indent="0" algn="just">
              <a:buNone/>
            </a:pPr>
            <a:r>
              <a:rPr lang="ru-RU" sz="2300" dirty="0" err="1"/>
              <a:t>SleepBot</a:t>
            </a:r>
            <a:r>
              <a:rPr lang="ru-RU" sz="2300" dirty="0"/>
              <a:t> </a:t>
            </a:r>
            <a:r>
              <a:rPr lang="ru-RU" sz="2300" dirty="0" err="1"/>
              <a:t>ви</a:t>
            </a:r>
            <a:r>
              <a:rPr lang="ru-RU" sz="2300" dirty="0"/>
              <a:t> </a:t>
            </a:r>
            <a:r>
              <a:rPr lang="ru-RU" sz="2300" dirty="0" err="1"/>
              <a:t>помага</a:t>
            </a:r>
            <a:r>
              <a:rPr lang="ru-RU" sz="2300" dirty="0"/>
              <a:t> да спите добре благодарение на комбинация от </a:t>
            </a:r>
            <a:r>
              <a:rPr lang="ru-RU" sz="2300" dirty="0" err="1"/>
              <a:t>успокояваща</a:t>
            </a:r>
            <a:r>
              <a:rPr lang="ru-RU" sz="2300" dirty="0"/>
              <a:t> </a:t>
            </a:r>
            <a:r>
              <a:rPr lang="ru-RU" sz="2300" dirty="0" err="1"/>
              <a:t>музика</a:t>
            </a:r>
            <a:r>
              <a:rPr lang="ru-RU" sz="2300" dirty="0"/>
              <a:t>,  </a:t>
            </a:r>
            <a:r>
              <a:rPr lang="ru-RU" sz="2300" dirty="0" err="1"/>
              <a:t>интелигентни</a:t>
            </a:r>
            <a:r>
              <a:rPr lang="ru-RU" sz="2300" dirty="0"/>
              <a:t> </a:t>
            </a:r>
            <a:r>
              <a:rPr lang="ru-RU" sz="2300" dirty="0" err="1"/>
              <a:t>аларми</a:t>
            </a:r>
            <a:r>
              <a:rPr lang="ru-RU" sz="2300" dirty="0"/>
              <a:t> и </a:t>
            </a:r>
            <a:r>
              <a:rPr lang="ru-RU" sz="2300" dirty="0" err="1"/>
              <a:t>тракери</a:t>
            </a:r>
            <a:r>
              <a:rPr lang="ru-RU" sz="2300" dirty="0"/>
              <a:t>. </a:t>
            </a:r>
            <a:r>
              <a:rPr lang="ru-RU" sz="2300" dirty="0" err="1"/>
              <a:t>Потребителите</a:t>
            </a:r>
            <a:r>
              <a:rPr lang="ru-RU" sz="2300" dirty="0"/>
              <a:t> </a:t>
            </a:r>
            <a:r>
              <a:rPr lang="ru-RU" sz="2300" dirty="0" err="1"/>
              <a:t>могат</a:t>
            </a:r>
            <a:r>
              <a:rPr lang="ru-RU" sz="2300" dirty="0"/>
              <a:t> да </a:t>
            </a:r>
            <a:r>
              <a:rPr lang="ru-RU" sz="2300" dirty="0" err="1"/>
              <a:t>записват</a:t>
            </a:r>
            <a:r>
              <a:rPr lang="ru-RU" sz="2300" dirty="0"/>
              <a:t> </a:t>
            </a:r>
            <a:r>
              <a:rPr lang="ru-RU" sz="2300" dirty="0" err="1"/>
              <a:t>своите</a:t>
            </a:r>
            <a:r>
              <a:rPr lang="ru-RU" sz="2300" dirty="0"/>
              <a:t> движения и </a:t>
            </a:r>
            <a:r>
              <a:rPr lang="ru-RU" sz="2300" dirty="0" err="1"/>
              <a:t>звуци</a:t>
            </a:r>
            <a:r>
              <a:rPr lang="ru-RU" sz="2300" dirty="0"/>
              <a:t> </a:t>
            </a:r>
            <a:r>
              <a:rPr lang="ru-RU" sz="2300" dirty="0" err="1"/>
              <a:t>през</a:t>
            </a:r>
            <a:r>
              <a:rPr lang="ru-RU" sz="2300" dirty="0"/>
              <a:t> </a:t>
            </a:r>
            <a:r>
              <a:rPr lang="ru-RU" sz="2300" dirty="0" err="1"/>
              <a:t>цялата</a:t>
            </a:r>
            <a:r>
              <a:rPr lang="ru-RU" sz="2300" dirty="0"/>
              <a:t> </a:t>
            </a:r>
            <a:r>
              <a:rPr lang="ru-RU" sz="2300" dirty="0" err="1"/>
              <a:t>нощ</a:t>
            </a:r>
            <a:r>
              <a:rPr lang="ru-RU" sz="2300" dirty="0"/>
              <a:t>, за да </a:t>
            </a:r>
            <a:r>
              <a:rPr lang="ru-RU" sz="2300" dirty="0" err="1"/>
              <a:t>създадат</a:t>
            </a:r>
            <a:r>
              <a:rPr lang="ru-RU" sz="2300" dirty="0"/>
              <a:t> точна карта на </a:t>
            </a:r>
            <a:r>
              <a:rPr lang="ru-RU" sz="2300" dirty="0" err="1"/>
              <a:t>цикъла</a:t>
            </a:r>
            <a:r>
              <a:rPr lang="ru-RU" sz="2300" dirty="0"/>
              <a:t> на </a:t>
            </a:r>
            <a:r>
              <a:rPr lang="ru-RU" sz="2300" dirty="0" err="1"/>
              <a:t>съня</a:t>
            </a:r>
            <a:r>
              <a:rPr lang="ru-RU" sz="2300" dirty="0"/>
              <a:t> си. </a:t>
            </a:r>
            <a:r>
              <a:rPr lang="ru-RU" sz="2300" dirty="0" err="1"/>
              <a:t>Въз</a:t>
            </a:r>
            <a:r>
              <a:rPr lang="ru-RU" sz="2300" dirty="0"/>
              <a:t> основа на </a:t>
            </a:r>
            <a:r>
              <a:rPr lang="ru-RU" sz="2300" dirty="0" err="1"/>
              <a:t>нея</a:t>
            </a:r>
            <a:r>
              <a:rPr lang="ru-RU" sz="2300" dirty="0"/>
              <a:t> те </a:t>
            </a:r>
            <a:r>
              <a:rPr lang="ru-RU" sz="2300" dirty="0" err="1"/>
              <a:t>могат</a:t>
            </a:r>
            <a:r>
              <a:rPr lang="ru-RU" sz="2300" dirty="0"/>
              <a:t> да </a:t>
            </a:r>
            <a:r>
              <a:rPr lang="ru-RU" sz="2300" dirty="0" err="1"/>
              <a:t>персонализират</a:t>
            </a:r>
            <a:r>
              <a:rPr lang="ru-RU" sz="2300" dirty="0"/>
              <a:t> </a:t>
            </a:r>
            <a:r>
              <a:rPr lang="ru-RU" sz="2300" dirty="0" err="1"/>
              <a:t>функциите</a:t>
            </a:r>
            <a:r>
              <a:rPr lang="ru-RU" sz="2300" dirty="0"/>
              <a:t> на </a:t>
            </a:r>
            <a:r>
              <a:rPr lang="ru-RU" sz="2300" dirty="0" err="1"/>
              <a:t>приложението</a:t>
            </a:r>
            <a:r>
              <a:rPr lang="ru-RU" sz="2300" dirty="0"/>
              <a:t>.</a:t>
            </a:r>
          </a:p>
          <a:p>
            <a:pPr marL="0" indent="0" algn="ctr">
              <a:buNone/>
            </a:pPr>
            <a:r>
              <a:rPr lang="ru-RU" sz="2300" b="1" dirty="0"/>
              <a:t>2. </a:t>
            </a:r>
            <a:r>
              <a:rPr lang="ru-RU" sz="2300" b="1" dirty="0" err="1"/>
              <a:t>Pzizz</a:t>
            </a:r>
            <a:r>
              <a:rPr lang="ru-RU" sz="2300" b="1" dirty="0"/>
              <a:t> </a:t>
            </a:r>
            <a:r>
              <a:rPr lang="en-US" sz="2300" b="1" dirty="0" smtClean="0"/>
              <a:t>[8]</a:t>
            </a:r>
            <a:r>
              <a:rPr lang="ru-RU" sz="2300" b="1" dirty="0" smtClean="0"/>
              <a:t> </a:t>
            </a:r>
            <a:endParaRPr lang="ru-RU" sz="2300" b="1" dirty="0"/>
          </a:p>
          <a:p>
            <a:pPr marL="0" indent="0" algn="just">
              <a:buNone/>
            </a:pPr>
            <a:r>
              <a:rPr lang="ru-RU" sz="2300" dirty="0" err="1"/>
              <a:t>Pzizz</a:t>
            </a:r>
            <a:r>
              <a:rPr lang="ru-RU" sz="2300" dirty="0"/>
              <a:t> е приложение одобрено от </a:t>
            </a:r>
            <a:r>
              <a:rPr lang="ru-RU" sz="2300" dirty="0" err="1"/>
              <a:t>няколко</a:t>
            </a:r>
            <a:r>
              <a:rPr lang="ru-RU" sz="2300" dirty="0"/>
              <a:t> знаменитости. </a:t>
            </a:r>
            <a:r>
              <a:rPr lang="ru-RU" sz="2300" dirty="0" err="1"/>
              <a:t>Приложението</a:t>
            </a:r>
            <a:r>
              <a:rPr lang="ru-RU" sz="2300" dirty="0"/>
              <a:t> </a:t>
            </a:r>
            <a:r>
              <a:rPr lang="ru-RU" sz="2300" dirty="0" err="1"/>
              <a:t>ви</a:t>
            </a:r>
            <a:r>
              <a:rPr lang="ru-RU" sz="2300" dirty="0"/>
              <a:t> </a:t>
            </a:r>
            <a:r>
              <a:rPr lang="ru-RU" sz="2300" dirty="0" err="1"/>
              <a:t>помага</a:t>
            </a:r>
            <a:r>
              <a:rPr lang="ru-RU" sz="2300" dirty="0"/>
              <a:t> да спите </a:t>
            </a:r>
            <a:r>
              <a:rPr lang="ru-RU" sz="2300" dirty="0" err="1"/>
              <a:t>пълноценно</a:t>
            </a:r>
            <a:r>
              <a:rPr lang="ru-RU" sz="2300" dirty="0"/>
              <a:t> чрез комбинация от </a:t>
            </a:r>
            <a:r>
              <a:rPr lang="ru-RU" sz="2300" dirty="0" err="1"/>
              <a:t>музика</a:t>
            </a:r>
            <a:r>
              <a:rPr lang="ru-RU" sz="2300" dirty="0"/>
              <a:t>, глас и </a:t>
            </a:r>
            <a:r>
              <a:rPr lang="ru-RU" sz="2300" dirty="0" err="1"/>
              <a:t>звукови</a:t>
            </a:r>
            <a:r>
              <a:rPr lang="ru-RU" sz="2300" dirty="0"/>
              <a:t> </a:t>
            </a:r>
            <a:r>
              <a:rPr lang="ru-RU" sz="2300" dirty="0" err="1"/>
              <a:t>ефекти</a:t>
            </a:r>
            <a:r>
              <a:rPr lang="ru-RU" sz="2300" dirty="0"/>
              <a:t>, </a:t>
            </a:r>
            <a:r>
              <a:rPr lang="ru-RU" sz="2300" dirty="0" err="1"/>
              <a:t>които</a:t>
            </a:r>
            <a:r>
              <a:rPr lang="ru-RU" sz="2300" dirty="0"/>
              <a:t> </a:t>
            </a:r>
            <a:r>
              <a:rPr lang="ru-RU" sz="2300" dirty="0" err="1"/>
              <a:t>са</a:t>
            </a:r>
            <a:r>
              <a:rPr lang="ru-RU" sz="2300" dirty="0"/>
              <a:t> </a:t>
            </a:r>
            <a:r>
              <a:rPr lang="ru-RU" sz="2300" dirty="0" err="1"/>
              <a:t>оптимизирани</a:t>
            </a:r>
            <a:r>
              <a:rPr lang="ru-RU" sz="2300" dirty="0"/>
              <a:t> за всяка част от </a:t>
            </a:r>
            <a:r>
              <a:rPr lang="ru-RU" sz="2300" dirty="0" err="1"/>
              <a:t>вашия</a:t>
            </a:r>
            <a:r>
              <a:rPr lang="ru-RU" sz="2300" dirty="0"/>
              <a:t> </a:t>
            </a:r>
            <a:r>
              <a:rPr lang="ru-RU" sz="2300" dirty="0" err="1"/>
              <a:t>цикъл</a:t>
            </a:r>
            <a:r>
              <a:rPr lang="ru-RU" sz="2300" dirty="0"/>
              <a:t> на </a:t>
            </a:r>
            <a:r>
              <a:rPr lang="ru-RU" sz="2300" dirty="0" err="1"/>
              <a:t>съня</a:t>
            </a:r>
            <a:r>
              <a:rPr lang="ru-RU" sz="2300" dirty="0"/>
              <a:t>. </a:t>
            </a:r>
            <a:r>
              <a:rPr lang="ru-RU" sz="2300" dirty="0" err="1"/>
              <a:t>Създателите</a:t>
            </a:r>
            <a:r>
              <a:rPr lang="ru-RU" sz="2300" dirty="0"/>
              <a:t> </a:t>
            </a:r>
            <a:r>
              <a:rPr lang="ru-RU" sz="2300" dirty="0" err="1"/>
              <a:t>му</a:t>
            </a:r>
            <a:r>
              <a:rPr lang="ru-RU" sz="2300" dirty="0"/>
              <a:t> </a:t>
            </a:r>
            <a:r>
              <a:rPr lang="ru-RU" sz="2300" dirty="0" err="1"/>
              <a:t>твърдят</a:t>
            </a:r>
            <a:r>
              <a:rPr lang="ru-RU" sz="2300" dirty="0"/>
              <a:t>, че то се </a:t>
            </a:r>
            <a:r>
              <a:rPr lang="ru-RU" sz="2300" dirty="0" err="1"/>
              <a:t>справя</a:t>
            </a:r>
            <a:r>
              <a:rPr lang="ru-RU" sz="2300" dirty="0"/>
              <a:t> с </a:t>
            </a:r>
            <a:r>
              <a:rPr lang="ru-RU" sz="2300" dirty="0" err="1"/>
              <a:t>безсънието</a:t>
            </a:r>
            <a:r>
              <a:rPr lang="ru-RU" sz="2300" dirty="0"/>
              <a:t>, благодарение на научно </a:t>
            </a:r>
            <a:r>
              <a:rPr lang="ru-RU" sz="2300" dirty="0" err="1"/>
              <a:t>доказани</a:t>
            </a:r>
            <a:r>
              <a:rPr lang="ru-RU" sz="2300" dirty="0"/>
              <a:t> техники.</a:t>
            </a:r>
          </a:p>
          <a:p>
            <a:pPr marL="0" indent="0" algn="just">
              <a:buNone/>
            </a:pPr>
            <a:endParaRPr lang="ru-RU" b="1" dirty="0"/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7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062" y="365125"/>
            <a:ext cx="898573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6 приложения, с </a:t>
            </a:r>
            <a:r>
              <a:rPr lang="ru-RU" sz="4000" b="1" dirty="0" err="1">
                <a:latin typeface="+mn-lt"/>
              </a:rPr>
              <a:t>които</a:t>
            </a:r>
            <a:r>
              <a:rPr lang="ru-RU" sz="4000" b="1" dirty="0">
                <a:latin typeface="+mn-lt"/>
              </a:rPr>
              <a:t> можем да </a:t>
            </a:r>
            <a:r>
              <a:rPr lang="ru-RU" sz="4000" b="1" dirty="0" err="1">
                <a:latin typeface="+mn-lt"/>
              </a:rPr>
              <a:t>подобрим</a:t>
            </a:r>
            <a:r>
              <a:rPr lang="ru-RU" sz="4000" b="1" dirty="0">
                <a:latin typeface="+mn-lt"/>
              </a:rPr>
              <a:t> </a:t>
            </a:r>
            <a:r>
              <a:rPr lang="ru-RU" sz="4000" b="1" dirty="0" err="1">
                <a:latin typeface="+mn-lt"/>
              </a:rPr>
              <a:t>качеството</a:t>
            </a:r>
            <a:r>
              <a:rPr lang="ru-RU" sz="4000" b="1" dirty="0">
                <a:latin typeface="+mn-lt"/>
              </a:rPr>
              <a:t> на </a:t>
            </a:r>
            <a:r>
              <a:rPr lang="ru-RU" sz="4000" b="1" dirty="0" err="1">
                <a:latin typeface="+mn-lt"/>
              </a:rPr>
              <a:t>съня</a:t>
            </a:r>
            <a:r>
              <a:rPr lang="ru-RU" sz="4000" b="1" dirty="0">
                <a:latin typeface="+mn-lt"/>
              </a:rPr>
              <a:t> си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6133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ru-RU" sz="2500" b="1" dirty="0"/>
              <a:t>3. </a:t>
            </a:r>
            <a:r>
              <a:rPr lang="ru-RU" sz="2500" b="1" dirty="0" err="1"/>
              <a:t>Sleep</a:t>
            </a:r>
            <a:r>
              <a:rPr lang="ru-RU" sz="2500" b="1" dirty="0"/>
              <a:t> </a:t>
            </a:r>
            <a:r>
              <a:rPr lang="ru-RU" sz="2500" b="1" dirty="0" err="1"/>
              <a:t>Cycle</a:t>
            </a:r>
            <a:r>
              <a:rPr lang="ru-RU" sz="2500" b="1" dirty="0"/>
              <a:t> (</a:t>
            </a:r>
            <a:r>
              <a:rPr lang="ru-RU" sz="2500" b="1" dirty="0" err="1"/>
              <a:t>iOS</a:t>
            </a:r>
            <a:r>
              <a:rPr lang="ru-RU" sz="2500" b="1" dirty="0"/>
              <a:t>, </a:t>
            </a:r>
            <a:r>
              <a:rPr lang="ru-RU" sz="2500" b="1" dirty="0" err="1"/>
              <a:t>Android</a:t>
            </a:r>
            <a:r>
              <a:rPr lang="ru-RU" sz="2500" b="1" dirty="0" smtClean="0"/>
              <a:t>)</a:t>
            </a:r>
            <a:r>
              <a:rPr lang="en-US" sz="2500" b="1" dirty="0" smtClean="0"/>
              <a:t>[9]</a:t>
            </a:r>
            <a:endParaRPr lang="ru-RU" sz="2500" b="1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2500" dirty="0" err="1"/>
              <a:t>Sleep</a:t>
            </a:r>
            <a:r>
              <a:rPr lang="ru-RU" sz="2500" dirty="0"/>
              <a:t> </a:t>
            </a:r>
            <a:r>
              <a:rPr lang="ru-RU" sz="2500" dirty="0" err="1"/>
              <a:t>Cycle</a:t>
            </a:r>
            <a:r>
              <a:rPr lang="ru-RU" sz="2500" dirty="0"/>
              <a:t> е </a:t>
            </a:r>
            <a:r>
              <a:rPr lang="ru-RU" sz="2500" dirty="0" err="1"/>
              <a:t>интелигентна</a:t>
            </a:r>
            <a:r>
              <a:rPr lang="ru-RU" sz="2500" dirty="0"/>
              <a:t> </a:t>
            </a:r>
            <a:r>
              <a:rPr lang="ru-RU" sz="2500" dirty="0" err="1"/>
              <a:t>аларма</a:t>
            </a:r>
            <a:r>
              <a:rPr lang="ru-RU" sz="2500" dirty="0"/>
              <a:t>, </a:t>
            </a:r>
            <a:r>
              <a:rPr lang="ru-RU" sz="2500" dirty="0" err="1"/>
              <a:t>която</a:t>
            </a:r>
            <a:r>
              <a:rPr lang="ru-RU" sz="2500" dirty="0"/>
              <a:t> </a:t>
            </a:r>
            <a:r>
              <a:rPr lang="ru-RU" sz="2500" dirty="0" err="1"/>
              <a:t>проследява</a:t>
            </a:r>
            <a:r>
              <a:rPr lang="ru-RU" sz="2500" dirty="0"/>
              <a:t> </a:t>
            </a:r>
            <a:r>
              <a:rPr lang="ru-RU" sz="2500" dirty="0" err="1"/>
              <a:t>съня</a:t>
            </a:r>
            <a:r>
              <a:rPr lang="ru-RU" sz="2500" dirty="0"/>
              <a:t> </a:t>
            </a:r>
            <a:r>
              <a:rPr lang="ru-RU" sz="2500" dirty="0" err="1"/>
              <a:t>ви</a:t>
            </a:r>
            <a:r>
              <a:rPr lang="ru-RU" sz="2500" dirty="0"/>
              <a:t> и </a:t>
            </a:r>
            <a:r>
              <a:rPr lang="ru-RU" sz="2500" dirty="0" err="1"/>
              <a:t>ви</a:t>
            </a:r>
            <a:r>
              <a:rPr lang="ru-RU" sz="2500" dirty="0"/>
              <a:t> </a:t>
            </a:r>
            <a:r>
              <a:rPr lang="ru-RU" sz="2500" dirty="0" err="1"/>
              <a:t>събужда</a:t>
            </a:r>
            <a:r>
              <a:rPr lang="ru-RU" sz="2500" dirty="0"/>
              <a:t> в </a:t>
            </a:r>
            <a:r>
              <a:rPr lang="ru-RU" sz="2500" dirty="0" err="1"/>
              <a:t>най-подходящото</a:t>
            </a:r>
            <a:r>
              <a:rPr lang="ru-RU" sz="2500" dirty="0"/>
              <a:t> </a:t>
            </a:r>
            <a:r>
              <a:rPr lang="ru-RU" sz="2500" dirty="0" err="1"/>
              <a:t>време</a:t>
            </a:r>
            <a:r>
              <a:rPr lang="ru-RU" sz="2500" dirty="0"/>
              <a:t>. </a:t>
            </a:r>
            <a:r>
              <a:rPr lang="ru-RU" sz="2500" dirty="0" err="1"/>
              <a:t>Приложението</a:t>
            </a:r>
            <a:r>
              <a:rPr lang="ru-RU" sz="2500" dirty="0"/>
              <a:t> </a:t>
            </a:r>
            <a:r>
              <a:rPr lang="ru-RU" sz="2500" dirty="0" err="1"/>
              <a:t>използва</a:t>
            </a:r>
            <a:r>
              <a:rPr lang="ru-RU" sz="2500" dirty="0"/>
              <a:t> звуков анализ, за да проследи </a:t>
            </a:r>
            <a:r>
              <a:rPr lang="ru-RU" sz="2500" dirty="0" err="1"/>
              <a:t>съня</a:t>
            </a:r>
            <a:r>
              <a:rPr lang="ru-RU" sz="2500" dirty="0"/>
              <a:t> </a:t>
            </a:r>
            <a:r>
              <a:rPr lang="ru-RU" sz="2500" dirty="0" err="1"/>
              <a:t>ви</a:t>
            </a:r>
            <a:r>
              <a:rPr lang="ru-RU" sz="2500" dirty="0"/>
              <a:t> и да установи </a:t>
            </a:r>
            <a:r>
              <a:rPr lang="ru-RU" sz="2500" dirty="0" err="1"/>
              <a:t>кога</a:t>
            </a:r>
            <a:r>
              <a:rPr lang="ru-RU" sz="2500" dirty="0"/>
              <a:t> </a:t>
            </a:r>
            <a:r>
              <a:rPr lang="ru-RU" sz="2500" dirty="0" err="1"/>
              <a:t>сте</a:t>
            </a:r>
            <a:r>
              <a:rPr lang="ru-RU" sz="2500" dirty="0"/>
              <a:t> в лека фаза на </a:t>
            </a:r>
            <a:r>
              <a:rPr lang="ru-RU" sz="2500" dirty="0" err="1"/>
              <a:t>съня</a:t>
            </a:r>
            <a:r>
              <a:rPr lang="ru-RU" sz="2500" dirty="0"/>
              <a:t>, </a:t>
            </a:r>
            <a:r>
              <a:rPr lang="ru-RU" sz="2500" dirty="0" err="1"/>
              <a:t>преди</a:t>
            </a:r>
            <a:r>
              <a:rPr lang="ru-RU" sz="2500" dirty="0"/>
              <a:t> да </a:t>
            </a:r>
            <a:r>
              <a:rPr lang="ru-RU" sz="2500" dirty="0" err="1"/>
              <a:t>ви</a:t>
            </a:r>
            <a:r>
              <a:rPr lang="ru-RU" sz="2500" dirty="0"/>
              <a:t> </a:t>
            </a:r>
            <a:r>
              <a:rPr lang="ru-RU" sz="2500" dirty="0" err="1"/>
              <a:t>събуди</a:t>
            </a:r>
            <a:r>
              <a:rPr lang="ru-RU" sz="2500" dirty="0"/>
              <a:t>. </a:t>
            </a:r>
            <a:r>
              <a:rPr lang="ru-RU" sz="2500" dirty="0" err="1"/>
              <a:t>Потребителите</a:t>
            </a:r>
            <a:r>
              <a:rPr lang="ru-RU" sz="2500" dirty="0"/>
              <a:t> </a:t>
            </a:r>
            <a:r>
              <a:rPr lang="ru-RU" sz="2500" dirty="0" err="1"/>
              <a:t>могат</a:t>
            </a:r>
            <a:r>
              <a:rPr lang="ru-RU" sz="2500" dirty="0"/>
              <a:t> да </a:t>
            </a:r>
            <a:r>
              <a:rPr lang="ru-RU" sz="2500" dirty="0" err="1"/>
              <a:t>зададат</a:t>
            </a:r>
            <a:r>
              <a:rPr lang="ru-RU" sz="2500" dirty="0"/>
              <a:t> </a:t>
            </a:r>
            <a:r>
              <a:rPr lang="ru-RU" sz="2500" dirty="0" err="1"/>
              <a:t>предварително</a:t>
            </a:r>
            <a:r>
              <a:rPr lang="ru-RU" sz="2500" dirty="0"/>
              <a:t> 30 </a:t>
            </a:r>
            <a:r>
              <a:rPr lang="ru-RU" sz="2500" dirty="0" err="1"/>
              <a:t>минутен</a:t>
            </a:r>
            <a:r>
              <a:rPr lang="ru-RU" sz="2500" dirty="0"/>
              <a:t> </a:t>
            </a:r>
            <a:r>
              <a:rPr lang="ru-RU" sz="2500" dirty="0" err="1"/>
              <a:t>прозорец</a:t>
            </a:r>
            <a:r>
              <a:rPr lang="ru-RU" sz="2500" dirty="0"/>
              <a:t> за </a:t>
            </a:r>
            <a:r>
              <a:rPr lang="ru-RU" sz="2500" dirty="0" err="1"/>
              <a:t>тази</a:t>
            </a:r>
            <a:r>
              <a:rPr lang="ru-RU" sz="2500" dirty="0"/>
              <a:t> </a:t>
            </a:r>
            <a:r>
              <a:rPr lang="ru-RU" sz="2500" dirty="0" err="1"/>
              <a:t>аларма</a:t>
            </a:r>
            <a:r>
              <a:rPr lang="ru-RU" sz="2500" dirty="0"/>
              <a:t>, за да не </a:t>
            </a:r>
            <a:r>
              <a:rPr lang="ru-RU" sz="2500" dirty="0" err="1"/>
              <a:t>бъдат</a:t>
            </a:r>
            <a:r>
              <a:rPr lang="ru-RU" sz="2500" dirty="0"/>
              <a:t> </a:t>
            </a:r>
            <a:r>
              <a:rPr lang="ru-RU" sz="2500" dirty="0" err="1"/>
              <a:t>събудени</a:t>
            </a:r>
            <a:r>
              <a:rPr lang="ru-RU" sz="2500" dirty="0"/>
              <a:t> </a:t>
            </a:r>
            <a:r>
              <a:rPr lang="ru-RU" sz="2500" dirty="0" err="1"/>
              <a:t>през</a:t>
            </a:r>
            <a:r>
              <a:rPr lang="ru-RU" sz="2500" dirty="0"/>
              <a:t> </a:t>
            </a:r>
            <a:r>
              <a:rPr lang="ru-RU" sz="2500" dirty="0" err="1"/>
              <a:t>нощта</a:t>
            </a:r>
            <a:r>
              <a:rPr lang="ru-RU" sz="2500" dirty="0"/>
              <a:t>. </a:t>
            </a:r>
            <a:r>
              <a:rPr lang="ru-RU" sz="2500" dirty="0" err="1"/>
              <a:t>Една</a:t>
            </a:r>
            <a:r>
              <a:rPr lang="ru-RU" sz="2500" dirty="0"/>
              <a:t> от </a:t>
            </a:r>
            <a:r>
              <a:rPr lang="ru-RU" sz="2500" dirty="0" err="1"/>
              <a:t>най-добрите</a:t>
            </a:r>
            <a:r>
              <a:rPr lang="ru-RU" sz="2500" dirty="0"/>
              <a:t> характеристики на </a:t>
            </a:r>
            <a:r>
              <a:rPr lang="ru-RU" sz="2500" dirty="0" err="1"/>
              <a:t>приложението</a:t>
            </a:r>
            <a:r>
              <a:rPr lang="ru-RU" sz="2500" dirty="0"/>
              <a:t> е </a:t>
            </a:r>
            <a:r>
              <a:rPr lang="ru-RU" sz="2500" dirty="0" err="1"/>
              <a:t>интеграцията</a:t>
            </a:r>
            <a:r>
              <a:rPr lang="ru-RU" sz="2500" dirty="0"/>
              <a:t> с </a:t>
            </a:r>
            <a:r>
              <a:rPr lang="ru-RU" sz="2500" dirty="0" err="1"/>
              <a:t>Apple</a:t>
            </a:r>
            <a:r>
              <a:rPr lang="ru-RU" sz="2500" dirty="0"/>
              <a:t> </a:t>
            </a:r>
            <a:r>
              <a:rPr lang="ru-RU" sz="2500" dirty="0" err="1"/>
              <a:t>Health</a:t>
            </a:r>
            <a:r>
              <a:rPr lang="ru-RU" sz="2500" dirty="0"/>
              <a:t>, </a:t>
            </a:r>
            <a:r>
              <a:rPr lang="ru-RU" sz="2500" dirty="0" err="1"/>
              <a:t>което</a:t>
            </a:r>
            <a:r>
              <a:rPr lang="ru-RU" sz="2500" dirty="0"/>
              <a:t> </a:t>
            </a:r>
            <a:r>
              <a:rPr lang="ru-RU" sz="2500" dirty="0" err="1"/>
              <a:t>означава</a:t>
            </a:r>
            <a:r>
              <a:rPr lang="ru-RU" sz="2500" dirty="0"/>
              <a:t>, че можете </a:t>
            </a:r>
            <a:r>
              <a:rPr lang="ru-RU" sz="2500" dirty="0" err="1"/>
              <a:t>лесно</a:t>
            </a:r>
            <a:r>
              <a:rPr lang="ru-RU" sz="2500" dirty="0"/>
              <a:t> да </a:t>
            </a:r>
            <a:r>
              <a:rPr lang="ru-RU" sz="2500" dirty="0" err="1"/>
              <a:t>анализирате</a:t>
            </a:r>
            <a:r>
              <a:rPr lang="ru-RU" sz="2500" dirty="0"/>
              <a:t> </a:t>
            </a:r>
            <a:r>
              <a:rPr lang="ru-RU" sz="2500" dirty="0" err="1"/>
              <a:t>съня</a:t>
            </a:r>
            <a:r>
              <a:rPr lang="ru-RU" sz="2500" dirty="0"/>
              <a:t> си, </a:t>
            </a:r>
            <a:r>
              <a:rPr lang="ru-RU" sz="2500" dirty="0" err="1"/>
              <a:t>както</a:t>
            </a:r>
            <a:r>
              <a:rPr lang="ru-RU" sz="2500" dirty="0"/>
              <a:t> и </a:t>
            </a:r>
            <a:r>
              <a:rPr lang="ru-RU" sz="2500" dirty="0" err="1"/>
              <a:t>сърдечната</a:t>
            </a:r>
            <a:r>
              <a:rPr lang="ru-RU" sz="2500" dirty="0"/>
              <a:t> си </a:t>
            </a:r>
            <a:r>
              <a:rPr lang="ru-RU" sz="2500" dirty="0" err="1"/>
              <a:t>честота</a:t>
            </a:r>
            <a:r>
              <a:rPr lang="ru-RU" sz="2500" dirty="0"/>
              <a:t> </a:t>
            </a:r>
            <a:r>
              <a:rPr lang="ru-RU" sz="2500" dirty="0" err="1"/>
              <a:t>през</a:t>
            </a:r>
            <a:r>
              <a:rPr lang="ru-RU" sz="2500" dirty="0"/>
              <a:t> </a:t>
            </a:r>
            <a:r>
              <a:rPr lang="ru-RU" sz="2500" dirty="0" err="1"/>
              <a:t>нощта</a:t>
            </a:r>
            <a:r>
              <a:rPr lang="ru-RU" sz="2500" dirty="0"/>
              <a:t>.</a:t>
            </a:r>
          </a:p>
          <a:p>
            <a:pPr marL="0" indent="0" algn="ctr">
              <a:buNone/>
            </a:pPr>
            <a:r>
              <a:rPr lang="ru-RU" sz="2500" b="1" dirty="0"/>
              <a:t>4. </a:t>
            </a:r>
            <a:r>
              <a:rPr lang="ru-RU" sz="2500" b="1" dirty="0" err="1"/>
              <a:t>Rain</a:t>
            </a:r>
            <a:r>
              <a:rPr lang="ru-RU" sz="2500" b="1" dirty="0"/>
              <a:t> </a:t>
            </a:r>
            <a:r>
              <a:rPr lang="ru-RU" sz="2500" b="1" dirty="0" err="1"/>
              <a:t>Rain</a:t>
            </a:r>
            <a:r>
              <a:rPr lang="ru-RU" sz="2500" b="1" dirty="0"/>
              <a:t> </a:t>
            </a:r>
            <a:r>
              <a:rPr lang="ru-RU" sz="2500" b="1" dirty="0" err="1"/>
              <a:t>Sleep</a:t>
            </a:r>
            <a:r>
              <a:rPr lang="ru-RU" sz="2500" b="1" dirty="0"/>
              <a:t> </a:t>
            </a:r>
            <a:r>
              <a:rPr lang="ru-RU" sz="2500" b="1" dirty="0" err="1"/>
              <a:t>Sounds</a:t>
            </a:r>
            <a:r>
              <a:rPr lang="ru-RU" sz="2500" b="1" dirty="0"/>
              <a:t> (</a:t>
            </a:r>
            <a:r>
              <a:rPr lang="ru-RU" sz="2500" b="1" dirty="0" err="1"/>
              <a:t>iOS</a:t>
            </a:r>
            <a:r>
              <a:rPr lang="ru-RU" sz="2500" b="1" dirty="0"/>
              <a:t>, </a:t>
            </a:r>
            <a:r>
              <a:rPr lang="ru-RU" sz="2500" b="1" dirty="0" err="1"/>
              <a:t>Android</a:t>
            </a:r>
            <a:r>
              <a:rPr lang="ru-RU" sz="2500" b="1" dirty="0" smtClean="0"/>
              <a:t>)</a:t>
            </a:r>
            <a:r>
              <a:rPr lang="en-US" sz="2500" b="1" dirty="0" smtClean="0"/>
              <a:t>[10]</a:t>
            </a:r>
            <a:endParaRPr lang="ru-RU" sz="2500" b="1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2500" dirty="0" err="1"/>
              <a:t>Ако</a:t>
            </a:r>
            <a:r>
              <a:rPr lang="ru-RU" sz="2500" dirty="0"/>
              <a:t> </a:t>
            </a:r>
            <a:r>
              <a:rPr lang="ru-RU" sz="2500" dirty="0" err="1"/>
              <a:t>шумът</a:t>
            </a:r>
            <a:r>
              <a:rPr lang="ru-RU" sz="2500" dirty="0"/>
              <a:t> от </a:t>
            </a:r>
            <a:r>
              <a:rPr lang="ru-RU" sz="2500" dirty="0" err="1"/>
              <a:t>дъжда</a:t>
            </a:r>
            <a:r>
              <a:rPr lang="ru-RU" sz="2500" dirty="0"/>
              <a:t>, </a:t>
            </a:r>
            <a:r>
              <a:rPr lang="ru-RU" sz="2500" dirty="0" err="1"/>
              <a:t>който</a:t>
            </a:r>
            <a:r>
              <a:rPr lang="ru-RU" sz="2500" dirty="0"/>
              <a:t> </a:t>
            </a:r>
            <a:r>
              <a:rPr lang="ru-RU" sz="2500" dirty="0" err="1"/>
              <a:t>чука</a:t>
            </a:r>
            <a:r>
              <a:rPr lang="ru-RU" sz="2500" dirty="0"/>
              <a:t> по </a:t>
            </a:r>
            <a:r>
              <a:rPr lang="ru-RU" sz="2500" dirty="0" err="1"/>
              <a:t>прозореца</a:t>
            </a:r>
            <a:r>
              <a:rPr lang="ru-RU" sz="2500" dirty="0"/>
              <a:t> </a:t>
            </a:r>
            <a:r>
              <a:rPr lang="ru-RU" sz="2500" dirty="0" err="1"/>
              <a:t>ви</a:t>
            </a:r>
            <a:r>
              <a:rPr lang="ru-RU" sz="2500" dirty="0"/>
              <a:t> </a:t>
            </a:r>
            <a:r>
              <a:rPr lang="ru-RU" sz="2500" dirty="0" err="1"/>
              <a:t>успокоява</a:t>
            </a:r>
            <a:r>
              <a:rPr lang="ru-RU" sz="2500" dirty="0"/>
              <a:t>, то </a:t>
            </a:r>
            <a:r>
              <a:rPr lang="ru-RU" sz="2500" dirty="0" err="1"/>
              <a:t>тогава</a:t>
            </a:r>
            <a:r>
              <a:rPr lang="ru-RU" sz="2500" dirty="0"/>
              <a:t> </a:t>
            </a:r>
            <a:r>
              <a:rPr lang="ru-RU" sz="2500" dirty="0" err="1"/>
              <a:t>приложението</a:t>
            </a:r>
            <a:r>
              <a:rPr lang="ru-RU" sz="2500" dirty="0"/>
              <a:t> </a:t>
            </a:r>
            <a:r>
              <a:rPr lang="ru-RU" sz="2500" dirty="0" err="1"/>
              <a:t>Rain</a:t>
            </a:r>
            <a:r>
              <a:rPr lang="ru-RU" sz="2500" dirty="0"/>
              <a:t> </a:t>
            </a:r>
            <a:r>
              <a:rPr lang="ru-RU" sz="2500" dirty="0" err="1"/>
              <a:t>Rain</a:t>
            </a:r>
            <a:r>
              <a:rPr lang="ru-RU" sz="2500" dirty="0"/>
              <a:t> </a:t>
            </a:r>
            <a:r>
              <a:rPr lang="ru-RU" sz="2500" dirty="0" err="1"/>
              <a:t>Sleep</a:t>
            </a:r>
            <a:r>
              <a:rPr lang="ru-RU" sz="2500" dirty="0"/>
              <a:t> </a:t>
            </a:r>
            <a:r>
              <a:rPr lang="ru-RU" sz="2500" dirty="0" err="1"/>
              <a:t>Sounds</a:t>
            </a:r>
            <a:r>
              <a:rPr lang="ru-RU" sz="2500" dirty="0"/>
              <a:t> е точно за вас. </a:t>
            </a:r>
            <a:r>
              <a:rPr lang="ru-RU" sz="2500" dirty="0" err="1"/>
              <a:t>Приложението</a:t>
            </a:r>
            <a:r>
              <a:rPr lang="ru-RU" sz="2500" dirty="0"/>
              <a:t> </a:t>
            </a:r>
            <a:r>
              <a:rPr lang="ru-RU" sz="2500" dirty="0" err="1"/>
              <a:t>съдържа</a:t>
            </a:r>
            <a:r>
              <a:rPr lang="ru-RU" sz="2500" dirty="0"/>
              <a:t> над 100 звука, </a:t>
            </a:r>
            <a:r>
              <a:rPr lang="ru-RU" sz="2500" dirty="0" err="1"/>
              <a:t>които</a:t>
            </a:r>
            <a:r>
              <a:rPr lang="ru-RU" sz="2500" dirty="0"/>
              <a:t> </a:t>
            </a:r>
            <a:r>
              <a:rPr lang="ru-RU" sz="2500" dirty="0" err="1"/>
              <a:t>имат</a:t>
            </a:r>
            <a:r>
              <a:rPr lang="ru-RU" sz="2500" dirty="0"/>
              <a:t> за цел да </a:t>
            </a:r>
            <a:r>
              <a:rPr lang="ru-RU" sz="2500" dirty="0" err="1"/>
              <a:t>ви</a:t>
            </a:r>
            <a:r>
              <a:rPr lang="ru-RU" sz="2500" dirty="0"/>
              <a:t> успокоят и </a:t>
            </a:r>
            <a:r>
              <a:rPr lang="ru-RU" sz="2500" dirty="0" err="1"/>
              <a:t>помогнат</a:t>
            </a:r>
            <a:r>
              <a:rPr lang="ru-RU" sz="2500" dirty="0"/>
              <a:t> да заспите. Можете да </a:t>
            </a:r>
            <a:r>
              <a:rPr lang="ru-RU" sz="2500" dirty="0" err="1"/>
              <a:t>смесвате</a:t>
            </a:r>
            <a:r>
              <a:rPr lang="ru-RU" sz="2500" dirty="0"/>
              <a:t> </a:t>
            </a:r>
            <a:r>
              <a:rPr lang="ru-RU" sz="2500" dirty="0" err="1"/>
              <a:t>тези</a:t>
            </a:r>
            <a:r>
              <a:rPr lang="ru-RU" sz="2500" dirty="0"/>
              <a:t> </a:t>
            </a:r>
            <a:r>
              <a:rPr lang="ru-RU" sz="2500" dirty="0" err="1"/>
              <a:t>звуци</a:t>
            </a:r>
            <a:r>
              <a:rPr lang="ru-RU" sz="2500" dirty="0"/>
              <a:t> за </a:t>
            </a:r>
            <a:r>
              <a:rPr lang="ru-RU" sz="2500" dirty="0" err="1"/>
              <a:t>получаване</a:t>
            </a:r>
            <a:r>
              <a:rPr lang="ru-RU" sz="2500" dirty="0"/>
              <a:t> на </a:t>
            </a:r>
            <a:r>
              <a:rPr lang="ru-RU" sz="2500" dirty="0" err="1"/>
              <a:t>перфектната</a:t>
            </a:r>
            <a:r>
              <a:rPr lang="ru-RU" sz="2500" dirty="0"/>
              <a:t> комбинация. И в </a:t>
            </a:r>
            <a:r>
              <a:rPr lang="ru-RU" sz="2500" dirty="0" err="1"/>
              <a:t>зависимост</a:t>
            </a:r>
            <a:r>
              <a:rPr lang="ru-RU" sz="2500" dirty="0"/>
              <a:t> от </a:t>
            </a:r>
            <a:r>
              <a:rPr lang="ru-RU" sz="2500" dirty="0" err="1"/>
              <a:t>вашите</a:t>
            </a:r>
            <a:r>
              <a:rPr lang="ru-RU" sz="2500" dirty="0"/>
              <a:t> </a:t>
            </a:r>
            <a:r>
              <a:rPr lang="ru-RU" sz="2500" dirty="0" err="1"/>
              <a:t>предпочитания</a:t>
            </a:r>
            <a:r>
              <a:rPr lang="ru-RU" sz="2500" dirty="0"/>
              <a:t>, можете да изберете </a:t>
            </a:r>
            <a:r>
              <a:rPr lang="ru-RU" sz="2500" dirty="0" err="1"/>
              <a:t>звуците</a:t>
            </a:r>
            <a:r>
              <a:rPr lang="ru-RU" sz="2500" dirty="0"/>
              <a:t> да </a:t>
            </a:r>
            <a:r>
              <a:rPr lang="ru-RU" sz="2500" dirty="0" err="1"/>
              <a:t>вървят</a:t>
            </a:r>
            <a:r>
              <a:rPr lang="ru-RU" sz="2500" dirty="0"/>
              <a:t> </a:t>
            </a:r>
            <a:r>
              <a:rPr lang="ru-RU" sz="2500" dirty="0" err="1"/>
              <a:t>през</a:t>
            </a:r>
            <a:r>
              <a:rPr lang="ru-RU" sz="2500" dirty="0"/>
              <a:t> </a:t>
            </a:r>
            <a:r>
              <a:rPr lang="ru-RU" sz="2500" dirty="0" err="1"/>
              <a:t>цялата</a:t>
            </a:r>
            <a:r>
              <a:rPr lang="ru-RU" sz="2500" dirty="0"/>
              <a:t> </a:t>
            </a:r>
            <a:r>
              <a:rPr lang="ru-RU" sz="2500" dirty="0" err="1"/>
              <a:t>нощ</a:t>
            </a:r>
            <a:r>
              <a:rPr lang="ru-RU" sz="2500" dirty="0"/>
              <a:t> или постепенно да </a:t>
            </a:r>
            <a:r>
              <a:rPr lang="ru-RU" sz="2500" dirty="0" err="1"/>
              <a:t>заглъхнат</a:t>
            </a:r>
            <a:r>
              <a:rPr lang="ru-RU" sz="2500" dirty="0"/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ru-RU" dirty="0"/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0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630" y="365125"/>
            <a:ext cx="8798169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err="1">
                <a:solidFill>
                  <a:prstClr val="black"/>
                </a:solidFill>
                <a:latin typeface="Calibri" panose="020F0502020204030204"/>
              </a:rPr>
              <a:t>Софтуер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/>
              </a:rPr>
              <a:t> за анализ на </a:t>
            </a:r>
            <a:r>
              <a:rPr lang="ru-RU" sz="3200" b="1" dirty="0" err="1">
                <a:solidFill>
                  <a:prstClr val="black"/>
                </a:solidFill>
                <a:latin typeface="Calibri" panose="020F0502020204030204"/>
              </a:rPr>
              <a:t>съня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/>
              </a:rPr>
              <a:t> на </a:t>
            </a:r>
            <a:r>
              <a:rPr lang="ru-RU" sz="3200" b="1" dirty="0" err="1">
                <a:solidFill>
                  <a:prstClr val="black"/>
                </a:solidFill>
                <a:latin typeface="Calibri" panose="020F0502020204030204"/>
              </a:rPr>
              <a:t>човека</a:t>
            </a:r>
            <a:endParaRPr lang="bg-B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3262"/>
            <a:ext cx="10515600" cy="41851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.  </a:t>
            </a:r>
            <a:r>
              <a:rPr lang="ru-RU" dirty="0" err="1" smtClean="0"/>
              <a:t>Настоящата</a:t>
            </a:r>
            <a:r>
              <a:rPr lang="ru-RU" dirty="0" smtClean="0"/>
              <a:t> презентация </a:t>
            </a:r>
            <a:r>
              <a:rPr lang="ru-RU" dirty="0" err="1" smtClean="0"/>
              <a:t>ще</a:t>
            </a:r>
            <a:r>
              <a:rPr lang="ru-RU" dirty="0" smtClean="0"/>
              <a:t> </a:t>
            </a:r>
            <a:r>
              <a:rPr lang="ru-RU" dirty="0" err="1" smtClean="0"/>
              <a:t>бъдат</a:t>
            </a:r>
            <a:r>
              <a:rPr lang="ru-RU" dirty="0" smtClean="0"/>
              <a:t> </a:t>
            </a:r>
            <a:r>
              <a:rPr lang="ru-RU" dirty="0" err="1" smtClean="0"/>
              <a:t>разгледани</a:t>
            </a:r>
            <a:r>
              <a:rPr lang="ru-RU" dirty="0" smtClean="0"/>
              <a:t> </a:t>
            </a:r>
            <a:r>
              <a:rPr lang="ru-RU" dirty="0" err="1" smtClean="0"/>
              <a:t>накратко</a:t>
            </a:r>
            <a:r>
              <a:rPr lang="ru-RU" dirty="0" smtClean="0"/>
              <a:t> </a:t>
            </a:r>
            <a:r>
              <a:rPr lang="ru-RU" dirty="0" err="1" smtClean="0"/>
              <a:t>мозъчните</a:t>
            </a:r>
            <a:r>
              <a:rPr lang="ru-RU" dirty="0" smtClean="0"/>
              <a:t> </a:t>
            </a:r>
            <a:r>
              <a:rPr lang="ru-RU" dirty="0" err="1" smtClean="0"/>
              <a:t>вълни</a:t>
            </a:r>
            <a:r>
              <a:rPr lang="ru-RU" dirty="0" smtClean="0"/>
              <a:t> ,</a:t>
            </a:r>
            <a:r>
              <a:rPr lang="ru-RU" dirty="0" err="1" smtClean="0"/>
              <a:t>енцефалографията</a:t>
            </a:r>
            <a:r>
              <a:rPr lang="ru-RU" dirty="0" smtClean="0"/>
              <a:t> /устройство </a:t>
            </a:r>
            <a:r>
              <a:rPr lang="ru-RU" dirty="0"/>
              <a:t>и принцип на работа на </a:t>
            </a:r>
            <a:r>
              <a:rPr lang="ru-RU" dirty="0" err="1" smtClean="0"/>
              <a:t>електроенцефалограф</a:t>
            </a:r>
            <a:r>
              <a:rPr lang="ru-RU" dirty="0" smtClean="0"/>
              <a:t>/, </a:t>
            </a:r>
            <a:r>
              <a:rPr lang="ru-RU" dirty="0" err="1" smtClean="0"/>
              <a:t>фазите</a:t>
            </a:r>
            <a:r>
              <a:rPr lang="ru-RU" dirty="0" smtClean="0"/>
              <a:t> на </a:t>
            </a:r>
            <a:r>
              <a:rPr lang="ru-RU" dirty="0" err="1" smtClean="0"/>
              <a:t>съня</a:t>
            </a:r>
            <a:r>
              <a:rPr lang="ru-RU" dirty="0" smtClean="0"/>
              <a:t> и в </a:t>
            </a:r>
            <a:r>
              <a:rPr lang="ru-RU" dirty="0" err="1" smtClean="0"/>
              <a:t>последната</a:t>
            </a:r>
            <a:r>
              <a:rPr lang="ru-RU" dirty="0" smtClean="0"/>
              <a:t> част </a:t>
            </a:r>
            <a:r>
              <a:rPr lang="ru-RU" dirty="0" err="1" smtClean="0"/>
              <a:t>ще</a:t>
            </a:r>
            <a:r>
              <a:rPr lang="ru-RU" dirty="0" smtClean="0"/>
              <a:t> </a:t>
            </a:r>
            <a:r>
              <a:rPr lang="ru-RU" dirty="0" err="1" smtClean="0"/>
              <a:t>бъдат</a:t>
            </a:r>
            <a:r>
              <a:rPr lang="ru-RU" dirty="0" smtClean="0"/>
              <a:t> </a:t>
            </a:r>
            <a:r>
              <a:rPr lang="ru-RU" dirty="0" err="1" smtClean="0"/>
              <a:t>описани</a:t>
            </a:r>
            <a:r>
              <a:rPr lang="ru-RU" dirty="0" smtClean="0"/>
              <a:t> </a:t>
            </a:r>
            <a:r>
              <a:rPr lang="ru-RU" dirty="0" err="1" smtClean="0"/>
              <a:t>някои</a:t>
            </a:r>
            <a:r>
              <a:rPr lang="ru-RU" dirty="0" smtClean="0"/>
              <a:t> от </a:t>
            </a:r>
            <a:r>
              <a:rPr lang="ru-RU" dirty="0" err="1" smtClean="0"/>
              <a:t>съществуващите</a:t>
            </a:r>
            <a:r>
              <a:rPr lang="ru-RU" dirty="0" smtClean="0"/>
              <a:t> устройства/с </a:t>
            </a:r>
            <a:r>
              <a:rPr lang="ru-RU" dirty="0" err="1" smtClean="0"/>
              <a:t>наличният</a:t>
            </a:r>
            <a:r>
              <a:rPr lang="ru-RU" dirty="0" smtClean="0"/>
              <a:t> </a:t>
            </a:r>
            <a:r>
              <a:rPr lang="ru-RU" dirty="0" err="1" smtClean="0"/>
              <a:t>софтуер</a:t>
            </a:r>
            <a:r>
              <a:rPr lang="ru-RU" dirty="0" smtClean="0"/>
              <a:t> </a:t>
            </a:r>
            <a:r>
              <a:rPr lang="ru-RU" dirty="0" err="1" smtClean="0"/>
              <a:t>към</a:t>
            </a:r>
            <a:r>
              <a:rPr lang="ru-RU" dirty="0" smtClean="0"/>
              <a:t> </a:t>
            </a:r>
            <a:r>
              <a:rPr lang="ru-RU" dirty="0" err="1" smtClean="0"/>
              <a:t>тях</a:t>
            </a:r>
            <a:r>
              <a:rPr lang="ru-RU" dirty="0" smtClean="0"/>
              <a:t>/ за </a:t>
            </a:r>
            <a:r>
              <a:rPr lang="ru-RU" dirty="0" err="1" smtClean="0"/>
              <a:t>анилиз</a:t>
            </a:r>
            <a:r>
              <a:rPr lang="ru-RU" dirty="0" smtClean="0"/>
              <a:t> и наблюдение на </a:t>
            </a:r>
            <a:r>
              <a:rPr lang="ru-RU" dirty="0" err="1" smtClean="0"/>
              <a:t>съня</a:t>
            </a:r>
            <a:r>
              <a:rPr lang="ru-RU" dirty="0" smtClean="0"/>
              <a:t> на </a:t>
            </a:r>
            <a:r>
              <a:rPr lang="ru-RU" dirty="0" err="1" smtClean="0"/>
              <a:t>човека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6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8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062" y="365125"/>
            <a:ext cx="898573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6 приложения, с </a:t>
            </a:r>
            <a:r>
              <a:rPr lang="ru-RU" sz="4000" b="1" dirty="0" err="1">
                <a:latin typeface="+mn-lt"/>
              </a:rPr>
              <a:t>които</a:t>
            </a:r>
            <a:r>
              <a:rPr lang="ru-RU" sz="4000" b="1" dirty="0">
                <a:latin typeface="+mn-lt"/>
              </a:rPr>
              <a:t> можем да </a:t>
            </a:r>
            <a:r>
              <a:rPr lang="ru-RU" sz="4000" b="1" dirty="0" err="1">
                <a:latin typeface="+mn-lt"/>
              </a:rPr>
              <a:t>подобрим</a:t>
            </a:r>
            <a:r>
              <a:rPr lang="ru-RU" sz="4000" b="1" dirty="0">
                <a:latin typeface="+mn-lt"/>
              </a:rPr>
              <a:t> </a:t>
            </a:r>
            <a:r>
              <a:rPr lang="ru-RU" sz="4000" b="1" dirty="0" err="1">
                <a:latin typeface="+mn-lt"/>
              </a:rPr>
              <a:t>качеството</a:t>
            </a:r>
            <a:r>
              <a:rPr lang="ru-RU" sz="4000" b="1" dirty="0">
                <a:latin typeface="+mn-lt"/>
              </a:rPr>
              <a:t> на </a:t>
            </a:r>
            <a:r>
              <a:rPr lang="ru-RU" sz="4000" b="1" dirty="0" err="1">
                <a:latin typeface="+mn-lt"/>
              </a:rPr>
              <a:t>съня</a:t>
            </a:r>
            <a:r>
              <a:rPr lang="ru-RU" sz="4000" b="1" dirty="0">
                <a:latin typeface="+mn-lt"/>
              </a:rPr>
              <a:t> си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613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300" b="1" dirty="0"/>
              <a:t>5. </a:t>
            </a:r>
            <a:r>
              <a:rPr lang="ru-RU" sz="2300" b="1" dirty="0" err="1"/>
              <a:t>Sleep</a:t>
            </a:r>
            <a:r>
              <a:rPr lang="ru-RU" sz="2300" b="1" dirty="0"/>
              <a:t> </a:t>
            </a:r>
            <a:r>
              <a:rPr lang="ru-RU" sz="2300" b="1" dirty="0" err="1"/>
              <a:t>Genius</a:t>
            </a:r>
            <a:r>
              <a:rPr lang="ru-RU" sz="2300" b="1" dirty="0"/>
              <a:t> (</a:t>
            </a:r>
            <a:r>
              <a:rPr lang="ru-RU" sz="2300" b="1" dirty="0" err="1"/>
              <a:t>iOS</a:t>
            </a:r>
            <a:r>
              <a:rPr lang="ru-RU" sz="2300" b="1" dirty="0"/>
              <a:t>, </a:t>
            </a:r>
            <a:r>
              <a:rPr lang="ru-RU" sz="2300" b="1" dirty="0" err="1"/>
              <a:t>Android</a:t>
            </a:r>
            <a:r>
              <a:rPr lang="ru-RU" sz="2300" b="1" dirty="0" smtClean="0"/>
              <a:t>)</a:t>
            </a:r>
            <a:r>
              <a:rPr lang="en-US" sz="2300" b="1" dirty="0" smtClean="0"/>
              <a:t>[11]</a:t>
            </a:r>
            <a:endParaRPr lang="ru-RU" sz="2300" b="1" dirty="0"/>
          </a:p>
          <a:p>
            <a:pPr marL="0" indent="0" algn="just">
              <a:buNone/>
            </a:pPr>
            <a:r>
              <a:rPr lang="ru-RU" sz="2300" dirty="0" err="1"/>
              <a:t>Sleep</a:t>
            </a:r>
            <a:r>
              <a:rPr lang="ru-RU" sz="2300" dirty="0"/>
              <a:t> </a:t>
            </a:r>
            <a:r>
              <a:rPr lang="ru-RU" sz="2300" dirty="0" err="1"/>
              <a:t>Genius</a:t>
            </a:r>
            <a:r>
              <a:rPr lang="ru-RU" sz="2300" dirty="0"/>
              <a:t> се </a:t>
            </a:r>
            <a:r>
              <a:rPr lang="ru-RU" sz="2300" dirty="0" err="1"/>
              <a:t>описва</a:t>
            </a:r>
            <a:r>
              <a:rPr lang="ru-RU" sz="2300" dirty="0"/>
              <a:t> </a:t>
            </a:r>
            <a:r>
              <a:rPr lang="ru-RU" sz="2300" dirty="0" err="1"/>
              <a:t>като</a:t>
            </a:r>
            <a:r>
              <a:rPr lang="ru-RU" sz="2300" dirty="0"/>
              <a:t> "</a:t>
            </a:r>
            <a:r>
              <a:rPr lang="ru-RU" sz="2300" dirty="0" err="1"/>
              <a:t>най-добрата</a:t>
            </a:r>
            <a:r>
              <a:rPr lang="ru-RU" sz="2300" dirty="0"/>
              <a:t> научно </a:t>
            </a:r>
            <a:r>
              <a:rPr lang="ru-RU" sz="2300" dirty="0" err="1"/>
              <a:t>проектирана</a:t>
            </a:r>
            <a:r>
              <a:rPr lang="ru-RU" sz="2300" dirty="0"/>
              <a:t> </a:t>
            </a:r>
            <a:r>
              <a:rPr lang="ru-RU" sz="2300" dirty="0" err="1"/>
              <a:t>програма</a:t>
            </a:r>
            <a:r>
              <a:rPr lang="ru-RU" sz="2300" dirty="0"/>
              <a:t> за </a:t>
            </a:r>
            <a:r>
              <a:rPr lang="ru-RU" sz="2300" dirty="0" err="1"/>
              <a:t>сън</a:t>
            </a:r>
            <a:r>
              <a:rPr lang="ru-RU" sz="2300" dirty="0"/>
              <a:t> в света". За </a:t>
            </a:r>
            <a:r>
              <a:rPr lang="ru-RU" sz="2300" dirty="0" err="1"/>
              <a:t>разлика</a:t>
            </a:r>
            <a:r>
              <a:rPr lang="ru-RU" sz="2300" dirty="0"/>
              <a:t> от </a:t>
            </a:r>
            <a:r>
              <a:rPr lang="ru-RU" sz="2300" dirty="0" err="1"/>
              <a:t>повечето</a:t>
            </a:r>
            <a:r>
              <a:rPr lang="ru-RU" sz="2300" dirty="0"/>
              <a:t> </a:t>
            </a:r>
            <a:r>
              <a:rPr lang="ru-RU" sz="2300" dirty="0" err="1"/>
              <a:t>други</a:t>
            </a:r>
            <a:r>
              <a:rPr lang="ru-RU" sz="2300" dirty="0"/>
              <a:t> приложения, </a:t>
            </a:r>
            <a:r>
              <a:rPr lang="ru-RU" sz="2300" dirty="0" err="1"/>
              <a:t>Sleep</a:t>
            </a:r>
            <a:r>
              <a:rPr lang="ru-RU" sz="2300" dirty="0"/>
              <a:t> </a:t>
            </a:r>
            <a:r>
              <a:rPr lang="ru-RU" sz="2300" dirty="0" err="1"/>
              <a:t>Genius</a:t>
            </a:r>
            <a:r>
              <a:rPr lang="ru-RU" sz="2300" dirty="0"/>
              <a:t> не </a:t>
            </a:r>
            <a:r>
              <a:rPr lang="ru-RU" sz="2300" dirty="0" err="1"/>
              <a:t>препоръчва</a:t>
            </a:r>
            <a:r>
              <a:rPr lang="ru-RU" sz="2300" dirty="0"/>
              <a:t> </a:t>
            </a:r>
            <a:r>
              <a:rPr lang="ru-RU" sz="2300" dirty="0" err="1"/>
              <a:t>слушането</a:t>
            </a:r>
            <a:r>
              <a:rPr lang="ru-RU" sz="2300" dirty="0"/>
              <a:t> на </a:t>
            </a:r>
            <a:r>
              <a:rPr lang="ru-RU" sz="2300" dirty="0" err="1"/>
              <a:t>релаксираща</a:t>
            </a:r>
            <a:r>
              <a:rPr lang="ru-RU" sz="2300" dirty="0"/>
              <a:t> </a:t>
            </a:r>
            <a:r>
              <a:rPr lang="ru-RU" sz="2300" dirty="0" err="1"/>
              <a:t>музика</a:t>
            </a:r>
            <a:r>
              <a:rPr lang="ru-RU" sz="2300" dirty="0"/>
              <a:t>. Вместо </a:t>
            </a:r>
            <a:r>
              <a:rPr lang="ru-RU" sz="2300" dirty="0" err="1"/>
              <a:t>това</a:t>
            </a:r>
            <a:r>
              <a:rPr lang="ru-RU" sz="2300" dirty="0"/>
              <a:t>, </a:t>
            </a:r>
            <a:r>
              <a:rPr lang="ru-RU" sz="2300" dirty="0" err="1"/>
              <a:t>Sleep</a:t>
            </a:r>
            <a:r>
              <a:rPr lang="ru-RU" sz="2300" dirty="0"/>
              <a:t> </a:t>
            </a:r>
            <a:r>
              <a:rPr lang="ru-RU" sz="2300" dirty="0" err="1"/>
              <a:t>Genius</a:t>
            </a:r>
            <a:r>
              <a:rPr lang="ru-RU" sz="2300" dirty="0"/>
              <a:t> </a:t>
            </a:r>
            <a:r>
              <a:rPr lang="ru-RU" sz="2300" dirty="0" err="1"/>
              <a:t>разполага</a:t>
            </a:r>
            <a:r>
              <a:rPr lang="ru-RU" sz="2300" dirty="0"/>
              <a:t> с </a:t>
            </a:r>
            <a:r>
              <a:rPr lang="ru-RU" sz="2300" dirty="0" err="1"/>
              <a:t>четири</a:t>
            </a:r>
            <a:r>
              <a:rPr lang="ru-RU" sz="2300" dirty="0"/>
              <a:t> </a:t>
            </a:r>
            <a:r>
              <a:rPr lang="ru-RU" sz="2300" dirty="0" err="1"/>
              <a:t>специално</a:t>
            </a:r>
            <a:r>
              <a:rPr lang="ru-RU" sz="2300" dirty="0"/>
              <a:t> </a:t>
            </a:r>
            <a:r>
              <a:rPr lang="ru-RU" sz="2300" dirty="0" err="1"/>
              <a:t>разработени</a:t>
            </a:r>
            <a:r>
              <a:rPr lang="ru-RU" sz="2300" dirty="0"/>
              <a:t> </a:t>
            </a:r>
            <a:r>
              <a:rPr lang="ru-RU" sz="2300" dirty="0" err="1"/>
              <a:t>програми</a:t>
            </a:r>
            <a:r>
              <a:rPr lang="ru-RU" sz="2300" dirty="0"/>
              <a:t> за </a:t>
            </a:r>
            <a:r>
              <a:rPr lang="ru-RU" sz="2300" dirty="0" err="1"/>
              <a:t>сън</a:t>
            </a:r>
            <a:r>
              <a:rPr lang="ru-RU" sz="2300" dirty="0"/>
              <a:t>, </a:t>
            </a:r>
            <a:r>
              <a:rPr lang="ru-RU" sz="2300" dirty="0" err="1"/>
              <a:t>които</a:t>
            </a:r>
            <a:r>
              <a:rPr lang="ru-RU" sz="2300" dirty="0"/>
              <a:t> водят </a:t>
            </a:r>
            <a:r>
              <a:rPr lang="ru-RU" sz="2300" dirty="0" err="1"/>
              <a:t>мозъка</a:t>
            </a:r>
            <a:r>
              <a:rPr lang="ru-RU" sz="2300" dirty="0"/>
              <a:t> </a:t>
            </a:r>
            <a:r>
              <a:rPr lang="ru-RU" sz="2300" dirty="0" err="1"/>
              <a:t>ви</a:t>
            </a:r>
            <a:r>
              <a:rPr lang="ru-RU" sz="2300" dirty="0"/>
              <a:t> </a:t>
            </a:r>
            <a:r>
              <a:rPr lang="ru-RU" sz="2300" dirty="0" err="1"/>
              <a:t>през</a:t>
            </a:r>
            <a:r>
              <a:rPr lang="ru-RU" sz="2300" dirty="0"/>
              <a:t> </a:t>
            </a:r>
            <a:r>
              <a:rPr lang="ru-RU" sz="2300" dirty="0" err="1"/>
              <a:t>всеки</a:t>
            </a:r>
            <a:r>
              <a:rPr lang="ru-RU" sz="2300" dirty="0"/>
              <a:t> </a:t>
            </a:r>
            <a:r>
              <a:rPr lang="ru-RU" sz="2300" dirty="0" err="1"/>
              <a:t>етап</a:t>
            </a:r>
            <a:r>
              <a:rPr lang="ru-RU" sz="2300" dirty="0"/>
              <a:t> от </a:t>
            </a:r>
            <a:r>
              <a:rPr lang="ru-RU" sz="2300" dirty="0" err="1"/>
              <a:t>цикъла</a:t>
            </a:r>
            <a:r>
              <a:rPr lang="ru-RU" sz="2300" dirty="0"/>
              <a:t> на </a:t>
            </a:r>
            <a:r>
              <a:rPr lang="ru-RU" sz="2300" dirty="0" err="1"/>
              <a:t>съня</a:t>
            </a:r>
            <a:r>
              <a:rPr lang="ru-RU" sz="2300" dirty="0"/>
              <a:t>, </a:t>
            </a:r>
            <a:r>
              <a:rPr lang="ru-RU" sz="2300" dirty="0" err="1"/>
              <a:t>като</a:t>
            </a:r>
            <a:r>
              <a:rPr lang="ru-RU" sz="2300" dirty="0"/>
              <a:t> </a:t>
            </a:r>
            <a:r>
              <a:rPr lang="ru-RU" sz="2300" dirty="0" err="1"/>
              <a:t>завършват</a:t>
            </a:r>
            <a:r>
              <a:rPr lang="ru-RU" sz="2300" dirty="0"/>
              <a:t> с нежна </a:t>
            </a:r>
            <a:r>
              <a:rPr lang="ru-RU" sz="2300" dirty="0" err="1"/>
              <a:t>аларма</a:t>
            </a:r>
            <a:r>
              <a:rPr lang="ru-RU" sz="2300" dirty="0"/>
              <a:t>.</a:t>
            </a:r>
          </a:p>
          <a:p>
            <a:pPr marL="0" indent="0" algn="ctr">
              <a:buNone/>
            </a:pPr>
            <a:r>
              <a:rPr lang="ru-RU" sz="2300" b="1" dirty="0"/>
              <a:t>6. </a:t>
            </a:r>
            <a:r>
              <a:rPr lang="ru-RU" sz="2300" b="1" dirty="0" err="1"/>
              <a:t>Calm</a:t>
            </a:r>
            <a:r>
              <a:rPr lang="ru-RU" sz="2300" b="1" dirty="0"/>
              <a:t> - </a:t>
            </a:r>
            <a:r>
              <a:rPr lang="ru-RU" sz="2300" b="1" dirty="0" err="1"/>
              <a:t>Meditate</a:t>
            </a:r>
            <a:r>
              <a:rPr lang="ru-RU" sz="2300" b="1" dirty="0"/>
              <a:t>, </a:t>
            </a:r>
            <a:r>
              <a:rPr lang="ru-RU" sz="2300" b="1" dirty="0" err="1"/>
              <a:t>Sleep</a:t>
            </a:r>
            <a:r>
              <a:rPr lang="ru-RU" sz="2300" b="1" dirty="0"/>
              <a:t>, </a:t>
            </a:r>
            <a:r>
              <a:rPr lang="ru-RU" sz="2300" b="1" dirty="0" err="1"/>
              <a:t>Relax</a:t>
            </a:r>
            <a:r>
              <a:rPr lang="ru-RU" sz="2300" b="1" dirty="0"/>
              <a:t> (</a:t>
            </a:r>
            <a:r>
              <a:rPr lang="ru-RU" sz="2300" b="1" dirty="0" err="1"/>
              <a:t>iOS</a:t>
            </a:r>
            <a:r>
              <a:rPr lang="ru-RU" sz="2300" b="1" dirty="0"/>
              <a:t>, </a:t>
            </a:r>
            <a:r>
              <a:rPr lang="ru-RU" sz="2300" b="1" dirty="0" err="1"/>
              <a:t>Android</a:t>
            </a:r>
            <a:r>
              <a:rPr lang="ru-RU" sz="2300" b="1" dirty="0" smtClean="0"/>
              <a:t>)</a:t>
            </a:r>
            <a:r>
              <a:rPr lang="en-US" sz="2300" b="1" dirty="0" smtClean="0"/>
              <a:t>[12]</a:t>
            </a:r>
            <a:endParaRPr lang="ru-RU" sz="2300" b="1" dirty="0"/>
          </a:p>
          <a:p>
            <a:pPr marL="0" indent="0" algn="just">
              <a:buNone/>
            </a:pPr>
            <a:r>
              <a:rPr lang="ru-RU" sz="2300" dirty="0"/>
              <a:t>Причините за </a:t>
            </a:r>
            <a:r>
              <a:rPr lang="ru-RU" sz="2300" dirty="0" err="1"/>
              <a:t>безсънието</a:t>
            </a:r>
            <a:r>
              <a:rPr lang="ru-RU" sz="2300" dirty="0"/>
              <a:t> </a:t>
            </a:r>
            <a:r>
              <a:rPr lang="ru-RU" sz="2300" dirty="0" err="1"/>
              <a:t>са</a:t>
            </a:r>
            <a:r>
              <a:rPr lang="ru-RU" sz="2300" dirty="0"/>
              <a:t> много, а с </a:t>
            </a:r>
            <a:r>
              <a:rPr lang="ru-RU" sz="2300" dirty="0" err="1"/>
              <a:t>това</a:t>
            </a:r>
            <a:r>
              <a:rPr lang="ru-RU" sz="2300" dirty="0"/>
              <a:t> приложение </a:t>
            </a:r>
            <a:r>
              <a:rPr lang="ru-RU" sz="2300" dirty="0" err="1"/>
              <a:t>може</a:t>
            </a:r>
            <a:r>
              <a:rPr lang="ru-RU" sz="2300" dirty="0"/>
              <a:t> да внесете </a:t>
            </a:r>
            <a:r>
              <a:rPr lang="ru-RU" sz="2300" dirty="0" err="1"/>
              <a:t>повече</a:t>
            </a:r>
            <a:r>
              <a:rPr lang="ru-RU" sz="2300" dirty="0"/>
              <a:t> </a:t>
            </a:r>
            <a:r>
              <a:rPr lang="ru-RU" sz="2300" dirty="0" err="1"/>
              <a:t>яснота</a:t>
            </a:r>
            <a:r>
              <a:rPr lang="ru-RU" sz="2300" dirty="0"/>
              <a:t>, </a:t>
            </a:r>
            <a:r>
              <a:rPr lang="ru-RU" sz="2300" dirty="0" err="1"/>
              <a:t>радост</a:t>
            </a:r>
            <a:r>
              <a:rPr lang="ru-RU" sz="2300" dirty="0"/>
              <a:t> и мир в </a:t>
            </a:r>
            <a:r>
              <a:rPr lang="ru-RU" sz="2300" dirty="0" err="1"/>
              <a:t>ежедневието</a:t>
            </a:r>
            <a:r>
              <a:rPr lang="ru-RU" sz="2300" dirty="0"/>
              <a:t> си. </a:t>
            </a:r>
            <a:r>
              <a:rPr lang="ru-RU" sz="2300" dirty="0" err="1"/>
              <a:t>Което</a:t>
            </a:r>
            <a:r>
              <a:rPr lang="ru-RU" sz="2300" dirty="0"/>
              <a:t> </a:t>
            </a:r>
            <a:r>
              <a:rPr lang="ru-RU" sz="2300" dirty="0" err="1"/>
              <a:t>разбира</a:t>
            </a:r>
            <a:r>
              <a:rPr lang="ru-RU" sz="2300" dirty="0"/>
              <a:t> се </a:t>
            </a:r>
            <a:r>
              <a:rPr lang="ru-RU" sz="2300" dirty="0" err="1"/>
              <a:t>ще</a:t>
            </a:r>
            <a:r>
              <a:rPr lang="ru-RU" sz="2300" dirty="0"/>
              <a:t> </a:t>
            </a:r>
            <a:r>
              <a:rPr lang="ru-RU" sz="2300" dirty="0" err="1"/>
              <a:t>доведе</a:t>
            </a:r>
            <a:r>
              <a:rPr lang="ru-RU" sz="2300" dirty="0"/>
              <a:t> и до </a:t>
            </a:r>
            <a:r>
              <a:rPr lang="ru-RU" sz="2300" dirty="0" err="1"/>
              <a:t>пълноценен</a:t>
            </a:r>
            <a:r>
              <a:rPr lang="ru-RU" sz="2300" dirty="0"/>
              <a:t> </a:t>
            </a:r>
            <a:r>
              <a:rPr lang="ru-RU" sz="2300" dirty="0" err="1"/>
              <a:t>сън</a:t>
            </a:r>
            <a:r>
              <a:rPr lang="ru-RU" sz="2300" dirty="0"/>
              <a:t> вечер. </a:t>
            </a:r>
            <a:r>
              <a:rPr lang="ru-RU" sz="2300" dirty="0" err="1"/>
              <a:t>Приложението</a:t>
            </a:r>
            <a:r>
              <a:rPr lang="ru-RU" sz="2300" dirty="0"/>
              <a:t> </a:t>
            </a:r>
            <a:r>
              <a:rPr lang="ru-RU" sz="2300" dirty="0" err="1"/>
              <a:t>включва</a:t>
            </a:r>
            <a:r>
              <a:rPr lang="ru-RU" sz="2300" dirty="0"/>
              <a:t> </a:t>
            </a:r>
            <a:r>
              <a:rPr lang="ru-RU" sz="2300" dirty="0" err="1"/>
              <a:t>стотици</a:t>
            </a:r>
            <a:r>
              <a:rPr lang="ru-RU" sz="2300" dirty="0"/>
              <a:t> </a:t>
            </a:r>
            <a:r>
              <a:rPr lang="ru-RU" sz="2300" dirty="0" err="1"/>
              <a:t>програми</a:t>
            </a:r>
            <a:r>
              <a:rPr lang="ru-RU" sz="2300" dirty="0"/>
              <a:t> за </a:t>
            </a:r>
            <a:r>
              <a:rPr lang="ru-RU" sz="2300" dirty="0" err="1"/>
              <a:t>различни</a:t>
            </a:r>
            <a:r>
              <a:rPr lang="ru-RU" sz="2300" dirty="0"/>
              <a:t> нива, с </a:t>
            </a:r>
            <a:r>
              <a:rPr lang="ru-RU" sz="2300" dirty="0" err="1"/>
              <a:t>продължителност</a:t>
            </a:r>
            <a:r>
              <a:rPr lang="ru-RU" sz="2300" dirty="0"/>
              <a:t> 3, 5, 10, 20 или 25 </a:t>
            </a:r>
            <a:r>
              <a:rPr lang="ru-RU" sz="2300" dirty="0" err="1"/>
              <a:t>минути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endParaRPr lang="ru-RU" sz="2300" dirty="0"/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8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062" y="365125"/>
            <a:ext cx="8985738" cy="1325563"/>
          </a:xfrm>
        </p:spPr>
        <p:txBody>
          <a:bodyPr>
            <a:normAutofit/>
          </a:bodyPr>
          <a:lstStyle/>
          <a:p>
            <a:pPr algn="ctr"/>
            <a:r>
              <a:rPr lang="bg-BG" b="1" dirty="0" smtClean="0">
                <a:solidFill>
                  <a:prstClr val="black"/>
                </a:solidFill>
                <a:latin typeface="Calibri"/>
                <a:ea typeface="Calibri"/>
                <a:cs typeface="Times New Roman"/>
              </a:rPr>
              <a:t>Литература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15" y="1825624"/>
            <a:ext cx="11605847" cy="4812682"/>
          </a:xfrm>
        </p:spPr>
        <p:txBody>
          <a:bodyPr>
            <a:normAutofit lnSpcReduction="10000"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dirty="0" smtClean="0"/>
              <a:t>     </a:t>
            </a:r>
            <a:endParaRPr lang="bg-BG" dirty="0">
              <a:ea typeface="Calibri"/>
              <a:cs typeface="Times New Roman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bg-BG" sz="2300" dirty="0" smtClean="0">
                <a:ea typeface="Calibri"/>
                <a:cs typeface="Times New Roman"/>
              </a:rPr>
              <a:t>   </a:t>
            </a:r>
            <a:r>
              <a:rPr lang="en-US" sz="2300" dirty="0" smtClean="0">
                <a:ea typeface="Calibri"/>
                <a:cs typeface="Times New Roman"/>
              </a:rPr>
              <a:t>[</a:t>
            </a:r>
            <a:r>
              <a:rPr lang="en-US" sz="2300" dirty="0">
                <a:ea typeface="Calibri"/>
                <a:cs typeface="Times New Roman"/>
              </a:rPr>
              <a:t>1] </a:t>
            </a:r>
            <a:r>
              <a:rPr lang="bg-BG" sz="2300" i="1" dirty="0" err="1">
                <a:ea typeface="Calibri"/>
                <a:cs typeface="Times New Roman"/>
              </a:rPr>
              <a:t>The</a:t>
            </a:r>
            <a:r>
              <a:rPr lang="bg-BG" sz="2300" i="1" dirty="0">
                <a:ea typeface="Calibri"/>
                <a:cs typeface="Times New Roman"/>
              </a:rPr>
              <a:t> </a:t>
            </a:r>
            <a:r>
              <a:rPr lang="bg-BG" sz="2300" i="1" dirty="0" err="1">
                <a:ea typeface="Calibri"/>
                <a:cs typeface="Times New Roman"/>
              </a:rPr>
              <a:t>Biomedical</a:t>
            </a:r>
            <a:r>
              <a:rPr lang="bg-BG" sz="2300" i="1" dirty="0">
                <a:ea typeface="Calibri"/>
                <a:cs typeface="Times New Roman"/>
              </a:rPr>
              <a:t> </a:t>
            </a:r>
            <a:r>
              <a:rPr lang="bg-BG" sz="2300" i="1" dirty="0" err="1">
                <a:ea typeface="Calibri"/>
                <a:cs typeface="Times New Roman"/>
              </a:rPr>
              <a:t>Engineering</a:t>
            </a:r>
            <a:r>
              <a:rPr lang="bg-BG" sz="2300" i="1" dirty="0">
                <a:ea typeface="Calibri"/>
                <a:cs typeface="Times New Roman"/>
              </a:rPr>
              <a:t> </a:t>
            </a:r>
            <a:r>
              <a:rPr lang="bg-BG" sz="2300" i="1" dirty="0" err="1">
                <a:ea typeface="Calibri"/>
                <a:cs typeface="Times New Roman"/>
              </a:rPr>
              <a:t>HandBook</a:t>
            </a:r>
            <a:r>
              <a:rPr lang="bg-BG" sz="2300" i="1" dirty="0">
                <a:ea typeface="Calibri"/>
                <a:cs typeface="Times New Roman"/>
              </a:rPr>
              <a:t>, </a:t>
            </a:r>
            <a:r>
              <a:rPr lang="bg-BG" sz="2300" i="1" dirty="0" err="1">
                <a:ea typeface="Calibri"/>
                <a:cs typeface="Times New Roman"/>
              </a:rPr>
              <a:t>Second</a:t>
            </a:r>
            <a:r>
              <a:rPr lang="bg-BG" sz="2300" i="1" dirty="0">
                <a:ea typeface="Calibri"/>
                <a:cs typeface="Times New Roman"/>
              </a:rPr>
              <a:t> </a:t>
            </a:r>
            <a:r>
              <a:rPr lang="bg-BG" sz="2300" i="1" dirty="0" err="1">
                <a:ea typeface="Calibri"/>
                <a:cs typeface="Times New Roman"/>
              </a:rPr>
              <a:t>Edition</a:t>
            </a:r>
            <a:r>
              <a:rPr lang="bg-BG" sz="2300" i="1" dirty="0">
                <a:ea typeface="Calibri"/>
                <a:cs typeface="Times New Roman"/>
              </a:rPr>
              <a:t>. </a:t>
            </a:r>
            <a:r>
              <a:rPr lang="bg-BG" sz="2300" dirty="0" err="1">
                <a:ea typeface="Calibri"/>
                <a:cs typeface="Times New Roman"/>
              </a:rPr>
              <a:t>Ed</a:t>
            </a:r>
            <a:r>
              <a:rPr lang="bg-BG" sz="2300" dirty="0">
                <a:ea typeface="Calibri"/>
                <a:cs typeface="Times New Roman"/>
              </a:rPr>
              <a:t>. </a:t>
            </a:r>
            <a:r>
              <a:rPr lang="bg-BG" sz="2300" dirty="0" err="1">
                <a:ea typeface="Calibri"/>
                <a:cs typeface="Times New Roman"/>
              </a:rPr>
              <a:t>Joseph</a:t>
            </a:r>
            <a:r>
              <a:rPr lang="bg-BG" sz="2300" dirty="0">
                <a:ea typeface="Calibri"/>
                <a:cs typeface="Times New Roman"/>
              </a:rPr>
              <a:t> D. </a:t>
            </a:r>
            <a:r>
              <a:rPr lang="bg-BG" sz="2300" dirty="0" err="1">
                <a:ea typeface="Calibri"/>
                <a:cs typeface="Times New Roman"/>
              </a:rPr>
              <a:t>Bronzino</a:t>
            </a:r>
            <a:r>
              <a:rPr lang="bg-BG" sz="2300" i="1" dirty="0">
                <a:ea typeface="Calibri"/>
                <a:cs typeface="Times New Roman"/>
              </a:rPr>
              <a:t> </a:t>
            </a:r>
            <a:r>
              <a:rPr lang="bg-BG" sz="2300" dirty="0" err="1">
                <a:ea typeface="Calibri"/>
                <a:cs typeface="Times New Roman"/>
              </a:rPr>
              <a:t>Boca</a:t>
            </a:r>
            <a:r>
              <a:rPr lang="bg-BG" sz="2300" dirty="0">
                <a:ea typeface="Calibri"/>
                <a:cs typeface="Times New Roman"/>
              </a:rPr>
              <a:t> </a:t>
            </a:r>
            <a:r>
              <a:rPr lang="bg-BG" sz="2300" dirty="0" err="1">
                <a:ea typeface="Calibri"/>
                <a:cs typeface="Times New Roman"/>
              </a:rPr>
              <a:t>Raton</a:t>
            </a:r>
            <a:r>
              <a:rPr lang="bg-BG" sz="2300" dirty="0">
                <a:ea typeface="Calibri"/>
                <a:cs typeface="Times New Roman"/>
              </a:rPr>
              <a:t>: CRC </a:t>
            </a:r>
            <a:r>
              <a:rPr lang="bg-BG" sz="2300" dirty="0" err="1">
                <a:ea typeface="Calibri"/>
                <a:cs typeface="Times New Roman"/>
              </a:rPr>
              <a:t>Press</a:t>
            </a:r>
            <a:r>
              <a:rPr lang="bg-BG" sz="2300" dirty="0">
                <a:ea typeface="Calibri"/>
                <a:cs typeface="Times New Roman"/>
              </a:rPr>
              <a:t> LLC, 2000</a:t>
            </a:r>
            <a:r>
              <a:rPr lang="en-US" sz="2300" dirty="0">
                <a:ea typeface="Calibri"/>
                <a:cs typeface="Times New Roman"/>
              </a:rPr>
              <a:t>, </a:t>
            </a:r>
            <a:r>
              <a:rPr lang="en-US" sz="2300" dirty="0">
                <a:ea typeface="Calibri"/>
                <a:cs typeface="Minion-Bold"/>
              </a:rPr>
              <a:t>table 52.1</a:t>
            </a:r>
            <a:endParaRPr lang="bg-BG" sz="2300" dirty="0">
              <a:ea typeface="Calibri"/>
              <a:cs typeface="Times New Roman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bg-BG" sz="2300" dirty="0" smtClean="0">
                <a:ea typeface="Calibri"/>
                <a:cs typeface="Times New Roman"/>
              </a:rPr>
              <a:t>   </a:t>
            </a:r>
            <a:r>
              <a:rPr lang="en-US" sz="2300" dirty="0" smtClean="0">
                <a:ea typeface="Calibri"/>
                <a:cs typeface="Times New Roman"/>
              </a:rPr>
              <a:t>[</a:t>
            </a:r>
            <a:r>
              <a:rPr lang="en-US" sz="2300" dirty="0">
                <a:ea typeface="Calibri"/>
                <a:cs typeface="Times New Roman"/>
              </a:rPr>
              <a:t>2] </a:t>
            </a:r>
            <a:r>
              <a:rPr lang="bg-BG" sz="2300" dirty="0" err="1">
                <a:ea typeface="Calibri"/>
                <a:cs typeface="Times New Roman"/>
              </a:rPr>
              <a:t>Medical</a:t>
            </a:r>
            <a:r>
              <a:rPr lang="bg-BG" sz="2300" dirty="0">
                <a:ea typeface="Calibri"/>
                <a:cs typeface="Times New Roman"/>
              </a:rPr>
              <a:t> </a:t>
            </a:r>
            <a:r>
              <a:rPr lang="bg-BG" sz="2300" dirty="0" err="1">
                <a:ea typeface="Calibri"/>
                <a:cs typeface="Times New Roman"/>
              </a:rPr>
              <a:t>Instrumentation</a:t>
            </a:r>
            <a:r>
              <a:rPr lang="bg-BG" sz="2300" dirty="0">
                <a:ea typeface="Calibri"/>
                <a:cs typeface="Times New Roman"/>
              </a:rPr>
              <a:t> </a:t>
            </a:r>
            <a:r>
              <a:rPr lang="bg-BG" sz="2300" dirty="0" err="1">
                <a:ea typeface="Calibri"/>
                <a:cs typeface="Times New Roman"/>
              </a:rPr>
              <a:t>Application</a:t>
            </a:r>
            <a:r>
              <a:rPr lang="bg-BG" sz="2300" dirty="0">
                <a:ea typeface="Calibri"/>
                <a:cs typeface="Times New Roman"/>
              </a:rPr>
              <a:t> </a:t>
            </a:r>
            <a:r>
              <a:rPr lang="bg-BG" sz="2300" dirty="0" err="1">
                <a:ea typeface="Calibri"/>
                <a:cs typeface="Times New Roman"/>
              </a:rPr>
              <a:t>and</a:t>
            </a:r>
            <a:r>
              <a:rPr lang="bg-BG" sz="2300" dirty="0">
                <a:ea typeface="Calibri"/>
                <a:cs typeface="Times New Roman"/>
              </a:rPr>
              <a:t> </a:t>
            </a:r>
            <a:r>
              <a:rPr lang="bg-BG" sz="2300" dirty="0" err="1">
                <a:ea typeface="Calibri"/>
                <a:cs typeface="Times New Roman"/>
              </a:rPr>
              <a:t>Design</a:t>
            </a:r>
            <a:r>
              <a:rPr lang="bg-BG" sz="2300" dirty="0">
                <a:ea typeface="Calibri"/>
                <a:cs typeface="Times New Roman"/>
              </a:rPr>
              <a:t> 4th </a:t>
            </a:r>
            <a:r>
              <a:rPr lang="bg-BG" sz="2300" dirty="0" err="1">
                <a:ea typeface="Calibri"/>
                <a:cs typeface="Times New Roman"/>
              </a:rPr>
              <a:t>Edition</a:t>
            </a:r>
            <a:r>
              <a:rPr lang="en-US" sz="2300" dirty="0">
                <a:ea typeface="Calibri"/>
                <a:cs typeface="Times New Roman"/>
              </a:rPr>
              <a:t>, John G. Webster, </a:t>
            </a:r>
            <a:r>
              <a:rPr lang="en-US" sz="2300" dirty="0">
                <a:ea typeface="Calibri"/>
                <a:cs typeface="Minion-Bold"/>
              </a:rPr>
              <a:t>figure 4.27</a:t>
            </a:r>
            <a:endParaRPr lang="bg-BG" sz="2300" dirty="0">
              <a:ea typeface="Calibri"/>
              <a:cs typeface="Times New Roman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bg-BG" sz="2300" dirty="0" smtClean="0">
                <a:ea typeface="Calibri"/>
                <a:cs typeface="Times New Roman"/>
              </a:rPr>
              <a:t>   [</a:t>
            </a:r>
            <a:r>
              <a:rPr lang="bg-BG" sz="2300" dirty="0">
                <a:ea typeface="Calibri"/>
                <a:cs typeface="Times New Roman"/>
              </a:rPr>
              <a:t>3] </a:t>
            </a:r>
            <a:r>
              <a:rPr lang="en-US" sz="2300" dirty="0">
                <a:ea typeface="Calibri"/>
                <a:cs typeface="Minion-Bold"/>
                <a:hlinkClick r:id="rId3"/>
              </a:rPr>
              <a:t>http://</a:t>
            </a:r>
            <a:r>
              <a:rPr lang="en-US" sz="2300" dirty="0" smtClean="0">
                <a:ea typeface="Calibri"/>
                <a:cs typeface="Minion-Bold"/>
                <a:hlinkClick r:id="rId3"/>
              </a:rPr>
              <a:t>www.bem.fi/book/13/13.htm#03</a:t>
            </a:r>
            <a:endParaRPr lang="bg-BG" sz="2300" dirty="0" smtClean="0">
              <a:ea typeface="Calibri"/>
              <a:cs typeface="Minion-Bold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300" dirty="0" smtClean="0">
                <a:ea typeface="Calibri"/>
                <a:cs typeface="Times New Roman"/>
              </a:rPr>
              <a:t>   [</a:t>
            </a:r>
            <a:r>
              <a:rPr lang="en-US" sz="2300" dirty="0">
                <a:ea typeface="Calibri"/>
                <a:cs typeface="Times New Roman"/>
              </a:rPr>
              <a:t>4] </a:t>
            </a:r>
            <a:r>
              <a:rPr lang="en-US" sz="2300" dirty="0">
                <a:ea typeface="Calibri"/>
                <a:cs typeface="Times New Roman"/>
                <a:hlinkClick r:id="rId4"/>
              </a:rPr>
              <a:t>https://www.dnevnik.bg/tehnologii/2014/07/27/2350555_sistemata_sense_analizira_i_podobriava_kachestvoto_na</a:t>
            </a:r>
            <a:r>
              <a:rPr lang="en-US" sz="2300" dirty="0" smtClean="0">
                <a:ea typeface="Calibri"/>
                <a:cs typeface="Times New Roman"/>
                <a:hlinkClick r:id="rId4"/>
              </a:rPr>
              <a:t>/</a:t>
            </a:r>
            <a:endParaRPr lang="en-US" sz="23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300" dirty="0">
                <a:cs typeface="Times New Roman"/>
              </a:rPr>
              <a:t>    [5] </a:t>
            </a:r>
            <a:r>
              <a:rPr lang="en-US" sz="2300" dirty="0">
                <a:cs typeface="Times New Roman"/>
                <a:hlinkClick r:id="rId5"/>
              </a:rPr>
              <a:t>https://</a:t>
            </a:r>
            <a:r>
              <a:rPr lang="en-US" sz="2300" dirty="0" smtClean="0">
                <a:cs typeface="Times New Roman"/>
                <a:hlinkClick r:id="rId5"/>
              </a:rPr>
              <a:t>www.theverge.com/2018/5/7/17313020/nokia-sleep-bed-tracker-health-review</a:t>
            </a:r>
            <a:endParaRPr lang="en-US" sz="2300" dirty="0" smtClean="0">
              <a:cs typeface="Times New Roman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   [6] https://apps.apple.com/us/app/sleep-tracker-sleep-pulse-3/id1005468883</a:t>
            </a:r>
            <a:endParaRPr lang="ru-RU" dirty="0"/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0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062" y="365125"/>
            <a:ext cx="8985738" cy="1325563"/>
          </a:xfrm>
        </p:spPr>
        <p:txBody>
          <a:bodyPr>
            <a:normAutofit/>
          </a:bodyPr>
          <a:lstStyle/>
          <a:p>
            <a:pPr algn="ctr"/>
            <a:r>
              <a:rPr lang="bg-BG" b="1" dirty="0" smtClean="0">
                <a:solidFill>
                  <a:prstClr val="black"/>
                </a:solidFill>
                <a:latin typeface="Calibri"/>
                <a:ea typeface="Calibri"/>
                <a:cs typeface="Times New Roman"/>
              </a:rPr>
              <a:t>Литература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15" y="1825624"/>
            <a:ext cx="11605847" cy="4812682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 </a:t>
            </a:r>
            <a:r>
              <a:rPr lang="en-US" sz="2300" dirty="0" smtClean="0"/>
              <a:t>[7] </a:t>
            </a:r>
            <a:r>
              <a:rPr lang="en-US" sz="2300" dirty="0"/>
              <a:t>https://freepps.top/apps/health-fitness/sleepbot-sleep-cycle-alarm?gclid=CjwKCAiAnfjyBRBxEiwA-EECLAxUcVs-e8yWDwBc_evmp5sGLyPb_av3ZZFEQc5CQKhm551laIUNmhoCA8sQAvD_BwE</a:t>
            </a:r>
            <a:r>
              <a:rPr lang="ru-RU" sz="2300" dirty="0" smtClean="0"/>
              <a:t>    </a:t>
            </a:r>
            <a:endParaRPr lang="bg-BG" sz="2300" dirty="0">
              <a:ea typeface="Calibri"/>
              <a:cs typeface="Times New Roman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300" dirty="0" smtClean="0"/>
              <a:t>  [8</a:t>
            </a:r>
            <a:r>
              <a:rPr lang="en-US" sz="2300" dirty="0"/>
              <a:t>] </a:t>
            </a:r>
            <a:r>
              <a:rPr lang="en-US" sz="2300" dirty="0">
                <a:hlinkClick r:id="rId3"/>
              </a:rPr>
              <a:t>https://</a:t>
            </a:r>
            <a:r>
              <a:rPr lang="en-US" sz="2300" dirty="0" smtClean="0">
                <a:hlinkClick r:id="rId3"/>
              </a:rPr>
              <a:t>play.google.com/store/apps/details?id=com.pzizz.android&amp;hl=en</a:t>
            </a:r>
            <a:endParaRPr lang="en-US" sz="2300" dirty="0" smtClean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300" dirty="0"/>
              <a:t> </a:t>
            </a:r>
            <a:r>
              <a:rPr lang="en-US" sz="2300" dirty="0" smtClean="0"/>
              <a:t> [9</a:t>
            </a:r>
            <a:r>
              <a:rPr lang="en-US" sz="2300" dirty="0"/>
              <a:t>] </a:t>
            </a:r>
            <a:r>
              <a:rPr lang="en-US" sz="2300" dirty="0">
                <a:hlinkClick r:id="rId4"/>
              </a:rPr>
              <a:t>https://www.sleepcycle.com/how-sleep-cycle-works</a:t>
            </a:r>
            <a:r>
              <a:rPr lang="en-US" sz="2300" dirty="0" smtClean="0">
                <a:hlinkClick r:id="rId4"/>
              </a:rPr>
              <a:t>/</a:t>
            </a:r>
            <a:endParaRPr lang="en-US" sz="2300" dirty="0" smtClean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300" dirty="0"/>
              <a:t> </a:t>
            </a:r>
            <a:r>
              <a:rPr lang="en-US" sz="2300" dirty="0" smtClean="0"/>
              <a:t> [10</a:t>
            </a:r>
            <a:r>
              <a:rPr lang="en-US" sz="2300" dirty="0"/>
              <a:t>] </a:t>
            </a:r>
            <a:r>
              <a:rPr lang="en-US" sz="2300" dirty="0">
                <a:hlinkClick r:id="rId5"/>
              </a:rPr>
              <a:t>https://</a:t>
            </a:r>
            <a:r>
              <a:rPr lang="en-US" sz="2300" dirty="0" smtClean="0">
                <a:hlinkClick r:id="rId5"/>
              </a:rPr>
              <a:t>apps.apple.com/us/app/rain-rain-sleep-sounds/id478687481</a:t>
            </a:r>
            <a:endParaRPr lang="en-US" sz="2300" dirty="0" smtClean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300" dirty="0"/>
              <a:t> </a:t>
            </a:r>
            <a:r>
              <a:rPr lang="en-US" sz="2300" dirty="0" smtClean="0"/>
              <a:t> [11</a:t>
            </a:r>
            <a:r>
              <a:rPr lang="en-US" sz="2300" dirty="0"/>
              <a:t>] </a:t>
            </a:r>
            <a:r>
              <a:rPr lang="en-US" sz="2300" dirty="0">
                <a:hlinkClick r:id="rId6"/>
              </a:rPr>
              <a:t>https://advancedbrain.com/sleep-genius</a:t>
            </a:r>
            <a:r>
              <a:rPr lang="en-US" sz="2300" dirty="0" smtClean="0">
                <a:hlinkClick r:id="rId6"/>
              </a:rPr>
              <a:t>/</a:t>
            </a:r>
            <a:endParaRPr lang="en-US" sz="2300" dirty="0" smtClean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300" dirty="0"/>
              <a:t> </a:t>
            </a:r>
            <a:r>
              <a:rPr lang="en-US" sz="2300" dirty="0"/>
              <a:t> [12] </a:t>
            </a:r>
            <a:r>
              <a:rPr lang="en-US" sz="2300" dirty="0">
                <a:hlinkClick r:id="rId7"/>
              </a:rPr>
              <a:t>https://</a:t>
            </a:r>
            <a:r>
              <a:rPr lang="en-US" sz="2300" dirty="0" smtClean="0">
                <a:hlinkClick r:id="rId7"/>
              </a:rPr>
              <a:t>play.google.com/store/apps/details?id=com.calm.android&amp;hl=en</a:t>
            </a:r>
            <a:endParaRPr lang="en-US" sz="2300" dirty="0" smtClean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ru-RU" sz="2300" dirty="0"/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3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630" y="365125"/>
            <a:ext cx="8798169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err="1">
                <a:solidFill>
                  <a:prstClr val="black"/>
                </a:solidFill>
                <a:latin typeface="Calibri" panose="020F0502020204030204"/>
              </a:rPr>
              <a:t>Мозъчните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ru-RU" sz="3200" b="1" dirty="0" err="1">
                <a:solidFill>
                  <a:prstClr val="black"/>
                </a:solidFill>
                <a:latin typeface="Calibri" panose="020F0502020204030204"/>
              </a:rPr>
              <a:t>вълни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/>
              </a:rPr>
              <a:t> и приложения на ЕЕГ</a:t>
            </a:r>
            <a:endParaRPr lang="bg-B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3262"/>
            <a:ext cx="10515600" cy="4185139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dirty="0" smtClean="0"/>
              <a:t>     </a:t>
            </a:r>
            <a:r>
              <a:rPr lang="bg-BG" dirty="0">
                <a:ea typeface="Calibri"/>
                <a:cs typeface="Times New Roman"/>
              </a:rPr>
              <a:t>С напредването на електрониката през последните десетилетия става възможно все по-прецизното измерване и разбиране връзката между работата на мозъка и електрическата активност по повърхността на скалпа. По време на нормалната му работа, в мозъка се образуват множество сигнали класифицирани според честотата в няколко групи от „мозъчни вълни“. Повече информация е представена на фиг.1 и фиг.2 .</a:t>
            </a:r>
            <a:endParaRPr lang="bg-BG" sz="2000" dirty="0">
              <a:ea typeface="Calibri"/>
              <a:cs typeface="Times New Roman"/>
            </a:endParaRPr>
          </a:p>
          <a:p>
            <a:pPr marL="0" indent="0" algn="just">
              <a:buNone/>
            </a:pPr>
            <a:endParaRPr lang="bg-BG" dirty="0"/>
          </a:p>
        </p:txBody>
      </p:sp>
      <p:pic>
        <p:nvPicPr>
          <p:cNvPr id="6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7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3568" y="170656"/>
            <a:ext cx="8880231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err="1">
                <a:solidFill>
                  <a:prstClr val="black"/>
                </a:solidFill>
                <a:latin typeface="Calibri" panose="020F0502020204030204"/>
              </a:rPr>
              <a:t>Мозъчните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ru-RU" sz="3200" b="1" dirty="0" err="1">
                <a:solidFill>
                  <a:prstClr val="black"/>
                </a:solidFill>
                <a:latin typeface="Calibri" panose="020F0502020204030204"/>
              </a:rPr>
              <a:t>вълни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/>
              </a:rPr>
              <a:t> и приложения на ЕЕГ</a:t>
            </a:r>
            <a:endParaRPr lang="bg-BG" sz="3200" dirty="0"/>
          </a:p>
        </p:txBody>
      </p:sp>
      <p:pic>
        <p:nvPicPr>
          <p:cNvPr id="6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  <p:sp>
        <p:nvSpPr>
          <p:cNvPr id="4" name="Контейнер за съдържани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 </a:t>
            </a:r>
            <a:r>
              <a:rPr lang="ru-RU" sz="1800" dirty="0" smtClean="0"/>
              <a:t>Фиг.1 </a:t>
            </a:r>
            <a:r>
              <a:rPr lang="ru-RU" sz="1800" dirty="0" err="1"/>
              <a:t>Характерни</a:t>
            </a:r>
            <a:r>
              <a:rPr lang="ru-RU" sz="1800" dirty="0"/>
              <a:t> </a:t>
            </a:r>
            <a:r>
              <a:rPr lang="ru-RU" sz="1800" dirty="0" err="1"/>
              <a:t>мозъчни</a:t>
            </a:r>
            <a:r>
              <a:rPr lang="ru-RU" sz="1800" dirty="0"/>
              <a:t> </a:t>
            </a:r>
            <a:r>
              <a:rPr lang="ru-RU" sz="1800" dirty="0" err="1"/>
              <a:t>вълни</a:t>
            </a:r>
            <a:r>
              <a:rPr lang="ru-RU" sz="1800" dirty="0"/>
              <a:t> с </a:t>
            </a:r>
            <a:r>
              <a:rPr lang="ru-RU" sz="1800" dirty="0" err="1"/>
              <a:t>техните</a:t>
            </a:r>
            <a:r>
              <a:rPr lang="ru-RU" sz="1800" dirty="0"/>
              <a:t> </a:t>
            </a:r>
            <a:r>
              <a:rPr lang="ru-RU" sz="1800" dirty="0" err="1"/>
              <a:t>особености</a:t>
            </a:r>
            <a:r>
              <a:rPr lang="ru-RU" sz="1800" dirty="0"/>
              <a:t> и </a:t>
            </a:r>
            <a:r>
              <a:rPr lang="ru-RU" sz="1800" dirty="0" err="1"/>
              <a:t>разпознати</a:t>
            </a:r>
            <a:r>
              <a:rPr lang="ru-RU" sz="1800" dirty="0"/>
              <a:t> </a:t>
            </a:r>
            <a:r>
              <a:rPr lang="ru-RU" sz="1800" dirty="0" err="1"/>
              <a:t>източници</a:t>
            </a:r>
            <a:r>
              <a:rPr lang="ru-RU" sz="1800" dirty="0"/>
              <a:t> [1</a:t>
            </a:r>
            <a:r>
              <a:rPr lang="ru-RU" sz="1800" dirty="0" smtClean="0"/>
              <a:t>]</a:t>
            </a:r>
          </a:p>
          <a:p>
            <a:pPr marL="0" indent="0" algn="ctr">
              <a:buNone/>
            </a:pPr>
            <a:endParaRPr lang="bg-BG" sz="1800" dirty="0"/>
          </a:p>
        </p:txBody>
      </p:sp>
      <p:pic>
        <p:nvPicPr>
          <p:cNvPr id="8" name="Picture 3"/>
          <p:cNvPicPr/>
          <p:nvPr/>
        </p:nvPicPr>
        <p:blipFill rotWithShape="1">
          <a:blip r:embed="rId4"/>
          <a:srcRect b="31476"/>
          <a:stretch/>
        </p:blipFill>
        <p:spPr bwMode="auto">
          <a:xfrm>
            <a:off x="1348154" y="2476500"/>
            <a:ext cx="9482142" cy="36155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1525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16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262" y="365125"/>
            <a:ext cx="8528538" cy="1325563"/>
          </a:xfrm>
        </p:spPr>
        <p:txBody>
          <a:bodyPr/>
          <a:lstStyle/>
          <a:p>
            <a:pPr algn="ctr"/>
            <a:r>
              <a:rPr lang="ru-RU" sz="3200" b="1" dirty="0" err="1">
                <a:solidFill>
                  <a:prstClr val="black"/>
                </a:solidFill>
                <a:latin typeface="Calibri" panose="020F0502020204030204"/>
              </a:rPr>
              <a:t>Мозъчните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ru-RU" sz="3200" b="1" dirty="0" err="1">
                <a:solidFill>
                  <a:prstClr val="black"/>
                </a:solidFill>
                <a:latin typeface="Calibri" panose="020F0502020204030204"/>
              </a:rPr>
              <a:t>вълни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/>
              </a:rPr>
              <a:t> и приложения на ЕЕГ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6031"/>
            <a:ext cx="10515600" cy="4560277"/>
          </a:xfrm>
        </p:spPr>
        <p:txBody>
          <a:bodyPr>
            <a:norm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	</a:t>
            </a:r>
            <a:r>
              <a:rPr lang="bg-BG" sz="1800" dirty="0">
                <a:ea typeface="Calibri"/>
                <a:cs typeface="Times New Roman"/>
              </a:rPr>
              <a:t>Фиг. 2 Примерен вид на мозъчни вълни [2]</a:t>
            </a:r>
          </a:p>
          <a:p>
            <a:pPr marL="0" indent="0" algn="ctr">
              <a:buNone/>
            </a:pPr>
            <a:endParaRPr lang="bg-BG" dirty="0"/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73" y="2576945"/>
            <a:ext cx="9393382" cy="3918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267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014" y="365125"/>
            <a:ext cx="8856785" cy="1325563"/>
          </a:xfrm>
        </p:spPr>
        <p:txBody>
          <a:bodyPr>
            <a:normAutofit/>
          </a:bodyPr>
          <a:lstStyle/>
          <a:p>
            <a:pPr algn="ctr"/>
            <a:r>
              <a:rPr lang="en-US" b="1" i="1" dirty="0" smtClean="0"/>
              <a:t> </a:t>
            </a:r>
            <a:r>
              <a:rPr lang="ru-RU" sz="3200" b="1" dirty="0" err="1">
                <a:solidFill>
                  <a:prstClr val="black"/>
                </a:solidFill>
                <a:latin typeface="Calibri" panose="020F0502020204030204"/>
              </a:rPr>
              <a:t>Мозъчните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ru-RU" sz="3200" b="1" dirty="0" err="1">
                <a:solidFill>
                  <a:prstClr val="black"/>
                </a:solidFill>
                <a:latin typeface="Calibri" panose="020F0502020204030204"/>
              </a:rPr>
              <a:t>вълни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/>
              </a:rPr>
              <a:t> и приложения на ЕЕГ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523"/>
            <a:ext cx="10515600" cy="4724400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	</a:t>
            </a:r>
            <a:r>
              <a:rPr lang="bg-BG" dirty="0">
                <a:ea typeface="Calibri"/>
                <a:cs typeface="Times New Roman"/>
              </a:rPr>
              <a:t>Всяка от групите мозъчни вълни се свързва с определено състояние мозъка: </a:t>
            </a:r>
            <a:endParaRPr lang="bg-BG" sz="2000" dirty="0">
              <a:ea typeface="Calibri"/>
              <a:cs typeface="Times New Roman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bg-BG" b="1" dirty="0" smtClean="0">
                <a:ea typeface="Calibri"/>
                <a:cs typeface="Times New Roman"/>
              </a:rPr>
              <a:t>     Делта</a:t>
            </a:r>
            <a:r>
              <a:rPr lang="bg-BG" dirty="0" smtClean="0">
                <a:ea typeface="Calibri"/>
                <a:cs typeface="Times New Roman"/>
              </a:rPr>
              <a:t> </a:t>
            </a:r>
            <a:r>
              <a:rPr lang="bg-BG" dirty="0">
                <a:ea typeface="Calibri"/>
                <a:cs typeface="Times New Roman"/>
              </a:rPr>
              <a:t>обхвата се наблюдават при много ниска активност в съответния мозъчен център. Тези вълни се срещат при дълбок сън, при малките деца или при тежко заболяване на изследвания център. Смята се, че се формират само в мозъчната кора. [1]</a:t>
            </a:r>
            <a:endParaRPr lang="bg-BG" sz="2000" dirty="0">
              <a:ea typeface="Calibri"/>
              <a:cs typeface="Times New Roman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bg-BG" b="1" dirty="0" smtClean="0">
                <a:ea typeface="Calibri"/>
                <a:cs typeface="Times New Roman"/>
              </a:rPr>
              <a:t>      </a:t>
            </a:r>
            <a:r>
              <a:rPr lang="bg-BG" b="1" dirty="0" err="1" smtClean="0">
                <a:ea typeface="Calibri"/>
                <a:cs typeface="Times New Roman"/>
              </a:rPr>
              <a:t>Тета</a:t>
            </a:r>
            <a:r>
              <a:rPr lang="bg-BG" dirty="0" smtClean="0">
                <a:ea typeface="Calibri"/>
                <a:cs typeface="Times New Roman"/>
              </a:rPr>
              <a:t> </a:t>
            </a:r>
            <a:r>
              <a:rPr lang="bg-BG" dirty="0">
                <a:ea typeface="Calibri"/>
                <a:cs typeface="Times New Roman"/>
              </a:rPr>
              <a:t>обхвата може да се срещне най-вече в </a:t>
            </a:r>
            <a:r>
              <a:rPr lang="bg-BG" dirty="0" err="1">
                <a:ea typeface="Calibri"/>
                <a:cs typeface="Times New Roman"/>
              </a:rPr>
              <a:t>париеталния</a:t>
            </a:r>
            <a:r>
              <a:rPr lang="bg-BG" dirty="0">
                <a:ea typeface="Calibri"/>
                <a:cs typeface="Times New Roman"/>
              </a:rPr>
              <a:t> и </a:t>
            </a:r>
            <a:r>
              <a:rPr lang="bg-BG" dirty="0" err="1">
                <a:ea typeface="Calibri"/>
                <a:cs typeface="Times New Roman"/>
              </a:rPr>
              <a:t>темпоратлния</a:t>
            </a:r>
            <a:r>
              <a:rPr lang="bg-BG" dirty="0">
                <a:ea typeface="Calibri"/>
                <a:cs typeface="Times New Roman"/>
              </a:rPr>
              <a:t> региони при децата, но се образуват и при емоционален стрес при някои възрастни, най-вече при разочарование и неудовлетвореност. [1]</a:t>
            </a:r>
            <a:endParaRPr lang="bg-BG" sz="2000" dirty="0">
              <a:ea typeface="Calibri"/>
              <a:cs typeface="Times New Roman"/>
            </a:endParaRPr>
          </a:p>
          <a:p>
            <a:pPr marL="0" indent="0" algn="just">
              <a:buNone/>
            </a:pPr>
            <a:endParaRPr lang="bg-BG" dirty="0"/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2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062" y="365125"/>
            <a:ext cx="8985738" cy="1325563"/>
          </a:xfrm>
        </p:spPr>
        <p:txBody>
          <a:bodyPr/>
          <a:lstStyle/>
          <a:p>
            <a:pPr algn="ctr"/>
            <a:r>
              <a:rPr lang="ru-RU" sz="3200" b="1" dirty="0" err="1">
                <a:solidFill>
                  <a:prstClr val="black"/>
                </a:solidFill>
                <a:latin typeface="Calibri" panose="020F0502020204030204"/>
              </a:rPr>
              <a:t>Мозъчните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ru-RU" sz="3200" b="1" dirty="0" err="1">
                <a:solidFill>
                  <a:prstClr val="black"/>
                </a:solidFill>
                <a:latin typeface="Calibri" panose="020F0502020204030204"/>
              </a:rPr>
              <a:t>вълни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/>
              </a:rPr>
              <a:t> и приложения на ЕЕГ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   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dirty="0" smtClean="0"/>
              <a:t>       </a:t>
            </a:r>
            <a:r>
              <a:rPr lang="bg-BG" b="1" dirty="0">
                <a:ea typeface="Calibri"/>
                <a:cs typeface="Times New Roman"/>
              </a:rPr>
              <a:t>Алфа</a:t>
            </a:r>
            <a:r>
              <a:rPr lang="bg-BG" dirty="0">
                <a:ea typeface="Calibri"/>
                <a:cs typeface="Times New Roman"/>
              </a:rPr>
              <a:t> обхвата се наблюдава в ЕЕГ на почти всеки здрав човек, когато е буден и в покой. Най-силни са в </a:t>
            </a:r>
            <a:r>
              <a:rPr lang="bg-BG" dirty="0" err="1">
                <a:ea typeface="Calibri"/>
                <a:cs typeface="Times New Roman"/>
              </a:rPr>
              <a:t>оципиталния</a:t>
            </a:r>
            <a:r>
              <a:rPr lang="bg-BG" dirty="0">
                <a:ea typeface="Calibri"/>
                <a:cs typeface="Times New Roman"/>
              </a:rPr>
              <a:t> регион, но понякога могат да бъдат измерени и от </a:t>
            </a:r>
            <a:r>
              <a:rPr lang="bg-BG" dirty="0" err="1">
                <a:ea typeface="Calibri"/>
                <a:cs typeface="Times New Roman"/>
              </a:rPr>
              <a:t>париеталния</a:t>
            </a:r>
            <a:r>
              <a:rPr lang="bg-BG" dirty="0">
                <a:ea typeface="Calibri"/>
                <a:cs typeface="Times New Roman"/>
              </a:rPr>
              <a:t> и фронталния региони на скалпа. [1]</a:t>
            </a:r>
            <a:endParaRPr lang="bg-BG" sz="2000" dirty="0">
              <a:ea typeface="Calibri"/>
              <a:cs typeface="Times New Roman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bg-BG" b="1" dirty="0" smtClean="0">
                <a:ea typeface="Calibri"/>
                <a:cs typeface="Times New Roman"/>
              </a:rPr>
              <a:t>      Бета</a:t>
            </a:r>
            <a:r>
              <a:rPr lang="bg-BG" dirty="0" smtClean="0">
                <a:ea typeface="Calibri"/>
                <a:cs typeface="Times New Roman"/>
              </a:rPr>
              <a:t> </a:t>
            </a:r>
            <a:r>
              <a:rPr lang="bg-BG" dirty="0">
                <a:ea typeface="Calibri"/>
                <a:cs typeface="Times New Roman"/>
              </a:rPr>
              <a:t>обхвата най-често се наблюдават в </a:t>
            </a:r>
            <a:r>
              <a:rPr lang="bg-BG" dirty="0" err="1">
                <a:ea typeface="Calibri"/>
                <a:cs typeface="Times New Roman"/>
              </a:rPr>
              <a:t>париеталния</a:t>
            </a:r>
            <a:r>
              <a:rPr lang="bg-BG" dirty="0">
                <a:ea typeface="Calibri"/>
                <a:cs typeface="Times New Roman"/>
              </a:rPr>
              <a:t> и фронталния области на скалпа. Вълните се свързват с нормалното будно състояние на човек.</a:t>
            </a:r>
            <a:endParaRPr lang="bg-BG" sz="2000" dirty="0">
              <a:ea typeface="Calibri"/>
              <a:cs typeface="Times New Roman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bg-BG" b="1" dirty="0" smtClean="0">
                <a:ea typeface="Calibri"/>
                <a:cs typeface="Times New Roman"/>
              </a:rPr>
              <a:t>       Гама</a:t>
            </a:r>
            <a:r>
              <a:rPr lang="bg-BG" dirty="0" smtClean="0">
                <a:ea typeface="Calibri"/>
                <a:cs typeface="Times New Roman"/>
              </a:rPr>
              <a:t> </a:t>
            </a:r>
            <a:r>
              <a:rPr lang="bg-BG" dirty="0">
                <a:ea typeface="Calibri"/>
                <a:cs typeface="Times New Roman"/>
              </a:rPr>
              <a:t>се наричат вълни в обхвата от 25 до 100 </a:t>
            </a:r>
            <a:r>
              <a:rPr lang="bg-BG" dirty="0" err="1">
                <a:ea typeface="Calibri"/>
                <a:cs typeface="Times New Roman"/>
              </a:rPr>
              <a:t>Hz</a:t>
            </a:r>
            <a:r>
              <a:rPr lang="bg-BG" dirty="0">
                <a:ea typeface="Calibri"/>
                <a:cs typeface="Times New Roman"/>
              </a:rPr>
              <a:t>. Свързват се с натоварена мозъчна активност, при концентрация на вниманието върху конкретна задача, умствено напрежение и др.</a:t>
            </a:r>
            <a:endParaRPr lang="bg-BG" sz="2000" dirty="0">
              <a:ea typeface="Calibri"/>
              <a:cs typeface="Times New Roman"/>
            </a:endParaRPr>
          </a:p>
          <a:p>
            <a:pPr marL="0" indent="0" algn="just">
              <a:buNone/>
            </a:pPr>
            <a:endParaRPr lang="bg-BG" dirty="0"/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9162"/>
            <a:ext cx="1992922" cy="15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2914</Words>
  <Application>Microsoft Office PowerPoint</Application>
  <PresentationFormat>Widescreen</PresentationFormat>
  <Paragraphs>212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Minion-Bold</vt:lpstr>
      <vt:lpstr>Times New Roman</vt:lpstr>
      <vt:lpstr>Office Theme</vt:lpstr>
      <vt:lpstr>1_Office Theme</vt:lpstr>
      <vt:lpstr>Курсов проект по  “Структури от данни и  алгоритми-практикум“</vt:lpstr>
      <vt:lpstr>ТЕМА</vt:lpstr>
      <vt:lpstr>Софтуер за анализ на съня на човека</vt:lpstr>
      <vt:lpstr>Софтуер за анализ на съня на човека</vt:lpstr>
      <vt:lpstr>Мозъчните вълни и приложения на ЕЕГ</vt:lpstr>
      <vt:lpstr>Мозъчните вълни и приложения на ЕЕГ</vt:lpstr>
      <vt:lpstr>Мозъчните вълни и приложения на ЕЕГ</vt:lpstr>
      <vt:lpstr> Мозъчните вълни и приложения на ЕЕГ</vt:lpstr>
      <vt:lpstr>Мозъчните вълни и приложения на ЕЕГ</vt:lpstr>
      <vt:lpstr>Мозъчните вълни и приложения на ЕЕГ</vt:lpstr>
      <vt:lpstr>Устройство и принцип на работа на електроенцефалограф</vt:lpstr>
      <vt:lpstr>Устройство и принцип на работа на електроенцефалограф</vt:lpstr>
      <vt:lpstr> Устройство и принцип на работа на електроенцефалограф</vt:lpstr>
      <vt:lpstr> Устройство и принцип на работа на електроенцефалограф</vt:lpstr>
      <vt:lpstr>Устройство и принцип на работа на електроенцефалограф</vt:lpstr>
      <vt:lpstr>Устройство и принцип на работа на електроенцефалограф</vt:lpstr>
      <vt:lpstr>Устройство и принцип на работа на електроенцефалограф</vt:lpstr>
      <vt:lpstr>Фази на съня</vt:lpstr>
      <vt:lpstr>Фази на съня</vt:lpstr>
      <vt:lpstr>Фази на съня</vt:lpstr>
      <vt:lpstr>Фази на съня</vt:lpstr>
      <vt:lpstr>Фази на съня</vt:lpstr>
      <vt:lpstr>Фази на съня</vt:lpstr>
      <vt:lpstr>Фази на съня</vt:lpstr>
      <vt:lpstr>Фази на съня</vt:lpstr>
      <vt:lpstr>Фази на съня</vt:lpstr>
      <vt:lpstr>Устройства за анализ и подобряване на качеството на съня</vt:lpstr>
      <vt:lpstr>Устройства за анализ и подобряване на качеството на съня</vt:lpstr>
      <vt:lpstr>Устройства за анализ и подобряване на качеството на съня</vt:lpstr>
      <vt:lpstr>Устройства за анализ и подобряване на качеството на съня</vt:lpstr>
      <vt:lpstr>Устройства за анализ и подобряване на качеството на съня</vt:lpstr>
      <vt:lpstr>Устройства за анализ и подобряване на качеството на съня</vt:lpstr>
      <vt:lpstr>Устройства за анализ и подобряване на качеството на съня</vt:lpstr>
      <vt:lpstr>Устройства за анализ и подобряване на качеството на съня</vt:lpstr>
      <vt:lpstr>Устройства за анализ и подобряване на качеството на съня</vt:lpstr>
      <vt:lpstr>Устройства за анализ и подобряване на качеството на съня</vt:lpstr>
      <vt:lpstr>Устройства за анализ и подобряване на качеството на съня</vt:lpstr>
      <vt:lpstr>6 приложения, с които можем да подобрим качеството на съня си</vt:lpstr>
      <vt:lpstr>6 приложения, с които можем да подобрим качеството на съня си</vt:lpstr>
      <vt:lpstr>6 приложения, с които можем да подобрим качеството на съня си</vt:lpstr>
      <vt:lpstr>Литература</vt:lpstr>
      <vt:lpstr>Литература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„Курсов проект Структури от данни и  алгоритми“</dc:title>
  <dc:creator>Martin Fargov</dc:creator>
  <cp:lastModifiedBy>Emil Djartov</cp:lastModifiedBy>
  <cp:revision>141</cp:revision>
  <dcterms:created xsi:type="dcterms:W3CDTF">2017-06-13T13:42:50Z</dcterms:created>
  <dcterms:modified xsi:type="dcterms:W3CDTF">2020-03-03T08:20:14Z</dcterms:modified>
</cp:coreProperties>
</file>