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4" r:id="rId4"/>
    <p:sldId id="258" r:id="rId5"/>
    <p:sldId id="261" r:id="rId6"/>
    <p:sldId id="265" r:id="rId7"/>
    <p:sldId id="266" r:id="rId8"/>
    <p:sldId id="259" r:id="rId9"/>
    <p:sldId id="263" r:id="rId10"/>
    <p:sldId id="267" r:id="rId11"/>
    <p:sldId id="285" r:id="rId12"/>
    <p:sldId id="286" r:id="rId13"/>
    <p:sldId id="268" r:id="rId14"/>
    <p:sldId id="282" r:id="rId15"/>
    <p:sldId id="283" r:id="rId16"/>
    <p:sldId id="284" r:id="rId17"/>
    <p:sldId id="273" r:id="rId18"/>
    <p:sldId id="272" r:id="rId19"/>
    <p:sldId id="270" r:id="rId20"/>
    <p:sldId id="287" r:id="rId21"/>
    <p:sldId id="271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" initials="I" lastIdx="1" clrIdx="0">
    <p:extLst>
      <p:ext uri="{19B8F6BF-5375-455C-9EA6-DF929625EA0E}">
        <p15:presenceInfo xmlns:p15="http://schemas.microsoft.com/office/powerpoint/2012/main" userId="I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E2051F-1E8E-8918-4EC0-A413288F2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Qiskit</a:t>
            </a:r>
            <a:r>
              <a:rPr lang="en-GB" dirty="0"/>
              <a:t> Pulse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ACD59FC-C242-9B35-2C5E-B58F72A57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Framework for Pulse-Level Control</a:t>
            </a:r>
          </a:p>
        </p:txBody>
      </p:sp>
    </p:spTree>
    <p:extLst>
      <p:ext uri="{BB962C8B-B14F-4D97-AF65-F5344CB8AC3E}">
        <p14:creationId xmlns:p14="http://schemas.microsoft.com/office/powerpoint/2010/main" val="16405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189152-71ED-B709-374E-905A4E7C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Detuning for  Hadamard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84CB847-B8CE-7A18-02CA-99C3A879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Do a frequency sweep around resonant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the amplitude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Find the detuning for which the transition probability is half the maximum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This is the detuning that should be used for the Hadamard gate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355B901C-30C9-CEE0-19CC-BA9956EA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4" y="937703"/>
            <a:ext cx="6643456" cy="49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8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7B85EA-CB49-2759-F40B-0F26E515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Pulse Basics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DC713FC-0684-E099-9EF9-FD9092212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 how to build and apply pulses</a:t>
            </a:r>
          </a:p>
        </p:txBody>
      </p:sp>
    </p:spTree>
    <p:extLst>
      <p:ext uri="{BB962C8B-B14F-4D97-AF65-F5344CB8AC3E}">
        <p14:creationId xmlns:p14="http://schemas.microsoft.com/office/powerpoint/2010/main" val="328923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7B85EA-CB49-2759-F40B-0F26E515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Qubit Calibration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DC713FC-0684-E099-9EF9-FD9092212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 how to calibrate the qubit for further use</a:t>
            </a:r>
          </a:p>
        </p:txBody>
      </p:sp>
    </p:spTree>
    <p:extLst>
      <p:ext uri="{BB962C8B-B14F-4D97-AF65-F5344CB8AC3E}">
        <p14:creationId xmlns:p14="http://schemas.microsoft.com/office/powerpoint/2010/main" val="240101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189152-71ED-B709-374E-905A4E7C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1</a:t>
            </a:r>
            <a:r>
              <a:rPr lang="en-GB" sz="3600" baseline="30000" dirty="0"/>
              <a:t>st</a:t>
            </a:r>
            <a:r>
              <a:rPr lang="en-GB" sz="3600" dirty="0"/>
              <a:t> Step: Calibration of Resonant 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ов контейнер 3">
                <a:extLst>
                  <a:ext uri="{FF2B5EF4-FFF2-40B4-BE49-F238E27FC236}">
                    <a16:creationId xmlns:a16="http://schemas.microsoft.com/office/drawing/2014/main" id="{A84CB847-B8CE-7A18-02CA-99C3A8797CC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AutoNum type="arabicPeriod"/>
                </a:pPr>
                <a:r>
                  <a:rPr lang="en-GB" dirty="0"/>
                  <a:t>We use a built-in estimation of the qubit resonant frequency</a:t>
                </a:r>
              </a:p>
              <a:p>
                <a:pPr marL="342900" indent="-342900">
                  <a:buAutoNum type="arabicPeriod"/>
                </a:pPr>
                <a:r>
                  <a:rPr lang="en-GB" dirty="0"/>
                  <a:t>Play the same pulse with different driving frequency sweeping around the given frequency</a:t>
                </a:r>
              </a:p>
              <a:p>
                <a:pPr marL="342900" indent="-342900">
                  <a:buFont typeface="Franklin Gothic Book" panose="020B0503020102020204" pitchFamily="34" charset="0"/>
                  <a:buAutoNum type="arabicPeriod"/>
                </a:pPr>
                <a:r>
                  <a:rPr lang="en-GB" dirty="0"/>
                  <a:t>Plot the transition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for each frequency</a:t>
                </a:r>
              </a:p>
              <a:p>
                <a:pPr marL="342900" indent="-342900">
                  <a:buAutoNum type="arabicPeriod"/>
                </a:pPr>
                <a:endParaRPr lang="en-GB" dirty="0"/>
              </a:p>
            </p:txBody>
          </p:sp>
        </mc:Choice>
        <mc:Fallback>
          <p:sp>
            <p:nvSpPr>
              <p:cNvPr id="4" name="Текстов контейнер 3">
                <a:extLst>
                  <a:ext uri="{FF2B5EF4-FFF2-40B4-BE49-F238E27FC236}">
                    <a16:creationId xmlns:a16="http://schemas.microsoft.com/office/drawing/2014/main" id="{A84CB847-B8CE-7A18-02CA-99C3A8797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633" t="-202" r="-1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226DCF50-A352-4B42-001B-BEC25E0F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086" y="939032"/>
            <a:ext cx="6639914" cy="497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189152-71ED-B709-374E-905A4E7C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1</a:t>
            </a:r>
            <a:r>
              <a:rPr lang="en-GB" sz="3600" baseline="30000" dirty="0"/>
              <a:t>st</a:t>
            </a:r>
            <a:r>
              <a:rPr lang="en-GB" sz="3600" dirty="0"/>
              <a:t> Step: Calibration of Resonant Frequency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84CB847-B8CE-7A18-02CA-99C3A879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4. Fit the resonance curve with a type of convex symmetric function (most often Lorentzian)</a:t>
            </a:r>
          </a:p>
          <a:p>
            <a:r>
              <a:rPr lang="en-GB" dirty="0"/>
              <a:t>5. Take the parameters of the fit to find a value for the resonant frequency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081FEDB-3EE0-1C79-341E-8721D2DD7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66" y="940121"/>
            <a:ext cx="6652334" cy="49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0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189152-71ED-B709-374E-905A4E7C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2</a:t>
            </a:r>
            <a:r>
              <a:rPr lang="en-GB" sz="4800" baseline="30000" dirty="0"/>
              <a:t>nd</a:t>
            </a:r>
            <a:r>
              <a:rPr lang="en-GB" sz="4800" dirty="0"/>
              <a:t> Step: Calibration of Pulse Area</a:t>
            </a:r>
            <a:endParaRPr lang="en-GB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84CB847-B8CE-7A18-02CA-99C3A879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GB" dirty="0"/>
              <a:t>Using the previously found resonant frequency, conduct experiments with 1 pulse each</a:t>
            </a:r>
          </a:p>
          <a:p>
            <a:pPr marL="342900" indent="-342900">
              <a:buAutoNum type="arabicPeriod"/>
            </a:pPr>
            <a:r>
              <a:rPr lang="en-GB" dirty="0"/>
              <a:t>Apply a pulse of any shape while increasing the amplitude (Rabi frequency) with each test</a:t>
            </a:r>
          </a:p>
          <a:p>
            <a:pPr marL="342900" indent="-342900">
              <a:buAutoNum type="arabicPeriod"/>
            </a:pPr>
            <a:r>
              <a:rPr lang="en-GB" dirty="0"/>
              <a:t>Plot the transition probability (equiv. signal) for each amplitude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20EEA33-BB28-C818-0E0E-1BB448E2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496" y="927936"/>
            <a:ext cx="6669504" cy="500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7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ов контейнер 3">
                <a:extLst>
                  <a:ext uri="{FF2B5EF4-FFF2-40B4-BE49-F238E27FC236}">
                    <a16:creationId xmlns:a16="http://schemas.microsoft.com/office/drawing/2014/main" id="{A84CB847-B8CE-7A18-02CA-99C3A8797CC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24218" y="2916995"/>
                <a:ext cx="3855720" cy="3011432"/>
              </a:xfrm>
            </p:spPr>
            <p:txBody>
              <a:bodyPr/>
              <a:lstStyle/>
              <a:p>
                <a:r>
                  <a:rPr lang="en-GB" dirty="0"/>
                  <a:t>4. Fit the resulting curve with a cosine function</a:t>
                </a:r>
              </a:p>
              <a:p>
                <a:r>
                  <a:rPr lang="en-GB" dirty="0"/>
                  <a:t>5. Use the parameters to find the first maximum of the function (corresponding to pulse area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sz="1800" dirty="0"/>
                  <a:t>Your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1800" dirty="0"/>
                  <a:t> pulse is ready (equiv. to an X gate)</a:t>
                </a:r>
              </a:p>
            </p:txBody>
          </p:sp>
        </mc:Choice>
        <mc:Fallback>
          <p:sp>
            <p:nvSpPr>
              <p:cNvPr id="4" name="Текстов контейнер 3">
                <a:extLst>
                  <a:ext uri="{FF2B5EF4-FFF2-40B4-BE49-F238E27FC236}">
                    <a16:creationId xmlns:a16="http://schemas.microsoft.com/office/drawing/2014/main" id="{A84CB847-B8CE-7A18-02CA-99C3A8797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24218" y="2916995"/>
                <a:ext cx="3855720" cy="3011432"/>
              </a:xfrm>
              <a:blipFill>
                <a:blip r:embed="rId2"/>
                <a:stretch>
                  <a:fillRect l="-1424" t="-2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19DA80E-30AF-57BA-E5D5-88D1B22D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61" y="929573"/>
            <a:ext cx="6665139" cy="4998854"/>
          </a:xfrm>
          <a:prstGeom prst="rect">
            <a:avLst/>
          </a:prstGeom>
        </p:spPr>
      </p:pic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5F6D6779-4EAD-4386-F3F0-435A134F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6038" cy="2157413"/>
          </a:xfrm>
        </p:spPr>
        <p:txBody>
          <a:bodyPr>
            <a:normAutofit/>
          </a:bodyPr>
          <a:lstStyle/>
          <a:p>
            <a:r>
              <a:rPr lang="en-GB" sz="4800" dirty="0"/>
              <a:t>2</a:t>
            </a:r>
            <a:r>
              <a:rPr lang="en-GB" sz="4800" baseline="30000" dirty="0"/>
              <a:t>nd</a:t>
            </a:r>
            <a:r>
              <a:rPr lang="en-GB" sz="4800" dirty="0"/>
              <a:t> Step: Calibration of Pulse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94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469280-869B-6024-B6AF-82C5B1B9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Step: Discriminator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1D0ECD5-3D5E-8247-F8FE-12ACEB94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Optional, because we can use a built-in </a:t>
            </a:r>
            <a:r>
              <a:rPr lang="en-GB" dirty="0" err="1"/>
              <a:t>Qiskit</a:t>
            </a:r>
            <a:r>
              <a:rPr lang="en-GB" dirty="0"/>
              <a:t> discriminator for 2 states only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raw result from the experiment is a complex signal</a:t>
            </a:r>
          </a:p>
          <a:p>
            <a:pPr lvl="1"/>
            <a:r>
              <a:rPr lang="en-GB" dirty="0"/>
              <a:t>One cannot differentiate the state of the particle directly</a:t>
            </a:r>
          </a:p>
          <a:p>
            <a:pPr marL="530352" lvl="1" indent="0">
              <a:buNone/>
            </a:pPr>
            <a:endParaRPr lang="en-GB" dirty="0"/>
          </a:p>
          <a:p>
            <a:r>
              <a:rPr lang="en-GB" dirty="0"/>
              <a:t>Classification of the measured signals is necessary</a:t>
            </a:r>
          </a:p>
        </p:txBody>
      </p:sp>
    </p:spTree>
    <p:extLst>
      <p:ext uri="{BB962C8B-B14F-4D97-AF65-F5344CB8AC3E}">
        <p14:creationId xmlns:p14="http://schemas.microsoft.com/office/powerpoint/2010/main" val="283680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4A469280-869B-6024-B6AF-82C5B1B97D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sz="4400" dirty="0"/>
                  <a:t>3</a:t>
                </a:r>
                <a:r>
                  <a:rPr lang="en-GB" sz="4400" baseline="30000" dirty="0"/>
                  <a:t>rd</a:t>
                </a:r>
                <a:r>
                  <a:rPr lang="en-GB" sz="4400" dirty="0"/>
                  <a:t> Step: Build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4400" dirty="0"/>
                  <a:t>Discriminator</a:t>
                </a:r>
                <a:endParaRPr lang="en-GB" dirty="0"/>
              </a:p>
            </p:txBody>
          </p:sp>
        </mc:Choice>
        <mc:Fallback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4A469280-869B-6024-B6AF-82C5B1B97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71D0ECD5-3D5E-8247-F8FE-12ACEB942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Conduct three repeated experiments:</a:t>
                </a:r>
              </a:p>
              <a:p>
                <a:pPr lvl="1"/>
                <a:r>
                  <a:rPr lang="en-GB" dirty="0"/>
                  <a:t>An empty circuit that yields (predominantly)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GB" dirty="0"/>
                  <a:t> state</a:t>
                </a:r>
              </a:p>
              <a:p>
                <a:pPr lvl="1"/>
                <a:r>
                  <a:rPr lang="en-GB" dirty="0"/>
                  <a:t>Circuit with one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pulse with frequency of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 that yields (predominantly) the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 state</a:t>
                </a:r>
              </a:p>
              <a:p>
                <a:pPr marL="530352" lvl="1" indent="0">
                  <a:buNone/>
                </a:pPr>
                <a:endParaRPr lang="en-GB" dirty="0"/>
              </a:p>
              <a:p>
                <a:r>
                  <a:rPr lang="en-GB" dirty="0"/>
                  <a:t>Measure the signals and plot them on two-dimensional graph – with the axes corresponding to the real and imaginary part of the signal</a:t>
                </a:r>
              </a:p>
            </p:txBody>
          </p:sp>
        </mc:Choice>
        <mc:Fallback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71D0ECD5-3D5E-8247-F8FE-12ACEB942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46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469280-869B-6024-B6AF-82C5B1B9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Qiskit</a:t>
            </a:r>
            <a:r>
              <a:rPr lang="en-GB" dirty="0"/>
              <a:t> Pulse: Freedom to Customize Your Experiments in Numerous Ways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1D0ECD5-3D5E-8247-F8FE-12ACEB94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You can: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Access </a:t>
            </a:r>
            <a:r>
              <a:rPr lang="en-GB" b="1" dirty="0"/>
              <a:t>higher</a:t>
            </a:r>
            <a:r>
              <a:rPr lang="en-GB" dirty="0"/>
              <a:t> energy </a:t>
            </a:r>
            <a:r>
              <a:rPr lang="en-GB" b="1" dirty="0"/>
              <a:t>states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Apply pulses with custom waveforms (i.e. Gaussian,  etc.)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Not change the detuning during the circuit execution, BUT…</a:t>
            </a:r>
          </a:p>
          <a:p>
            <a:pPr lvl="1"/>
            <a:r>
              <a:rPr lang="en-GB" dirty="0"/>
              <a:t>Can apply complex Rabi frequencies which effectively create a detuning</a:t>
            </a:r>
          </a:p>
        </p:txBody>
      </p:sp>
    </p:spTree>
    <p:extLst>
      <p:ext uri="{BB962C8B-B14F-4D97-AF65-F5344CB8AC3E}">
        <p14:creationId xmlns:p14="http://schemas.microsoft.com/office/powerpoint/2010/main" val="372316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075F65-4BD9-FF3C-9E6A-5F6313B9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</a:t>
            </a:r>
            <a:r>
              <a:rPr lang="en-GB" dirty="0" err="1"/>
              <a:t>Qiskit</a:t>
            </a:r>
            <a:r>
              <a:rPr lang="en-GB" dirty="0"/>
              <a:t> Pulse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9AB1832-D095-F863-83F0-7EB44F9D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Qiskit</a:t>
            </a:r>
            <a:r>
              <a:rPr lang="en-GB" dirty="0"/>
              <a:t> Circuit model – abstraction that hides the gates’ nature</a:t>
            </a:r>
          </a:p>
          <a:p>
            <a:endParaRPr lang="en-GB" dirty="0"/>
          </a:p>
          <a:p>
            <a:r>
              <a:rPr lang="en-GB" dirty="0" err="1"/>
              <a:t>Qiskit</a:t>
            </a:r>
            <a:r>
              <a:rPr lang="en-GB" dirty="0"/>
              <a:t> Pulse – provides pulse-level control of IBM quantum systems</a:t>
            </a:r>
          </a:p>
          <a:p>
            <a:pPr lvl="1"/>
            <a:r>
              <a:rPr lang="en-GB" i="0" dirty="0"/>
              <a:t>Pulses are discrete time-series of amplitudes</a:t>
            </a:r>
          </a:p>
        </p:txBody>
      </p:sp>
    </p:spTree>
    <p:extLst>
      <p:ext uri="{BB962C8B-B14F-4D97-AF65-F5344CB8AC3E}">
        <p14:creationId xmlns:p14="http://schemas.microsoft.com/office/powerpoint/2010/main" val="2270767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7B85EA-CB49-2759-F40B-0F26E515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3</a:t>
            </a:r>
            <a:r>
              <a:rPr lang="en-GB" baseline="30000" dirty="0"/>
              <a:t>rd</a:t>
            </a:r>
            <a:r>
              <a:rPr lang="en-GB" dirty="0"/>
              <a:t> Energy Level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DC713FC-0684-E099-9EF9-FD9092212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 how to access and use the 3</a:t>
            </a:r>
            <a:r>
              <a:rPr lang="en-GB" baseline="30000" dirty="0"/>
              <a:t>rd</a:t>
            </a:r>
            <a:r>
              <a:rPr lang="en-GB" dirty="0"/>
              <a:t> energy state</a:t>
            </a:r>
          </a:p>
        </p:txBody>
      </p:sp>
    </p:spTree>
    <p:extLst>
      <p:ext uri="{BB962C8B-B14F-4D97-AF65-F5344CB8AC3E}">
        <p14:creationId xmlns:p14="http://schemas.microsoft.com/office/powerpoint/2010/main" val="4256666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469280-869B-6024-B6AF-82C5B1B9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the 3</a:t>
            </a:r>
            <a:r>
              <a:rPr lang="en-GB" baseline="30000" dirty="0"/>
              <a:t>rd</a:t>
            </a:r>
            <a:r>
              <a:rPr lang="en-GB" dirty="0"/>
              <a:t> Energy Level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1D0ECD5-3D5E-8247-F8FE-12ACEB94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467383" cy="3581400"/>
          </a:xfrm>
        </p:spPr>
        <p:txBody>
          <a:bodyPr/>
          <a:lstStyle/>
          <a:p>
            <a:r>
              <a:rPr lang="en-GB" dirty="0"/>
              <a:t>The procedure is analogous to the procedure for the first 2 states</a:t>
            </a:r>
          </a:p>
          <a:p>
            <a:endParaRPr lang="en-GB" dirty="0"/>
          </a:p>
          <a:p>
            <a:r>
              <a:rPr lang="en-GB" dirty="0"/>
              <a:t>There are 2 ways to excite population to the 3</a:t>
            </a:r>
            <a:r>
              <a:rPr lang="en-GB" baseline="30000" dirty="0"/>
              <a:t>rd</a:t>
            </a:r>
            <a:r>
              <a:rPr lang="en-GB" dirty="0"/>
              <a:t> level:</a:t>
            </a:r>
          </a:p>
          <a:p>
            <a:pPr lvl="1"/>
            <a:r>
              <a:rPr lang="en-GB" dirty="0"/>
              <a:t>Make a pulse with </a:t>
            </a:r>
          </a:p>
          <a:p>
            <a:r>
              <a:rPr lang="en-GB" dirty="0"/>
              <a:t>Biggest difference – a discriminator is not available</a:t>
            </a:r>
          </a:p>
          <a:p>
            <a:pPr lvl="1"/>
            <a:r>
              <a:rPr lang="en-GB" dirty="0"/>
              <a:t>Can be built by you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73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4A469280-869B-6024-B6AF-82C5B1B97D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Build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GB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,|2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 Discriminator</a:t>
                </a:r>
              </a:p>
            </p:txBody>
          </p:sp>
        </mc:Choice>
        <mc:Fallback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4A469280-869B-6024-B6AF-82C5B1B97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71D0ECD5-3D5E-8247-F8FE-12ACEB942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Conduct three repeated experiments:</a:t>
                </a:r>
              </a:p>
              <a:p>
                <a:pPr lvl="1"/>
                <a:r>
                  <a:rPr lang="en-GB" dirty="0"/>
                  <a:t>An empty circuit that yields (predominantly)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GB" dirty="0"/>
                  <a:t> state</a:t>
                </a:r>
              </a:p>
              <a:p>
                <a:pPr lvl="1"/>
                <a:r>
                  <a:rPr lang="en-GB" dirty="0"/>
                  <a:t>Circuit with one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pulse with frequency of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 that yields (predominantly) the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 state</a:t>
                </a:r>
              </a:p>
              <a:p>
                <a:pPr lvl="1"/>
                <a:r>
                  <a:rPr lang="en-GB" dirty="0"/>
                  <a:t>Circuit with one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pulse with frequency of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 followed by a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pulse with the frequency of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GB" dirty="0"/>
                  <a:t>that yields (predominantly) the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 state</a:t>
                </a:r>
              </a:p>
              <a:p>
                <a:r>
                  <a:rPr lang="en-GB" dirty="0"/>
                  <a:t>Measure the signals and plot them on two-dimensional graph – with the axes corresponding to the real and imaginary part of the signal</a:t>
                </a:r>
              </a:p>
              <a:p>
                <a:r>
                  <a:rPr lang="en-GB" dirty="0"/>
                  <a:t>Use a model to find a separation line (e.g. Linear Discriminant Analysis)</a:t>
                </a:r>
              </a:p>
            </p:txBody>
          </p:sp>
        </mc:Choice>
        <mc:Fallback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71D0ECD5-3D5E-8247-F8FE-12ACEB942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86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4A469280-869B-6024-B6AF-82C5B1B97D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,|2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 Discriminator</a:t>
                </a:r>
              </a:p>
            </p:txBody>
          </p:sp>
        </mc:Choice>
        <mc:Fallback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4A469280-869B-6024-B6AF-82C5B1B97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71D0ECD5-3D5E-8247-F8FE-12ACEB942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6289829" cy="3581400"/>
              </a:xfrm>
            </p:spPr>
            <p:txBody>
              <a:bodyPr/>
              <a:lstStyle/>
              <a:p>
                <a:r>
                  <a:rPr lang="en-GB" dirty="0"/>
                  <a:t>The division between states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dirty="0"/>
                  <a:t> is not very clear</a:t>
                </a:r>
              </a:p>
              <a:p>
                <a:pPr lvl="1"/>
                <a:r>
                  <a:rPr lang="en-GB" dirty="0"/>
                  <a:t>Introduces a bigger error</a:t>
                </a:r>
              </a:p>
              <a:p>
                <a:pPr marL="530352" lvl="1" indent="0">
                  <a:buNone/>
                </a:pPr>
                <a:endParaRPr lang="en-GB" dirty="0"/>
              </a:p>
              <a:p>
                <a:r>
                  <a:rPr lang="en-GB" dirty="0"/>
                  <a:t>The discriminator is not a line anymore</a:t>
                </a:r>
              </a:p>
            </p:txBody>
          </p:sp>
        </mc:Choice>
        <mc:Fallback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71D0ECD5-3D5E-8247-F8FE-12ACEB942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6289829" cy="3581400"/>
              </a:xfrm>
              <a:blipFill>
                <a:blip r:embed="rId3"/>
                <a:stretch>
                  <a:fillRect l="-872" t="-1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C4D572D-A205-5FBE-A8C3-7B1160FD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41" y="1362075"/>
            <a:ext cx="3857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41226-EE4D-CB73-FD26-6A8DBDEB5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42" y="4143375"/>
            <a:ext cx="3857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36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469280-869B-6024-B6AF-82C5B1B9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23604"/>
            <a:ext cx="9601200" cy="3302492"/>
          </a:xfrm>
        </p:spPr>
        <p:txBody>
          <a:bodyPr>
            <a:normAutofit/>
          </a:bodyPr>
          <a:lstStyle/>
          <a:p>
            <a:pPr algn="ctr"/>
            <a:r>
              <a:rPr lang="en-GB" sz="6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974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157AAC-93C4-C311-AD41-5A40F59D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between Circuit and Pulse-Level Control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B6766C0-298A-5DFA-5776-82F6BEE4B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Qiskit</a:t>
            </a:r>
            <a:r>
              <a:rPr lang="en-GB" dirty="0"/>
              <a:t> Circuit model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267D9F46-BFCB-E439-A7E2-BDA9B31E5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86699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High-level abstraction</a:t>
            </a:r>
          </a:p>
          <a:p>
            <a:r>
              <a:rPr lang="en-GB" dirty="0"/>
              <a:t>Uses gates as building blocks</a:t>
            </a:r>
          </a:p>
          <a:p>
            <a:pPr lvl="1"/>
            <a:r>
              <a:rPr lang="en-GB" dirty="0"/>
              <a:t>Gates are pre-calibrated</a:t>
            </a:r>
          </a:p>
          <a:p>
            <a:r>
              <a:rPr lang="en-GB" dirty="0"/>
              <a:t>Saves time from calibration</a:t>
            </a:r>
          </a:p>
          <a:p>
            <a:r>
              <a:rPr lang="en-GB" dirty="0"/>
              <a:t>Limits access to hardware</a:t>
            </a:r>
          </a:p>
          <a:p>
            <a:r>
              <a:rPr lang="en-GB" dirty="0"/>
              <a:t>Uses first two energy levels only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2001E82-E319-57C7-9A66-E76EE7CD4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Qiskit</a:t>
            </a:r>
            <a:r>
              <a:rPr lang="en-GB" dirty="0"/>
              <a:t> Pulse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Контейнер за съдържание 5">
                <a:extLst>
                  <a:ext uri="{FF2B5EF4-FFF2-40B4-BE49-F238E27FC236}">
                    <a16:creationId xmlns:a16="http://schemas.microsoft.com/office/drawing/2014/main" id="{5D3F80AC-C8EE-079F-A9A4-7FF0924E65D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5014" y="3305207"/>
                <a:ext cx="4443984" cy="28669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Low-level framework</a:t>
                </a:r>
              </a:p>
              <a:p>
                <a:r>
                  <a:rPr lang="en-GB" dirty="0"/>
                  <a:t>Uses discrete time-series (pulses) as building blocks</a:t>
                </a:r>
              </a:p>
              <a:p>
                <a:pPr lvl="1"/>
                <a:r>
                  <a:rPr lang="en-GB" dirty="0"/>
                  <a:t>One time unit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GB" dirty="0"/>
                  <a:t> ns) is the lowest-level unit</a:t>
                </a:r>
              </a:p>
              <a:p>
                <a:r>
                  <a:rPr lang="en-GB" dirty="0"/>
                  <a:t>Allows for fine control of IBM quantum systems</a:t>
                </a:r>
              </a:p>
              <a:p>
                <a:r>
                  <a:rPr lang="en-GB" dirty="0"/>
                  <a:t>Can use more than two energy levels</a:t>
                </a: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6" name="Контейнер за съдържание 5">
                <a:extLst>
                  <a:ext uri="{FF2B5EF4-FFF2-40B4-BE49-F238E27FC236}">
                    <a16:creationId xmlns:a16="http://schemas.microsoft.com/office/drawing/2014/main" id="{5D3F80AC-C8EE-079F-A9A4-7FF0924E6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5014" y="3305207"/>
                <a:ext cx="4443984" cy="2866993"/>
              </a:xfrm>
              <a:blipFill>
                <a:blip r:embed="rId2"/>
                <a:stretch>
                  <a:fillRect l="-1097" t="-2760" r="-23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8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ABCBEC-1A0A-D1BD-913E-E19FBC6C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the quantum gates?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26524369-6C71-6D26-A56E-7ACA5270B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5426015" cy="3581400"/>
              </a:xfrm>
            </p:spPr>
            <p:txBody>
              <a:bodyPr/>
              <a:lstStyle/>
              <a:p>
                <a:r>
                  <a:rPr lang="en-GB" dirty="0" err="1"/>
                  <a:t>Qiskit</a:t>
                </a:r>
                <a:r>
                  <a:rPr lang="en-GB" dirty="0"/>
                  <a:t> Circuit model uses two levels for the gates 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Gates – time evolution operators with 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bg-BG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bg-BG" dirty="0"/>
                  <a:t> </a:t>
                </a:r>
                <a:r>
                  <a:rPr lang="en-GB" dirty="0"/>
                  <a:t>acting for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Let’s use 2 energy levels only as in circuit model</a:t>
                </a:r>
              </a:p>
            </p:txBody>
          </p:sp>
        </mc:Choice>
        <mc:Fallback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26524369-6C71-6D26-A56E-7ACA5270B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5426015" cy="3581400"/>
              </a:xfrm>
              <a:blipFill>
                <a:blip r:embed="rId2"/>
                <a:stretch>
                  <a:fillRect l="-1011" t="-1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83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075F65-4BD9-FF3C-9E6A-5F6313B9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Evolution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9AB1832-D095-F863-83F0-7EB44F9D3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3200" dirty="0"/>
                  <a:t> </a:t>
                </a:r>
              </a:p>
              <a:p>
                <a:endParaRPr lang="en-GB" sz="3200" dirty="0"/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GB" sz="3200" dirty="0"/>
              </a:p>
              <a:p>
                <a:endParaRPr lang="en-GB" sz="3200" dirty="0"/>
              </a:p>
              <a:p>
                <a:r>
                  <a:rPr lang="en-GB" sz="3200" dirty="0"/>
                  <a:t>In the Rabi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/>
                  <a:t> are constant, thus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sz="3200" dirty="0"/>
              </a:p>
              <a:p>
                <a:endParaRPr lang="en-GB" sz="3200" dirty="0"/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sup>
                              </m:sSup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sup>
                              </m:sSup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sup>
                              </m:sSup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brk m:alnAt="7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sup>
                              </m:sSup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00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GB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GB" sz="2000" dirty="0"/>
              </a:p>
              <a:p>
                <a:endParaRPr lang="en-GB" i="1" dirty="0"/>
              </a:p>
            </p:txBody>
          </p:sp>
        </mc:Choice>
        <mc:Fallback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9AB1832-D095-F863-83F0-7EB44F9D3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2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817329-F275-0910-A26B-DE3799F3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Evolution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3B59FA7-A87F-2200-7550-2969C898C2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07928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Taking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</m:sSup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We find the transition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m:rPr>
                                <m:brk m:alnAt="7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And in resonance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)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=0)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If the pulse is not constant, the cosine argument becomes the </a:t>
                </a:r>
                <a:r>
                  <a:rPr lang="en-GB" i="1" dirty="0"/>
                  <a:t>pulse area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3B59FA7-A87F-2200-7550-2969C898C2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079289"/>
              </a:xfrm>
              <a:blipFill>
                <a:blip r:embed="rId2"/>
                <a:stretch>
                  <a:fillRect l="-889" b="-174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04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189152-71ED-B709-374E-905A4E7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4012002" cy="2157884"/>
          </a:xfrm>
        </p:spPr>
        <p:txBody>
          <a:bodyPr/>
          <a:lstStyle/>
          <a:p>
            <a:r>
              <a:rPr lang="en-GB" dirty="0"/>
              <a:t>Demonstration of Rabi Oscillations</a:t>
            </a:r>
          </a:p>
        </p:txBody>
      </p:sp>
      <p:pic>
        <p:nvPicPr>
          <p:cNvPr id="6" name="Контейнер за картина 5">
            <a:extLst>
              <a:ext uri="{FF2B5EF4-FFF2-40B4-BE49-F238E27FC236}">
                <a16:creationId xmlns:a16="http://schemas.microsoft.com/office/drawing/2014/main" id="{45AF6E3C-4DB7-5036-1D2C-E6635918CB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7" b="107"/>
          <a:stretch/>
        </p:blipFill>
        <p:spPr>
          <a:xfrm>
            <a:off x="5663952" y="1073765"/>
            <a:ext cx="6365290" cy="471047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ов контейнер 3">
                <a:extLst>
                  <a:ext uri="{FF2B5EF4-FFF2-40B4-BE49-F238E27FC236}">
                    <a16:creationId xmlns:a16="http://schemas.microsoft.com/office/drawing/2014/main" id="{A84CB847-B8CE-7A18-02CA-99C3A8797CC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23899" y="2855968"/>
                <a:ext cx="4012001" cy="3011432"/>
              </a:xfrm>
            </p:spPr>
            <p:txBody>
              <a:bodyPr/>
              <a:lstStyle/>
              <a:p>
                <a:pPr marL="285750" indent="-285750">
                  <a:buFontTx/>
                  <a:buChar char="-"/>
                </a:pPr>
                <a:r>
                  <a:rPr lang="en-GB" dirty="0"/>
                  <a:t>Maximas are at pulse areas that are odd multiples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…)</a:t>
                </a:r>
              </a:p>
              <a:p>
                <a:pPr marL="285750" indent="-285750">
                  <a:buFontTx/>
                  <a:buChar char="-"/>
                </a:pPr>
                <a:endParaRPr lang="en-GB" dirty="0"/>
              </a:p>
              <a:p>
                <a:pPr marL="285750" indent="-285750">
                  <a:buFontTx/>
                  <a:buChar char="-"/>
                </a:pPr>
                <a:r>
                  <a:rPr lang="en-GB" dirty="0" err="1"/>
                  <a:t>Minimas</a:t>
                </a:r>
                <a:r>
                  <a:rPr lang="en-GB" dirty="0"/>
                  <a:t> are at even multiples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…)</a:t>
                </a:r>
              </a:p>
            </p:txBody>
          </p:sp>
        </mc:Choice>
        <mc:Fallback>
          <p:sp>
            <p:nvSpPr>
              <p:cNvPr id="4" name="Текстов контейнер 3">
                <a:extLst>
                  <a:ext uri="{FF2B5EF4-FFF2-40B4-BE49-F238E27FC236}">
                    <a16:creationId xmlns:a16="http://schemas.microsoft.com/office/drawing/2014/main" id="{A84CB847-B8CE-7A18-02CA-99C3A8797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23899" y="2855968"/>
                <a:ext cx="4012001" cy="3011432"/>
              </a:xfrm>
              <a:blipFill>
                <a:blip r:embed="rId3"/>
                <a:stretch>
                  <a:fillRect l="-608" t="-202" r="-1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64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EB6EA4C-1CC9-4727-3A2F-06D66F76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50" y="1780026"/>
            <a:ext cx="5438775" cy="1314450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CEDA942-F28C-4B01-64C6-D7D1A6BAA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51" y="3417512"/>
            <a:ext cx="5438775" cy="1314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ово поле 5">
                <a:extLst>
                  <a:ext uri="{FF2B5EF4-FFF2-40B4-BE49-F238E27FC236}">
                    <a16:creationId xmlns:a16="http://schemas.microsoft.com/office/drawing/2014/main" id="{28AA85D7-2653-AF4D-B28A-4B442CFCCD13}"/>
                  </a:ext>
                </a:extLst>
              </p:cNvPr>
              <p:cNvSpPr txBox="1"/>
              <p:nvPr/>
            </p:nvSpPr>
            <p:spPr>
              <a:xfrm>
                <a:off x="1400958" y="1930382"/>
                <a:ext cx="3053593" cy="101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Pulse with area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dirty="0"/>
                  <a:t>  transfers </a:t>
                </a:r>
                <a:r>
                  <a:rPr lang="en-GB" b="1" dirty="0"/>
                  <a:t>half</a:t>
                </a:r>
                <a:r>
                  <a:rPr lang="en-GB" dirty="0"/>
                  <a:t> of the population to the excited state.</a:t>
                </a:r>
              </a:p>
            </p:txBody>
          </p:sp>
        </mc:Choice>
        <mc:Fallback>
          <p:sp>
            <p:nvSpPr>
              <p:cNvPr id="6" name="Текстово поле 5">
                <a:extLst>
                  <a:ext uri="{FF2B5EF4-FFF2-40B4-BE49-F238E27FC236}">
                    <a16:creationId xmlns:a16="http://schemas.microsoft.com/office/drawing/2014/main" id="{28AA85D7-2653-AF4D-B28A-4B442CFCC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58" y="1930382"/>
                <a:ext cx="3053593" cy="1013739"/>
              </a:xfrm>
              <a:prstGeom prst="rect">
                <a:avLst/>
              </a:prstGeom>
              <a:blipFill>
                <a:blip r:embed="rId4"/>
                <a:stretch>
                  <a:fillRect l="-1796" t="-602" b="-9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ово поле 6">
                <a:extLst>
                  <a:ext uri="{FF2B5EF4-FFF2-40B4-BE49-F238E27FC236}">
                    <a16:creationId xmlns:a16="http://schemas.microsoft.com/office/drawing/2014/main" id="{FDE8BD95-31F4-E0D6-4B04-47FA90BF0DB6}"/>
                  </a:ext>
                </a:extLst>
              </p:cNvPr>
              <p:cNvSpPr txBox="1"/>
              <p:nvPr/>
            </p:nvSpPr>
            <p:spPr>
              <a:xfrm>
                <a:off x="1400959" y="3567867"/>
                <a:ext cx="30535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Pulse with area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dirty="0"/>
                  <a:t> transfers the </a:t>
                </a:r>
                <a:r>
                  <a:rPr lang="en-GB" b="1" dirty="0"/>
                  <a:t>whole</a:t>
                </a:r>
                <a:r>
                  <a:rPr lang="en-GB" dirty="0"/>
                  <a:t> population to the excited state.</a:t>
                </a:r>
              </a:p>
            </p:txBody>
          </p:sp>
        </mc:Choice>
        <mc:Fallback>
          <p:sp>
            <p:nvSpPr>
              <p:cNvPr id="7" name="Текстово поле 6">
                <a:extLst>
                  <a:ext uri="{FF2B5EF4-FFF2-40B4-BE49-F238E27FC236}">
                    <a16:creationId xmlns:a16="http://schemas.microsoft.com/office/drawing/2014/main" id="{FDE8BD95-31F4-E0D6-4B04-47FA90BF0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59" y="3567867"/>
                <a:ext cx="3053593" cy="923330"/>
              </a:xfrm>
              <a:prstGeom prst="rect">
                <a:avLst/>
              </a:prstGeom>
              <a:blipFill>
                <a:blip r:embed="rId5"/>
                <a:stretch>
                  <a:fillRect l="-179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52F69DE4-7420-F3EC-AC49-59DA08EADD66}"/>
              </a:ext>
            </a:extLst>
          </p:cNvPr>
          <p:cNvSpPr txBox="1"/>
          <p:nvPr/>
        </p:nvSpPr>
        <p:spPr>
          <a:xfrm>
            <a:off x="3922143" y="5338391"/>
            <a:ext cx="4347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But… how to make a Hadamard gate??</a:t>
            </a:r>
          </a:p>
        </p:txBody>
      </p:sp>
      <p:sp>
        <p:nvSpPr>
          <p:cNvPr id="8" name="Заглавие 1">
            <a:extLst>
              <a:ext uri="{FF2B5EF4-FFF2-40B4-BE49-F238E27FC236}">
                <a16:creationId xmlns:a16="http://schemas.microsoft.com/office/drawing/2014/main" id="{83BC9DCB-4ADF-850B-7D78-22C903789A1E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9187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Common gates in </a:t>
            </a:r>
            <a:r>
              <a:rPr lang="en-GB" dirty="0" err="1"/>
              <a:t>Qiskit</a:t>
            </a:r>
            <a:r>
              <a:rPr lang="en-GB" dirty="0"/>
              <a:t> Pulse</a:t>
            </a:r>
          </a:p>
        </p:txBody>
      </p:sp>
    </p:spTree>
    <p:extLst>
      <p:ext uri="{BB962C8B-B14F-4D97-AF65-F5344CB8AC3E}">
        <p14:creationId xmlns:p14="http://schemas.microsoft.com/office/powerpoint/2010/main" val="238459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075F65-4BD9-FF3C-9E6A-5F6313B9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make a Hadamard?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9AB1832-D095-F863-83F0-7EB44F9D3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Sqrt of X gate similarly transfers half of population to excited state</a:t>
                </a:r>
              </a:p>
              <a:p>
                <a:endParaRPr lang="en-GB" dirty="0"/>
              </a:p>
              <a:p>
                <a:r>
                  <a:rPr lang="en-GB" dirty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ra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while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b="1" dirty="0"/>
              </a:p>
              <a:p>
                <a:endParaRPr lang="en-GB" b="1" dirty="0"/>
              </a:p>
              <a:p>
                <a:r>
                  <a:rPr lang="en-GB" dirty="0"/>
                  <a:t>In 2-level system only possible with non-zero detuning</a:t>
                </a:r>
              </a:p>
            </p:txBody>
          </p:sp>
        </mc:Choice>
        <mc:Fallback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9AB1832-D095-F863-83F0-7EB44F9D3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522900"/>
      </p:ext>
    </p:extLst>
  </p:cSld>
  <p:clrMapOvr>
    <a:masterClrMapping/>
  </p:clrMapOvr>
</p:sld>
</file>

<file path=ppt/theme/theme1.xml><?xml version="1.0" encoding="utf-8"?>
<a:theme xmlns:a="http://schemas.openxmlformats.org/drawingml/2006/main" name="Реколт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TM10001105[[fn=Реколта]]</Template>
  <TotalTime>1964</TotalTime>
  <Words>982</Words>
  <Application>Microsoft Office PowerPoint</Application>
  <PresentationFormat>Широк екран</PresentationFormat>
  <Paragraphs>125</Paragraphs>
  <Slides>24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Franklin Gothic Book</vt:lpstr>
      <vt:lpstr>Реколта</vt:lpstr>
      <vt:lpstr>Qiskit Pulse</vt:lpstr>
      <vt:lpstr>Intro to Qiskit Pulse</vt:lpstr>
      <vt:lpstr>Comparison between Circuit and Pulse-Level Control</vt:lpstr>
      <vt:lpstr>How to make the quantum gates?</vt:lpstr>
      <vt:lpstr>Time Evolution Operator</vt:lpstr>
      <vt:lpstr>Time Evolution Operator</vt:lpstr>
      <vt:lpstr>Demonstration of Rabi Oscillations</vt:lpstr>
      <vt:lpstr>Презентация на PowerPoint</vt:lpstr>
      <vt:lpstr>How to make a Hadamard?</vt:lpstr>
      <vt:lpstr>Choose Detuning for  Hadamard</vt:lpstr>
      <vt:lpstr>Pulse Basics</vt:lpstr>
      <vt:lpstr>Qubit Calibration</vt:lpstr>
      <vt:lpstr>1st Step: Calibration of Resonant Frequency</vt:lpstr>
      <vt:lpstr>1st Step: Calibration of Resonant Frequency</vt:lpstr>
      <vt:lpstr>2nd Step: Calibration of Pulse Area</vt:lpstr>
      <vt:lpstr>2nd Step: Calibration of Pulse Area</vt:lpstr>
      <vt:lpstr>3rd Step: Discriminator</vt:lpstr>
      <vt:lpstr>3rd Step: Build a |0⟩,|1⟩ Discriminator</vt:lpstr>
      <vt:lpstr>Qiskit Pulse: Freedom to Customize Your Experiments in Numerous Ways</vt:lpstr>
      <vt:lpstr>the 3rd Energy Level</vt:lpstr>
      <vt:lpstr>Accessing the 3rd Energy Level</vt:lpstr>
      <vt:lpstr>Build a |0⟩,|1⟩,|2⟩ Discriminator</vt:lpstr>
      <vt:lpstr>The |0⟩,|1⟩,|2⟩ Discriminator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Ivo</dc:creator>
  <cp:lastModifiedBy>Ivo</cp:lastModifiedBy>
  <cp:revision>22</cp:revision>
  <dcterms:created xsi:type="dcterms:W3CDTF">2022-05-30T08:15:53Z</dcterms:created>
  <dcterms:modified xsi:type="dcterms:W3CDTF">2022-06-01T14:37:42Z</dcterms:modified>
</cp:coreProperties>
</file>