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1516550-9142-4714-8CA3-906A9FE981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3C11E3-C0A9-40E1-B17E-6A8DFD2E33C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DA1CAC-B76A-4B69-8BEB-AD20CE36D7A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47E457-CDE3-4000-B06C-9464CCEC11B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D37CA2-EA4A-450D-9130-F71B03EFC6B6}" type="slidenum">
              <a:t>‹N›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075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0A3C31-9473-4714-ABA1-928959949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84994" y="899998"/>
            <a:ext cx="4590004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2FC81A-6880-46C6-B3CF-2740C73C55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19998" y="4679999"/>
            <a:ext cx="6119996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EDF5918F-EE61-4C78-9855-4B1A49145F3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380774-B3D7-45BE-9C6C-78FC64FE19D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5BEE0B-FA40-443E-A8DA-2548684ECE2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7B8E19-D0C3-4AEB-910E-0B421FCAC1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0906E7A4-F34C-4D39-9372-8F17FBF1A3E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it-IT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F23990-9FE9-4E18-ADED-48C2F059B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DA936E-2D97-44B1-B726-05DCE492EC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87A6EF-FBCA-4C70-BBC7-103AAB71BC58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DB2801-C0CC-473A-97E2-B0C3B0AD9483}" type="slidenum">
              <a:t>1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018DF7B-EF49-44AF-A54A-1B495AC831FC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72BA57-2DD8-40DD-9899-617816B0FDE0}" type="slidenum">
              <a:t>2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36259CAB-E687-499A-BAE6-67861E890D42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42E91A-7B7C-4B30-B751-55E59C46681D}" type="slidenum">
              <a:t>2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4" name="Segnaposto immagine diapositiva 1">
            <a:extLst>
              <a:ext uri="{FF2B5EF4-FFF2-40B4-BE49-F238E27FC236}">
                <a16:creationId xmlns:a16="http://schemas.microsoft.com/office/drawing/2014/main" id="{8D47A777-E3D8-4E8E-912B-E4A79C82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5" name="Segnaposto note 2">
            <a:extLst>
              <a:ext uri="{FF2B5EF4-FFF2-40B4-BE49-F238E27FC236}">
                <a16:creationId xmlns:a16="http://schemas.microsoft.com/office/drawing/2014/main" id="{18F2C185-73D9-4306-BE1C-EE6FD5872C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AABEF60-AF30-49B8-9C63-53E7A3A52C33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E1EFBB-ABDD-45FA-BB5C-032616F759BB}" type="slidenum">
              <a:t>4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94800F97-2337-4D83-8C06-F0C189740810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6BB753-F12D-482C-8C37-5950018ACE2A}" type="slidenum">
              <a:t>4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4" name="Segnaposto immagine diapositiva 1">
            <a:extLst>
              <a:ext uri="{FF2B5EF4-FFF2-40B4-BE49-F238E27FC236}">
                <a16:creationId xmlns:a16="http://schemas.microsoft.com/office/drawing/2014/main" id="{DE904F8B-B02A-46B3-8914-A346C6534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5" name="Segnaposto note 2">
            <a:extLst>
              <a:ext uri="{FF2B5EF4-FFF2-40B4-BE49-F238E27FC236}">
                <a16:creationId xmlns:a16="http://schemas.microsoft.com/office/drawing/2014/main" id="{3F31D692-F26F-4A1F-9796-8A49720C9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A652562-8048-46EC-8EB2-BEAB35E7A841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FEE15A-E765-4E4E-99ED-7FE15F494641}" type="slidenum">
              <a:t>5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A0FB596F-8E04-4D26-B3A4-E7BC33686A00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DD63E8-0768-43FA-9D47-F214F3AEB70A}" type="slidenum">
              <a:t>5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4" name="Segnaposto immagine diapositiva 1">
            <a:extLst>
              <a:ext uri="{FF2B5EF4-FFF2-40B4-BE49-F238E27FC236}">
                <a16:creationId xmlns:a16="http://schemas.microsoft.com/office/drawing/2014/main" id="{AEE7EFA1-28BD-4F9E-9DC6-F2BA0027E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5" name="Segnaposto note 2">
            <a:extLst>
              <a:ext uri="{FF2B5EF4-FFF2-40B4-BE49-F238E27FC236}">
                <a16:creationId xmlns:a16="http://schemas.microsoft.com/office/drawing/2014/main" id="{352A1692-379C-4B4F-9910-AB2617B228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D6CADA45-6791-4799-B2AA-2D45B31F3AD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741111-BB7F-44BD-879D-4F8A64E6767E}" type="slidenum">
              <a:t>6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36691C65-34D4-4C5B-9039-8500F4FDFAC4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16FA94-46C0-482D-8322-30C16792548A}" type="slidenum">
              <a:t>6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4" name="Segnaposto immagine diapositiva 1">
            <a:extLst>
              <a:ext uri="{FF2B5EF4-FFF2-40B4-BE49-F238E27FC236}">
                <a16:creationId xmlns:a16="http://schemas.microsoft.com/office/drawing/2014/main" id="{68495E44-4A75-4AF8-B517-3DD4B1EA2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5" name="Segnaposto note 2">
            <a:extLst>
              <a:ext uri="{FF2B5EF4-FFF2-40B4-BE49-F238E27FC236}">
                <a16:creationId xmlns:a16="http://schemas.microsoft.com/office/drawing/2014/main" id="{A17DDBDE-FF8D-48AB-921D-504D211DC6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CDE0FDC-9F02-4313-92F3-A80E1C5844C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16DCD7-08C4-467C-AB90-7BEFC82F2328}" type="slidenum">
              <a:t>7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  <p:sp>
        <p:nvSpPr>
          <p:cNvPr id="3" name="Segnaposto immagine diapositiva 1">
            <a:extLst>
              <a:ext uri="{FF2B5EF4-FFF2-40B4-BE49-F238E27FC236}">
                <a16:creationId xmlns:a16="http://schemas.microsoft.com/office/drawing/2014/main" id="{D8F2DBA5-F450-4931-9AE6-85E3697B7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5900" y="900117"/>
            <a:ext cx="4587873" cy="3441701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Segnaposto note 2">
            <a:extLst>
              <a:ext uri="{FF2B5EF4-FFF2-40B4-BE49-F238E27FC236}">
                <a16:creationId xmlns:a16="http://schemas.microsoft.com/office/drawing/2014/main" id="{778B6925-C7F6-44D9-9661-55C56D2FC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056CCB7C-79E4-439F-A733-C3C702FB2FF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21ADD-1C72-4130-86DC-9015584613FD}" type="slidenum">
              <a:t>7</a:t>
            </a:fld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9B5FCE-9587-44D3-AF60-123EDE9D4D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B5A992-9728-49A4-93FC-C0270EF3D9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70F81-F7B7-4B18-8900-E22306719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BF6F5-2B1D-4B00-B197-EAC956D58A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ED3CCB-DE54-4905-B493-A2BE49EAD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B4D48A-89E3-42AF-9389-F702747A3BF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1FE80-EAED-4E82-97C6-7660E1D8A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CAD436-833B-40B2-82B7-753F1B4CF67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E753-1BDF-452C-84BB-05010E4C32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718EC-A40C-4AEF-ADEC-B332773AD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AE0E8-24BE-4F3C-BECF-6FEFB67AC2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FF6CC-ED34-4B8D-8E5E-9D5807E9AAE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23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4A16F59-CE00-41C2-9CE1-9736C2B3453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716" y="576355"/>
            <a:ext cx="2266916" cy="5608801"/>
          </a:xfrm>
        </p:spPr>
        <p:txBody>
          <a:bodyPr vert="eaVert" anchor="t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71CBE6-B0FA-4C55-BCFC-C75249F67D6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76" y="576355"/>
            <a:ext cx="6653156" cy="560880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82F26-783A-4D77-981B-3BEAD2AF6A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07029F-E148-43E3-A21C-DEAAD5E752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6A6214-95E3-4196-BF34-A1458C6B07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C0937-9C0A-4E7E-AE85-6060F4F0F0B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66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1AE50-288D-47E8-8F45-51D76A57BE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090D4B-D856-4E01-BD38-610998337F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7F991-B466-4D66-817E-120C10E543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E94490-C309-4794-8E25-01A84E0030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EC73D9-54AB-44FC-A5AE-FD59603E54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30C508-7ACF-43E5-8767-BA613828502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89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A088A-F44C-481A-A822-8D313011F3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6D12C-19DA-43B8-9D52-37D3880977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3168002"/>
            <a:ext cx="9071643" cy="3672001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42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F25D47-9FA7-43D6-847B-01DC82698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EEE268-AB1E-4F42-9848-555D06A2E5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18264-D6B2-4577-A07E-3C5BD3E602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F3D84-1A39-41B5-9BD1-1908AA1C147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47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3C175-F27F-47B3-8F2E-63B714176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54D38-B9A4-4837-BF1D-8FC7EA1ED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487F1-0CE0-4127-AA3E-9C0E51FBB8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2B295-1F4B-45A9-A9FE-68ED60BEE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978CAD-96EA-4A07-BF0F-2C7E21A5B8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A27D1-438E-4083-9963-263D6A51A15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1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B2B1F-C314-451E-A56E-F9D9C2CD19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693FCA-24F0-4074-AC04-205EBE9991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76" y="3168716"/>
            <a:ext cx="4459318" cy="3672001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42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5A00F9-44A5-49FD-A416-0BD8FC17F3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3168716"/>
            <a:ext cx="4460763" cy="3672001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42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41929-2BEA-42B3-9AE0-1AD68F9E23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F43F28-B374-4011-8A5B-557E26E43C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0E7970-33E1-40E4-83E5-FA62537E2B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548F66-047C-41F9-970D-B885B3AFC35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52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B6D90-3A3F-414B-A1BE-4701C77B7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DD5538-3D11-4110-84F9-29AB7B88E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D44E3A-10C6-4F0B-A32E-3FEA86E84F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42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65D756-C753-4B18-B43B-E41F242A96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E593C3-E249-402B-9818-65276F77A9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42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7272FD7-F3D1-4D2B-9BDA-7F4D3D988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636798-7C49-467D-AA6C-D281C27F34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725CC5-AEB9-43D0-8FC6-2D9E44D6A6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D472DE-0483-4592-B28E-89B0E9DD8A3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01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78410-00E8-4CAD-B647-5F228D4548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05E011-14A9-4B2C-870A-5A6986B572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2896B4-2823-4AF8-BC12-39C2483904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425468-5E41-4DE8-8CB6-9FA44634B7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3672DD-D9C1-43B6-A0D6-11DF6A33A78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87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72D5A8-7455-483C-8668-E5881E7AF0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28EFAD-0883-47CB-875F-7FF55168DE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2831BC-582C-48F3-80B7-DB8D152ABF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30A8E7-8288-475C-A885-DF3ADAE3FAD2}" type="slidenum">
              <a:t>‹N›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0D94381-1175-42F7-8324-549BF23D4D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D0188DD-6C2D-4CDD-8FA0-B41087101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spcBef>
                <a:spcPts val="1415"/>
              </a:spcBef>
              <a:defRPr sz="3200"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43181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51C85-28C6-41C3-95FE-F266F4B9B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B0A36-6349-4373-A586-04FE65B126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>
            <a:normAutofit/>
          </a:bodyPr>
          <a:lstStyle>
            <a:lvl1pPr>
              <a:spcBef>
                <a:spcPts val="189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250BE0-8528-4541-B98A-EB0F936F81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C8997C-24A0-4C4D-A290-3A1C1E96F3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977A8C-53B6-4EE0-879A-5AD49E877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9A6EDE-54B1-48EE-AB71-16B0A934A9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D990DC-EF43-4E60-9672-200329F077A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9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CF196-E9A8-4B59-9DC4-755686A522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53CC5-32DD-426A-9A44-2C7012E85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1799996"/>
            <a:ext cx="9072000" cy="4384438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26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A30F95-A27B-4C78-B748-386E98DF5E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795515-5859-4CB6-BCA7-9EE672D604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AF56A-05F1-4D9D-A99C-28D99F5E8F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EE9CDE-B577-4AA7-90A0-859C7418A9C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22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090B0-F8F1-429D-944A-16FA15E48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B8CAC08-8FCC-4B07-AE3A-9B91FAA20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>
            <a:normAutofit/>
          </a:bodyPr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43E3A5-66A4-4A9E-A365-C92143EF801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9B6C5A-3F74-4412-A8A5-84C866EE9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66380A-BF90-460B-A9C6-F3986A65F8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588328-EA09-424A-B9D3-D3F1D520A1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1168C-412C-4510-ABE2-5DB00584F98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94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3B57-294F-4681-8AAB-9DEA835FEE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50C078-7D22-4940-8847-14F61C814BD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5E7583-16A7-45B5-8689-F31A669262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B4159D-7B7E-4143-A4A7-3F19707775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FBCEF-C9E8-468A-90B2-99A0785DA5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833F3-080D-4430-8BB6-F2758015CF3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40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343450-99DA-4117-84E5-4865DFFF919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716" y="1079641"/>
            <a:ext cx="2266916" cy="5761076"/>
          </a:xfrm>
        </p:spPr>
        <p:txBody>
          <a:bodyPr vert="eaVert"/>
          <a:lstStyle>
            <a:lvl1pPr>
              <a:defRPr sz="586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A70764-64EB-4642-9961-3620FBFE08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76" y="1079641"/>
            <a:ext cx="6653156" cy="57610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101A7-EABD-4F96-9EB8-F83CD91DF0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88947F-5D9A-4599-A3AE-4CD5DB23F6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84E68-06CA-44ED-9141-B7A9550DC2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9BC31-F25A-4F79-952D-0C72A68F895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0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55364-DDBC-4075-9EB0-D48F7EFAB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BBFE3E-DE94-46DB-9B70-4441D86A54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273F4-B554-4597-8BC5-FD4CD407F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9CF440-D4F9-4C2C-B65E-D70EDA5EB9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490CBB-6CC9-4BA4-9A2A-34308C7BFB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3A7674-D4A6-45FC-BB40-7AA20D70612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3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6EB67-A7AC-4933-A10D-E5D0871CFA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4FC82A-3A45-472B-ACC4-2B136AA50B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76" y="1800362"/>
            <a:ext cx="4459318" cy="4384804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26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3BBA62-FB35-4191-B68A-A3923127CC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1800362"/>
            <a:ext cx="4460763" cy="4384804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26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E810C-228D-4DAF-A6A8-404742E41D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43082F-7E97-4F50-8B9A-26CDC61B4B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304FFF-8F36-46D4-B945-E4067D57B7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5CE663-9547-44F6-A1C6-CD0B0943190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90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60022-8EC2-4305-880A-1A40D9472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 anchorCtr="0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467123-3B85-4AAF-A17A-D8FCC29B9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D90BAF-8BEA-46C3-8349-9D3E66D454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26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646A6D-62E0-497C-AC5C-00E88801349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18C5FE-4177-4C80-881A-0E4E0FC234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26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D6AEF-AEC2-490D-8707-F264EFEF8E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DCFC0B-2884-4813-9991-8FB520A63F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9AC4EA-8C4D-45DC-ADE7-89FA5C382C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4F2F3-B073-421F-8D7F-FF365695E5B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95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05632-5944-44FB-9E7D-F5671925BA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sz="36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C7B958-3790-4BA3-878F-97F17C68FD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0DC709-1883-4FCB-A3D9-17040FDE4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4B9355-78E6-4E38-B0E1-1D05DEB4C5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8E63B2-C410-4663-9B5D-EFDB6B4BBAD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BF2BF1-0F61-4C20-8304-881AAF9489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5EF91D-60EB-4FF2-8CB8-C89311DB6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C9004D-FA9F-4162-BC00-C4916514C9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716A1-924E-4B45-B531-92D740CAA663}" type="slidenum">
              <a:t>‹N›</a:t>
            </a:fld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2CC6605-3D66-4C25-A84E-E63A390A58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A62CCA6-56B2-4349-B251-1FB710E8D8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spcBef>
                <a:spcPts val="1415"/>
              </a:spcBef>
              <a:spcAft>
                <a:spcPts val="0"/>
              </a:spcAft>
              <a:defRPr sz="3200">
                <a:latin typeface="Liberation Sans" pitchFamily="18"/>
              </a:defRPr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0654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45FED-424D-4DE7-929F-11EC7724A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97551-F3C7-4F39-9C89-D82EC94279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>
            <a:normAutofit/>
          </a:bodyPr>
          <a:lstStyle>
            <a:lvl1pPr>
              <a:spcAft>
                <a:spcPts val="1415"/>
              </a:spcAft>
              <a:defRPr sz="3200">
                <a:latin typeface="Liberation Sans" pitchFamily="34"/>
              </a:defRPr>
            </a:lvl1pPr>
          </a:lstStyle>
          <a:p>
            <a:pPr lvl="0"/>
            <a:r>
              <a:rPr lang="it-IT"/>
              <a:t>Modifica gli stili del testo dello schema</a:t>
            </a:r>
            <a:br>
              <a:rPr lang="it-IT"/>
            </a:br>
            <a:r>
              <a:rPr lang="it-IT"/>
              <a:t>Secondo livello</a:t>
            </a:r>
            <a:br>
              <a:rPr lang="it-IT"/>
            </a:br>
            <a:r>
              <a:rPr lang="it-IT"/>
              <a:t>Terzo livello</a:t>
            </a:r>
            <a:br>
              <a:rPr lang="it-IT"/>
            </a:br>
            <a:r>
              <a:rPr lang="it-IT"/>
              <a:t>Quarto livello</a:t>
            </a:r>
            <a:br>
              <a:rPr lang="it-IT"/>
            </a:br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B25672-070A-47D2-AE55-9ED379B6B1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7184C7-3730-4331-B807-A58C57101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CF83BF-F945-4AE4-B710-CFA5C65584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BE51E2-0CE2-4A29-8EC5-B739D9C895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F217E-C078-4BA2-A84E-6152A92C329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25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1F755-003F-4BD1-9173-2FB143397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3C0A47-64D6-4346-B0AF-2A493890A6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>
            <a:normAutofit/>
          </a:bodyPr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46D15F-F361-407A-A157-E123AA0C9F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35EC70-5268-483A-A9C6-F1E3822748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5342B9-E3E5-40D8-AA82-7D3F74C8AB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D1103-8BF5-4629-9521-C71C0F8FF0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D8C473-4FF7-4D36-8DF8-0EAA236F68D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4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A6E1487-31A8-4DEA-831C-2CCB904D77E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2" y="722"/>
            <a:ext cx="10079641" cy="7559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egnaposto titolo 2">
            <a:extLst>
              <a:ext uri="{FF2B5EF4-FFF2-40B4-BE49-F238E27FC236}">
                <a16:creationId xmlns:a16="http://schemas.microsoft.com/office/drawing/2014/main" id="{51E1ADE2-B117-420D-BECE-77EB35266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575998"/>
            <a:ext cx="7200003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3D8D8D-5B13-47C3-AB62-DEF54F378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99996"/>
            <a:ext cx="9072000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D03495-33C0-4361-8A0E-2D8B3791453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367D32-3EBC-4339-8A14-EBE5CEE8676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35A0F8-7959-4A5F-9B2A-588A8CDF54B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7EA13C0E-BD79-4821-91A5-61F8067F05D5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it-IT" sz="26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34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it-IT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it-IT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it-IT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it-IT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F3102C-9C12-46A9-81FD-266A96388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1079997"/>
            <a:ext cx="9071643" cy="172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2DCEF5-951F-4793-B5BA-B0DEAE2A0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3168002"/>
            <a:ext cx="9071643" cy="3672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888D01-329A-421A-B12E-7EFD7E32897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6803"/>
            <a:ext cx="2348279" cy="5209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2583C3-2CD7-4E37-B8AA-C31A756143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6803"/>
            <a:ext cx="3194995" cy="5209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37F94-A820-4602-BB84-9F17219449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803"/>
            <a:ext cx="2348279" cy="5209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400" b="0" i="0" u="none" strike="noStrike" kern="1200" cap="none" spc="0" baseline="0">
                <a:solidFill>
                  <a:srgbClr val="FFFFFF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901D7E3-94FC-4656-8F4A-ACAF989241B7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890"/>
        </a:spcBef>
        <a:spcAft>
          <a:spcPts val="0"/>
        </a:spcAft>
        <a:buSzPct val="45000"/>
        <a:buFont typeface="StarSymbol"/>
        <a:buChar char="●"/>
        <a:tabLst/>
        <a:defRPr lang="it-IT" sz="4260" b="0" i="0" u="none" strike="noStrike" kern="1200" cap="none" spc="0" baseline="0">
          <a:solidFill>
            <a:srgbClr val="FFFFFF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it-IT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it-IT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it-IT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it-IT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Microsoft YaHei" pitchFamily="2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8533300B-6018-4F16-9DA7-01E4FEEB15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6615" y="3779836"/>
            <a:ext cx="8910334" cy="3074276"/>
          </a:xfrm>
        </p:spPr>
        <p:txBody>
          <a:bodyPr/>
          <a:lstStyle/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u="sng" kern="0">
                <a:cs typeface="Tahoma" pitchFamily="2"/>
              </a:rPr>
              <a:t>Docente</a:t>
            </a: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i="1" kern="0">
                <a:cs typeface="Tahoma" pitchFamily="2"/>
              </a:rPr>
              <a:t>Ing. D. L. Carnì</a:t>
            </a:r>
          </a:p>
          <a:p>
            <a:pPr lvl="0" algn="l">
              <a:lnSpc>
                <a:spcPct val="80000"/>
              </a:lnSpc>
              <a:spcBef>
                <a:spcPts val="0"/>
              </a:spcBef>
              <a:buNone/>
            </a:pPr>
            <a:endParaRPr lang="it-IT" sz="2000" u="sng" kern="0">
              <a:cs typeface="Tahoma" pitchFamily="2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u="sng" kern="0">
                <a:cs typeface="Tahoma" pitchFamily="2"/>
              </a:rPr>
              <a:t>Studenti</a:t>
            </a: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i="1" kern="0">
                <a:cs typeface="Tahoma" pitchFamily="2"/>
              </a:rPr>
              <a:t>Nicastro Giulia</a:t>
            </a: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i="1" kern="0">
                <a:cs typeface="Tahoma" pitchFamily="2"/>
              </a:rPr>
              <a:t>Reda Mirko </a:t>
            </a: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i="1" kern="0">
                <a:cs typeface="Tahoma" pitchFamily="2"/>
              </a:rPr>
              <a:t>Rizzuto Ivonne</a:t>
            </a:r>
          </a:p>
          <a:p>
            <a:pPr lvl="0"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000" i="1" kern="0">
                <a:cs typeface="Tahoma" pitchFamily="2"/>
              </a:rPr>
              <a:t>Saffioti Vincenzo</a:t>
            </a:r>
            <a:endParaRPr lang="it-IT" sz="2000" kern="0">
              <a:cs typeface="Tahoma" pitchFamily="2"/>
            </a:endParaRPr>
          </a:p>
          <a:p>
            <a:pPr lvl="0">
              <a:lnSpc>
                <a:spcPct val="80000"/>
              </a:lnSpc>
            </a:pPr>
            <a:endParaRPr lang="it-IT" sz="3900"/>
          </a:p>
        </p:txBody>
      </p:sp>
      <p:sp>
        <p:nvSpPr>
          <p:cNvPr id="3" name="Titolo 4">
            <a:extLst>
              <a:ext uri="{FF2B5EF4-FFF2-40B4-BE49-F238E27FC236}">
                <a16:creationId xmlns:a16="http://schemas.microsoft.com/office/drawing/2014/main" id="{756F1559-017A-47C9-88F2-91446F7A2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it-IT" sz="3600" b="1">
                <a:solidFill>
                  <a:srgbClr val="FFFFFF"/>
                </a:solidFill>
                <a:cs typeface="Tahoma" pitchFamily="2"/>
              </a:rPr>
              <a:t>Progetto di Tecnologie dei </a:t>
            </a:r>
            <a:br>
              <a:rPr lang="it-IT" sz="3600" b="1">
                <a:solidFill>
                  <a:srgbClr val="FFFFFF"/>
                </a:solidFill>
                <a:cs typeface="Tahoma" pitchFamily="2"/>
              </a:rPr>
            </a:br>
            <a:r>
              <a:rPr lang="it-IT" sz="3600" b="1">
                <a:solidFill>
                  <a:srgbClr val="FFFFFF"/>
                </a:solidFill>
                <a:cs typeface="Tahoma" pitchFamily="2"/>
              </a:rPr>
              <a:t>sistemi di controllo</a:t>
            </a:r>
            <a:endParaRPr lang="it-IT" sz="3600">
              <a:solidFill>
                <a:srgbClr val="FFFFFF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BF79716-98F4-4FC9-9C54-074A3B703CD7}"/>
              </a:ext>
            </a:extLst>
          </p:cNvPr>
          <p:cNvSpPr txBox="1"/>
          <p:nvPr/>
        </p:nvSpPr>
        <p:spPr>
          <a:xfrm>
            <a:off x="976615" y="1563121"/>
            <a:ext cx="8567644" cy="1753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600" b="0" i="0" u="none" strike="noStrike" kern="1200" cap="none" spc="0" baseline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Tahoma" pitchFamily="2"/>
              </a:rPr>
              <a:t>Corso di laurea magistrale in Ingegneria dell’Automazione a.a. 2017/2018.</a:t>
            </a:r>
          </a:p>
        </p:txBody>
      </p:sp>
      <p:cxnSp>
        <p:nvCxnSpPr>
          <p:cNvPr id="5" name="Connettore diritto 6">
            <a:extLst>
              <a:ext uri="{FF2B5EF4-FFF2-40B4-BE49-F238E27FC236}">
                <a16:creationId xmlns:a16="http://schemas.microsoft.com/office/drawing/2014/main" id="{1C8E6635-0A21-4936-8802-FD1F7DFCCEDF}"/>
              </a:ext>
            </a:extLst>
          </p:cNvPr>
          <p:cNvCxnSpPr/>
          <p:nvPr/>
        </p:nvCxnSpPr>
        <p:spPr>
          <a:xfrm>
            <a:off x="3000375" y="3086099"/>
            <a:ext cx="4629150" cy="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76FDD-6D9F-4288-BFB1-97D5C4FDC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>
            <a:spAutoFit/>
          </a:bodyPr>
          <a:lstStyle/>
          <a:p>
            <a:pPr lvl="0" algn="l"/>
            <a:r>
              <a:rPr lang="it-IT" sz="3600">
                <a:solidFill>
                  <a:srgbClr val="003D73"/>
                </a:solidFill>
                <a:cs typeface="Tahoma" pitchFamily="2"/>
              </a:rPr>
              <a:t>Specifiche Progettuali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1E87DC-9CEA-4922-BE46-32D31A56BD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2651760"/>
            <a:ext cx="9075602" cy="4331878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99CC66"/>
              </a:buClr>
            </a:pPr>
            <a:r>
              <a:rPr lang="it-IT" sz="2200" b="1">
                <a:solidFill>
                  <a:srgbClr val="003D73"/>
                </a:solidFill>
                <a:cs typeface="Tahoma" pitchFamily="2"/>
              </a:rPr>
              <a:t> acquisire la distanza </a:t>
            </a:r>
            <a:r>
              <a:rPr lang="it-IT" sz="2200">
                <a:solidFill>
                  <a:srgbClr val="003D73"/>
                </a:solidFill>
                <a:cs typeface="Tahoma" pitchFamily="2"/>
              </a:rPr>
              <a:t>da un ostacolo;</a:t>
            </a:r>
          </a:p>
          <a:p>
            <a:pPr lvl="0">
              <a:lnSpc>
                <a:spcPct val="80000"/>
              </a:lnSpc>
              <a:buClr>
                <a:srgbClr val="99CC66"/>
              </a:buClr>
            </a:pPr>
            <a:endParaRPr lang="it-IT" sz="2200">
              <a:solidFill>
                <a:srgbClr val="003D73"/>
              </a:solidFill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99CC66"/>
              </a:buClr>
            </a:pPr>
            <a:r>
              <a:rPr lang="it-IT" sz="2200">
                <a:solidFill>
                  <a:srgbClr val="003D73"/>
                </a:solidFill>
                <a:cs typeface="Tahoma" pitchFamily="2"/>
              </a:rPr>
              <a:t> implementare un’interfaccia utente che permetta di </a:t>
            </a:r>
            <a:r>
              <a:rPr lang="it-IT" sz="2200" b="1">
                <a:solidFill>
                  <a:srgbClr val="003D73"/>
                </a:solidFill>
                <a:cs typeface="Tahoma" pitchFamily="2"/>
              </a:rPr>
              <a:t>pilotare il robot</a:t>
            </a:r>
            <a:r>
              <a:rPr lang="it-IT" sz="2200">
                <a:solidFill>
                  <a:srgbClr val="003D73"/>
                </a:solidFill>
                <a:cs typeface="Tahoma" pitchFamily="2"/>
              </a:rPr>
              <a:t>;</a:t>
            </a:r>
          </a:p>
          <a:p>
            <a:pPr lvl="0">
              <a:lnSpc>
                <a:spcPct val="80000"/>
              </a:lnSpc>
              <a:buClr>
                <a:srgbClr val="99CC66"/>
              </a:buClr>
            </a:pPr>
            <a:endParaRPr lang="it-IT" sz="2200" b="1">
              <a:solidFill>
                <a:srgbClr val="003D73"/>
              </a:solidFill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99CC66"/>
              </a:buClr>
            </a:pPr>
            <a:r>
              <a:rPr lang="it-IT" sz="2200">
                <a:solidFill>
                  <a:srgbClr val="003D73"/>
                </a:solidFill>
                <a:cs typeface="Tahoma" pitchFamily="2"/>
              </a:rPr>
              <a:t> progettare un </a:t>
            </a:r>
            <a:r>
              <a:rPr lang="it-IT" sz="2200" b="1">
                <a:solidFill>
                  <a:srgbClr val="003D73"/>
                </a:solidFill>
                <a:cs typeface="Tahoma" pitchFamily="2"/>
              </a:rPr>
              <a:t>sistema di controllo</a:t>
            </a:r>
            <a:r>
              <a:rPr lang="it-IT" sz="2200">
                <a:solidFill>
                  <a:srgbClr val="003D73"/>
                </a:solidFill>
                <a:cs typeface="Tahoma" pitchFamily="2"/>
              </a:rPr>
              <a:t> che, in base alla distanza a cui</a:t>
            </a:r>
          </a:p>
          <a:p>
            <a:pPr lvl="0">
              <a:lnSpc>
                <a:spcPct val="80000"/>
              </a:lnSpc>
              <a:buNone/>
            </a:pPr>
            <a:r>
              <a:rPr lang="it-IT" sz="2200">
                <a:solidFill>
                  <a:srgbClr val="003D73"/>
                </a:solidFill>
                <a:cs typeface="Tahoma" pitchFamily="2"/>
              </a:rPr>
              <a:t>  viene rilevato l’ostacolo, comandi i motori;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aborazione 5">
            <a:extLst>
              <a:ext uri="{FF2B5EF4-FFF2-40B4-BE49-F238E27FC236}">
                <a16:creationId xmlns:a16="http://schemas.microsoft.com/office/drawing/2014/main" id="{CE9A90B2-D460-4F89-9C7E-1D0844462C99}"/>
              </a:ext>
            </a:extLst>
          </p:cNvPr>
          <p:cNvSpPr/>
          <p:nvPr/>
        </p:nvSpPr>
        <p:spPr>
          <a:xfrm>
            <a:off x="1386157" y="1901128"/>
            <a:ext cx="7582196" cy="738753"/>
          </a:xfrm>
          <a:prstGeom prst="flowChartProcess">
            <a:avLst/>
          </a:prstGeom>
          <a:gradFill flip="none" rotWithShape="1">
            <a:gsLst>
              <a:gs pos="13000">
                <a:srgbClr val="FF0000"/>
              </a:gs>
              <a:gs pos="24000">
                <a:schemeClr val="accent4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3CBDC4-276A-45B4-A066-B832E9DE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74" y="1050417"/>
            <a:ext cx="1367376" cy="136737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0298C-07C3-41DC-A5DA-38747768E6FD}"/>
              </a:ext>
            </a:extLst>
          </p:cNvPr>
          <p:cNvSpPr txBox="1"/>
          <p:nvPr/>
        </p:nvSpPr>
        <p:spPr>
          <a:xfrm>
            <a:off x="4019226" y="29093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2CECB-27B1-482B-82E0-DDFDB5DA2AFC}"/>
              </a:ext>
            </a:extLst>
          </p:cNvPr>
          <p:cNvSpPr txBox="1"/>
          <p:nvPr/>
        </p:nvSpPr>
        <p:spPr>
          <a:xfrm>
            <a:off x="333995" y="206912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Caso 1:</a:t>
            </a:r>
          </a:p>
        </p:txBody>
      </p:sp>
      <p:sp>
        <p:nvSpPr>
          <p:cNvPr id="15" name="Freccia in su 14">
            <a:extLst>
              <a:ext uri="{FF2B5EF4-FFF2-40B4-BE49-F238E27FC236}">
                <a16:creationId xmlns:a16="http://schemas.microsoft.com/office/drawing/2014/main" id="{C41469BC-1C46-499A-84D2-36993ED8309D}"/>
              </a:ext>
            </a:extLst>
          </p:cNvPr>
          <p:cNvSpPr/>
          <p:nvPr/>
        </p:nvSpPr>
        <p:spPr>
          <a:xfrm>
            <a:off x="4065566" y="2389326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A7248C-84AC-4C5C-9B2E-789C666BF904}"/>
              </a:ext>
            </a:extLst>
          </p:cNvPr>
          <p:cNvSpPr txBox="1"/>
          <p:nvPr/>
        </p:nvSpPr>
        <p:spPr>
          <a:xfrm>
            <a:off x="6924772" y="29093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</a:t>
            </a:r>
          </a:p>
        </p:txBody>
      </p:sp>
      <p:sp>
        <p:nvSpPr>
          <p:cNvPr id="19" name="Freccia in su 18">
            <a:extLst>
              <a:ext uri="{FF2B5EF4-FFF2-40B4-BE49-F238E27FC236}">
                <a16:creationId xmlns:a16="http://schemas.microsoft.com/office/drawing/2014/main" id="{7D6EE7FA-985D-4DA1-A283-D5EA7A480760}"/>
              </a:ext>
            </a:extLst>
          </p:cNvPr>
          <p:cNvSpPr/>
          <p:nvPr/>
        </p:nvSpPr>
        <p:spPr>
          <a:xfrm>
            <a:off x="6992947" y="2389326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Elaborazione 19">
            <a:extLst>
              <a:ext uri="{FF2B5EF4-FFF2-40B4-BE49-F238E27FC236}">
                <a16:creationId xmlns:a16="http://schemas.microsoft.com/office/drawing/2014/main" id="{C4DC27C2-9378-40D3-B26A-D98EC455510D}"/>
              </a:ext>
            </a:extLst>
          </p:cNvPr>
          <p:cNvSpPr/>
          <p:nvPr/>
        </p:nvSpPr>
        <p:spPr>
          <a:xfrm>
            <a:off x="1386157" y="3848753"/>
            <a:ext cx="7582196" cy="738753"/>
          </a:xfrm>
          <a:prstGeom prst="flowChartProcess">
            <a:avLst/>
          </a:prstGeom>
          <a:gradFill flip="none" rotWithShape="1">
            <a:gsLst>
              <a:gs pos="13000">
                <a:srgbClr val="FF0000"/>
              </a:gs>
              <a:gs pos="24000">
                <a:schemeClr val="accent4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FDA4670-0D28-4B4C-BB5C-AD1C47F509F0}"/>
              </a:ext>
            </a:extLst>
          </p:cNvPr>
          <p:cNvSpPr txBox="1"/>
          <p:nvPr/>
        </p:nvSpPr>
        <p:spPr>
          <a:xfrm>
            <a:off x="4019226" y="48569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45BC08-5F5F-4E9C-91D6-50A080D652B5}"/>
              </a:ext>
            </a:extLst>
          </p:cNvPr>
          <p:cNvSpPr txBox="1"/>
          <p:nvPr/>
        </p:nvSpPr>
        <p:spPr>
          <a:xfrm>
            <a:off x="333995" y="40167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Caso 2:</a:t>
            </a:r>
          </a:p>
        </p:txBody>
      </p:sp>
      <p:sp>
        <p:nvSpPr>
          <p:cNvPr id="24" name="Freccia in su 23">
            <a:extLst>
              <a:ext uri="{FF2B5EF4-FFF2-40B4-BE49-F238E27FC236}">
                <a16:creationId xmlns:a16="http://schemas.microsoft.com/office/drawing/2014/main" id="{9B13792C-B53C-4406-932D-E785A68E26F7}"/>
              </a:ext>
            </a:extLst>
          </p:cNvPr>
          <p:cNvSpPr/>
          <p:nvPr/>
        </p:nvSpPr>
        <p:spPr>
          <a:xfrm>
            <a:off x="4065566" y="4336951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E928B9-5103-4C97-A5BC-70E9251B38B6}"/>
              </a:ext>
            </a:extLst>
          </p:cNvPr>
          <p:cNvSpPr txBox="1"/>
          <p:nvPr/>
        </p:nvSpPr>
        <p:spPr>
          <a:xfrm>
            <a:off x="6924772" y="48569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</a:t>
            </a:r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4FC4B91A-0BE9-46CB-8143-3A09F4297C25}"/>
              </a:ext>
            </a:extLst>
          </p:cNvPr>
          <p:cNvSpPr/>
          <p:nvPr/>
        </p:nvSpPr>
        <p:spPr>
          <a:xfrm>
            <a:off x="6992947" y="4336951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laborazione 33">
            <a:extLst>
              <a:ext uri="{FF2B5EF4-FFF2-40B4-BE49-F238E27FC236}">
                <a16:creationId xmlns:a16="http://schemas.microsoft.com/office/drawing/2014/main" id="{5939A9BA-3613-4C89-BDD4-CB1D002A8750}"/>
              </a:ext>
            </a:extLst>
          </p:cNvPr>
          <p:cNvSpPr/>
          <p:nvPr/>
        </p:nvSpPr>
        <p:spPr>
          <a:xfrm>
            <a:off x="1386157" y="5938435"/>
            <a:ext cx="7582196" cy="738753"/>
          </a:xfrm>
          <a:prstGeom prst="flowChartProcess">
            <a:avLst/>
          </a:prstGeom>
          <a:gradFill flip="none" rotWithShape="1">
            <a:gsLst>
              <a:gs pos="13000">
                <a:srgbClr val="FF0000"/>
              </a:gs>
              <a:gs pos="24000">
                <a:schemeClr val="accent4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63B7956A-31CA-4E48-A396-8AFAAD87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84" y="5087724"/>
            <a:ext cx="1367376" cy="136737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7591DBF-EAFF-4D3F-B080-03E11C70D3A9}"/>
              </a:ext>
            </a:extLst>
          </p:cNvPr>
          <p:cNvSpPr txBox="1"/>
          <p:nvPr/>
        </p:nvSpPr>
        <p:spPr>
          <a:xfrm>
            <a:off x="4019226" y="69466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60F2BB2-C0BF-4AEA-89F0-538F0BC21E8D}"/>
              </a:ext>
            </a:extLst>
          </p:cNvPr>
          <p:cNvSpPr txBox="1"/>
          <p:nvPr/>
        </p:nvSpPr>
        <p:spPr>
          <a:xfrm>
            <a:off x="333995" y="610643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Caso 3:</a:t>
            </a:r>
          </a:p>
        </p:txBody>
      </p:sp>
      <p:sp>
        <p:nvSpPr>
          <p:cNvPr id="38" name="Freccia in su 37">
            <a:extLst>
              <a:ext uri="{FF2B5EF4-FFF2-40B4-BE49-F238E27FC236}">
                <a16:creationId xmlns:a16="http://schemas.microsoft.com/office/drawing/2014/main" id="{783B2F73-AC8D-4AA2-8A12-438551D30B0E}"/>
              </a:ext>
            </a:extLst>
          </p:cNvPr>
          <p:cNvSpPr/>
          <p:nvPr/>
        </p:nvSpPr>
        <p:spPr>
          <a:xfrm>
            <a:off x="4065566" y="6426633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7BA832A-EB55-4908-A267-AE1EB36A4A86}"/>
              </a:ext>
            </a:extLst>
          </p:cNvPr>
          <p:cNvSpPr txBox="1"/>
          <p:nvPr/>
        </p:nvSpPr>
        <p:spPr>
          <a:xfrm>
            <a:off x="6924772" y="69466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</a:t>
            </a:r>
          </a:p>
        </p:txBody>
      </p:sp>
      <p:sp>
        <p:nvSpPr>
          <p:cNvPr id="40" name="Freccia in su 39">
            <a:extLst>
              <a:ext uri="{FF2B5EF4-FFF2-40B4-BE49-F238E27FC236}">
                <a16:creationId xmlns:a16="http://schemas.microsoft.com/office/drawing/2014/main" id="{54B42965-7335-4B99-9E7A-28FC1B71E2BC}"/>
              </a:ext>
            </a:extLst>
          </p:cNvPr>
          <p:cNvSpPr/>
          <p:nvPr/>
        </p:nvSpPr>
        <p:spPr>
          <a:xfrm>
            <a:off x="6992947" y="6426633"/>
            <a:ext cx="495945" cy="49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C76B4BD9-D1F5-4759-8A61-7B358895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3282586"/>
            <a:ext cx="856670" cy="856670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41D8360-DA44-4866-9BBF-372D1D245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44" y="5353577"/>
            <a:ext cx="755906" cy="752858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73AC493-5CF7-4FF4-A8F6-D7CF1CE1E28E}"/>
              </a:ext>
            </a:extLst>
          </p:cNvPr>
          <p:cNvSpPr txBox="1"/>
          <p:nvPr/>
        </p:nvSpPr>
        <p:spPr>
          <a:xfrm>
            <a:off x="792364" y="655204"/>
            <a:ext cx="7482955" cy="646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0" i="0" u="none" strike="noStrike" kern="1200" cap="none" spc="0" baseline="0" dirty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Animazioni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B7FD7E1B-31BC-4699-866F-35DC19ED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68" y="2977799"/>
            <a:ext cx="1367376" cy="1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4.58631E-6 L 0.217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701E-6 -4.73331E-6 L -0.08488 0.0033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2" y="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EB998-F3EF-4898-9BB2-A6136FA101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>
            <a:spAutoFit/>
          </a:bodyPr>
          <a:lstStyle/>
          <a:p>
            <a:pPr lvl="0" algn="l"/>
            <a:r>
              <a:rPr lang="it-IT" sz="3600">
                <a:solidFill>
                  <a:srgbClr val="003D73"/>
                </a:solidFill>
                <a:cs typeface="Tahoma" pitchFamily="2"/>
              </a:rPr>
              <a:t>Struttura del robot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DE487D4F-1742-4A53-847B-F9A205CC913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0142" t="4163" r="3915" b="6868"/>
          <a:stretch>
            <a:fillRect/>
          </a:stretch>
        </p:blipFill>
        <p:spPr>
          <a:xfrm>
            <a:off x="503998" y="2087995"/>
            <a:ext cx="4248357" cy="407015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CEA51B-7C84-4E37-9971-72427FEB15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11123" y="2027517"/>
            <a:ext cx="4861526" cy="4384438"/>
          </a:xfrm>
        </p:spPr>
        <p:txBody>
          <a:bodyPr/>
          <a:lstStyle/>
          <a:p>
            <a:pPr lvl="0">
              <a:lnSpc>
                <a:spcPct val="90000"/>
              </a:lnSpc>
              <a:buClr>
                <a:srgbClr val="99CC66"/>
              </a:buClr>
            </a:pPr>
            <a:r>
              <a:rPr lang="it-IT">
                <a:solidFill>
                  <a:srgbClr val="003D73"/>
                </a:solidFill>
                <a:cs typeface="Tahoma" pitchFamily="2"/>
              </a:rPr>
              <a:t> </a:t>
            </a:r>
            <a:r>
              <a:rPr lang="it-IT" sz="2400">
                <a:solidFill>
                  <a:srgbClr val="003D73"/>
                </a:solidFill>
                <a:cs typeface="Tahoma" pitchFamily="2"/>
              </a:rPr>
              <a:t>Arduino UNO REV3 per la ricezione e la trasmissione dei dati;</a:t>
            </a:r>
          </a:p>
          <a:p>
            <a:pPr lvl="0">
              <a:lnSpc>
                <a:spcPct val="90000"/>
              </a:lnSpc>
              <a:buClr>
                <a:srgbClr val="99CC66"/>
              </a:buClr>
            </a:pPr>
            <a:r>
              <a:rPr lang="it-IT" sz="2400">
                <a:solidFill>
                  <a:srgbClr val="003D73"/>
                </a:solidFill>
                <a:cs typeface="Tahoma" pitchFamily="2"/>
              </a:rPr>
              <a:t> Dual H Bridge L298N per il      controllo dei due motori DC;</a:t>
            </a:r>
          </a:p>
          <a:p>
            <a:pPr lvl="0">
              <a:lnSpc>
                <a:spcPct val="90000"/>
              </a:lnSpc>
              <a:buClr>
                <a:srgbClr val="99CC66"/>
              </a:buClr>
            </a:pPr>
            <a:r>
              <a:rPr lang="it-IT" sz="2400">
                <a:solidFill>
                  <a:srgbClr val="003D73"/>
                </a:solidFill>
                <a:cs typeface="Tahoma" pitchFamily="2"/>
              </a:rPr>
              <a:t> Sensore ad ultrasuoni HC-SR04 per la misurazione della distanza dall’ostacolo;</a:t>
            </a:r>
          </a:p>
          <a:p>
            <a:pPr lvl="0">
              <a:lnSpc>
                <a:spcPct val="90000"/>
              </a:lnSpc>
              <a:buClr>
                <a:srgbClr val="99CC66"/>
              </a:buClr>
            </a:pPr>
            <a:r>
              <a:rPr lang="it-IT" sz="2400">
                <a:solidFill>
                  <a:srgbClr val="003D73"/>
                </a:solidFill>
                <a:cs typeface="Tahoma" pitchFamily="2"/>
              </a:rPr>
              <a:t> Mini Breadboard da 170 punti;</a:t>
            </a:r>
          </a:p>
          <a:p>
            <a:pPr lvl="0">
              <a:lnSpc>
                <a:spcPct val="90000"/>
              </a:lnSpc>
              <a:buClr>
                <a:srgbClr val="99CC66"/>
              </a:buClr>
            </a:pPr>
            <a:r>
              <a:rPr lang="it-IT" sz="2400">
                <a:solidFill>
                  <a:srgbClr val="003D73"/>
                </a:solidFill>
                <a:cs typeface="Tahoma" pitchFamily="2"/>
              </a:rPr>
              <a:t> Alimentazione da 12 V;</a:t>
            </a:r>
            <a:endParaRPr lang="it-IT">
              <a:solidFill>
                <a:srgbClr val="003D73"/>
              </a:solidFill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53E1B-1D7C-4C3C-BA4B-E0B0C8EFF3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>
            <a:spAutoFit/>
          </a:bodyPr>
          <a:lstStyle/>
          <a:p>
            <a:pPr lvl="0" algn="l"/>
            <a:r>
              <a:rPr lang="it-IT" sz="3600">
                <a:solidFill>
                  <a:srgbClr val="003D73"/>
                </a:solidFill>
                <a:cs typeface="Tahoma" pitchFamily="2"/>
              </a:rPr>
              <a:t>Schema dei collegamenti</a:t>
            </a:r>
          </a:p>
        </p:txBody>
      </p:sp>
      <p:pic>
        <p:nvPicPr>
          <p:cNvPr id="3" name="Immagine 8">
            <a:extLst>
              <a:ext uri="{FF2B5EF4-FFF2-40B4-BE49-F238E27FC236}">
                <a16:creationId xmlns:a16="http://schemas.microsoft.com/office/drawing/2014/main" id="{B05E12C7-C549-44AD-8B8B-36B8C7E8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22" y="1813556"/>
            <a:ext cx="7278660" cy="55479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D8DFF-B8E5-4C99-AB26-634A72C80F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it-IT" sz="3600">
                <a:solidFill>
                  <a:srgbClr val="003D73"/>
                </a:solidFill>
                <a:cs typeface="Tahoma" pitchFamily="2"/>
              </a:rPr>
              <a:t>Controllo da Interfaccia Utente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68BCDE-471A-4B95-9623-9B3399F08AC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3335" y="4678628"/>
            <a:ext cx="8533317" cy="1173568"/>
          </a:xfrm>
        </p:spPr>
        <p:txBody>
          <a:bodyPr anchor="ctr"/>
          <a:lstStyle/>
          <a:p>
            <a:pPr lvl="0" algn="l">
              <a:buNone/>
            </a:pPr>
            <a:r>
              <a:rPr lang="it-IT" sz="2200" i="1" u="sng">
                <a:solidFill>
                  <a:srgbClr val="003D73"/>
                </a:solidFill>
                <a:latin typeface="Liberation Sans" pitchFamily="18"/>
                <a:cs typeface="Tahoma" pitchFamily="2"/>
              </a:rPr>
              <a:t>Modalità di guida manuale</a:t>
            </a:r>
            <a:r>
              <a:rPr lang="it-IT" sz="2200" i="1">
                <a:solidFill>
                  <a:srgbClr val="003D73"/>
                </a:solidFill>
                <a:latin typeface="Liberation Sans" pitchFamily="18"/>
                <a:cs typeface="Tahoma" pitchFamily="2"/>
              </a:rPr>
              <a:t>:</a:t>
            </a:r>
          </a:p>
          <a:p>
            <a:pPr lvl="1">
              <a:buSzPct val="100000"/>
              <a:buFont typeface="Arial" pitchFamily="34"/>
              <a:buChar char="•"/>
            </a:pPr>
            <a:r>
              <a:rPr lang="it-IT" sz="2000">
                <a:solidFill>
                  <a:srgbClr val="003D73"/>
                </a:solidFill>
                <a:latin typeface="Liberation Sans" pitchFamily="18"/>
                <a:cs typeface="Tahoma" pitchFamily="2"/>
              </a:rPr>
              <a:t>È possibile inviare al robot dei comandi direzionali e cambiare la sua velocità.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73303A-7EAD-400D-9F9D-7CF30FC5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094" t="7804" r="5593" b="10523"/>
          <a:stretch>
            <a:fillRect/>
          </a:stretch>
        </p:blipFill>
        <p:spPr>
          <a:xfrm>
            <a:off x="1569960" y="1491697"/>
            <a:ext cx="6134042" cy="2991240"/>
          </a:xfrm>
          <a:prstGeom prst="rect">
            <a:avLst/>
          </a:prstGeom>
          <a:noFill/>
          <a:ln w="0" cap="flat">
            <a:solidFill>
              <a:srgbClr val="00888A"/>
            </a:solidFill>
            <a:prstDash val="solid"/>
            <a:miter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9ED04A-C224-4F26-8E9D-644B7B0D676C}"/>
              </a:ext>
            </a:extLst>
          </p:cNvPr>
          <p:cNvSpPr txBox="1"/>
          <p:nvPr/>
        </p:nvSpPr>
        <p:spPr>
          <a:xfrm>
            <a:off x="640345" y="5852196"/>
            <a:ext cx="8799289" cy="13542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200" b="0" i="1" u="sng" strike="noStrike" kern="1200" cap="none" spc="0" baseline="0">
                <a:solidFill>
                  <a:srgbClr val="003D73"/>
                </a:solidFill>
                <a:uFillTx/>
                <a:latin typeface="Liberation Sans" pitchFamily="18"/>
                <a:cs typeface="Tahoma" pitchFamily="2"/>
              </a:rPr>
              <a:t>Modalità di guida automatica</a:t>
            </a:r>
            <a:r>
              <a:rPr lang="it-IT" sz="2200" b="0" i="1" u="none" strike="noStrike" kern="1200" cap="none" spc="0" baseline="0">
                <a:solidFill>
                  <a:srgbClr val="003D73"/>
                </a:solidFill>
                <a:uFillTx/>
                <a:latin typeface="Liberation Sans" pitchFamily="18"/>
                <a:cs typeface="Tahoma" pitchFamily="2"/>
              </a:rPr>
              <a:t>: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3D73"/>
                </a:solidFill>
                <a:uFillTx/>
                <a:latin typeface="Liberation Sans" pitchFamily="18"/>
                <a:cs typeface="Tahoma" pitchFamily="2"/>
              </a:rPr>
              <a:t>  In base alle misurazioni effettuate dal sensore di distanza, il sistema   di controllo effettua un’azione che imponga al robot di regolare la sua posizione in funzione dei due valori di soglia.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6EACB1-AB24-40F9-93C5-FE5DB0728E24}"/>
              </a:ext>
            </a:extLst>
          </p:cNvPr>
          <p:cNvSpPr txBox="1"/>
          <p:nvPr/>
        </p:nvSpPr>
        <p:spPr>
          <a:xfrm>
            <a:off x="792364" y="655204"/>
            <a:ext cx="7482955" cy="646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600" b="0" i="0" u="none" strike="noStrike" kern="1200" cap="none" spc="0" baseline="0" dirty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Conclusioni</a:t>
            </a:r>
          </a:p>
        </p:txBody>
      </p:sp>
      <p:sp>
        <p:nvSpPr>
          <p:cNvPr id="3" name="CasellaDiTesto 3">
            <a:extLst>
              <a:ext uri="{FF2B5EF4-FFF2-40B4-BE49-F238E27FC236}">
                <a16:creationId xmlns:a16="http://schemas.microsoft.com/office/drawing/2014/main" id="{3A18969D-52F9-47D3-8100-45DB10FCC6AA}"/>
              </a:ext>
            </a:extLst>
          </p:cNvPr>
          <p:cNvSpPr txBox="1"/>
          <p:nvPr/>
        </p:nvSpPr>
        <p:spPr>
          <a:xfrm>
            <a:off x="792364" y="2504898"/>
            <a:ext cx="8641080" cy="5557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È stata progettata una logica di controllo che permette di: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4D1B39-EDE4-4B08-8744-5741B8335AD4}"/>
              </a:ext>
            </a:extLst>
          </p:cNvPr>
          <p:cNvSpPr txBox="1"/>
          <p:nvPr/>
        </p:nvSpPr>
        <p:spPr>
          <a:xfrm>
            <a:off x="1158243" y="3705331"/>
            <a:ext cx="7117076" cy="496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3082" marR="0" lvl="0" indent="-343082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selezionare tra modalità automatica e manuale;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7E53CA-F8E2-4F1E-B6B8-FE8D64F811BA}"/>
              </a:ext>
            </a:extLst>
          </p:cNvPr>
          <p:cNvSpPr txBox="1"/>
          <p:nvPr/>
        </p:nvSpPr>
        <p:spPr>
          <a:xfrm>
            <a:off x="1158243" y="4241124"/>
            <a:ext cx="7117076" cy="496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3082" marR="0" lvl="0" indent="-343082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impostare direzione, velocità;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A54087-AE2B-4D6A-BA0D-0C7496020C46}"/>
              </a:ext>
            </a:extLst>
          </p:cNvPr>
          <p:cNvSpPr txBox="1"/>
          <p:nvPr/>
        </p:nvSpPr>
        <p:spPr>
          <a:xfrm>
            <a:off x="1158243" y="4776907"/>
            <a:ext cx="7117076" cy="958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3082" marR="0" lvl="0" indent="-343082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2F5597"/>
                </a:solidFill>
                <a:uFillTx/>
                <a:latin typeface="Liberation Sans" pitchFamily="18"/>
                <a:ea typeface="Microsoft YaHei" pitchFamily="2"/>
                <a:cs typeface="Arial" pitchFamily="2"/>
              </a:rPr>
              <a:t>selezionare soglia minima e massima per il controllo automatico.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 Pl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258</Words>
  <Application>Microsoft Office PowerPoint</Application>
  <PresentationFormat>Personalizzato</PresentationFormat>
  <Paragraphs>55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Microsoft YaHei</vt:lpstr>
      <vt:lpstr>Arial</vt:lpstr>
      <vt:lpstr>Calibri</vt:lpstr>
      <vt:lpstr>Liberation Sans</vt:lpstr>
      <vt:lpstr>Liberation Serif</vt:lpstr>
      <vt:lpstr>Segoe UI</vt:lpstr>
      <vt:lpstr>StarSymbol</vt:lpstr>
      <vt:lpstr>Tahoma</vt:lpstr>
      <vt:lpstr>Inspiration</vt:lpstr>
      <vt:lpstr>Blueprint Plans</vt:lpstr>
      <vt:lpstr>Progetto di Tecnologie dei  sistemi di controllo</vt:lpstr>
      <vt:lpstr>Specifiche Progettuali</vt:lpstr>
      <vt:lpstr>Presentazione standard di PowerPoint</vt:lpstr>
      <vt:lpstr>Struttura del robot</vt:lpstr>
      <vt:lpstr>Schema dei collegamenti</vt:lpstr>
      <vt:lpstr>Controllo da Interfaccia Utente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cp:lastModifiedBy>Mirko Reda</cp:lastModifiedBy>
  <cp:revision>43</cp:revision>
  <dcterms:created xsi:type="dcterms:W3CDTF">2018-06-22T12:19:51Z</dcterms:created>
  <dcterms:modified xsi:type="dcterms:W3CDTF">2018-07-16T17:12:28Z</dcterms:modified>
</cp:coreProperties>
</file>