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Fai clic per spostare la diapositiva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F3F139D-7E1F-4BAF-AA81-FE7857F3FD58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1486080" y="900000"/>
            <a:ext cx="4587480" cy="344124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50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35" name="Segnaposto numero diapositiva 3"/>
          <p:cNvSpPr/>
          <p:nvPr/>
        </p:nvSpPr>
        <p:spPr>
          <a:xfrm>
            <a:off x="4279320" y="10157400"/>
            <a:ext cx="327996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77B070B-2760-4E4F-B0F3-3D96D08966E9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egnaposto numero diapositiva 6"/>
          <p:cNvSpPr/>
          <p:nvPr/>
        </p:nvSpPr>
        <p:spPr>
          <a:xfrm>
            <a:off x="4279320" y="10157400"/>
            <a:ext cx="327996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997F76F-4D2E-4DF7-85FD-26BEE3CF7548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it-IT" sz="1800" spc="-1" strike="noStrike">
              <a:latin typeface="Arial"/>
            </a:endParaRPr>
          </a:p>
        </p:txBody>
      </p:sp>
      <p:sp>
        <p:nvSpPr>
          <p:cNvPr id="137" name="Segnaposto numero diapositiva 6"/>
          <p:cNvSpPr/>
          <p:nvPr/>
        </p:nvSpPr>
        <p:spPr>
          <a:xfrm>
            <a:off x="4279320" y="10157400"/>
            <a:ext cx="327996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FAD1AB8-4FA5-49EF-9142-0697847D3CFA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it-IT" sz="1800" spc="-1" strike="noStrike"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1486080" y="900000"/>
            <a:ext cx="4587480" cy="344124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egnaposto numero diapositiva 6"/>
          <p:cNvSpPr/>
          <p:nvPr/>
        </p:nvSpPr>
        <p:spPr>
          <a:xfrm>
            <a:off x="4279320" y="10157400"/>
            <a:ext cx="327996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37C213F-E7FC-4B56-AD49-45068A081B4D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it-IT" sz="1800" spc="-1" strike="noStrike">
              <a:latin typeface="Arial"/>
            </a:endParaRPr>
          </a:p>
        </p:txBody>
      </p:sp>
      <p:sp>
        <p:nvSpPr>
          <p:cNvPr id="141" name="Segnaposto numero diapositiva 6"/>
          <p:cNvSpPr/>
          <p:nvPr/>
        </p:nvSpPr>
        <p:spPr>
          <a:xfrm>
            <a:off x="4279320" y="10157400"/>
            <a:ext cx="327996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FDA8971-1C46-4E6B-AE5A-C42F8C829BB1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it-IT" sz="18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486080" y="900000"/>
            <a:ext cx="4587480" cy="344124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gnaposto numero diapositiva 6"/>
          <p:cNvSpPr/>
          <p:nvPr/>
        </p:nvSpPr>
        <p:spPr>
          <a:xfrm>
            <a:off x="4279320" y="10157400"/>
            <a:ext cx="327996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E75479E-16D4-4895-B7B4-482101E6F297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it-IT" sz="1800" spc="-1" strike="noStrike">
              <a:latin typeface="Arial"/>
            </a:endParaRPr>
          </a:p>
        </p:txBody>
      </p:sp>
      <p:sp>
        <p:nvSpPr>
          <p:cNvPr id="145" name="Segnaposto numero diapositiva 6"/>
          <p:cNvSpPr/>
          <p:nvPr/>
        </p:nvSpPr>
        <p:spPr>
          <a:xfrm>
            <a:off x="4279320" y="10157400"/>
            <a:ext cx="327996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3C9698B-C1F9-4A9E-AA36-FA23792878E9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it-IT" sz="18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486080" y="900000"/>
            <a:ext cx="4587480" cy="344124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egnaposto numero diapositiva 6"/>
          <p:cNvSpPr/>
          <p:nvPr/>
        </p:nvSpPr>
        <p:spPr>
          <a:xfrm>
            <a:off x="4279320" y="10157400"/>
            <a:ext cx="327996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9F8664B-14AF-4F28-9028-C5B3CBFAD35C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it-IT" sz="1800" spc="-1" strike="noStrike">
              <a:latin typeface="Arial"/>
            </a:endParaRPr>
          </a:p>
        </p:txBody>
      </p:sp>
      <p:sp>
        <p:nvSpPr>
          <p:cNvPr id="149" name="Segnaposto numero diapositiva 6"/>
          <p:cNvSpPr/>
          <p:nvPr/>
        </p:nvSpPr>
        <p:spPr>
          <a:xfrm>
            <a:off x="4279320" y="10157400"/>
            <a:ext cx="327996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7A23EAA-B1C5-4D95-8BBA-80226FFDC3AD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it-IT" sz="1800" spc="-1" strike="noStrike"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486080" y="900000"/>
            <a:ext cx="4587480" cy="34412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gnaposto numero diapositiva 6"/>
          <p:cNvSpPr/>
          <p:nvPr/>
        </p:nvSpPr>
        <p:spPr>
          <a:xfrm>
            <a:off x="4279320" y="10157400"/>
            <a:ext cx="327996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8840105-5D60-42C4-960F-BF5CCFE5FB8B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it-IT" sz="1800" spc="-1" strike="noStrike"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486080" y="900000"/>
            <a:ext cx="4587480" cy="344124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50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55" name="Segnaposto numero diapositiva 3"/>
          <p:cNvSpPr/>
          <p:nvPr/>
        </p:nvSpPr>
        <p:spPr>
          <a:xfrm>
            <a:off x="4279320" y="10157400"/>
            <a:ext cx="327996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1555C2A-24B4-4D93-A82C-D51BEDAE60AB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DED52F-7906-4C84-8ED2-6DE494B007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D5E1FC-106D-4367-A8F3-74E0713716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42EF37-B122-4E4F-9872-1D572694FD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332F5E-C1F8-4ACB-BD41-3FD8AB7E45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1CF046-21F2-465D-83AF-C8827E2DD0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8FC75A-540C-45DD-BFE0-79BFF7B72C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38A0B9-F480-4D3A-96EC-2667012161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344439-B34F-44BF-A060-143C7E8CC1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91AC81-747D-4AEE-B5B9-91E7957C6D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BCFCF5-F3E7-41E4-9CAE-60DB1BA18E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E68AC7-4A73-4849-BC13-882C769010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11E7EB-55C1-482A-A9D4-79D9968612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2EF3F9-7A12-414D-88B8-E4BDFDF9F8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CE44DA-3D96-4CB0-B5BE-52A8A7E224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6B78C6-0646-4C85-BFE5-52DD7E3F21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4D5A8F-4B10-4BA3-8CFC-278DE85514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4B86A3-FDE3-4385-B29B-1F98B57789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F6464D-DB34-4D3F-BF2B-02ACC60EFC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C42361-2D5B-46D3-9A06-19512C8C77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E102DA-86C5-44D2-9FEB-E9C8313FA7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628352-3227-481D-A181-35902A1DF7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8AACFA-563D-4A80-B859-703BF08492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D30E29-A53E-4870-89C6-4A4311875E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84CE9D-CC29-4850-B93D-707CC3E4CF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504000" y="6886800"/>
            <a:ext cx="234792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 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447360" y="6886800"/>
            <a:ext cx="319464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anchorCtr="1">
            <a:noAutofit/>
          </a:bodyPr>
          <a:lstStyle>
            <a:lvl1pPr algn="ct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Times New Roman"/>
              </a:rPr>
              <a:t> 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7227360" y="6886800"/>
            <a:ext cx="234792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ffffff"/>
                </a:solidFill>
                <a:latin typeface="Times New Roman"/>
                <a:ea typeface="Segoe U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68313F1-12F9-41C7-B7DA-C16D8C9F6A24}" type="slidenum">
              <a:rPr b="0" lang="it-IT" sz="1400" spc="-1" strike="noStrike">
                <a:solidFill>
                  <a:srgbClr val="ffffff"/>
                </a:solidFill>
                <a:latin typeface="Times New Roman"/>
                <a:ea typeface="Segoe UI"/>
              </a:rPr>
              <a:t>1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it-IT" sz="4400" spc="-1" strike="noStrike">
                <a:solidFill>
                  <a:srgbClr val="000000"/>
                </a:solidFill>
                <a:latin typeface="Calibri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ffffff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1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 idx="4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5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anchorCtr="1">
            <a:noAutofit/>
          </a:bodyPr>
          <a:lstStyle>
            <a:lvl1pPr algn="ct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6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Arial"/>
                <a:ea typeface="Segoe U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D98A43B-FF46-4C1B-9855-CB461A976AB1}" type="slidenum">
              <a:rPr b="0" lang="it-IT" sz="1400" spc="-1" strike="noStrike">
                <a:solidFill>
                  <a:srgbClr val="000000"/>
                </a:solidFill>
                <a:latin typeface="Arial"/>
                <a:ea typeface="Segoe UI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it-IT" sz="4400" spc="-1" strike="noStrike">
                <a:solidFill>
                  <a:srgbClr val="000000"/>
                </a:solidFill>
                <a:latin typeface="Calibri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976680" y="3780000"/>
            <a:ext cx="8910000" cy="30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it-IT" sz="2000" spc="-1" strike="noStrike" u="sng">
                <a:solidFill>
                  <a:srgbClr val="ffffff"/>
                </a:solidFill>
                <a:uFillTx/>
                <a:latin typeface="Arial"/>
                <a:ea typeface="Microsoft YaHei"/>
              </a:rPr>
              <a:t>Docente</a:t>
            </a:r>
            <a:endParaRPr b="0" lang="it-IT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i="1" lang="it-IT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Ing. D. L. Carnì</a:t>
            </a:r>
            <a:endParaRPr b="0" lang="it-IT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it-IT" sz="2000" spc="-1" strike="noStrike" u="sng">
                <a:solidFill>
                  <a:srgbClr val="ffffff"/>
                </a:solidFill>
                <a:uFillTx/>
                <a:latin typeface="Arial"/>
                <a:ea typeface="Microsoft YaHei"/>
              </a:rPr>
              <a:t>Studente</a:t>
            </a:r>
            <a:endParaRPr b="0" lang="it-IT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i="1" lang="it-IT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Rizzuto Ivonne</a:t>
            </a:r>
            <a:endParaRPr b="0" lang="it-IT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endParaRPr b="0" lang="it-IT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it-IT" sz="3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spcBef>
                <a:spcPts val="189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it-IT" sz="3600" spc="-1" strike="noStrike">
                <a:solidFill>
                  <a:srgbClr val="ffffff"/>
                </a:solidFill>
                <a:latin typeface="Arial"/>
                <a:ea typeface="Microsoft YaHei"/>
              </a:rPr>
              <a:t>Progetto di Tecnologie dei </a:t>
            </a:r>
            <a:br>
              <a:rPr sz="3600"/>
            </a:br>
            <a:r>
              <a:rPr b="1" lang="it-IT" sz="3600" spc="-1" strike="noStrike">
                <a:solidFill>
                  <a:srgbClr val="ffffff"/>
                </a:solidFill>
                <a:latin typeface="Arial"/>
                <a:ea typeface="Microsoft YaHei"/>
              </a:rPr>
              <a:t>sistemi di controllo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itolo 1"/>
          <p:cNvSpPr/>
          <p:nvPr/>
        </p:nvSpPr>
        <p:spPr>
          <a:xfrm>
            <a:off x="976680" y="1563120"/>
            <a:ext cx="8567280" cy="17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2600" spc="-1" strike="noStrike">
                <a:solidFill>
                  <a:srgbClr val="ffffff"/>
                </a:solidFill>
                <a:latin typeface="Arial"/>
                <a:ea typeface="Microsoft YaHei"/>
              </a:rPr>
              <a:t>Corso di laurea magistrale in Ingegneria dell’Automazione a.a. 2017/2018.</a:t>
            </a:r>
            <a:endParaRPr b="0" lang="it-IT" sz="2600" spc="-1" strike="noStrike">
              <a:latin typeface="Arial"/>
            </a:endParaRPr>
          </a:p>
        </p:txBody>
      </p:sp>
      <p:sp>
        <p:nvSpPr>
          <p:cNvPr id="92" name="Connettore diritto 6"/>
          <p:cNvSpPr/>
          <p:nvPr/>
        </p:nvSpPr>
        <p:spPr>
          <a:xfrm>
            <a:off x="3000240" y="3085920"/>
            <a:ext cx="46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4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spcAft>
                <a:spcPts val="1414"/>
              </a:spcAft>
              <a:buClr>
                <a:srgbClr val="003d73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solidFill>
                  <a:srgbClr val="003d73"/>
                </a:solidFill>
                <a:latin typeface="Arial"/>
                <a:ea typeface="Microsoft YaHei"/>
              </a:rPr>
              <a:t>Specifiche Progettuali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2651760"/>
            <a:ext cx="9075240" cy="43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spcBef>
                <a:spcPts val="1414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 </a:t>
            </a:r>
            <a:r>
              <a:rPr b="1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acquisire la distanza </a:t>
            </a:r>
            <a:r>
              <a:rPr b="0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da un ostacolo;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  <a:buNone/>
            </a:pP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 </a:t>
            </a:r>
            <a:r>
              <a:rPr b="0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implementare un’interfaccia utente che permetta di </a:t>
            </a:r>
            <a:r>
              <a:rPr b="1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pilotare il robot</a:t>
            </a:r>
            <a:r>
              <a:rPr b="0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;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  <a:buNone/>
            </a:pP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 </a:t>
            </a:r>
            <a:r>
              <a:rPr b="0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progettare un </a:t>
            </a:r>
            <a:r>
              <a:rPr b="1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sistema di controllo</a:t>
            </a:r>
            <a:r>
              <a:rPr b="0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 che, in base alla distanza a cui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  </a:t>
            </a:r>
            <a:r>
              <a:rPr b="0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viene rilevato l’ostacolo, comandi i motori;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laborazione 5"/>
          <p:cNvSpPr/>
          <p:nvPr/>
        </p:nvSpPr>
        <p:spPr>
          <a:xfrm>
            <a:off x="1386000" y="1901160"/>
            <a:ext cx="7581960" cy="738360"/>
          </a:xfrm>
          <a:prstGeom prst="flowChartProcess">
            <a:avLst/>
          </a:prstGeom>
          <a:gradFill rotWithShape="0">
            <a:gsLst>
              <a:gs pos="0">
                <a:srgbClr val="ffc000"/>
              </a:gs>
              <a:gs pos="100000">
                <a:srgbClr val="70ad47"/>
              </a:gs>
            </a:gsLst>
            <a:lin ang="108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Immagine 4" descr=""/>
          <p:cNvPicPr/>
          <p:nvPr/>
        </p:nvPicPr>
        <p:blipFill>
          <a:blip r:embed="rId1"/>
          <a:stretch/>
        </p:blipFill>
        <p:spPr>
          <a:xfrm>
            <a:off x="1448640" y="1050480"/>
            <a:ext cx="1366920" cy="1366920"/>
          </a:xfrm>
          <a:prstGeom prst="rect">
            <a:avLst/>
          </a:prstGeom>
          <a:ln w="0">
            <a:noFill/>
          </a:ln>
        </p:spPr>
      </p:pic>
      <p:sp>
        <p:nvSpPr>
          <p:cNvPr id="97" name="CasellaDiTesto 8"/>
          <p:cNvSpPr/>
          <p:nvPr/>
        </p:nvSpPr>
        <p:spPr>
          <a:xfrm>
            <a:off x="4003200" y="2909520"/>
            <a:ext cx="667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MAX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8" name="CasellaDiTesto 9"/>
          <p:cNvSpPr/>
          <p:nvPr/>
        </p:nvSpPr>
        <p:spPr>
          <a:xfrm>
            <a:off x="289080" y="2069280"/>
            <a:ext cx="952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Caso 1: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9" name="Freccia in su 14"/>
          <p:cNvSpPr/>
          <p:nvPr/>
        </p:nvSpPr>
        <p:spPr>
          <a:xfrm>
            <a:off x="4065480" y="2389320"/>
            <a:ext cx="495720" cy="495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asellaDiTesto 17"/>
          <p:cNvSpPr/>
          <p:nvPr/>
        </p:nvSpPr>
        <p:spPr>
          <a:xfrm>
            <a:off x="6899760" y="2909520"/>
            <a:ext cx="638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MIN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1" name="Freccia in su 18"/>
          <p:cNvSpPr/>
          <p:nvPr/>
        </p:nvSpPr>
        <p:spPr>
          <a:xfrm>
            <a:off x="6993000" y="2389320"/>
            <a:ext cx="495720" cy="495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Elaborazione 19"/>
          <p:cNvSpPr/>
          <p:nvPr/>
        </p:nvSpPr>
        <p:spPr>
          <a:xfrm>
            <a:off x="1386000" y="3848760"/>
            <a:ext cx="7581960" cy="738360"/>
          </a:xfrm>
          <a:prstGeom prst="flowChartProcess">
            <a:avLst/>
          </a:prstGeom>
          <a:gradFill rotWithShape="0">
            <a:gsLst>
              <a:gs pos="0">
                <a:srgbClr val="ffc000"/>
              </a:gs>
              <a:gs pos="100000">
                <a:srgbClr val="70ad47"/>
              </a:gs>
            </a:gsLst>
            <a:lin ang="108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asellaDiTesto 21"/>
          <p:cNvSpPr/>
          <p:nvPr/>
        </p:nvSpPr>
        <p:spPr>
          <a:xfrm>
            <a:off x="4003200" y="4857120"/>
            <a:ext cx="667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MAX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4" name="CasellaDiTesto 22"/>
          <p:cNvSpPr/>
          <p:nvPr/>
        </p:nvSpPr>
        <p:spPr>
          <a:xfrm>
            <a:off x="289080" y="4016880"/>
            <a:ext cx="952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Caso 2: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5" name="Freccia in su 23"/>
          <p:cNvSpPr/>
          <p:nvPr/>
        </p:nvSpPr>
        <p:spPr>
          <a:xfrm>
            <a:off x="4065480" y="4336920"/>
            <a:ext cx="495720" cy="495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asellaDiTesto 24"/>
          <p:cNvSpPr/>
          <p:nvPr/>
        </p:nvSpPr>
        <p:spPr>
          <a:xfrm>
            <a:off x="6899760" y="4857120"/>
            <a:ext cx="638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MIN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7" name="Freccia in su 25"/>
          <p:cNvSpPr/>
          <p:nvPr/>
        </p:nvSpPr>
        <p:spPr>
          <a:xfrm>
            <a:off x="6993000" y="4336920"/>
            <a:ext cx="495720" cy="495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Elaborazione 33"/>
          <p:cNvSpPr/>
          <p:nvPr/>
        </p:nvSpPr>
        <p:spPr>
          <a:xfrm>
            <a:off x="1386000" y="5938560"/>
            <a:ext cx="7581960" cy="738360"/>
          </a:xfrm>
          <a:prstGeom prst="flowChartProcess">
            <a:avLst/>
          </a:prstGeom>
          <a:gradFill rotWithShape="0">
            <a:gsLst>
              <a:gs pos="0">
                <a:srgbClr val="ffc000"/>
              </a:gs>
              <a:gs pos="100000">
                <a:srgbClr val="70ad47"/>
              </a:gs>
            </a:gsLst>
            <a:lin ang="108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Immagine 34" descr=""/>
          <p:cNvPicPr/>
          <p:nvPr/>
        </p:nvPicPr>
        <p:blipFill>
          <a:blip r:embed="rId2"/>
          <a:stretch/>
        </p:blipFill>
        <p:spPr>
          <a:xfrm>
            <a:off x="7467120" y="5087880"/>
            <a:ext cx="1366920" cy="1366920"/>
          </a:xfrm>
          <a:prstGeom prst="rect">
            <a:avLst/>
          </a:prstGeom>
          <a:ln w="0">
            <a:noFill/>
          </a:ln>
        </p:spPr>
      </p:pic>
      <p:sp>
        <p:nvSpPr>
          <p:cNvPr id="110" name="CasellaDiTesto 35"/>
          <p:cNvSpPr/>
          <p:nvPr/>
        </p:nvSpPr>
        <p:spPr>
          <a:xfrm>
            <a:off x="4003200" y="6946560"/>
            <a:ext cx="667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MAX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1" name="CasellaDiTesto 36"/>
          <p:cNvSpPr/>
          <p:nvPr/>
        </p:nvSpPr>
        <p:spPr>
          <a:xfrm>
            <a:off x="289080" y="6106320"/>
            <a:ext cx="952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Caso 3: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2" name="Freccia in su 37"/>
          <p:cNvSpPr/>
          <p:nvPr/>
        </p:nvSpPr>
        <p:spPr>
          <a:xfrm>
            <a:off x="4065480" y="6426720"/>
            <a:ext cx="495720" cy="495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asellaDiTesto 38"/>
          <p:cNvSpPr/>
          <p:nvPr/>
        </p:nvSpPr>
        <p:spPr>
          <a:xfrm>
            <a:off x="6899760" y="6946560"/>
            <a:ext cx="638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MIN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4" name="Freccia in su 39"/>
          <p:cNvSpPr/>
          <p:nvPr/>
        </p:nvSpPr>
        <p:spPr>
          <a:xfrm>
            <a:off x="6993000" y="6426720"/>
            <a:ext cx="495720" cy="495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Immagine 42" descr=""/>
          <p:cNvPicPr/>
          <p:nvPr/>
        </p:nvPicPr>
        <p:blipFill>
          <a:blip r:embed="rId3"/>
          <a:stretch/>
        </p:blipFill>
        <p:spPr>
          <a:xfrm>
            <a:off x="5040360" y="3282480"/>
            <a:ext cx="856440" cy="856440"/>
          </a:xfrm>
          <a:prstGeom prst="rect">
            <a:avLst/>
          </a:prstGeom>
          <a:ln w="0">
            <a:noFill/>
          </a:ln>
        </p:spPr>
      </p:pic>
      <p:pic>
        <p:nvPicPr>
          <p:cNvPr id="116" name="Immagine 45" descr=""/>
          <p:cNvPicPr/>
          <p:nvPr/>
        </p:nvPicPr>
        <p:blipFill>
          <a:blip r:embed="rId4"/>
          <a:stretch/>
        </p:blipFill>
        <p:spPr>
          <a:xfrm>
            <a:off x="8930880" y="5353560"/>
            <a:ext cx="755640" cy="752400"/>
          </a:xfrm>
          <a:prstGeom prst="rect">
            <a:avLst/>
          </a:prstGeom>
          <a:ln w="0">
            <a:noFill/>
          </a:ln>
        </p:spPr>
      </p:pic>
      <p:sp>
        <p:nvSpPr>
          <p:cNvPr id="117" name="CasellaDiTesto 46"/>
          <p:cNvSpPr/>
          <p:nvPr/>
        </p:nvSpPr>
        <p:spPr>
          <a:xfrm>
            <a:off x="792360" y="655200"/>
            <a:ext cx="748260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600" spc="-1" strike="noStrike">
                <a:solidFill>
                  <a:srgbClr val="2f5597"/>
                </a:solidFill>
                <a:latin typeface="Arial"/>
                <a:ea typeface="Microsoft YaHei"/>
              </a:rPr>
              <a:t>Animazioni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18" name="Immagine 26" descr=""/>
          <p:cNvPicPr/>
          <p:nvPr/>
        </p:nvPicPr>
        <p:blipFill>
          <a:blip r:embed="rId5"/>
          <a:stretch/>
        </p:blipFill>
        <p:spPr>
          <a:xfrm>
            <a:off x="3628080" y="2977920"/>
            <a:ext cx="1366920" cy="136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3701E-006 4.58631E-006 L 0.217 0.00231 E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path" presetID="35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3701E-006 -4.73331E-006 L -0.08488 0.00336 E">
                                      <p:cBhvr>
                                        <p:cTn id="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spcAft>
                <a:spcPts val="1414"/>
              </a:spcAft>
              <a:buClr>
                <a:srgbClr val="003d73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solidFill>
                  <a:srgbClr val="003d73"/>
                </a:solidFill>
                <a:latin typeface="Arial"/>
                <a:ea typeface="Microsoft YaHei"/>
              </a:rPr>
              <a:t>Struttura del robot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Segnaposto immagine 2" descr=""/>
          <p:cNvPicPr/>
          <p:nvPr/>
        </p:nvPicPr>
        <p:blipFill>
          <a:blip r:embed="rId1"/>
          <a:srcRect l="20143" t="4163" r="3915" b="6868"/>
          <a:stretch/>
        </p:blipFill>
        <p:spPr>
          <a:xfrm>
            <a:off x="504000" y="2088000"/>
            <a:ext cx="4248000" cy="406980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911120" y="2027520"/>
            <a:ext cx="4861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4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3d73"/>
                </a:solidFill>
                <a:latin typeface="Arial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3d73"/>
                </a:solidFill>
                <a:latin typeface="Arial"/>
                <a:ea typeface="Microsoft YaHei"/>
              </a:rPr>
              <a:t>Arduino UNO REV3 per la ricezione e la trasmissione dei dati;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3d73"/>
                </a:solidFill>
                <a:latin typeface="Arial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3d73"/>
                </a:solidFill>
                <a:latin typeface="Arial"/>
                <a:ea typeface="Microsoft YaHei"/>
              </a:rPr>
              <a:t>Dual H Bridge L298N per il      controllo dei due motori DC;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3d73"/>
                </a:solidFill>
                <a:latin typeface="Arial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3d73"/>
                </a:solidFill>
                <a:latin typeface="Arial"/>
                <a:ea typeface="Microsoft YaHei"/>
              </a:rPr>
              <a:t>Sensore ad ultrasuoni HC-SR04 per la misurazione della distanza dall’ostacolo;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3d73"/>
                </a:solidFill>
                <a:latin typeface="Arial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3d73"/>
                </a:solidFill>
                <a:latin typeface="Arial"/>
                <a:ea typeface="Microsoft YaHei"/>
              </a:rPr>
              <a:t>Mini Breadboard da 170 punti;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3d73"/>
                </a:solidFill>
                <a:latin typeface="Arial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3d73"/>
                </a:solidFill>
                <a:latin typeface="Arial"/>
                <a:ea typeface="Microsoft YaHei"/>
              </a:rPr>
              <a:t>Alimentazione da 12 V;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spcAft>
                <a:spcPts val="1414"/>
              </a:spcAft>
              <a:buClr>
                <a:srgbClr val="003d73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solidFill>
                  <a:srgbClr val="003d73"/>
                </a:solidFill>
                <a:latin typeface="Arial"/>
                <a:ea typeface="Microsoft YaHei"/>
              </a:rPr>
              <a:t>Schema dei collegamenti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Immagine 8" descr=""/>
          <p:cNvPicPr/>
          <p:nvPr/>
        </p:nvPicPr>
        <p:blipFill>
          <a:blip r:embed="rId1"/>
          <a:stretch/>
        </p:blipFill>
        <p:spPr>
          <a:xfrm>
            <a:off x="1348920" y="1813680"/>
            <a:ext cx="7278480" cy="554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spcAft>
                <a:spcPts val="1414"/>
              </a:spcAft>
              <a:buClr>
                <a:srgbClr val="003d73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solidFill>
                  <a:srgbClr val="003d73"/>
                </a:solidFill>
                <a:latin typeface="Arial"/>
                <a:ea typeface="Microsoft YaHei"/>
              </a:rPr>
              <a:t>Controllo da Interfaccia Utente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773280" y="4678560"/>
            <a:ext cx="8533080" cy="11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i="1" lang="it-IT" sz="2200" spc="-1" strike="noStrike" u="sng">
                <a:solidFill>
                  <a:srgbClr val="003d73"/>
                </a:solidFill>
                <a:uFillTx/>
                <a:latin typeface="Arial"/>
                <a:ea typeface="Microsoft YaHei"/>
              </a:rPr>
              <a:t>Modalità di guida manuale</a:t>
            </a:r>
            <a:r>
              <a:rPr b="0" i="1" lang="it-IT" sz="2200" spc="-1" strike="noStrike">
                <a:solidFill>
                  <a:srgbClr val="003d73"/>
                </a:solidFill>
                <a:latin typeface="Arial"/>
                <a:ea typeface="Microsoft YaHei"/>
              </a:rPr>
              <a:t>:</a:t>
            </a:r>
            <a:endParaRPr b="0" lang="it-IT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3d73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3d73"/>
                </a:solidFill>
                <a:latin typeface="Arial"/>
                <a:ea typeface="Microsoft YaHei"/>
              </a:rPr>
              <a:t>È possibile inviare al robot dei comandi direzionali e cambiare la sua velocità.</a:t>
            </a:r>
            <a:endParaRPr b="0" lang="it-IT" sz="2000" spc="-1" strike="noStrike">
              <a:latin typeface="Arial"/>
            </a:endParaRPr>
          </a:p>
        </p:txBody>
      </p:sp>
      <p:pic>
        <p:nvPicPr>
          <p:cNvPr id="126" name="Immagine 3" descr=""/>
          <p:cNvPicPr/>
          <p:nvPr/>
        </p:nvPicPr>
        <p:blipFill>
          <a:blip r:embed="rId1"/>
          <a:srcRect l="3094" t="7804" r="5593" b="10523"/>
          <a:stretch/>
        </p:blipFill>
        <p:spPr>
          <a:xfrm>
            <a:off x="1569960" y="1491840"/>
            <a:ext cx="6133680" cy="2990880"/>
          </a:xfrm>
          <a:prstGeom prst="rect">
            <a:avLst/>
          </a:prstGeom>
          <a:ln w="0">
            <a:solidFill>
              <a:srgbClr val="00888a"/>
            </a:solidFill>
          </a:ln>
        </p:spPr>
      </p:pic>
      <p:sp>
        <p:nvSpPr>
          <p:cNvPr id="127" name="CasellaDiTesto 4"/>
          <p:cNvSpPr/>
          <p:nvPr/>
        </p:nvSpPr>
        <p:spPr>
          <a:xfrm>
            <a:off x="640440" y="5852160"/>
            <a:ext cx="8798760" cy="13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it-IT" sz="2200" spc="-1" strike="noStrike" u="sng">
                <a:solidFill>
                  <a:srgbClr val="003d73"/>
                </a:solidFill>
                <a:uFillTx/>
                <a:latin typeface="Arial"/>
              </a:rPr>
              <a:t>Modalità di guida automatica</a:t>
            </a:r>
            <a:r>
              <a:rPr b="0" i="1" lang="it-IT" sz="2200" spc="-1" strike="noStrike">
                <a:solidFill>
                  <a:srgbClr val="003d73"/>
                </a:solidFill>
                <a:latin typeface="Arial"/>
              </a:rPr>
              <a:t>:</a:t>
            </a:r>
            <a:endParaRPr b="0" lang="it-IT" sz="22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003d73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3d73"/>
                </a:solidFill>
                <a:latin typeface="Arial"/>
              </a:rPr>
              <a:t>  </a:t>
            </a:r>
            <a:r>
              <a:rPr b="0" lang="it-IT" sz="2000" spc="-1" strike="noStrike">
                <a:solidFill>
                  <a:srgbClr val="003d73"/>
                </a:solidFill>
                <a:latin typeface="Arial"/>
              </a:rPr>
              <a:t>In base alle misurazioni effettuate dal sensore di distanza, il sistema   di controllo effettua un’azione che imponga al robot di regolare la sua posizione in funzione dei due valori di soglia.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asellaDiTesto 1"/>
          <p:cNvSpPr/>
          <p:nvPr/>
        </p:nvSpPr>
        <p:spPr>
          <a:xfrm>
            <a:off x="792360" y="655200"/>
            <a:ext cx="748260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600" spc="-1" strike="noStrike">
                <a:solidFill>
                  <a:srgbClr val="2f5597"/>
                </a:solidFill>
                <a:latin typeface="Arial"/>
                <a:ea typeface="Microsoft YaHei"/>
              </a:rPr>
              <a:t>Conclusioni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9" name="CasellaDiTesto 3"/>
          <p:cNvSpPr/>
          <p:nvPr/>
        </p:nvSpPr>
        <p:spPr>
          <a:xfrm>
            <a:off x="792360" y="2504880"/>
            <a:ext cx="86407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2f5597"/>
                </a:solidFill>
                <a:latin typeface="Arial"/>
                <a:ea typeface="Microsoft YaHei"/>
              </a:rPr>
              <a:t>È stata progettata una logica di controllo che permette di: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30" name="CasellaDiTesto 3"/>
          <p:cNvSpPr/>
          <p:nvPr/>
        </p:nvSpPr>
        <p:spPr>
          <a:xfrm>
            <a:off x="1158120" y="3705480"/>
            <a:ext cx="7116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343080" indent="-343080">
              <a:lnSpc>
                <a:spcPct val="150000"/>
              </a:lnSpc>
              <a:buClr>
                <a:srgbClr val="2f5597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2f5597"/>
                </a:solidFill>
                <a:latin typeface="Arial"/>
                <a:ea typeface="Microsoft YaHei"/>
              </a:rPr>
              <a:t>selezionare tra modalità automatica e manuale;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31" name="CasellaDiTesto 4"/>
          <p:cNvSpPr/>
          <p:nvPr/>
        </p:nvSpPr>
        <p:spPr>
          <a:xfrm>
            <a:off x="1158120" y="4241160"/>
            <a:ext cx="7116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343080" indent="-343080">
              <a:lnSpc>
                <a:spcPct val="150000"/>
              </a:lnSpc>
              <a:buClr>
                <a:srgbClr val="2f5597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2f5597"/>
                </a:solidFill>
                <a:latin typeface="Arial"/>
                <a:ea typeface="Microsoft YaHei"/>
              </a:rPr>
              <a:t>impostare direzione, velocità;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32" name="CasellaDiTesto 5"/>
          <p:cNvSpPr/>
          <p:nvPr/>
        </p:nvSpPr>
        <p:spPr>
          <a:xfrm>
            <a:off x="1158120" y="4776840"/>
            <a:ext cx="711684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343080" indent="-343080">
              <a:lnSpc>
                <a:spcPct val="150000"/>
              </a:lnSpc>
              <a:buClr>
                <a:srgbClr val="2f5597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2f5597"/>
                </a:solidFill>
                <a:latin typeface="Arial"/>
                <a:ea typeface="Microsoft YaHei"/>
              </a:rPr>
              <a:t>selezionare soglia minima e massima per il controllo automatico.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Application>LibreOffice/7.3.3.2$Linux_X86_64 LibreOffice_project/30$Build-2</Application>
  <AppVersion>15.0000</AppVersion>
  <Words>258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2018-06-22T12:19:51Z</dcterms:created>
  <dc:creator/>
  <dc:description/>
  <dc:language>it-IT</dc:language>
  <cp:lastModifiedBy/>
  <dcterms:modified xsi:type="dcterms:W3CDTF">2022-05-27T12:44:54Z</dcterms:modified>
  <cp:revision>44</cp:revision>
  <dc:subject/>
  <dc:title>Inspiration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Personalizzato</vt:lpwstr>
  </property>
  <property fmtid="{D5CDD505-2E9C-101B-9397-08002B2CF9AE}" pid="4" name="Slides">
    <vt:i4>7</vt:i4>
  </property>
</Properties>
</file>