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3" r:id="rId4"/>
    <p:sldId id="286" r:id="rId5"/>
    <p:sldId id="259" r:id="rId6"/>
    <p:sldId id="289" r:id="rId7"/>
    <p:sldId id="287" r:id="rId8"/>
    <p:sldId id="290" r:id="rId9"/>
    <p:sldId id="291" r:id="rId10"/>
    <p:sldId id="294" r:id="rId11"/>
    <p:sldId id="295" r:id="rId12"/>
    <p:sldId id="314" r:id="rId13"/>
    <p:sldId id="261" r:id="rId14"/>
    <p:sldId id="298" r:id="rId15"/>
    <p:sldId id="299" r:id="rId16"/>
    <p:sldId id="300" r:id="rId17"/>
    <p:sldId id="304" r:id="rId18"/>
    <p:sldId id="301" r:id="rId19"/>
    <p:sldId id="296" r:id="rId20"/>
    <p:sldId id="260" r:id="rId21"/>
    <p:sldId id="303" r:id="rId22"/>
    <p:sldId id="262" r:id="rId23"/>
    <p:sldId id="263" r:id="rId24"/>
    <p:sldId id="305" r:id="rId25"/>
    <p:sldId id="306" r:id="rId26"/>
    <p:sldId id="307" r:id="rId27"/>
    <p:sldId id="312" r:id="rId28"/>
    <p:sldId id="308" r:id="rId29"/>
    <p:sldId id="264" r:id="rId30"/>
    <p:sldId id="310" r:id="rId31"/>
    <p:sldId id="311" r:id="rId32"/>
    <p:sldId id="315" r:id="rId33"/>
    <p:sldId id="318" r:id="rId34"/>
    <p:sldId id="319" r:id="rId35"/>
    <p:sldId id="320" r:id="rId36"/>
    <p:sldId id="285" r:id="rId37"/>
    <p:sldId id="321" r:id="rId38"/>
    <p:sldId id="322" r:id="rId39"/>
    <p:sldId id="334" r:id="rId40"/>
    <p:sldId id="325" r:id="rId41"/>
    <p:sldId id="323" r:id="rId42"/>
    <p:sldId id="329" r:id="rId43"/>
    <p:sldId id="331" r:id="rId44"/>
    <p:sldId id="269" r:id="rId45"/>
    <p:sldId id="276" r:id="rId46"/>
    <p:sldId id="333" r:id="rId47"/>
    <p:sldId id="336" r:id="rId48"/>
    <p:sldId id="332" r:id="rId49"/>
    <p:sldId id="338" r:id="rId50"/>
    <p:sldId id="335" r:id="rId51"/>
    <p:sldId id="337" r:id="rId52"/>
    <p:sldId id="328" r:id="rId53"/>
    <p:sldId id="282" r:id="rId54"/>
    <p:sldId id="27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EADA633B-A0E2-4697-835E-E102302B6745}">
          <p14:sldIdLst>
            <p14:sldId id="256"/>
            <p14:sldId id="257"/>
          </p14:sldIdLst>
        </p14:section>
        <p14:section name="Reti di Petri" id="{962208BF-FA23-4B6C-A84F-1234A9D3784E}">
          <p14:sldIdLst>
            <p14:sldId id="313"/>
            <p14:sldId id="286"/>
            <p14:sldId id="259"/>
            <p14:sldId id="289"/>
            <p14:sldId id="287"/>
            <p14:sldId id="290"/>
            <p14:sldId id="291"/>
            <p14:sldId id="294"/>
            <p14:sldId id="295"/>
          </p14:sldIdLst>
        </p14:section>
        <p14:section name="Proprietà delle reti di Petri" id="{134E040A-EC75-4654-84F9-33BA652CC499}">
          <p14:sldIdLst>
            <p14:sldId id="314"/>
            <p14:sldId id="261"/>
            <p14:sldId id="298"/>
            <p14:sldId id="299"/>
            <p14:sldId id="300"/>
            <p14:sldId id="304"/>
          </p14:sldIdLst>
        </p14:section>
        <p14:section name="Analisi Grafica" id="{73A18A87-8550-478D-A93B-3146B7CDC86B}">
          <p14:sldIdLst>
            <p14:sldId id="301"/>
            <p14:sldId id="296"/>
            <p14:sldId id="260"/>
            <p14:sldId id="303"/>
            <p14:sldId id="262"/>
          </p14:sldIdLst>
        </p14:section>
        <p14:section name="Analisi Matriciale" id="{549FA2EB-0A73-4C93-822B-3545BD87644D}">
          <p14:sldIdLst>
            <p14:sldId id="263"/>
            <p14:sldId id="305"/>
            <p14:sldId id="306"/>
            <p14:sldId id="307"/>
          </p14:sldIdLst>
        </p14:section>
        <p14:section name="Reti di Petri Temporizzate" id="{F5F10ABD-FBDD-4F40-8AFA-2C495AE36015}">
          <p14:sldIdLst>
            <p14:sldId id="312"/>
            <p14:sldId id="308"/>
            <p14:sldId id="264"/>
            <p14:sldId id="310"/>
            <p14:sldId id="311"/>
          </p14:sldIdLst>
        </p14:section>
        <p14:section name="Politiche di sparo" id="{AD98DA0A-A050-4173-8159-C9D544DD2FEF}">
          <p14:sldIdLst>
            <p14:sldId id="315"/>
            <p14:sldId id="318"/>
            <p14:sldId id="319"/>
            <p14:sldId id="320"/>
          </p14:sldIdLst>
        </p14:section>
        <p14:section name="Progetto" id="{219342C8-8DFA-4C9C-8D59-3A69FDD87E66}">
          <p14:sldIdLst>
            <p14:sldId id="285"/>
            <p14:sldId id="321"/>
            <p14:sldId id="322"/>
          </p14:sldIdLst>
        </p14:section>
        <p14:section name="PIPE Editor" id="{DB095A5C-6921-422C-8EEC-7D2775ADFA60}">
          <p14:sldIdLst>
            <p14:sldId id="334"/>
            <p14:sldId id="325"/>
            <p14:sldId id="323"/>
            <p14:sldId id="329"/>
            <p14:sldId id="331"/>
          </p14:sldIdLst>
        </p14:section>
        <p14:section name="TPN Designer" id="{E6839B5D-6BC2-4E1D-A5B4-B66C6473F35C}">
          <p14:sldIdLst>
            <p14:sldId id="269"/>
            <p14:sldId id="276"/>
            <p14:sldId id="333"/>
          </p14:sldIdLst>
        </p14:section>
        <p14:section name="Uppaal" id="{FCA41124-BF23-4E19-BE1C-FDC43902A21A}">
          <p14:sldIdLst>
            <p14:sldId id="336"/>
            <p14:sldId id="332"/>
            <p14:sldId id="338"/>
            <p14:sldId id="335"/>
            <p14:sldId id="337"/>
          </p14:sldIdLst>
        </p14:section>
        <p14:section name="Conclusioni" id="{8822944E-C332-4CAF-9189-21415AFC39AB}">
          <p14:sldIdLst>
            <p14:sldId id="328"/>
            <p14:sldId id="28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a:srgbClr val="E8F0DB"/>
    <a:srgbClr val="8CB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image" Target="../media/image122.jpg"/><Relationship Id="rId4" Type="http://schemas.microsoft.com/office/2007/relationships/hdphoto" Target="../media/hdphoto3.wdp"/></Relationships>
</file>

<file path=ppt/diagrams/_rels/drawing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image" Target="../media/image122.jpg"/><Relationship Id="rId4" Type="http://schemas.microsoft.com/office/2007/relationships/hdphoto" Target="../media/hdphoto3.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3D1B9-F022-4FF2-8502-B5465E883D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56427C80-083B-4286-9782-79F182418CA5}">
      <dgm:prSet phldrT="[Testo]"/>
      <dgm:spPr/>
      <dgm:t>
        <a:bodyPr/>
        <a:lstStyle/>
        <a:p>
          <a:r>
            <a:rPr lang="it-IT" dirty="0"/>
            <a:t>Reti di Petri</a:t>
          </a:r>
        </a:p>
      </dgm:t>
    </dgm:pt>
    <dgm:pt modelId="{89137728-6ED1-417D-B3CA-04B6CA58EE63}" type="parTrans" cxnId="{424165A6-D4AA-4506-9FE4-0D5E59E9E34B}">
      <dgm:prSet/>
      <dgm:spPr/>
      <dgm:t>
        <a:bodyPr/>
        <a:lstStyle/>
        <a:p>
          <a:endParaRPr lang="it-IT"/>
        </a:p>
      </dgm:t>
    </dgm:pt>
    <dgm:pt modelId="{2F77396C-EF0C-4FE8-9B6D-2031721E915B}" type="sibTrans" cxnId="{424165A6-D4AA-4506-9FE4-0D5E59E9E34B}">
      <dgm:prSet/>
      <dgm:spPr/>
      <dgm:t>
        <a:bodyPr/>
        <a:lstStyle/>
        <a:p>
          <a:endParaRPr lang="it-IT"/>
        </a:p>
      </dgm:t>
    </dgm:pt>
    <dgm:pt modelId="{4DB8647A-A8CB-486F-A158-794F062D2BD5}">
      <dgm:prSet phldrT="[Testo]"/>
      <dgm:spPr/>
      <dgm:t>
        <a:bodyPr/>
        <a:lstStyle/>
        <a:p>
          <a:r>
            <a:rPr lang="it-IT" dirty="0"/>
            <a:t>Introduzione e definizione delle caratteristiche </a:t>
          </a:r>
        </a:p>
      </dgm:t>
    </dgm:pt>
    <dgm:pt modelId="{138EA7BC-A730-448C-AAC6-B21C4FC9162D}" type="parTrans" cxnId="{BF9F9B02-A5B1-447D-96D6-B3090152CF2B}">
      <dgm:prSet/>
      <dgm:spPr/>
      <dgm:t>
        <a:bodyPr/>
        <a:lstStyle/>
        <a:p>
          <a:endParaRPr lang="it-IT"/>
        </a:p>
      </dgm:t>
    </dgm:pt>
    <dgm:pt modelId="{2CE3A367-B9BA-4D6A-94FC-BB195489A352}" type="sibTrans" cxnId="{BF9F9B02-A5B1-447D-96D6-B3090152CF2B}">
      <dgm:prSet/>
      <dgm:spPr/>
      <dgm:t>
        <a:bodyPr/>
        <a:lstStyle/>
        <a:p>
          <a:endParaRPr lang="it-IT"/>
        </a:p>
      </dgm:t>
    </dgm:pt>
    <dgm:pt modelId="{63FC5526-8ECE-48AB-A8B5-58C896F892F5}">
      <dgm:prSet phldrT="[Testo]"/>
      <dgm:spPr/>
      <dgm:t>
        <a:bodyPr/>
        <a:lstStyle/>
        <a:p>
          <a:r>
            <a:rPr lang="it-IT" dirty="0"/>
            <a:t>Proprietà e rappresentazione </a:t>
          </a:r>
        </a:p>
      </dgm:t>
    </dgm:pt>
    <dgm:pt modelId="{C31339D0-EE70-4174-9D31-EB404C14CFDA}" type="parTrans" cxnId="{12B9872E-3DF8-481A-838D-7266FF9D3444}">
      <dgm:prSet/>
      <dgm:spPr/>
      <dgm:t>
        <a:bodyPr/>
        <a:lstStyle/>
        <a:p>
          <a:endParaRPr lang="it-IT"/>
        </a:p>
      </dgm:t>
    </dgm:pt>
    <dgm:pt modelId="{D0729DD8-D3DB-44FF-A951-332855EFC8BA}" type="sibTrans" cxnId="{12B9872E-3DF8-481A-838D-7266FF9D3444}">
      <dgm:prSet/>
      <dgm:spPr/>
      <dgm:t>
        <a:bodyPr/>
        <a:lstStyle/>
        <a:p>
          <a:endParaRPr lang="it-IT"/>
        </a:p>
      </dgm:t>
    </dgm:pt>
    <dgm:pt modelId="{07D43E21-F798-4508-BF26-15E0638D6444}">
      <dgm:prSet phldrT="[Testo]"/>
      <dgm:spPr/>
      <dgm:t>
        <a:bodyPr/>
        <a:lstStyle/>
        <a:p>
          <a:r>
            <a:rPr lang="it-IT" dirty="0"/>
            <a:t>Reti di Petri Temporizzate</a:t>
          </a:r>
        </a:p>
      </dgm:t>
    </dgm:pt>
    <dgm:pt modelId="{B6694171-15C0-4C95-A933-96EF468438B1}" type="parTrans" cxnId="{0DFB1E88-2B8F-48DC-9C8A-35B50DB96904}">
      <dgm:prSet/>
      <dgm:spPr/>
      <dgm:t>
        <a:bodyPr/>
        <a:lstStyle/>
        <a:p>
          <a:endParaRPr lang="it-IT"/>
        </a:p>
      </dgm:t>
    </dgm:pt>
    <dgm:pt modelId="{44C26155-C5DE-4973-8746-0DDB632A5ECF}" type="sibTrans" cxnId="{0DFB1E88-2B8F-48DC-9C8A-35B50DB96904}">
      <dgm:prSet/>
      <dgm:spPr/>
      <dgm:t>
        <a:bodyPr/>
        <a:lstStyle/>
        <a:p>
          <a:endParaRPr lang="it-IT"/>
        </a:p>
      </dgm:t>
    </dgm:pt>
    <dgm:pt modelId="{E817F607-2886-4C47-916D-B6877F7C0C35}">
      <dgm:prSet phldrT="[Testo]"/>
      <dgm:spPr/>
      <dgm:t>
        <a:bodyPr/>
        <a:lstStyle/>
        <a:p>
          <a:r>
            <a:rPr lang="it-IT" dirty="0"/>
            <a:t>Descrizione delle tipologie</a:t>
          </a:r>
        </a:p>
      </dgm:t>
    </dgm:pt>
    <dgm:pt modelId="{365D16FB-E915-429E-8EDB-9C562D4DDB00}" type="parTrans" cxnId="{A6954948-32AE-4329-99E8-98E09E77A27A}">
      <dgm:prSet/>
      <dgm:spPr/>
      <dgm:t>
        <a:bodyPr/>
        <a:lstStyle/>
        <a:p>
          <a:endParaRPr lang="it-IT"/>
        </a:p>
      </dgm:t>
    </dgm:pt>
    <dgm:pt modelId="{E61E6769-19A5-431F-8684-A581E0F90DA2}" type="sibTrans" cxnId="{A6954948-32AE-4329-99E8-98E09E77A27A}">
      <dgm:prSet/>
      <dgm:spPr/>
      <dgm:t>
        <a:bodyPr/>
        <a:lstStyle/>
        <a:p>
          <a:endParaRPr lang="it-IT"/>
        </a:p>
      </dgm:t>
    </dgm:pt>
    <dgm:pt modelId="{150C60BB-87C8-47B9-AD44-3A574562CE72}">
      <dgm:prSet phldrT="[Testo]"/>
      <dgm:spPr/>
      <dgm:t>
        <a:bodyPr/>
        <a:lstStyle/>
        <a:p>
          <a:r>
            <a:rPr lang="it-IT" dirty="0"/>
            <a:t>Introduzione alle TTPN</a:t>
          </a:r>
        </a:p>
      </dgm:t>
    </dgm:pt>
    <dgm:pt modelId="{E21609FA-22DC-4C0A-8668-63795335FE73}" type="parTrans" cxnId="{BCD284E6-8071-4D2C-9FCA-1515B9780C1E}">
      <dgm:prSet/>
      <dgm:spPr/>
      <dgm:t>
        <a:bodyPr/>
        <a:lstStyle/>
        <a:p>
          <a:endParaRPr lang="it-IT"/>
        </a:p>
      </dgm:t>
    </dgm:pt>
    <dgm:pt modelId="{4D3CBAEB-40A1-4602-AF87-A40214A704B2}" type="sibTrans" cxnId="{BCD284E6-8071-4D2C-9FCA-1515B9780C1E}">
      <dgm:prSet/>
      <dgm:spPr/>
      <dgm:t>
        <a:bodyPr/>
        <a:lstStyle/>
        <a:p>
          <a:endParaRPr lang="it-IT"/>
        </a:p>
      </dgm:t>
    </dgm:pt>
    <dgm:pt modelId="{E6ED5398-BDE7-4CC7-AB53-2F7CF48C3E8D}">
      <dgm:prSet phldrT="[Testo]"/>
      <dgm:spPr/>
      <dgm:t>
        <a:bodyPr/>
        <a:lstStyle/>
        <a:p>
          <a:r>
            <a:rPr lang="it-IT" dirty="0"/>
            <a:t>Progetto di un magazzino a ricircolo</a:t>
          </a:r>
        </a:p>
      </dgm:t>
    </dgm:pt>
    <dgm:pt modelId="{7DDE47FA-0BF1-4DC8-A64A-0C37F717D405}" type="parTrans" cxnId="{38A5DEDC-BE1B-476D-95A9-BCDA036224FB}">
      <dgm:prSet/>
      <dgm:spPr/>
      <dgm:t>
        <a:bodyPr/>
        <a:lstStyle/>
        <a:p>
          <a:endParaRPr lang="it-IT"/>
        </a:p>
      </dgm:t>
    </dgm:pt>
    <dgm:pt modelId="{0594419E-536C-4D26-BAAC-6733BEECDB70}" type="sibTrans" cxnId="{38A5DEDC-BE1B-476D-95A9-BCDA036224FB}">
      <dgm:prSet/>
      <dgm:spPr/>
      <dgm:t>
        <a:bodyPr/>
        <a:lstStyle/>
        <a:p>
          <a:endParaRPr lang="it-IT"/>
        </a:p>
      </dgm:t>
    </dgm:pt>
    <dgm:pt modelId="{9AF3ADBD-8628-49FD-943C-D1F0B633FD17}">
      <dgm:prSet phldrT="[Testo]"/>
      <dgm:spPr/>
      <dgm:t>
        <a:bodyPr/>
        <a:lstStyle/>
        <a:p>
          <a:r>
            <a:rPr lang="it-IT" dirty="0"/>
            <a:t>Modellazione e simulazione</a:t>
          </a:r>
        </a:p>
      </dgm:t>
    </dgm:pt>
    <dgm:pt modelId="{53878144-44CF-4DBD-9DB8-98897BE1237F}" type="parTrans" cxnId="{1A070ACE-CF25-4275-A53B-2991CB5D6459}">
      <dgm:prSet/>
      <dgm:spPr/>
      <dgm:t>
        <a:bodyPr/>
        <a:lstStyle/>
        <a:p>
          <a:endParaRPr lang="it-IT"/>
        </a:p>
      </dgm:t>
    </dgm:pt>
    <dgm:pt modelId="{1FB987C1-6962-4C2C-9774-2FBA302E4079}" type="sibTrans" cxnId="{1A070ACE-CF25-4275-A53B-2991CB5D6459}">
      <dgm:prSet/>
      <dgm:spPr/>
      <dgm:t>
        <a:bodyPr/>
        <a:lstStyle/>
        <a:p>
          <a:endParaRPr lang="it-IT"/>
        </a:p>
      </dgm:t>
    </dgm:pt>
    <dgm:pt modelId="{540E0FCC-6D6A-4464-9E11-D85C4972080E}">
      <dgm:prSet phldrT="[Testo]"/>
      <dgm:spPr/>
      <dgm:t>
        <a:bodyPr/>
        <a:lstStyle/>
        <a:p>
          <a:r>
            <a:rPr lang="it-IT" dirty="0"/>
            <a:t>Risultati</a:t>
          </a:r>
        </a:p>
      </dgm:t>
    </dgm:pt>
    <dgm:pt modelId="{1D71F1AC-E64D-4621-9DDA-CAF38B133512}" type="parTrans" cxnId="{ABADA0FD-0F22-43A7-9603-CB26A63EAB51}">
      <dgm:prSet/>
      <dgm:spPr/>
      <dgm:t>
        <a:bodyPr/>
        <a:lstStyle/>
        <a:p>
          <a:endParaRPr lang="it-IT"/>
        </a:p>
      </dgm:t>
    </dgm:pt>
    <dgm:pt modelId="{5092144B-D15A-4AC3-8B86-F8E0FDB04BCF}" type="sibTrans" cxnId="{ABADA0FD-0F22-43A7-9603-CB26A63EAB51}">
      <dgm:prSet/>
      <dgm:spPr/>
      <dgm:t>
        <a:bodyPr/>
        <a:lstStyle/>
        <a:p>
          <a:endParaRPr lang="it-IT"/>
        </a:p>
      </dgm:t>
    </dgm:pt>
    <dgm:pt modelId="{71668505-BA56-451B-810F-9CD90090CDF7}" type="pres">
      <dgm:prSet presAssocID="{40D3D1B9-F022-4FF2-8502-B5465E883DB5}" presName="Name0" presStyleCnt="0">
        <dgm:presLayoutVars>
          <dgm:dir/>
          <dgm:animLvl val="lvl"/>
          <dgm:resizeHandles val="exact"/>
        </dgm:presLayoutVars>
      </dgm:prSet>
      <dgm:spPr/>
    </dgm:pt>
    <dgm:pt modelId="{41ED3BA6-5EA5-48D7-9E66-FF328A653999}" type="pres">
      <dgm:prSet presAssocID="{56427C80-083B-4286-9782-79F182418CA5}" presName="linNode" presStyleCnt="0"/>
      <dgm:spPr/>
    </dgm:pt>
    <dgm:pt modelId="{5850DDE1-CB91-4B5B-B307-0300E20C9D35}" type="pres">
      <dgm:prSet presAssocID="{56427C80-083B-4286-9782-79F182418CA5}" presName="parentText" presStyleLbl="node1" presStyleIdx="0" presStyleCnt="3">
        <dgm:presLayoutVars>
          <dgm:chMax val="1"/>
          <dgm:bulletEnabled val="1"/>
        </dgm:presLayoutVars>
      </dgm:prSet>
      <dgm:spPr/>
    </dgm:pt>
    <dgm:pt modelId="{B1DD8F58-D4C3-44BF-AF66-BDCB52766D91}" type="pres">
      <dgm:prSet presAssocID="{56427C80-083B-4286-9782-79F182418CA5}" presName="descendantText" presStyleLbl="alignAccFollowNode1" presStyleIdx="0" presStyleCnt="3">
        <dgm:presLayoutVars>
          <dgm:bulletEnabled val="1"/>
        </dgm:presLayoutVars>
      </dgm:prSet>
      <dgm:spPr/>
    </dgm:pt>
    <dgm:pt modelId="{75CD5DD5-9C77-472B-B2FD-93BB7FD89F15}" type="pres">
      <dgm:prSet presAssocID="{2F77396C-EF0C-4FE8-9B6D-2031721E915B}" presName="sp" presStyleCnt="0"/>
      <dgm:spPr/>
    </dgm:pt>
    <dgm:pt modelId="{ECB71B37-6BD0-46D8-9E4B-72F0DCBC3783}" type="pres">
      <dgm:prSet presAssocID="{07D43E21-F798-4508-BF26-15E0638D6444}" presName="linNode" presStyleCnt="0"/>
      <dgm:spPr/>
    </dgm:pt>
    <dgm:pt modelId="{E0CFD9F7-6B52-45D6-AA5B-A2D709965C27}" type="pres">
      <dgm:prSet presAssocID="{07D43E21-F798-4508-BF26-15E0638D6444}" presName="parentText" presStyleLbl="node1" presStyleIdx="1" presStyleCnt="3">
        <dgm:presLayoutVars>
          <dgm:chMax val="1"/>
          <dgm:bulletEnabled val="1"/>
        </dgm:presLayoutVars>
      </dgm:prSet>
      <dgm:spPr/>
    </dgm:pt>
    <dgm:pt modelId="{2986E28C-7C9E-4A86-9EF3-B2ED2D108204}" type="pres">
      <dgm:prSet presAssocID="{07D43E21-F798-4508-BF26-15E0638D6444}" presName="descendantText" presStyleLbl="alignAccFollowNode1" presStyleIdx="1" presStyleCnt="3">
        <dgm:presLayoutVars>
          <dgm:bulletEnabled val="1"/>
        </dgm:presLayoutVars>
      </dgm:prSet>
      <dgm:spPr/>
    </dgm:pt>
    <dgm:pt modelId="{D119AEC3-CA0D-4809-B750-2B6915378A91}" type="pres">
      <dgm:prSet presAssocID="{44C26155-C5DE-4973-8746-0DDB632A5ECF}" presName="sp" presStyleCnt="0"/>
      <dgm:spPr/>
    </dgm:pt>
    <dgm:pt modelId="{2A33849E-CE5E-484E-88C1-8377AE5A7DF4}" type="pres">
      <dgm:prSet presAssocID="{E6ED5398-BDE7-4CC7-AB53-2F7CF48C3E8D}" presName="linNode" presStyleCnt="0"/>
      <dgm:spPr/>
    </dgm:pt>
    <dgm:pt modelId="{35730CA0-688B-44ED-A7F5-D3B1170CCF31}" type="pres">
      <dgm:prSet presAssocID="{E6ED5398-BDE7-4CC7-AB53-2F7CF48C3E8D}" presName="parentText" presStyleLbl="node1" presStyleIdx="2" presStyleCnt="3">
        <dgm:presLayoutVars>
          <dgm:chMax val="1"/>
          <dgm:bulletEnabled val="1"/>
        </dgm:presLayoutVars>
      </dgm:prSet>
      <dgm:spPr/>
    </dgm:pt>
    <dgm:pt modelId="{181128BC-FAFC-4F5C-8D8B-BF4DC8F54B43}" type="pres">
      <dgm:prSet presAssocID="{E6ED5398-BDE7-4CC7-AB53-2F7CF48C3E8D}" presName="descendantText" presStyleLbl="alignAccFollowNode1" presStyleIdx="2" presStyleCnt="3">
        <dgm:presLayoutVars>
          <dgm:bulletEnabled val="1"/>
        </dgm:presLayoutVars>
      </dgm:prSet>
      <dgm:spPr/>
    </dgm:pt>
  </dgm:ptLst>
  <dgm:cxnLst>
    <dgm:cxn modelId="{BF9F9B02-A5B1-447D-96D6-B3090152CF2B}" srcId="{56427C80-083B-4286-9782-79F182418CA5}" destId="{4DB8647A-A8CB-486F-A158-794F062D2BD5}" srcOrd="0" destOrd="0" parTransId="{138EA7BC-A730-448C-AAC6-B21C4FC9162D}" sibTransId="{2CE3A367-B9BA-4D6A-94FC-BB195489A352}"/>
    <dgm:cxn modelId="{F042B102-05C5-43E7-BD3F-0C07BF56EF8E}" type="presOf" srcId="{E817F607-2886-4C47-916D-B6877F7C0C35}" destId="{2986E28C-7C9E-4A86-9EF3-B2ED2D108204}" srcOrd="0" destOrd="0" presId="urn:microsoft.com/office/officeart/2005/8/layout/vList5"/>
    <dgm:cxn modelId="{1961C117-F14C-48E6-A3FF-D173D0B7F195}" type="presOf" srcId="{4DB8647A-A8CB-486F-A158-794F062D2BD5}" destId="{B1DD8F58-D4C3-44BF-AF66-BDCB52766D91}" srcOrd="0" destOrd="0" presId="urn:microsoft.com/office/officeart/2005/8/layout/vList5"/>
    <dgm:cxn modelId="{12B9872E-3DF8-481A-838D-7266FF9D3444}" srcId="{56427C80-083B-4286-9782-79F182418CA5}" destId="{63FC5526-8ECE-48AB-A8B5-58C896F892F5}" srcOrd="1" destOrd="0" parTransId="{C31339D0-EE70-4174-9D31-EB404C14CFDA}" sibTransId="{D0729DD8-D3DB-44FF-A951-332855EFC8BA}"/>
    <dgm:cxn modelId="{09113A60-932D-465E-8474-920E01DAF27A}" type="presOf" srcId="{40D3D1B9-F022-4FF2-8502-B5465E883DB5}" destId="{71668505-BA56-451B-810F-9CD90090CDF7}" srcOrd="0" destOrd="0" presId="urn:microsoft.com/office/officeart/2005/8/layout/vList5"/>
    <dgm:cxn modelId="{7EE59863-7819-4A73-B514-15A1E3235725}" type="presOf" srcId="{9AF3ADBD-8628-49FD-943C-D1F0B633FD17}" destId="{181128BC-FAFC-4F5C-8D8B-BF4DC8F54B43}" srcOrd="0" destOrd="0" presId="urn:microsoft.com/office/officeart/2005/8/layout/vList5"/>
    <dgm:cxn modelId="{A6954948-32AE-4329-99E8-98E09E77A27A}" srcId="{07D43E21-F798-4508-BF26-15E0638D6444}" destId="{E817F607-2886-4C47-916D-B6877F7C0C35}" srcOrd="0" destOrd="0" parTransId="{365D16FB-E915-429E-8EDB-9C562D4DDB00}" sibTransId="{E61E6769-19A5-431F-8684-A581E0F90DA2}"/>
    <dgm:cxn modelId="{0DFB1E88-2B8F-48DC-9C8A-35B50DB96904}" srcId="{40D3D1B9-F022-4FF2-8502-B5465E883DB5}" destId="{07D43E21-F798-4508-BF26-15E0638D6444}" srcOrd="1" destOrd="0" parTransId="{B6694171-15C0-4C95-A933-96EF468438B1}" sibTransId="{44C26155-C5DE-4973-8746-0DDB632A5ECF}"/>
    <dgm:cxn modelId="{20A11C92-578D-428B-ADDD-3BAC37BDB23D}" type="presOf" srcId="{540E0FCC-6D6A-4464-9E11-D85C4972080E}" destId="{181128BC-FAFC-4F5C-8D8B-BF4DC8F54B43}" srcOrd="0" destOrd="1" presId="urn:microsoft.com/office/officeart/2005/8/layout/vList5"/>
    <dgm:cxn modelId="{06299E9D-637D-4B00-8D00-977C75292E5F}" type="presOf" srcId="{63FC5526-8ECE-48AB-A8B5-58C896F892F5}" destId="{B1DD8F58-D4C3-44BF-AF66-BDCB52766D91}" srcOrd="0" destOrd="1" presId="urn:microsoft.com/office/officeart/2005/8/layout/vList5"/>
    <dgm:cxn modelId="{409CB49F-1149-4EAC-B136-4CB252F99990}" type="presOf" srcId="{E6ED5398-BDE7-4CC7-AB53-2F7CF48C3E8D}" destId="{35730CA0-688B-44ED-A7F5-D3B1170CCF31}" srcOrd="0" destOrd="0" presId="urn:microsoft.com/office/officeart/2005/8/layout/vList5"/>
    <dgm:cxn modelId="{424165A6-D4AA-4506-9FE4-0D5E59E9E34B}" srcId="{40D3D1B9-F022-4FF2-8502-B5465E883DB5}" destId="{56427C80-083B-4286-9782-79F182418CA5}" srcOrd="0" destOrd="0" parTransId="{89137728-6ED1-417D-B3CA-04B6CA58EE63}" sibTransId="{2F77396C-EF0C-4FE8-9B6D-2031721E915B}"/>
    <dgm:cxn modelId="{1A9612AB-8348-4C01-805C-884E80FFD6F5}" type="presOf" srcId="{07D43E21-F798-4508-BF26-15E0638D6444}" destId="{E0CFD9F7-6B52-45D6-AA5B-A2D709965C27}" srcOrd="0" destOrd="0" presId="urn:microsoft.com/office/officeart/2005/8/layout/vList5"/>
    <dgm:cxn modelId="{1A070ACE-CF25-4275-A53B-2991CB5D6459}" srcId="{E6ED5398-BDE7-4CC7-AB53-2F7CF48C3E8D}" destId="{9AF3ADBD-8628-49FD-943C-D1F0B633FD17}" srcOrd="0" destOrd="0" parTransId="{53878144-44CF-4DBD-9DB8-98897BE1237F}" sibTransId="{1FB987C1-6962-4C2C-9774-2FBA302E4079}"/>
    <dgm:cxn modelId="{38A5DEDC-BE1B-476D-95A9-BCDA036224FB}" srcId="{40D3D1B9-F022-4FF2-8502-B5465E883DB5}" destId="{E6ED5398-BDE7-4CC7-AB53-2F7CF48C3E8D}" srcOrd="2" destOrd="0" parTransId="{7DDE47FA-0BF1-4DC8-A64A-0C37F717D405}" sibTransId="{0594419E-536C-4D26-BAAC-6733BEECDB70}"/>
    <dgm:cxn modelId="{BCD284E6-8071-4D2C-9FCA-1515B9780C1E}" srcId="{07D43E21-F798-4508-BF26-15E0638D6444}" destId="{150C60BB-87C8-47B9-AD44-3A574562CE72}" srcOrd="1" destOrd="0" parTransId="{E21609FA-22DC-4C0A-8668-63795335FE73}" sibTransId="{4D3CBAEB-40A1-4602-AF87-A40214A704B2}"/>
    <dgm:cxn modelId="{30A632F5-4E70-498A-B9E9-698666556882}" type="presOf" srcId="{56427C80-083B-4286-9782-79F182418CA5}" destId="{5850DDE1-CB91-4B5B-B307-0300E20C9D35}" srcOrd="0" destOrd="0" presId="urn:microsoft.com/office/officeart/2005/8/layout/vList5"/>
    <dgm:cxn modelId="{ABADA0FD-0F22-43A7-9603-CB26A63EAB51}" srcId="{E6ED5398-BDE7-4CC7-AB53-2F7CF48C3E8D}" destId="{540E0FCC-6D6A-4464-9E11-D85C4972080E}" srcOrd="1" destOrd="0" parTransId="{1D71F1AC-E64D-4621-9DDA-CAF38B133512}" sibTransId="{5092144B-D15A-4AC3-8B86-F8E0FDB04BCF}"/>
    <dgm:cxn modelId="{7AB2C1FF-6D95-44AB-8736-AE39B5F0CDDE}" type="presOf" srcId="{150C60BB-87C8-47B9-AD44-3A574562CE72}" destId="{2986E28C-7C9E-4A86-9EF3-B2ED2D108204}" srcOrd="0" destOrd="1" presId="urn:microsoft.com/office/officeart/2005/8/layout/vList5"/>
    <dgm:cxn modelId="{219CB7EB-C730-45B6-8216-D6639134977D}" type="presParOf" srcId="{71668505-BA56-451B-810F-9CD90090CDF7}" destId="{41ED3BA6-5EA5-48D7-9E66-FF328A653999}" srcOrd="0" destOrd="0" presId="urn:microsoft.com/office/officeart/2005/8/layout/vList5"/>
    <dgm:cxn modelId="{D446CF76-B0B8-46AA-93A0-7F5B39A0CCCD}" type="presParOf" srcId="{41ED3BA6-5EA5-48D7-9E66-FF328A653999}" destId="{5850DDE1-CB91-4B5B-B307-0300E20C9D35}" srcOrd="0" destOrd="0" presId="urn:microsoft.com/office/officeart/2005/8/layout/vList5"/>
    <dgm:cxn modelId="{07B478F7-1D67-4759-8DFD-0C87CFC906FA}" type="presParOf" srcId="{41ED3BA6-5EA5-48D7-9E66-FF328A653999}" destId="{B1DD8F58-D4C3-44BF-AF66-BDCB52766D91}" srcOrd="1" destOrd="0" presId="urn:microsoft.com/office/officeart/2005/8/layout/vList5"/>
    <dgm:cxn modelId="{3B0C9DD4-1A6C-4475-9EC8-EA0580128391}" type="presParOf" srcId="{71668505-BA56-451B-810F-9CD90090CDF7}" destId="{75CD5DD5-9C77-472B-B2FD-93BB7FD89F15}" srcOrd="1" destOrd="0" presId="urn:microsoft.com/office/officeart/2005/8/layout/vList5"/>
    <dgm:cxn modelId="{9A1F70DB-E41C-4E4B-B713-F6CB63229F17}" type="presParOf" srcId="{71668505-BA56-451B-810F-9CD90090CDF7}" destId="{ECB71B37-6BD0-46D8-9E4B-72F0DCBC3783}" srcOrd="2" destOrd="0" presId="urn:microsoft.com/office/officeart/2005/8/layout/vList5"/>
    <dgm:cxn modelId="{0F1D8E7B-DC0A-48AA-B4D8-369F440F4EAD}" type="presParOf" srcId="{ECB71B37-6BD0-46D8-9E4B-72F0DCBC3783}" destId="{E0CFD9F7-6B52-45D6-AA5B-A2D709965C27}" srcOrd="0" destOrd="0" presId="urn:microsoft.com/office/officeart/2005/8/layout/vList5"/>
    <dgm:cxn modelId="{424BDC4B-A37D-4587-AB8D-9F656A0615AC}" type="presParOf" srcId="{ECB71B37-6BD0-46D8-9E4B-72F0DCBC3783}" destId="{2986E28C-7C9E-4A86-9EF3-B2ED2D108204}" srcOrd="1" destOrd="0" presId="urn:microsoft.com/office/officeart/2005/8/layout/vList5"/>
    <dgm:cxn modelId="{C7DC81DF-822A-4233-928D-52F155A6991D}" type="presParOf" srcId="{71668505-BA56-451B-810F-9CD90090CDF7}" destId="{D119AEC3-CA0D-4809-B750-2B6915378A91}" srcOrd="3" destOrd="0" presId="urn:microsoft.com/office/officeart/2005/8/layout/vList5"/>
    <dgm:cxn modelId="{3E511A3E-C42E-459C-918D-26E76890CA99}" type="presParOf" srcId="{71668505-BA56-451B-810F-9CD90090CDF7}" destId="{2A33849E-CE5E-484E-88C1-8377AE5A7DF4}" srcOrd="4" destOrd="0" presId="urn:microsoft.com/office/officeart/2005/8/layout/vList5"/>
    <dgm:cxn modelId="{F384B231-4DA7-4A79-B6AF-B390238166D1}" type="presParOf" srcId="{2A33849E-CE5E-484E-88C1-8377AE5A7DF4}" destId="{35730CA0-688B-44ED-A7F5-D3B1170CCF31}" srcOrd="0" destOrd="0" presId="urn:microsoft.com/office/officeart/2005/8/layout/vList5"/>
    <dgm:cxn modelId="{80619979-4824-4A07-B1E9-A0091F28FC27}" type="presParOf" srcId="{2A33849E-CE5E-484E-88C1-8377AE5A7DF4}" destId="{181128BC-FAFC-4F5C-8D8B-BF4DC8F54B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16B78-55E9-474E-A635-183B6269A4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4A0BEE1A-2964-4DA1-8B91-5941A35B90DF}">
      <dgm:prSet phldrT="[Testo]" custT="1"/>
      <dgm:spPr>
        <a:solidFill>
          <a:schemeClr val="bg1"/>
        </a:solidFill>
        <a:ln>
          <a:solidFill>
            <a:srgbClr val="366658"/>
          </a:solidFill>
        </a:ln>
      </dgm:spPr>
      <dgm:t>
        <a:bodyPr/>
        <a:lstStyle/>
        <a:p>
          <a:r>
            <a:rPr lang="it-IT" sz="2000" b="1" i="0" dirty="0">
              <a:solidFill>
                <a:schemeClr val="bg2">
                  <a:lumMod val="25000"/>
                </a:schemeClr>
              </a:solidFill>
              <a:latin typeface="Arial Nova" panose="020B0504020202020204" pitchFamily="34" charset="0"/>
            </a:rPr>
            <a:t>Platform Independent Petri net Editor 2</a:t>
          </a:r>
          <a:r>
            <a:rPr lang="it-IT" sz="2000" b="0" i="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dirty="0">
            <a:solidFill>
              <a:schemeClr val="bg2">
                <a:lumMod val="25000"/>
              </a:schemeClr>
            </a:solidFill>
            <a:latin typeface="Arial Nova" panose="020B0504020202020204" pitchFamily="34" charset="0"/>
          </a:endParaRPr>
        </a:p>
      </dgm:t>
    </dgm:pt>
    <dgm:pt modelId="{B04B065E-B6EA-4599-BC59-FBD2CF6978EF}" type="parTrans" cxnId="{C88CF088-9008-4BB1-B86A-83C87BCE3BD2}">
      <dgm:prSet/>
      <dgm:spPr/>
      <dgm:t>
        <a:bodyPr/>
        <a:lstStyle/>
        <a:p>
          <a:endParaRPr lang="it-IT"/>
        </a:p>
      </dgm:t>
    </dgm:pt>
    <dgm:pt modelId="{969D73B3-A4C7-4FCB-93C1-D55198CB3E72}" type="sibTrans" cxnId="{C88CF088-9008-4BB1-B86A-83C87BCE3BD2}">
      <dgm:prSet/>
      <dgm:spPr/>
      <dgm:t>
        <a:bodyPr/>
        <a:lstStyle/>
        <a:p>
          <a:endParaRPr lang="it-IT"/>
        </a:p>
      </dgm:t>
    </dgm:pt>
    <dgm:pt modelId="{31B56BB8-6A2E-458E-B920-7ACE02903AE7}">
      <dgm:prSet phldrT="[Testo]" custT="1"/>
      <dgm:spPr>
        <a:solidFill>
          <a:schemeClr val="bg1"/>
        </a:solidFill>
        <a:ln>
          <a:solidFill>
            <a:srgbClr val="366658"/>
          </a:solidFill>
        </a:ln>
      </dgm:spPr>
      <dgm:t>
        <a:bodyPr/>
        <a:lstStyle/>
        <a:p>
          <a:r>
            <a:rPr lang="it-IT" sz="2000" b="1" dirty="0">
              <a:solidFill>
                <a:schemeClr val="bg2">
                  <a:lumMod val="25000"/>
                </a:schemeClr>
              </a:solidFill>
              <a:latin typeface="Arial Nova" panose="020B0504020202020204" pitchFamily="34" charset="0"/>
            </a:rPr>
            <a:t>TPN Designer</a:t>
          </a:r>
          <a:r>
            <a:rPr lang="it-IT" sz="20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gm:t>
    </dgm:pt>
    <dgm:pt modelId="{AB588083-6088-4779-94A3-B4D216A33E48}" type="parTrans" cxnId="{FD84D3D0-36FB-4E16-BCE9-CF50FB702801}">
      <dgm:prSet/>
      <dgm:spPr/>
      <dgm:t>
        <a:bodyPr/>
        <a:lstStyle/>
        <a:p>
          <a:endParaRPr lang="it-IT"/>
        </a:p>
      </dgm:t>
    </dgm:pt>
    <dgm:pt modelId="{2D41A120-F068-4534-8FBC-991AF6AAEDE8}" type="sibTrans" cxnId="{FD84D3D0-36FB-4E16-BCE9-CF50FB702801}">
      <dgm:prSet/>
      <dgm:spPr/>
      <dgm:t>
        <a:bodyPr/>
        <a:lstStyle/>
        <a:p>
          <a:endParaRPr lang="it-IT"/>
        </a:p>
      </dgm:t>
    </dgm:pt>
    <dgm:pt modelId="{549A2E86-F3E8-4141-8554-1C29BE0C734F}">
      <dgm:prSet phldrT="[Testo]" custT="1"/>
      <dgm:spPr>
        <a:solidFill>
          <a:schemeClr val="bg1"/>
        </a:solidFill>
        <a:ln>
          <a:solidFill>
            <a:schemeClr val="accent1"/>
          </a:solidFill>
        </a:ln>
      </dgm:spPr>
      <dgm:t>
        <a:bodyPr/>
        <a:lstStyle/>
        <a:p>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uno strumento software per la verifica di sistemi real-time, modellati sotto forma di reti di automi a tempo.</a:t>
          </a:r>
        </a:p>
      </dgm:t>
    </dgm:pt>
    <dgm:pt modelId="{BA3D3FEC-1386-4A17-AB22-720EF9348E8E}" type="parTrans" cxnId="{518F0E7D-3EBB-4C1D-B80F-94BBE8137E50}">
      <dgm:prSet/>
      <dgm:spPr/>
      <dgm:t>
        <a:bodyPr/>
        <a:lstStyle/>
        <a:p>
          <a:endParaRPr lang="it-IT"/>
        </a:p>
      </dgm:t>
    </dgm:pt>
    <dgm:pt modelId="{5552D22F-FCEE-428F-80F0-F883691A109A}" type="sibTrans" cxnId="{518F0E7D-3EBB-4C1D-B80F-94BBE8137E50}">
      <dgm:prSet/>
      <dgm:spPr/>
      <dgm:t>
        <a:bodyPr/>
        <a:lstStyle/>
        <a:p>
          <a:endParaRPr lang="it-IT"/>
        </a:p>
      </dgm:t>
    </dgm:pt>
    <dgm:pt modelId="{1633AA40-E4DF-4497-9EA4-B9C00C276CB3}" type="pres">
      <dgm:prSet presAssocID="{BC116B78-55E9-474E-A635-183B6269A4A0}" presName="Name0" presStyleCnt="0">
        <dgm:presLayoutVars>
          <dgm:chMax val="7"/>
          <dgm:chPref val="7"/>
          <dgm:dir/>
        </dgm:presLayoutVars>
      </dgm:prSet>
      <dgm:spPr/>
    </dgm:pt>
    <dgm:pt modelId="{424137C4-79AA-4D06-B92D-9B3DF87B6C21}" type="pres">
      <dgm:prSet presAssocID="{BC116B78-55E9-474E-A635-183B6269A4A0}" presName="Name1" presStyleCnt="0"/>
      <dgm:spPr/>
    </dgm:pt>
    <dgm:pt modelId="{71E3AF0C-B35B-472C-BA49-B48FC255919D}" type="pres">
      <dgm:prSet presAssocID="{BC116B78-55E9-474E-A635-183B6269A4A0}" presName="cycle" presStyleCnt="0"/>
      <dgm:spPr/>
    </dgm:pt>
    <dgm:pt modelId="{BE9FF400-DCF0-4BB1-B6B1-CA54AE6438FA}" type="pres">
      <dgm:prSet presAssocID="{BC116B78-55E9-474E-A635-183B6269A4A0}" presName="srcNode" presStyleLbl="node1" presStyleIdx="0" presStyleCnt="3"/>
      <dgm:spPr/>
    </dgm:pt>
    <dgm:pt modelId="{B18D02BE-DEDC-49A1-A18C-249047D29DAB}" type="pres">
      <dgm:prSet presAssocID="{BC116B78-55E9-474E-A635-183B6269A4A0}" presName="conn" presStyleLbl="parChTrans1D2" presStyleIdx="0" presStyleCnt="1"/>
      <dgm:spPr/>
    </dgm:pt>
    <dgm:pt modelId="{7FBBD93F-6A6D-48B1-A161-BD7CD9917C03}" type="pres">
      <dgm:prSet presAssocID="{BC116B78-55E9-474E-A635-183B6269A4A0}" presName="extraNode" presStyleLbl="node1" presStyleIdx="0" presStyleCnt="3"/>
      <dgm:spPr/>
    </dgm:pt>
    <dgm:pt modelId="{2D9F6B86-D432-4DF0-9454-3DB78D54F401}" type="pres">
      <dgm:prSet presAssocID="{BC116B78-55E9-474E-A635-183B6269A4A0}" presName="dstNode" presStyleLbl="node1" presStyleIdx="0" presStyleCnt="3"/>
      <dgm:spPr/>
    </dgm:pt>
    <dgm:pt modelId="{A240B0D1-0CC5-48E4-BBDB-C5146BEF6BFE}" type="pres">
      <dgm:prSet presAssocID="{4A0BEE1A-2964-4DA1-8B91-5941A35B90DF}" presName="text_1" presStyleLbl="node1" presStyleIdx="0" presStyleCnt="3">
        <dgm:presLayoutVars>
          <dgm:bulletEnabled val="1"/>
        </dgm:presLayoutVars>
      </dgm:prSet>
      <dgm:spPr/>
    </dgm:pt>
    <dgm:pt modelId="{B821B99D-78E5-4356-B419-5AF58F54DB9E}" type="pres">
      <dgm:prSet presAssocID="{4A0BEE1A-2964-4DA1-8B91-5941A35B90DF}" presName="accent_1" presStyleCnt="0"/>
      <dgm:spPr/>
    </dgm:pt>
    <dgm:pt modelId="{C61BE632-3616-4AF4-9CB5-F85B45B52036}" type="pres">
      <dgm:prSet presAssocID="{4A0BEE1A-2964-4DA1-8B91-5941A35B90DF}"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dgm:spPr>
    </dgm:pt>
    <dgm:pt modelId="{4A887933-6460-4BDA-9FA9-F1F67377FB46}" type="pres">
      <dgm:prSet presAssocID="{31B56BB8-6A2E-458E-B920-7ACE02903AE7}" presName="text_2" presStyleLbl="node1" presStyleIdx="1" presStyleCnt="3">
        <dgm:presLayoutVars>
          <dgm:bulletEnabled val="1"/>
        </dgm:presLayoutVars>
      </dgm:prSet>
      <dgm:spPr/>
    </dgm:pt>
    <dgm:pt modelId="{C9625BEB-347C-43FD-B944-FB0546067606}" type="pres">
      <dgm:prSet presAssocID="{31B56BB8-6A2E-458E-B920-7ACE02903AE7}" presName="accent_2" presStyleCnt="0"/>
      <dgm:spPr/>
    </dgm:pt>
    <dgm:pt modelId="{4381F485-9EDE-4ED4-B444-7CAEDE8F2A7E}" type="pres">
      <dgm:prSet presAssocID="{31B56BB8-6A2E-458E-B920-7ACE02903AE7}" presName="accentRepeatNode" presStyleLbl="solidFgAcc1" presStyleIdx="1" presStyleCnt="3"/>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dgm:spPr>
    </dgm:pt>
    <dgm:pt modelId="{617BB970-90D2-4320-A723-82F241EA9FA7}" type="pres">
      <dgm:prSet presAssocID="{549A2E86-F3E8-4141-8554-1C29BE0C734F}" presName="text_3" presStyleLbl="node1" presStyleIdx="2" presStyleCnt="3">
        <dgm:presLayoutVars>
          <dgm:bulletEnabled val="1"/>
        </dgm:presLayoutVars>
      </dgm:prSet>
      <dgm:spPr/>
    </dgm:pt>
    <dgm:pt modelId="{EB4170E0-AD74-4F78-99F5-893F53AF47A3}" type="pres">
      <dgm:prSet presAssocID="{549A2E86-F3E8-4141-8554-1C29BE0C734F}" presName="accent_3" presStyleCnt="0"/>
      <dgm:spPr/>
    </dgm:pt>
    <dgm:pt modelId="{99C7D1A2-DEE3-4042-A66F-DA21E8BE7C95}" type="pres">
      <dgm:prSet presAssocID="{549A2E86-F3E8-4141-8554-1C29BE0C734F}" presName="accentRepeatNode" presStyleLbl="solidFgAcc1" presStyleIdx="2" presStyleCnt="3"/>
      <dgm:spPr>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dgm:spPr>
    </dgm:pt>
  </dgm:ptLst>
  <dgm:cxnLst>
    <dgm:cxn modelId="{E6F0B05D-F6B4-4220-91EE-7E5D9D1F9BDC}" type="presOf" srcId="{4A0BEE1A-2964-4DA1-8B91-5941A35B90DF}" destId="{A240B0D1-0CC5-48E4-BBDB-C5146BEF6BFE}" srcOrd="0" destOrd="0" presId="urn:microsoft.com/office/officeart/2008/layout/VerticalCurvedList"/>
    <dgm:cxn modelId="{F70E5B65-5571-40CA-8DD4-00CA44390A84}" type="presOf" srcId="{BC116B78-55E9-474E-A635-183B6269A4A0}" destId="{1633AA40-E4DF-4497-9EA4-B9C00C276CB3}" srcOrd="0" destOrd="0" presId="urn:microsoft.com/office/officeart/2008/layout/VerticalCurvedList"/>
    <dgm:cxn modelId="{518F0E7D-3EBB-4C1D-B80F-94BBE8137E50}" srcId="{BC116B78-55E9-474E-A635-183B6269A4A0}" destId="{549A2E86-F3E8-4141-8554-1C29BE0C734F}" srcOrd="2" destOrd="0" parTransId="{BA3D3FEC-1386-4A17-AB22-720EF9348E8E}" sibTransId="{5552D22F-FCEE-428F-80F0-F883691A109A}"/>
    <dgm:cxn modelId="{C88CF088-9008-4BB1-B86A-83C87BCE3BD2}" srcId="{BC116B78-55E9-474E-A635-183B6269A4A0}" destId="{4A0BEE1A-2964-4DA1-8B91-5941A35B90DF}" srcOrd="0" destOrd="0" parTransId="{B04B065E-B6EA-4599-BC59-FBD2CF6978EF}" sibTransId="{969D73B3-A4C7-4FCB-93C1-D55198CB3E72}"/>
    <dgm:cxn modelId="{6F7B5091-BA39-4FA3-800D-230C295112D7}" type="presOf" srcId="{549A2E86-F3E8-4141-8554-1C29BE0C734F}" destId="{617BB970-90D2-4320-A723-82F241EA9FA7}" srcOrd="0" destOrd="0" presId="urn:microsoft.com/office/officeart/2008/layout/VerticalCurvedList"/>
    <dgm:cxn modelId="{B22441A4-7CF0-4789-AC43-AD07B79FBFB9}" type="presOf" srcId="{969D73B3-A4C7-4FCB-93C1-D55198CB3E72}" destId="{B18D02BE-DEDC-49A1-A18C-249047D29DAB}" srcOrd="0" destOrd="0" presId="urn:microsoft.com/office/officeart/2008/layout/VerticalCurvedList"/>
    <dgm:cxn modelId="{FD84D3D0-36FB-4E16-BCE9-CF50FB702801}" srcId="{BC116B78-55E9-474E-A635-183B6269A4A0}" destId="{31B56BB8-6A2E-458E-B920-7ACE02903AE7}" srcOrd="1" destOrd="0" parTransId="{AB588083-6088-4779-94A3-B4D216A33E48}" sibTransId="{2D41A120-F068-4534-8FBC-991AF6AAEDE8}"/>
    <dgm:cxn modelId="{27F91EEB-E858-44D0-B9B4-7B8B36238ADE}" type="presOf" srcId="{31B56BB8-6A2E-458E-B920-7ACE02903AE7}" destId="{4A887933-6460-4BDA-9FA9-F1F67377FB46}" srcOrd="0" destOrd="0" presId="urn:microsoft.com/office/officeart/2008/layout/VerticalCurvedList"/>
    <dgm:cxn modelId="{43300E47-88B6-4761-9C47-2828354D4966}" type="presParOf" srcId="{1633AA40-E4DF-4497-9EA4-B9C00C276CB3}" destId="{424137C4-79AA-4D06-B92D-9B3DF87B6C21}" srcOrd="0" destOrd="0" presId="urn:microsoft.com/office/officeart/2008/layout/VerticalCurvedList"/>
    <dgm:cxn modelId="{5BD05332-2782-44E1-8A69-447720045A2A}" type="presParOf" srcId="{424137C4-79AA-4D06-B92D-9B3DF87B6C21}" destId="{71E3AF0C-B35B-472C-BA49-B48FC255919D}" srcOrd="0" destOrd="0" presId="urn:microsoft.com/office/officeart/2008/layout/VerticalCurvedList"/>
    <dgm:cxn modelId="{E20A98F9-8508-403F-93D2-B2864A30521A}" type="presParOf" srcId="{71E3AF0C-B35B-472C-BA49-B48FC255919D}" destId="{BE9FF400-DCF0-4BB1-B6B1-CA54AE6438FA}" srcOrd="0" destOrd="0" presId="urn:microsoft.com/office/officeart/2008/layout/VerticalCurvedList"/>
    <dgm:cxn modelId="{F2BE5F61-4A55-4DEC-85CB-B9CE45987EC8}" type="presParOf" srcId="{71E3AF0C-B35B-472C-BA49-B48FC255919D}" destId="{B18D02BE-DEDC-49A1-A18C-249047D29DAB}" srcOrd="1" destOrd="0" presId="urn:microsoft.com/office/officeart/2008/layout/VerticalCurvedList"/>
    <dgm:cxn modelId="{DB2F0AAE-9143-4065-B889-E01718691872}" type="presParOf" srcId="{71E3AF0C-B35B-472C-BA49-B48FC255919D}" destId="{7FBBD93F-6A6D-48B1-A161-BD7CD9917C03}" srcOrd="2" destOrd="0" presId="urn:microsoft.com/office/officeart/2008/layout/VerticalCurvedList"/>
    <dgm:cxn modelId="{97DFFC9A-6B21-49B3-8379-C26CD89E2B5D}" type="presParOf" srcId="{71E3AF0C-B35B-472C-BA49-B48FC255919D}" destId="{2D9F6B86-D432-4DF0-9454-3DB78D54F401}" srcOrd="3" destOrd="0" presId="urn:microsoft.com/office/officeart/2008/layout/VerticalCurvedList"/>
    <dgm:cxn modelId="{92F92233-DD97-4281-91C0-3FA4CBC7A158}" type="presParOf" srcId="{424137C4-79AA-4D06-B92D-9B3DF87B6C21}" destId="{A240B0D1-0CC5-48E4-BBDB-C5146BEF6BFE}" srcOrd="1" destOrd="0" presId="urn:microsoft.com/office/officeart/2008/layout/VerticalCurvedList"/>
    <dgm:cxn modelId="{981C4E5B-EAFB-4E70-B3DF-1E9B4426A594}" type="presParOf" srcId="{424137C4-79AA-4D06-B92D-9B3DF87B6C21}" destId="{B821B99D-78E5-4356-B419-5AF58F54DB9E}" srcOrd="2" destOrd="0" presId="urn:microsoft.com/office/officeart/2008/layout/VerticalCurvedList"/>
    <dgm:cxn modelId="{B51BB4FA-BFDC-448B-9B22-ECF706C92BA5}" type="presParOf" srcId="{B821B99D-78E5-4356-B419-5AF58F54DB9E}" destId="{C61BE632-3616-4AF4-9CB5-F85B45B52036}" srcOrd="0" destOrd="0" presId="urn:microsoft.com/office/officeart/2008/layout/VerticalCurvedList"/>
    <dgm:cxn modelId="{B13579A6-3AD6-4183-8271-85D67AE78FD6}" type="presParOf" srcId="{424137C4-79AA-4D06-B92D-9B3DF87B6C21}" destId="{4A887933-6460-4BDA-9FA9-F1F67377FB46}" srcOrd="3" destOrd="0" presId="urn:microsoft.com/office/officeart/2008/layout/VerticalCurvedList"/>
    <dgm:cxn modelId="{64AFDCA5-2C0A-42D2-9234-B1DBDD0CB0A2}" type="presParOf" srcId="{424137C4-79AA-4D06-B92D-9B3DF87B6C21}" destId="{C9625BEB-347C-43FD-B944-FB0546067606}" srcOrd="4" destOrd="0" presId="urn:microsoft.com/office/officeart/2008/layout/VerticalCurvedList"/>
    <dgm:cxn modelId="{BB7E88CE-759F-4EF9-9F87-67C3C5AEE92A}" type="presParOf" srcId="{C9625BEB-347C-43FD-B944-FB0546067606}" destId="{4381F485-9EDE-4ED4-B444-7CAEDE8F2A7E}" srcOrd="0" destOrd="0" presId="urn:microsoft.com/office/officeart/2008/layout/VerticalCurvedList"/>
    <dgm:cxn modelId="{82383E79-37E5-47B2-A83D-62C6FBF33DF3}" type="presParOf" srcId="{424137C4-79AA-4D06-B92D-9B3DF87B6C21}" destId="{617BB970-90D2-4320-A723-82F241EA9FA7}" srcOrd="5" destOrd="0" presId="urn:microsoft.com/office/officeart/2008/layout/VerticalCurvedList"/>
    <dgm:cxn modelId="{6525C829-A3F3-4C53-92F8-2F33E7B4BDFC}" type="presParOf" srcId="{424137C4-79AA-4D06-B92D-9B3DF87B6C21}" destId="{EB4170E0-AD74-4F78-99F5-893F53AF47A3}" srcOrd="6" destOrd="0" presId="urn:microsoft.com/office/officeart/2008/layout/VerticalCurvedList"/>
    <dgm:cxn modelId="{F2805F33-D575-4FCA-A863-6F05A74D223D}" type="presParOf" srcId="{EB4170E0-AD74-4F78-99F5-893F53AF47A3}" destId="{99C7D1A2-DEE3-4042-A66F-DA21E8BE7C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D8F58-D4C3-44BF-AF66-BDCB52766D91}">
      <dsp:nvSpPr>
        <dsp:cNvPr id="0" name=""/>
        <dsp:cNvSpPr/>
      </dsp:nvSpPr>
      <dsp:spPr>
        <a:xfrm rot="5400000">
          <a:off x="7010597" y="-2915695"/>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Introduzione e definizione delle caratteristiche </a:t>
          </a:r>
        </a:p>
        <a:p>
          <a:pPr marL="228600" lvl="1" indent="-228600" algn="l" defTabSz="1200150">
            <a:lnSpc>
              <a:spcPct val="90000"/>
            </a:lnSpc>
            <a:spcBef>
              <a:spcPct val="0"/>
            </a:spcBef>
            <a:spcAft>
              <a:spcPct val="15000"/>
            </a:spcAft>
            <a:buChar char="•"/>
          </a:pPr>
          <a:r>
            <a:rPr lang="it-IT" sz="2700" kern="1200" dirty="0"/>
            <a:t>Proprietà e rappresentazione </a:t>
          </a:r>
        </a:p>
      </dsp:txBody>
      <dsp:txXfrm rot="-5400000">
        <a:off x="3970662" y="172035"/>
        <a:ext cx="7011159" cy="883492"/>
      </dsp:txXfrm>
    </dsp:sp>
    <dsp:sp modelId="{5850DDE1-CB91-4B5B-B307-0300E20C9D35}">
      <dsp:nvSpPr>
        <dsp:cNvPr id="0" name=""/>
        <dsp:cNvSpPr/>
      </dsp:nvSpPr>
      <dsp:spPr>
        <a:xfrm>
          <a:off x="0" y="1854"/>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a:t>
          </a:r>
        </a:p>
      </dsp:txBody>
      <dsp:txXfrm>
        <a:off x="59744" y="61598"/>
        <a:ext cx="3851173" cy="1104365"/>
      </dsp:txXfrm>
    </dsp:sp>
    <dsp:sp modelId="{2986E28C-7C9E-4A86-9EF3-B2ED2D108204}">
      <dsp:nvSpPr>
        <dsp:cNvPr id="0" name=""/>
        <dsp:cNvSpPr/>
      </dsp:nvSpPr>
      <dsp:spPr>
        <a:xfrm rot="5400000">
          <a:off x="7010597" y="-1630649"/>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Descrizione delle tipologie</a:t>
          </a:r>
        </a:p>
        <a:p>
          <a:pPr marL="228600" lvl="1" indent="-228600" algn="l" defTabSz="1200150">
            <a:lnSpc>
              <a:spcPct val="90000"/>
            </a:lnSpc>
            <a:spcBef>
              <a:spcPct val="0"/>
            </a:spcBef>
            <a:spcAft>
              <a:spcPct val="15000"/>
            </a:spcAft>
            <a:buChar char="•"/>
          </a:pPr>
          <a:r>
            <a:rPr lang="it-IT" sz="2700" kern="1200" dirty="0"/>
            <a:t>Introduzione alle TTPN</a:t>
          </a:r>
        </a:p>
      </dsp:txBody>
      <dsp:txXfrm rot="-5400000">
        <a:off x="3970662" y="1457081"/>
        <a:ext cx="7011159" cy="883492"/>
      </dsp:txXfrm>
    </dsp:sp>
    <dsp:sp modelId="{E0CFD9F7-6B52-45D6-AA5B-A2D709965C27}">
      <dsp:nvSpPr>
        <dsp:cNvPr id="0" name=""/>
        <dsp:cNvSpPr/>
      </dsp:nvSpPr>
      <dsp:spPr>
        <a:xfrm>
          <a:off x="0" y="1286900"/>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 Temporizzate</a:t>
          </a:r>
        </a:p>
      </dsp:txBody>
      <dsp:txXfrm>
        <a:off x="59744" y="1346644"/>
        <a:ext cx="3851173" cy="1104365"/>
      </dsp:txXfrm>
    </dsp:sp>
    <dsp:sp modelId="{181128BC-FAFC-4F5C-8D8B-BF4DC8F54B43}">
      <dsp:nvSpPr>
        <dsp:cNvPr id="0" name=""/>
        <dsp:cNvSpPr/>
      </dsp:nvSpPr>
      <dsp:spPr>
        <a:xfrm rot="5400000">
          <a:off x="7010597" y="-345603"/>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Modellazione e simulazione</a:t>
          </a:r>
        </a:p>
        <a:p>
          <a:pPr marL="228600" lvl="1" indent="-228600" algn="l" defTabSz="1200150">
            <a:lnSpc>
              <a:spcPct val="90000"/>
            </a:lnSpc>
            <a:spcBef>
              <a:spcPct val="0"/>
            </a:spcBef>
            <a:spcAft>
              <a:spcPct val="15000"/>
            </a:spcAft>
            <a:buChar char="•"/>
          </a:pPr>
          <a:r>
            <a:rPr lang="it-IT" sz="2700" kern="1200" dirty="0"/>
            <a:t>Risultati</a:t>
          </a:r>
        </a:p>
      </dsp:txBody>
      <dsp:txXfrm rot="-5400000">
        <a:off x="3970662" y="2742127"/>
        <a:ext cx="7011159" cy="883492"/>
      </dsp:txXfrm>
    </dsp:sp>
    <dsp:sp modelId="{35730CA0-688B-44ED-A7F5-D3B1170CCF31}">
      <dsp:nvSpPr>
        <dsp:cNvPr id="0" name=""/>
        <dsp:cNvSpPr/>
      </dsp:nvSpPr>
      <dsp:spPr>
        <a:xfrm>
          <a:off x="0" y="2571947"/>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Progetto di un magazzino a ricircolo</a:t>
          </a:r>
        </a:p>
      </dsp:txBody>
      <dsp:txXfrm>
        <a:off x="59744" y="2631691"/>
        <a:ext cx="3851173" cy="1104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D02BE-DEDC-49A1-A18C-249047D29DAB}">
      <dsp:nvSpPr>
        <dsp:cNvPr id="0" name=""/>
        <dsp:cNvSpPr/>
      </dsp:nvSpPr>
      <dsp:spPr>
        <a:xfrm>
          <a:off x="-4824799" y="-739444"/>
          <a:ext cx="5746590" cy="5746590"/>
        </a:xfrm>
        <a:prstGeom prst="blockArc">
          <a:avLst>
            <a:gd name="adj1" fmla="val 18900000"/>
            <a:gd name="adj2" fmla="val 2700000"/>
            <a:gd name="adj3" fmla="val 37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0B0D1-0CC5-48E4-BBDB-C5146BEF6BFE}">
      <dsp:nvSpPr>
        <dsp:cNvPr id="0" name=""/>
        <dsp:cNvSpPr/>
      </dsp:nvSpPr>
      <dsp:spPr>
        <a:xfrm>
          <a:off x="592847" y="426770"/>
          <a:ext cx="10378698"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i="0" kern="1200" dirty="0">
              <a:solidFill>
                <a:schemeClr val="bg2">
                  <a:lumMod val="25000"/>
                </a:schemeClr>
              </a:solidFill>
              <a:latin typeface="Arial Nova" panose="020B0504020202020204" pitchFamily="34" charset="0"/>
            </a:rPr>
            <a:t>Platform Independent Petri net Editor 2</a:t>
          </a:r>
          <a:r>
            <a:rPr lang="it-IT" sz="2000" b="0" i="0" kern="120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kern="1200" dirty="0">
            <a:solidFill>
              <a:schemeClr val="bg2">
                <a:lumMod val="25000"/>
              </a:schemeClr>
            </a:solidFill>
            <a:latin typeface="Arial Nova" panose="020B0504020202020204" pitchFamily="34" charset="0"/>
          </a:endParaRPr>
        </a:p>
      </dsp:txBody>
      <dsp:txXfrm>
        <a:off x="592847" y="426770"/>
        <a:ext cx="10378698" cy="853540"/>
      </dsp:txXfrm>
    </dsp:sp>
    <dsp:sp modelId="{C61BE632-3616-4AF4-9CB5-F85B45B52036}">
      <dsp:nvSpPr>
        <dsp:cNvPr id="0" name=""/>
        <dsp:cNvSpPr/>
      </dsp:nvSpPr>
      <dsp:spPr>
        <a:xfrm>
          <a:off x="59384" y="320077"/>
          <a:ext cx="1066925" cy="1066925"/>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887933-6460-4BDA-9FA9-F1F67377FB46}">
      <dsp:nvSpPr>
        <dsp:cNvPr id="0" name=""/>
        <dsp:cNvSpPr/>
      </dsp:nvSpPr>
      <dsp:spPr>
        <a:xfrm>
          <a:off x="903109" y="1707080"/>
          <a:ext cx="10068436"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a:solidFill>
                <a:schemeClr val="bg2">
                  <a:lumMod val="25000"/>
                </a:schemeClr>
              </a:solidFill>
              <a:latin typeface="Arial Nova" panose="020B0504020202020204" pitchFamily="34" charset="0"/>
            </a:rPr>
            <a:t>TPN Designer</a:t>
          </a:r>
          <a:r>
            <a:rPr lang="it-IT" sz="2000" kern="12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sp:txBody>
      <dsp:txXfrm>
        <a:off x="903109" y="1707080"/>
        <a:ext cx="10068436" cy="853540"/>
      </dsp:txXfrm>
    </dsp:sp>
    <dsp:sp modelId="{4381F485-9EDE-4ED4-B444-7CAEDE8F2A7E}">
      <dsp:nvSpPr>
        <dsp:cNvPr id="0" name=""/>
        <dsp:cNvSpPr/>
      </dsp:nvSpPr>
      <dsp:spPr>
        <a:xfrm>
          <a:off x="369646" y="1600387"/>
          <a:ext cx="1066925" cy="1066925"/>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B970-90D2-4320-A723-82F241EA9FA7}">
      <dsp:nvSpPr>
        <dsp:cNvPr id="0" name=""/>
        <dsp:cNvSpPr/>
      </dsp:nvSpPr>
      <dsp:spPr>
        <a:xfrm>
          <a:off x="592847" y="2987390"/>
          <a:ext cx="10378698" cy="853540"/>
        </a:xfrm>
        <a:prstGeom prst="rect">
          <a:avLst/>
        </a:prstGeom>
        <a:solidFill>
          <a:schemeClr val="bg1"/>
        </a:solid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err="1">
              <a:solidFill>
                <a:schemeClr val="bg2">
                  <a:lumMod val="25000"/>
                </a:schemeClr>
              </a:solidFill>
              <a:latin typeface="Arial Nova" panose="020B0504020202020204" pitchFamily="34" charset="0"/>
            </a:rPr>
            <a:t>Uppaal</a:t>
          </a:r>
          <a:r>
            <a:rPr lang="it-IT" sz="2000" kern="1200" dirty="0">
              <a:solidFill>
                <a:schemeClr val="bg2">
                  <a:lumMod val="25000"/>
                </a:schemeClr>
              </a:solidFill>
              <a:latin typeface="Arial Nova" panose="020B0504020202020204" pitchFamily="34" charset="0"/>
            </a:rPr>
            <a:t>, uno strumento software per la verifica di sistemi real-time, modellati sotto forma di reti di automi a tempo.</a:t>
          </a:r>
        </a:p>
      </dsp:txBody>
      <dsp:txXfrm>
        <a:off x="592847" y="2987390"/>
        <a:ext cx="10378698" cy="853540"/>
      </dsp:txXfrm>
    </dsp:sp>
    <dsp:sp modelId="{99C7D1A2-DEE3-4042-A66F-DA21E8BE7C95}">
      <dsp:nvSpPr>
        <dsp:cNvPr id="0" name=""/>
        <dsp:cNvSpPr/>
      </dsp:nvSpPr>
      <dsp:spPr>
        <a:xfrm>
          <a:off x="59384" y="2880698"/>
          <a:ext cx="1066925" cy="1066925"/>
        </a:xfrm>
        <a:prstGeom prst="ellipse">
          <a:avLst/>
        </a:prstGeom>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146D68-30D2-41BC-A589-E945C2677C83}" type="datetimeFigureOut">
              <a:rPr lang="it-IT" smtClean="0"/>
              <a:t>05/05/2022</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7217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05/05/2022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068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46D68-30D2-41BC-A589-E945C2677C83}" type="datetimeFigureOut">
              <a:rPr lang="it-IT" smtClean="0"/>
              <a:t>05/05/2022</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8817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05/05/2022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5144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05/05/2022</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1529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146D68-30D2-41BC-A589-E945C2677C83}" type="datetimeFigureOut">
              <a:rPr lang="it-IT" smtClean="0"/>
              <a:t>05/05/2022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417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2146D68-30D2-41BC-A589-E945C2677C83}" type="datetimeFigureOut">
              <a:rPr lang="it-IT" smtClean="0"/>
              <a:t>05/05/2022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567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2146D68-30D2-41BC-A589-E945C2677C83}" type="datetimeFigureOut">
              <a:rPr lang="it-IT" smtClean="0"/>
              <a:t>05/05/2022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11301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6D68-30D2-41BC-A589-E945C2677C83}" type="datetimeFigureOut">
              <a:rPr lang="it-IT" smtClean="0"/>
              <a:t>05/05/2022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7010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05/05/2022</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3446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146D68-30D2-41BC-A589-E945C2677C83}" type="datetimeFigureOut">
              <a:rPr lang="it-IT" smtClean="0"/>
              <a:t>05/05/2022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305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2146D68-30D2-41BC-A589-E945C2677C83}" type="datetimeFigureOut">
              <a:rPr lang="it-IT" smtClean="0"/>
              <a:t>05/05/2022</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E07006-C88A-4336-A977-389F4D6A6EDF}"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5996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7.png"/><Relationship Id="rId5" Type="http://schemas.openxmlformats.org/officeDocument/2006/relationships/image" Target="../media/image81.png"/><Relationship Id="rId10" Type="http://schemas.openxmlformats.org/officeDocument/2006/relationships/image" Target="../media/image46.png"/><Relationship Id="rId4" Type="http://schemas.openxmlformats.org/officeDocument/2006/relationships/image" Target="../media/image80.png"/><Relationship Id="rId9" Type="http://schemas.openxmlformats.org/officeDocument/2006/relationships/image" Target="../media/image59.pn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5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elettronico, circuito&#10;&#10;Descrizione generata automaticamente">
            <a:extLst>
              <a:ext uri="{FF2B5EF4-FFF2-40B4-BE49-F238E27FC236}">
                <a16:creationId xmlns:a16="http://schemas.microsoft.com/office/drawing/2014/main" id="{F870FE9E-2DE1-4E3D-95E2-FE42D98DE82B}"/>
              </a:ext>
            </a:extLst>
          </p:cNvPr>
          <p:cNvPicPr>
            <a:picLocks noChangeAspect="1"/>
          </p:cNvPicPr>
          <p:nvPr/>
        </p:nvPicPr>
        <p:blipFill rotWithShape="1">
          <a:blip r:embed="rId2">
            <a:extLst>
              <a:ext uri="{28A0092B-C50C-407E-A947-70E740481C1C}">
                <a14:useLocalDpi xmlns:a14="http://schemas.microsoft.com/office/drawing/2010/main" val="0"/>
              </a:ext>
            </a:extLst>
          </a:blip>
          <a:srcRect l="9292" r="26708"/>
          <a:stretch/>
        </p:blipFill>
        <p:spPr>
          <a:xfrm>
            <a:off x="20" y="10"/>
            <a:ext cx="12191980" cy="6857990"/>
          </a:xfrm>
          <a:prstGeom prst="rect">
            <a:avLst/>
          </a:prstGeom>
        </p:spPr>
      </p:pic>
      <p:grpSp>
        <p:nvGrpSpPr>
          <p:cNvPr id="14" name="Group 13">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BEFCA94-E1C0-47FC-8E68-1ED3A9F2E6DB}"/>
              </a:ext>
            </a:extLst>
          </p:cNvPr>
          <p:cNvSpPr>
            <a:spLocks noGrp="1"/>
          </p:cNvSpPr>
          <p:nvPr>
            <p:ph type="ctrTitle"/>
          </p:nvPr>
        </p:nvSpPr>
        <p:spPr>
          <a:xfrm>
            <a:off x="581191" y="4572000"/>
            <a:ext cx="10993549" cy="895244"/>
          </a:xfrm>
        </p:spPr>
        <p:txBody>
          <a:bodyPr>
            <a:normAutofit/>
          </a:bodyPr>
          <a:lstStyle/>
          <a:p>
            <a:pPr algn="ctr"/>
            <a:r>
              <a:rPr lang="it-IT" sz="4000" dirty="0">
                <a:solidFill>
                  <a:schemeClr val="bg1"/>
                </a:solidFill>
              </a:rPr>
              <a:t>Reti di </a:t>
            </a:r>
            <a:r>
              <a:rPr lang="it-IT" sz="4000" dirty="0" err="1">
                <a:solidFill>
                  <a:schemeClr val="bg1"/>
                </a:solidFill>
              </a:rPr>
              <a:t>petri</a:t>
            </a:r>
            <a:endParaRPr lang="it-IT" sz="4000" dirty="0">
              <a:solidFill>
                <a:schemeClr val="bg1"/>
              </a:solidFill>
            </a:endParaRPr>
          </a:p>
        </p:txBody>
      </p:sp>
      <p:sp>
        <p:nvSpPr>
          <p:cNvPr id="3" name="Sottotitolo 2">
            <a:extLst>
              <a:ext uri="{FF2B5EF4-FFF2-40B4-BE49-F238E27FC236}">
                <a16:creationId xmlns:a16="http://schemas.microsoft.com/office/drawing/2014/main" id="{199E5C44-EB5A-42BF-B109-8FBA6355FB21}"/>
              </a:ext>
            </a:extLst>
          </p:cNvPr>
          <p:cNvSpPr>
            <a:spLocks noGrp="1"/>
          </p:cNvSpPr>
          <p:nvPr>
            <p:ph type="subTitle" idx="1"/>
          </p:nvPr>
        </p:nvSpPr>
        <p:spPr>
          <a:xfrm>
            <a:off x="581194" y="5467246"/>
            <a:ext cx="10993546" cy="484822"/>
          </a:xfrm>
        </p:spPr>
        <p:txBody>
          <a:bodyPr>
            <a:normAutofit/>
          </a:bodyPr>
          <a:lstStyle/>
          <a:p>
            <a:r>
              <a:rPr lang="it-IT" dirty="0">
                <a:solidFill>
                  <a:srgbClr val="97F488"/>
                </a:solidFill>
              </a:rPr>
              <a:t>	Docente: prof. Pupo												studente: </a:t>
            </a:r>
            <a:r>
              <a:rPr lang="it-IT" dirty="0" err="1">
                <a:solidFill>
                  <a:srgbClr val="97F488"/>
                </a:solidFill>
              </a:rPr>
              <a:t>ivonne</a:t>
            </a:r>
            <a:r>
              <a:rPr lang="it-IT" dirty="0">
                <a:solidFill>
                  <a:srgbClr val="97F488"/>
                </a:solidFill>
              </a:rPr>
              <a:t> </a:t>
            </a:r>
            <a:r>
              <a:rPr lang="it-IT" dirty="0" err="1">
                <a:solidFill>
                  <a:srgbClr val="97F488"/>
                </a:solidFill>
              </a:rPr>
              <a:t>rizzuto</a:t>
            </a:r>
            <a:endParaRPr lang="it-IT" dirty="0">
              <a:solidFill>
                <a:srgbClr val="97F488"/>
              </a:solidFill>
            </a:endParaRPr>
          </a:p>
        </p:txBody>
      </p:sp>
      <p:pic>
        <p:nvPicPr>
          <p:cNvPr id="9" name="Immagine 8" descr="Immagine che contiene testo&#10;&#10;Descrizione generata automaticamente">
            <a:extLst>
              <a:ext uri="{FF2B5EF4-FFF2-40B4-BE49-F238E27FC236}">
                <a16:creationId xmlns:a16="http://schemas.microsoft.com/office/drawing/2014/main" id="{315376E4-510C-42CF-910A-BD4A2511D611}"/>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tretch>
            <a:fillRect/>
          </a:stretch>
        </p:blipFill>
        <p:spPr>
          <a:xfrm>
            <a:off x="4260156" y="501441"/>
            <a:ext cx="2961976" cy="1367115"/>
          </a:xfrm>
          <a:prstGeom prst="rect">
            <a:avLst/>
          </a:prstGeom>
        </p:spPr>
      </p:pic>
      <p:sp>
        <p:nvSpPr>
          <p:cNvPr id="4" name="CasellaDiTesto 3">
            <a:extLst>
              <a:ext uri="{FF2B5EF4-FFF2-40B4-BE49-F238E27FC236}">
                <a16:creationId xmlns:a16="http://schemas.microsoft.com/office/drawing/2014/main" id="{7BE7E0F9-2A93-414A-A874-DB4F92B5E0CF}"/>
              </a:ext>
            </a:extLst>
          </p:cNvPr>
          <p:cNvSpPr txBox="1"/>
          <p:nvPr/>
        </p:nvSpPr>
        <p:spPr>
          <a:xfrm>
            <a:off x="2706660" y="2369986"/>
            <a:ext cx="6068968" cy="646331"/>
          </a:xfrm>
          <a:prstGeom prst="rect">
            <a:avLst/>
          </a:prstGeom>
          <a:noFill/>
        </p:spPr>
        <p:txBody>
          <a:bodyPr wrap="square" rtlCol="0">
            <a:spAutoFit/>
          </a:bodyPr>
          <a:lstStyle/>
          <a:p>
            <a:pPr algn="ctr"/>
            <a:r>
              <a:rPr lang="it-IT" dirty="0">
                <a:solidFill>
                  <a:schemeClr val="accent2">
                    <a:lumMod val="40000"/>
                    <a:lumOff val="60000"/>
                  </a:schemeClr>
                </a:solidFill>
              </a:rPr>
              <a:t>Corso di laurea magistrale in Ingegneria dell’Automazione </a:t>
            </a:r>
          </a:p>
          <a:p>
            <a:pPr algn="ctr"/>
            <a:r>
              <a:rPr lang="it-IT" dirty="0">
                <a:solidFill>
                  <a:schemeClr val="accent2">
                    <a:lumMod val="40000"/>
                    <a:lumOff val="60000"/>
                  </a:schemeClr>
                </a:solidFill>
              </a:rPr>
              <a:t>A.A. 2021/2022</a:t>
            </a:r>
          </a:p>
        </p:txBody>
      </p:sp>
    </p:spTree>
    <p:extLst>
      <p:ext uri="{BB962C8B-B14F-4D97-AF65-F5344CB8AC3E}">
        <p14:creationId xmlns:p14="http://schemas.microsoft.com/office/powerpoint/2010/main" val="19468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861926"/>
                <a:ext cx="6441376" cy="3505978"/>
              </a:xfrm>
            </p:spPr>
            <p:txBody>
              <a:bodyPr>
                <a:normAutofit/>
              </a:bodyPr>
              <a:lstStyle/>
              <a:p>
                <a:r>
                  <a:rPr lang="it-IT" sz="2000" i="1" dirty="0">
                    <a:latin typeface="Arial Nova" panose="020B0504020202020204" pitchFamily="34" charset="0"/>
                  </a:rPr>
                  <a:t>Sequenzialità</a:t>
                </a:r>
                <a:r>
                  <a:rPr lang="it-IT" sz="2000" dirty="0">
                    <a:latin typeface="Arial Nova" panose="020B0504020202020204" pitchFamily="34" charset="0"/>
                  </a:rPr>
                  <a:t>, se date due transizioni, con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abilitata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abilitata, lo scatto della prima abilita la seconda;</a:t>
                </a:r>
              </a:p>
              <a:p>
                <a:endParaRPr lang="it-IT" sz="2000" dirty="0">
                  <a:latin typeface="Arial Nova" panose="020B0504020202020204" pitchFamily="34" charset="0"/>
                </a:endParaRPr>
              </a:p>
              <a:p>
                <a:r>
                  <a:rPr lang="it-IT" sz="2000" i="1" dirty="0">
                    <a:latin typeface="Arial Nova" panose="020B0504020202020204" pitchFamily="34" charset="0"/>
                  </a:rPr>
                  <a:t>Conflitto</a:t>
                </a:r>
                <a:r>
                  <a:rPr lang="it-IT" sz="2000" dirty="0">
                    <a:latin typeface="Arial Nova" panose="020B0504020202020204" pitchFamily="34" charset="0"/>
                  </a:rPr>
                  <a:t> </a:t>
                </a:r>
                <a:r>
                  <a:rPr lang="it-IT" sz="2000" i="1" dirty="0">
                    <a:latin typeface="Arial Nova" panose="020B0504020202020204" pitchFamily="34" charset="0"/>
                  </a:rPr>
                  <a:t>strutturale</a:t>
                </a:r>
                <a:r>
                  <a:rPr lang="it-IT" sz="2000" dirty="0">
                    <a:latin typeface="Arial Nova" panose="020B0504020202020204" pitchFamily="34" charset="0"/>
                  </a:rPr>
                  <a:t>, se due transizioni hanno almeno un posto di ingresso in comune. Il conflitto si dice </a:t>
                </a:r>
                <a:r>
                  <a:rPr lang="it-IT" sz="2000" i="1" dirty="0">
                    <a:latin typeface="Arial Nova" panose="020B0504020202020204" pitchFamily="34" charset="0"/>
                  </a:rPr>
                  <a:t>effettivo</a:t>
                </a:r>
                <a:r>
                  <a:rPr lang="it-IT" sz="2000" dirty="0">
                    <a:latin typeface="Arial Nova" panose="020B0504020202020204" pitchFamily="34" charset="0"/>
                  </a:rPr>
                  <a:t> se sono entrambe abilitate ed il numero dei token nei rispettivi posti non soddisfa tutti i pesi degli archi che li collegano.</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861926"/>
                <a:ext cx="6441376" cy="3505978"/>
              </a:xfrm>
              <a:blipFill>
                <a:blip r:embed="rId2"/>
                <a:stretch>
                  <a:fillRect l="-473" r="-1514"/>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2007590"/>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32" name="Gruppo 31">
            <a:extLst>
              <a:ext uri="{FF2B5EF4-FFF2-40B4-BE49-F238E27FC236}">
                <a16:creationId xmlns:a16="http://schemas.microsoft.com/office/drawing/2014/main" id="{79F7024D-70C8-41BE-80FB-6EE7EDD1BB5F}"/>
              </a:ext>
            </a:extLst>
          </p:cNvPr>
          <p:cNvGrpSpPr/>
          <p:nvPr/>
        </p:nvGrpSpPr>
        <p:grpSpPr>
          <a:xfrm>
            <a:off x="7395411" y="2715476"/>
            <a:ext cx="4090736" cy="1517742"/>
            <a:chOff x="6689558" y="2714826"/>
            <a:chExt cx="4584031" cy="1671767"/>
          </a:xfrm>
        </p:grpSpPr>
        <p:sp>
          <p:nvSpPr>
            <p:cNvPr id="6" name="Connettore 5">
              <a:extLst>
                <a:ext uri="{FF2B5EF4-FFF2-40B4-BE49-F238E27FC236}">
                  <a16:creationId xmlns:a16="http://schemas.microsoft.com/office/drawing/2014/main" id="{E981FAAD-FFDF-44DF-A2CA-FCA80CEBDE19}"/>
                </a:ext>
              </a:extLst>
            </p:cNvPr>
            <p:cNvSpPr/>
            <p:nvPr/>
          </p:nvSpPr>
          <p:spPr>
            <a:xfrm>
              <a:off x="6689558" y="3168808"/>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onnettore 6">
              <a:extLst>
                <a:ext uri="{FF2B5EF4-FFF2-40B4-BE49-F238E27FC236}">
                  <a16:creationId xmlns:a16="http://schemas.microsoft.com/office/drawing/2014/main" id="{3F0E16C5-44CD-4845-821F-BE5354BA72A4}"/>
                </a:ext>
              </a:extLst>
            </p:cNvPr>
            <p:cNvSpPr/>
            <p:nvPr/>
          </p:nvSpPr>
          <p:spPr>
            <a:xfrm>
              <a:off x="10343147" y="3166043"/>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6D79741C-F1BC-4B57-80C5-412DB273123D}"/>
                </a:ext>
              </a:extLst>
            </p:cNvPr>
            <p:cNvSpPr/>
            <p:nvPr/>
          </p:nvSpPr>
          <p:spPr>
            <a:xfrm>
              <a:off x="8482263" y="3166045"/>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940842" y="3166045"/>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C81D372-B523-48D9-9080-A1BD318D8365}"/>
                </a:ext>
              </a:extLst>
            </p:cNvPr>
            <p:cNvSpPr/>
            <p:nvPr/>
          </p:nvSpPr>
          <p:spPr>
            <a:xfrm>
              <a:off x="9825789" y="3166044"/>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onnettore 10">
              <a:extLst>
                <a:ext uri="{FF2B5EF4-FFF2-40B4-BE49-F238E27FC236}">
                  <a16:creationId xmlns:a16="http://schemas.microsoft.com/office/drawing/2014/main" id="{68E9E908-29EA-420A-B155-9D631B2B4A34}"/>
                </a:ext>
              </a:extLst>
            </p:cNvPr>
            <p:cNvSpPr/>
            <p:nvPr/>
          </p:nvSpPr>
          <p:spPr>
            <a:xfrm>
              <a:off x="6874044"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206917"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B803A1A-EA96-4DB2-AC6F-3EC078A59CC1}"/>
                </a:ext>
              </a:extLst>
            </p:cNvPr>
            <p:cNvCxnSpPr>
              <a:stCxn id="6" idx="6"/>
              <a:endCxn id="9" idx="1"/>
            </p:cNvCxnSpPr>
            <p:nvPr/>
          </p:nvCxnSpPr>
          <p:spPr>
            <a:xfrm flipV="1">
              <a:off x="7620000" y="3611971"/>
              <a:ext cx="320842" cy="27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764E5625-F2EC-4B64-855E-19BA41C9E964}"/>
                </a:ext>
              </a:extLst>
            </p:cNvPr>
            <p:cNvCxnSpPr>
              <a:cxnSpLocks/>
              <a:stCxn id="9" idx="3"/>
              <a:endCxn id="8" idx="2"/>
            </p:cNvCxnSpPr>
            <p:nvPr/>
          </p:nvCxnSpPr>
          <p:spPr>
            <a:xfrm>
              <a:off x="8069179" y="3611971"/>
              <a:ext cx="4130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ttore 2 17">
              <a:extLst>
                <a:ext uri="{FF2B5EF4-FFF2-40B4-BE49-F238E27FC236}">
                  <a16:creationId xmlns:a16="http://schemas.microsoft.com/office/drawing/2014/main" id="{159009D8-0144-4434-8CEA-2897F5AD743B}"/>
                </a:ext>
              </a:extLst>
            </p:cNvPr>
            <p:cNvCxnSpPr>
              <a:cxnSpLocks/>
              <a:stCxn id="8" idx="6"/>
              <a:endCxn id="10" idx="1"/>
            </p:cNvCxnSpPr>
            <p:nvPr/>
          </p:nvCxnSpPr>
          <p:spPr>
            <a:xfrm flipV="1">
              <a:off x="9412705" y="3611970"/>
              <a:ext cx="4130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A2CC5B4B-EBA8-4795-847C-55D8D44F847F}"/>
                </a:ext>
              </a:extLst>
            </p:cNvPr>
            <p:cNvCxnSpPr>
              <a:cxnSpLocks/>
              <a:stCxn id="10" idx="3"/>
              <a:endCxn id="7" idx="2"/>
            </p:cNvCxnSpPr>
            <p:nvPr/>
          </p:nvCxnSpPr>
          <p:spPr>
            <a:xfrm flipV="1">
              <a:off x="9954126" y="3611969"/>
              <a:ext cx="389021"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A4C2DB88-22FE-408C-A1F9-32D2138D88B4}"/>
                    </a:ext>
                  </a:extLst>
                </p:cNvPr>
                <p:cNvSpPr txBox="1"/>
                <p:nvPr/>
              </p:nvSpPr>
              <p:spPr>
                <a:xfrm>
                  <a:off x="8746957" y="4013682"/>
                  <a:ext cx="401053" cy="372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26" name="CasellaDiTesto 25">
                  <a:extLst>
                    <a:ext uri="{FF2B5EF4-FFF2-40B4-BE49-F238E27FC236}">
                      <a16:creationId xmlns:a16="http://schemas.microsoft.com/office/drawing/2014/main" id="{A4C2DB88-22FE-408C-A1F9-32D2138D88B4}"/>
                    </a:ext>
                  </a:extLst>
                </p:cNvPr>
                <p:cNvSpPr txBox="1">
                  <a:spLocks noRot="1" noChangeAspect="1" noMove="1" noResize="1" noEditPoints="1" noAdjustHandles="1" noChangeArrowheads="1" noChangeShapeType="1" noTextEdit="1"/>
                </p:cNvSpPr>
                <p:nvPr/>
              </p:nvSpPr>
              <p:spPr>
                <a:xfrm>
                  <a:off x="8746957" y="4013682"/>
                  <a:ext cx="401053" cy="372911"/>
                </a:xfrm>
                <a:prstGeom prst="rect">
                  <a:avLst/>
                </a:prstGeom>
                <a:blipFill>
                  <a:blip r:embed="rId3"/>
                  <a:stretch>
                    <a:fillRect b="-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6950242" y="401368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6950242" y="4013681"/>
                  <a:ext cx="401053" cy="322626"/>
                </a:xfrm>
                <a:prstGeom prst="rect">
                  <a:avLst/>
                </a:prstGeom>
                <a:blipFill>
                  <a:blip r:embed="rId4"/>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7804483" y="2714826"/>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7804483" y="2714826"/>
                  <a:ext cx="401053" cy="322626"/>
                </a:xfrm>
                <a:prstGeom prst="rect">
                  <a:avLst/>
                </a:prstGeom>
                <a:blipFill>
                  <a:blip r:embed="rId5"/>
                  <a:stretch>
                    <a:fillRect b="-122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32C80157-8C00-47CF-B828-B9DEA1A3150A}"/>
                    </a:ext>
                  </a:extLst>
                </p:cNvPr>
                <p:cNvSpPr txBox="1"/>
                <p:nvPr/>
              </p:nvSpPr>
              <p:spPr>
                <a:xfrm>
                  <a:off x="10607840" y="399782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3</m:t>
                            </m:r>
                          </m:sub>
                        </m:sSub>
                      </m:oMath>
                    </m:oMathPara>
                  </a14:m>
                  <a:endParaRPr lang="it-IT" sz="1600" i="1" dirty="0"/>
                </a:p>
              </p:txBody>
            </p:sp>
          </mc:Choice>
          <mc:Fallback xmlns="">
            <p:sp>
              <p:nvSpPr>
                <p:cNvPr id="29" name="CasellaDiTesto 28">
                  <a:extLst>
                    <a:ext uri="{FF2B5EF4-FFF2-40B4-BE49-F238E27FC236}">
                      <a16:creationId xmlns:a16="http://schemas.microsoft.com/office/drawing/2014/main" id="{32C80157-8C00-47CF-B828-B9DEA1A3150A}"/>
                    </a:ext>
                  </a:extLst>
                </p:cNvPr>
                <p:cNvSpPr txBox="1">
                  <a:spLocks noRot="1" noChangeAspect="1" noMove="1" noResize="1" noEditPoints="1" noAdjustHandles="1" noChangeArrowheads="1" noChangeShapeType="1" noTextEdit="1"/>
                </p:cNvSpPr>
                <p:nvPr/>
              </p:nvSpPr>
              <p:spPr>
                <a:xfrm>
                  <a:off x="10607840" y="3997821"/>
                  <a:ext cx="401053" cy="322626"/>
                </a:xfrm>
                <a:prstGeom prst="rect">
                  <a:avLst/>
                </a:prstGeom>
                <a:blipFill>
                  <a:blip r:embed="rId6"/>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2A1E7F1-E4DB-49C4-938F-A671DA73721E}"/>
                    </a:ext>
                  </a:extLst>
                </p:cNvPr>
                <p:cNvSpPr txBox="1"/>
                <p:nvPr/>
              </p:nvSpPr>
              <p:spPr>
                <a:xfrm>
                  <a:off x="9689430" y="2756084"/>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0" name="CasellaDiTesto 29">
                  <a:extLst>
                    <a:ext uri="{FF2B5EF4-FFF2-40B4-BE49-F238E27FC236}">
                      <a16:creationId xmlns:a16="http://schemas.microsoft.com/office/drawing/2014/main" id="{82A1E7F1-E4DB-49C4-938F-A671DA73721E}"/>
                    </a:ext>
                  </a:extLst>
                </p:cNvPr>
                <p:cNvSpPr txBox="1">
                  <a:spLocks noRot="1" noChangeAspect="1" noMove="1" noResize="1" noEditPoints="1" noAdjustHandles="1" noChangeArrowheads="1" noChangeShapeType="1" noTextEdit="1"/>
                </p:cNvSpPr>
                <p:nvPr/>
              </p:nvSpPr>
              <p:spPr>
                <a:xfrm>
                  <a:off x="9689430" y="2756084"/>
                  <a:ext cx="401053" cy="322626"/>
                </a:xfrm>
                <a:prstGeom prst="rect">
                  <a:avLst/>
                </a:prstGeom>
                <a:blipFill>
                  <a:blip r:embed="rId7"/>
                  <a:stretch>
                    <a:fillRect b="-12500"/>
                  </a:stretch>
                </a:blipFill>
              </p:spPr>
              <p:txBody>
                <a:bodyPr/>
                <a:lstStyle/>
                <a:p>
                  <a:r>
                    <a:rPr lang="it-IT">
                      <a:noFill/>
                    </a:rPr>
                    <a:t> </a:t>
                  </a:r>
                </a:p>
              </p:txBody>
            </p:sp>
          </mc:Fallback>
        </mc:AlternateContent>
      </p:grpSp>
      <p:grpSp>
        <p:nvGrpSpPr>
          <p:cNvPr id="67" name="Gruppo 66">
            <a:extLst>
              <a:ext uri="{FF2B5EF4-FFF2-40B4-BE49-F238E27FC236}">
                <a16:creationId xmlns:a16="http://schemas.microsoft.com/office/drawing/2014/main" id="{0B1D21D8-6480-42B3-B54D-D6B77639435E}"/>
              </a:ext>
            </a:extLst>
          </p:cNvPr>
          <p:cNvGrpSpPr/>
          <p:nvPr/>
        </p:nvGrpSpPr>
        <p:grpSpPr>
          <a:xfrm>
            <a:off x="7914329" y="4941797"/>
            <a:ext cx="3349952" cy="1527048"/>
            <a:chOff x="7628042" y="5033386"/>
            <a:chExt cx="3378644" cy="1604500"/>
          </a:xfrm>
        </p:grpSpPr>
        <p:sp>
          <p:nvSpPr>
            <p:cNvPr id="33" name="Connettore 32">
              <a:extLst>
                <a:ext uri="{FF2B5EF4-FFF2-40B4-BE49-F238E27FC236}">
                  <a16:creationId xmlns:a16="http://schemas.microsoft.com/office/drawing/2014/main" id="{934A6E4F-B047-4DB1-9326-3C408750F957}"/>
                </a:ext>
              </a:extLst>
            </p:cNvPr>
            <p:cNvSpPr/>
            <p:nvPr/>
          </p:nvSpPr>
          <p:spPr>
            <a:xfrm>
              <a:off x="7710357" y="5045533"/>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onnettore 33">
              <a:extLst>
                <a:ext uri="{FF2B5EF4-FFF2-40B4-BE49-F238E27FC236}">
                  <a16:creationId xmlns:a16="http://schemas.microsoft.com/office/drawing/2014/main" id="{E6A85834-14E0-48E8-AAB4-9557248388CE}"/>
                </a:ext>
              </a:extLst>
            </p:cNvPr>
            <p:cNvSpPr/>
            <p:nvPr/>
          </p:nvSpPr>
          <p:spPr>
            <a:xfrm>
              <a:off x="9880281" y="5033386"/>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D8934BD-15A3-4D9B-BB25-3E3F9F3D3939}"/>
                    </a:ext>
                  </a:extLst>
                </p:cNvPr>
                <p:cNvSpPr txBox="1"/>
                <p:nvPr/>
              </p:nvSpPr>
              <p:spPr>
                <a:xfrm>
                  <a:off x="8512042" y="5268950"/>
                  <a:ext cx="3865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36" name="CasellaDiTesto 35">
                  <a:extLst>
                    <a:ext uri="{FF2B5EF4-FFF2-40B4-BE49-F238E27FC236}">
                      <a16:creationId xmlns:a16="http://schemas.microsoft.com/office/drawing/2014/main" id="{6D8934BD-15A3-4D9B-BB25-3E3F9F3D3939}"/>
                    </a:ext>
                  </a:extLst>
                </p:cNvPr>
                <p:cNvSpPr txBox="1">
                  <a:spLocks noRot="1" noChangeAspect="1" noMove="1" noResize="1" noEditPoints="1" noAdjustHandles="1" noChangeArrowheads="1" noChangeShapeType="1" noTextEdit="1"/>
                </p:cNvSpPr>
                <p:nvPr/>
              </p:nvSpPr>
              <p:spPr>
                <a:xfrm>
                  <a:off x="8512042" y="5268950"/>
                  <a:ext cx="386526" cy="338554"/>
                </a:xfrm>
                <a:prstGeom prst="rect">
                  <a:avLst/>
                </a:prstGeom>
                <a:blipFill>
                  <a:blip r:embed="rId8"/>
                  <a:stretch>
                    <a:fillRect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A0D25738-74BA-4829-A7A1-1467FF5E0A3F}"/>
                    </a:ext>
                  </a:extLst>
                </p:cNvPr>
                <p:cNvSpPr txBox="1"/>
                <p:nvPr/>
              </p:nvSpPr>
              <p:spPr>
                <a:xfrm>
                  <a:off x="10686820" y="5280933"/>
                  <a:ext cx="319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8" name="CasellaDiTesto 37">
                  <a:extLst>
                    <a:ext uri="{FF2B5EF4-FFF2-40B4-BE49-F238E27FC236}">
                      <a16:creationId xmlns:a16="http://schemas.microsoft.com/office/drawing/2014/main" id="{A0D25738-74BA-4829-A7A1-1467FF5E0A3F}"/>
                    </a:ext>
                  </a:extLst>
                </p:cNvPr>
                <p:cNvSpPr txBox="1">
                  <a:spLocks noRot="1" noChangeAspect="1" noMove="1" noResize="1" noEditPoints="1" noAdjustHandles="1" noChangeArrowheads="1" noChangeShapeType="1" noTextEdit="1"/>
                </p:cNvSpPr>
                <p:nvPr/>
              </p:nvSpPr>
              <p:spPr>
                <a:xfrm>
                  <a:off x="10686820" y="5280933"/>
                  <a:ext cx="319866" cy="338554"/>
                </a:xfrm>
                <a:prstGeom prst="rect">
                  <a:avLst/>
                </a:prstGeom>
                <a:blipFill>
                  <a:blip r:embed="rId9"/>
                  <a:stretch>
                    <a:fillRect r="-3846" b="-11321"/>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85F947E2-8D9A-4C72-B849-912331B9C9FA}"/>
                </a:ext>
              </a:extLst>
            </p:cNvPr>
            <p:cNvSpPr/>
            <p:nvPr/>
          </p:nvSpPr>
          <p:spPr>
            <a:xfrm>
              <a:off x="7628042" y="6272667"/>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EDDECE7D-C1BE-4098-92AF-B4611D9B2B11}"/>
                </a:ext>
              </a:extLst>
            </p:cNvPr>
            <p:cNvSpPr/>
            <p:nvPr/>
          </p:nvSpPr>
          <p:spPr>
            <a:xfrm>
              <a:off x="9797966" y="6274002"/>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onnettore 40">
              <a:extLst>
                <a:ext uri="{FF2B5EF4-FFF2-40B4-BE49-F238E27FC236}">
                  <a16:creationId xmlns:a16="http://schemas.microsoft.com/office/drawing/2014/main" id="{F89CC213-8375-403D-B05D-4BE3E79FFEEE}"/>
                </a:ext>
              </a:extLst>
            </p:cNvPr>
            <p:cNvSpPr/>
            <p:nvPr/>
          </p:nvSpPr>
          <p:spPr>
            <a:xfrm>
              <a:off x="7857096" y="5330723"/>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0578D826-BE5A-458C-B4F6-205DF747A222}"/>
                </a:ext>
              </a:extLst>
            </p:cNvPr>
            <p:cNvSpPr/>
            <p:nvPr/>
          </p:nvSpPr>
          <p:spPr>
            <a:xfrm>
              <a:off x="8172043" y="5329079"/>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B407E19C-CF38-4C82-998F-643A9786B697}"/>
                    </a:ext>
                  </a:extLst>
                </p:cNvPr>
                <p:cNvSpPr txBox="1"/>
                <p:nvPr/>
              </p:nvSpPr>
              <p:spPr>
                <a:xfrm>
                  <a:off x="7946567" y="6344985"/>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43" name="CasellaDiTesto 42">
                  <a:extLst>
                    <a:ext uri="{FF2B5EF4-FFF2-40B4-BE49-F238E27FC236}">
                      <a16:creationId xmlns:a16="http://schemas.microsoft.com/office/drawing/2014/main" id="{B407E19C-CF38-4C82-998F-643A9786B697}"/>
                    </a:ext>
                  </a:extLst>
                </p:cNvPr>
                <p:cNvSpPr txBox="1">
                  <a:spLocks noRot="1" noChangeAspect="1" noMove="1" noResize="1" noEditPoints="1" noAdjustHandles="1" noChangeArrowheads="1" noChangeShapeType="1" noTextEdit="1"/>
                </p:cNvSpPr>
                <p:nvPr/>
              </p:nvSpPr>
              <p:spPr>
                <a:xfrm>
                  <a:off x="7946567" y="6344985"/>
                  <a:ext cx="357895" cy="292901"/>
                </a:xfrm>
                <a:prstGeom prst="rect">
                  <a:avLst/>
                </a:prstGeom>
                <a:blipFill>
                  <a:blip r:embed="rId10"/>
                  <a:stretch>
                    <a:fillRect b="-195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0F16B02B-BC13-415A-86FF-9FE19FEB0CDE}"/>
                    </a:ext>
                  </a:extLst>
                </p:cNvPr>
                <p:cNvSpPr txBox="1"/>
                <p:nvPr/>
              </p:nvSpPr>
              <p:spPr>
                <a:xfrm>
                  <a:off x="10148790" y="6312803"/>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44" name="CasellaDiTesto 43">
                  <a:extLst>
                    <a:ext uri="{FF2B5EF4-FFF2-40B4-BE49-F238E27FC236}">
                      <a16:creationId xmlns:a16="http://schemas.microsoft.com/office/drawing/2014/main" id="{0F16B02B-BC13-415A-86FF-9FE19FEB0CDE}"/>
                    </a:ext>
                  </a:extLst>
                </p:cNvPr>
                <p:cNvSpPr txBox="1">
                  <a:spLocks noRot="1" noChangeAspect="1" noMove="1" noResize="1" noEditPoints="1" noAdjustHandles="1" noChangeArrowheads="1" noChangeShapeType="1" noTextEdit="1"/>
                </p:cNvSpPr>
                <p:nvPr/>
              </p:nvSpPr>
              <p:spPr>
                <a:xfrm>
                  <a:off x="10148790" y="6312803"/>
                  <a:ext cx="357895" cy="292901"/>
                </a:xfrm>
                <a:prstGeom prst="rect">
                  <a:avLst/>
                </a:prstGeom>
                <a:blipFill>
                  <a:blip r:embed="rId11"/>
                  <a:stretch>
                    <a:fillRect b="-19565"/>
                  </a:stretch>
                </a:blipFill>
              </p:spPr>
              <p:txBody>
                <a:bodyPr/>
                <a:lstStyle/>
                <a:p>
                  <a:r>
                    <a:rPr lang="it-IT">
                      <a:noFill/>
                    </a:rPr>
                    <a:t> </a:t>
                  </a:r>
                </a:p>
              </p:txBody>
            </p:sp>
          </mc:Fallback>
        </mc:AlternateContent>
        <p:cxnSp>
          <p:nvCxnSpPr>
            <p:cNvPr id="45" name="Connettore 2 44">
              <a:extLst>
                <a:ext uri="{FF2B5EF4-FFF2-40B4-BE49-F238E27FC236}">
                  <a16:creationId xmlns:a16="http://schemas.microsoft.com/office/drawing/2014/main" id="{6CB95CE6-6C76-4789-A6CE-4966A1AFDC27}"/>
                </a:ext>
              </a:extLst>
            </p:cNvPr>
            <p:cNvCxnSpPr>
              <a:cxnSpLocks/>
              <a:stCxn id="33" idx="4"/>
              <a:endCxn id="39" idx="0"/>
            </p:cNvCxnSpPr>
            <p:nvPr/>
          </p:nvCxnSpPr>
          <p:spPr>
            <a:xfrm>
              <a:off x="8125515" y="5855215"/>
              <a:ext cx="0" cy="4174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a:extLst>
                <a:ext uri="{FF2B5EF4-FFF2-40B4-BE49-F238E27FC236}">
                  <a16:creationId xmlns:a16="http://schemas.microsoft.com/office/drawing/2014/main" id="{77D0D086-D2EC-4F77-A8A4-BE423CE2BF2E}"/>
                </a:ext>
              </a:extLst>
            </p:cNvPr>
            <p:cNvCxnSpPr>
              <a:cxnSpLocks/>
              <a:stCxn id="33" idx="5"/>
              <a:endCxn id="40" idx="1"/>
            </p:cNvCxnSpPr>
            <p:nvPr/>
          </p:nvCxnSpPr>
          <p:spPr>
            <a:xfrm>
              <a:off x="8419076" y="5736640"/>
              <a:ext cx="1378890" cy="6096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5" name="Connettore 2 54">
              <a:extLst>
                <a:ext uri="{FF2B5EF4-FFF2-40B4-BE49-F238E27FC236}">
                  <a16:creationId xmlns:a16="http://schemas.microsoft.com/office/drawing/2014/main" id="{35189C1C-DF04-4B4B-A929-9D6E43C4C880}"/>
                </a:ext>
              </a:extLst>
            </p:cNvPr>
            <p:cNvCxnSpPr>
              <a:cxnSpLocks/>
              <a:stCxn id="34" idx="4"/>
              <a:endCxn id="40" idx="0"/>
            </p:cNvCxnSpPr>
            <p:nvPr/>
          </p:nvCxnSpPr>
          <p:spPr>
            <a:xfrm>
              <a:off x="10295439" y="5843068"/>
              <a:ext cx="0" cy="4309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715475"/>
                <a:ext cx="6441375" cy="3753369"/>
              </a:xfrm>
            </p:spPr>
            <p:txBody>
              <a:bodyPr>
                <a:normAutofit lnSpcReduction="10000"/>
              </a:bodyPr>
              <a:lstStyle/>
              <a:p>
                <a:r>
                  <a:rPr lang="it-IT" sz="2000" i="1" dirty="0">
                    <a:latin typeface="Arial Nova" panose="020B0504020202020204" pitchFamily="34" charset="0"/>
                  </a:rPr>
                  <a:t>Concorrenza</a:t>
                </a:r>
                <a:r>
                  <a:rPr lang="it-IT" sz="2000" dirty="0">
                    <a:latin typeface="Arial Nova" panose="020B0504020202020204" pitchFamily="34" charset="0"/>
                  </a:rPr>
                  <a:t>, se date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queste non condividono alcun posto di ingresso e perciò lo scatto di una non influenza quello dell’altra;</a:t>
                </a: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Mutua</a:t>
                </a:r>
                <a:r>
                  <a:rPr lang="it-IT" sz="2000" dirty="0">
                    <a:latin typeface="Arial Nova" panose="020B0504020202020204" pitchFamily="34" charset="0"/>
                  </a:rPr>
                  <a:t> </a:t>
                </a:r>
                <a:r>
                  <a:rPr lang="it-IT" sz="2000" i="1" dirty="0">
                    <a:latin typeface="Arial Nova" panose="020B0504020202020204" pitchFamily="34" charset="0"/>
                  </a:rPr>
                  <a:t>esclusione</a:t>
                </a:r>
                <a:r>
                  <a:rPr lang="it-IT" sz="2000" dirty="0">
                    <a:latin typeface="Arial Nova" panose="020B0504020202020204" pitchFamily="34" charset="0"/>
                  </a:rPr>
                  <a:t>, quando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saranno mai abilitate contemporaneamente;</a:t>
                </a:r>
              </a:p>
              <a:p>
                <a:endParaRPr lang="it-IT" sz="2000" dirty="0">
                  <a:latin typeface="Arial Nova" panose="020B0504020202020204" pitchFamily="34" charset="0"/>
                </a:endParaRPr>
              </a:p>
              <a:p>
                <a:r>
                  <a:rPr lang="it-IT" sz="2000" i="1" dirty="0">
                    <a:latin typeface="Arial Nova" panose="020B0504020202020204" pitchFamily="34" charset="0"/>
                  </a:rPr>
                  <a:t>Confusione</a:t>
                </a:r>
                <a:r>
                  <a:rPr lang="it-IT" sz="2000" dirty="0">
                    <a:latin typeface="Arial Nova" panose="020B0504020202020204" pitchFamily="34" charset="0"/>
                  </a:rPr>
                  <a:t>, se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sono in concorrenza e l’ordine con cui verrà lo sparo influenzerà la risoluzione di un successivo conflitto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e </a:t>
                </a:r>
                <a14:m>
                  <m:oMath xmlns:m="http://schemas.openxmlformats.org/officeDocument/2006/math">
                    <m:sSub>
                      <m:sSubPr>
                        <m:ctrlPr>
                          <a:rPr lang="it-IT" sz="2000" i="1" smtClean="0">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3</m:t>
                        </m:r>
                      </m:sub>
                    </m:sSub>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715475"/>
                <a:ext cx="6441375" cy="3753369"/>
              </a:xfrm>
              <a:blipFill>
                <a:blip r:embed="rId2"/>
                <a:stretch>
                  <a:fillRect l="-473" t="-162" r="-1230" b="-1786"/>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1975626"/>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78" name="Gruppo 77">
            <a:extLst>
              <a:ext uri="{FF2B5EF4-FFF2-40B4-BE49-F238E27FC236}">
                <a16:creationId xmlns:a16="http://schemas.microsoft.com/office/drawing/2014/main" id="{D45DDEAB-DF98-4167-B65C-A9EC57334EE7}"/>
              </a:ext>
            </a:extLst>
          </p:cNvPr>
          <p:cNvGrpSpPr/>
          <p:nvPr/>
        </p:nvGrpSpPr>
        <p:grpSpPr>
          <a:xfrm>
            <a:off x="7431979" y="2519619"/>
            <a:ext cx="2141888" cy="1716245"/>
            <a:chOff x="9174066" y="2581811"/>
            <a:chExt cx="1980855" cy="1644254"/>
          </a:xfrm>
        </p:grpSpPr>
        <p:grpSp>
          <p:nvGrpSpPr>
            <p:cNvPr id="75" name="Gruppo 74">
              <a:extLst>
                <a:ext uri="{FF2B5EF4-FFF2-40B4-BE49-F238E27FC236}">
                  <a16:creationId xmlns:a16="http://schemas.microsoft.com/office/drawing/2014/main" id="{C73839CB-367E-47E5-83A5-60FB4E9897F6}"/>
                </a:ext>
              </a:extLst>
            </p:cNvPr>
            <p:cNvGrpSpPr/>
            <p:nvPr/>
          </p:nvGrpSpPr>
          <p:grpSpPr>
            <a:xfrm>
              <a:off x="9174066" y="2581811"/>
              <a:ext cx="1980855" cy="1644254"/>
              <a:chOff x="7756244" y="2709982"/>
              <a:chExt cx="1980855" cy="1644254"/>
            </a:xfrm>
          </p:grpSpPr>
          <p:sp>
            <p:nvSpPr>
              <p:cNvPr id="6" name="Connettore 5">
                <a:extLst>
                  <a:ext uri="{FF2B5EF4-FFF2-40B4-BE49-F238E27FC236}">
                    <a16:creationId xmlns:a16="http://schemas.microsoft.com/office/drawing/2014/main" id="{E981FAAD-FFDF-44DF-A2CA-FCA80CEBDE19}"/>
                  </a:ext>
                </a:extLst>
              </p:cNvPr>
              <p:cNvSpPr/>
              <p:nvPr/>
            </p:nvSpPr>
            <p:spPr>
              <a:xfrm>
                <a:off x="7833076" y="2709982"/>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756244" y="345803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995945" y="289550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5B803A1A-EA96-4DB2-AC6F-3EC078A59CC1}"/>
                  </a:ext>
                </a:extLst>
              </p:cNvPr>
              <p:cNvCxnSpPr>
                <a:cxnSpLocks/>
                <a:stCxn id="6" idx="4"/>
                <a:endCxn id="9" idx="0"/>
              </p:cNvCxnSpPr>
              <p:nvPr/>
            </p:nvCxnSpPr>
            <p:spPr>
              <a:xfrm>
                <a:off x="8088812" y="3229747"/>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8277283" y="2823965"/>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8277283" y="2823965"/>
                    <a:ext cx="300633" cy="30777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8372416" y="3333298"/>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8372416" y="3333298"/>
                    <a:ext cx="312997" cy="307777"/>
                  </a:xfrm>
                  <a:prstGeom prst="rect">
                    <a:avLst/>
                  </a:prstGeom>
                  <a:blipFill>
                    <a:blip r:embed="rId4"/>
                    <a:stretch>
                      <a:fillRect/>
                    </a:stretch>
                  </a:blipFill>
                </p:spPr>
                <p:txBody>
                  <a:bodyPr/>
                  <a:lstStyle/>
                  <a:p>
                    <a:r>
                      <a:rPr lang="it-IT">
                        <a:noFill/>
                      </a:rPr>
                      <a:t> </a:t>
                    </a:r>
                  </a:p>
                </p:txBody>
              </p:sp>
            </mc:Fallback>
          </mc:AlternateContent>
          <p:sp>
            <p:nvSpPr>
              <p:cNvPr id="60" name="Connettore 59">
                <a:extLst>
                  <a:ext uri="{FF2B5EF4-FFF2-40B4-BE49-F238E27FC236}">
                    <a16:creationId xmlns:a16="http://schemas.microsoft.com/office/drawing/2014/main" id="{FD38A9CB-56D4-4D00-A2C9-BCBE0EECDE5E}"/>
                  </a:ext>
                </a:extLst>
              </p:cNvPr>
              <p:cNvSpPr/>
              <p:nvPr/>
            </p:nvSpPr>
            <p:spPr>
              <a:xfrm>
                <a:off x="8891170" y="271288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263893FD-1C68-4505-A0B7-9A087B361FDC}"/>
                  </a:ext>
                </a:extLst>
              </p:cNvPr>
              <p:cNvSpPr/>
              <p:nvPr/>
            </p:nvSpPr>
            <p:spPr>
              <a:xfrm>
                <a:off x="8814338" y="3460940"/>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DD5E49A2-1148-4A66-839A-E60DDEFCA377}"/>
                  </a:ext>
                </a:extLst>
              </p:cNvPr>
              <p:cNvSpPr/>
              <p:nvPr/>
            </p:nvSpPr>
            <p:spPr>
              <a:xfrm>
                <a:off x="9054039" y="2898402"/>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 name="Connettore 2 62">
                <a:extLst>
                  <a:ext uri="{FF2B5EF4-FFF2-40B4-BE49-F238E27FC236}">
                    <a16:creationId xmlns:a16="http://schemas.microsoft.com/office/drawing/2014/main" id="{EEF8B518-A45D-40E9-A925-162B7F8BD5BD}"/>
                  </a:ext>
                </a:extLst>
              </p:cNvPr>
              <p:cNvCxnSpPr>
                <a:cxnSpLocks/>
                <a:stCxn id="60" idx="4"/>
                <a:endCxn id="61" idx="0"/>
              </p:cNvCxnSpPr>
              <p:nvPr/>
            </p:nvCxnSpPr>
            <p:spPr>
              <a:xfrm>
                <a:off x="9146906" y="3232648"/>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58F6DC04-9BF8-4026-A691-6A4DCA366EB9}"/>
                      </a:ext>
                    </a:extLst>
                  </p:cNvPr>
                  <p:cNvSpPr txBox="1"/>
                  <p:nvPr/>
                </p:nvSpPr>
                <p:spPr>
                  <a:xfrm>
                    <a:off x="9335377" y="2826866"/>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64" name="CasellaDiTesto 63">
                    <a:extLst>
                      <a:ext uri="{FF2B5EF4-FFF2-40B4-BE49-F238E27FC236}">
                        <a16:creationId xmlns:a16="http://schemas.microsoft.com/office/drawing/2014/main" id="{58F6DC04-9BF8-4026-A691-6A4DCA366EB9}"/>
                      </a:ext>
                    </a:extLst>
                  </p:cNvPr>
                  <p:cNvSpPr txBox="1">
                    <a:spLocks noRot="1" noChangeAspect="1" noMove="1" noResize="1" noEditPoints="1" noAdjustHandles="1" noChangeArrowheads="1" noChangeShapeType="1" noTextEdit="1"/>
                  </p:cNvSpPr>
                  <p:nvPr/>
                </p:nvSpPr>
                <p:spPr>
                  <a:xfrm>
                    <a:off x="9335377" y="2826866"/>
                    <a:ext cx="300633" cy="30777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B8678CEA-4888-4B9B-BA54-003B71B97A7B}"/>
                      </a:ext>
                    </a:extLst>
                  </p:cNvPr>
                  <p:cNvSpPr txBox="1"/>
                  <p:nvPr/>
                </p:nvSpPr>
                <p:spPr>
                  <a:xfrm>
                    <a:off x="9424102" y="3327225"/>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65" name="CasellaDiTesto 64">
                    <a:extLst>
                      <a:ext uri="{FF2B5EF4-FFF2-40B4-BE49-F238E27FC236}">
                        <a16:creationId xmlns:a16="http://schemas.microsoft.com/office/drawing/2014/main" id="{B8678CEA-4888-4B9B-BA54-003B71B97A7B}"/>
                      </a:ext>
                    </a:extLst>
                  </p:cNvPr>
                  <p:cNvSpPr txBox="1">
                    <a:spLocks noRot="1" noChangeAspect="1" noMove="1" noResize="1" noEditPoints="1" noAdjustHandles="1" noChangeArrowheads="1" noChangeShapeType="1" noTextEdit="1"/>
                  </p:cNvSpPr>
                  <p:nvPr/>
                </p:nvSpPr>
                <p:spPr>
                  <a:xfrm>
                    <a:off x="9424102" y="3327225"/>
                    <a:ext cx="312997" cy="307777"/>
                  </a:xfrm>
                  <a:prstGeom prst="rect">
                    <a:avLst/>
                  </a:prstGeom>
                  <a:blipFill>
                    <a:blip r:embed="rId6"/>
                    <a:stretch>
                      <a:fillRect/>
                    </a:stretch>
                  </a:blipFill>
                </p:spPr>
                <p:txBody>
                  <a:bodyPr/>
                  <a:lstStyle/>
                  <a:p>
                    <a:r>
                      <a:rPr lang="it-IT">
                        <a:noFill/>
                      </a:rPr>
                      <a:t> </a:t>
                    </a:r>
                  </a:p>
                </p:txBody>
              </p:sp>
            </mc:Fallback>
          </mc:AlternateContent>
          <p:sp>
            <p:nvSpPr>
              <p:cNvPr id="66" name="Connettore 65">
                <a:extLst>
                  <a:ext uri="{FF2B5EF4-FFF2-40B4-BE49-F238E27FC236}">
                    <a16:creationId xmlns:a16="http://schemas.microsoft.com/office/drawing/2014/main" id="{9EBF77D6-11C8-4FFA-8C51-6827780BA28D}"/>
                  </a:ext>
                </a:extLst>
              </p:cNvPr>
              <p:cNvSpPr/>
              <p:nvPr/>
            </p:nvSpPr>
            <p:spPr>
              <a:xfrm>
                <a:off x="7837052" y="3834471"/>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onnettore 67">
                <a:extLst>
                  <a:ext uri="{FF2B5EF4-FFF2-40B4-BE49-F238E27FC236}">
                    <a16:creationId xmlns:a16="http://schemas.microsoft.com/office/drawing/2014/main" id="{EB39F80E-047B-4E09-ADD3-E1D70474EEAF}"/>
                  </a:ext>
                </a:extLst>
              </p:cNvPr>
              <p:cNvSpPr/>
              <p:nvPr/>
            </p:nvSpPr>
            <p:spPr>
              <a:xfrm>
                <a:off x="8887935" y="383207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9" name="Connettore 2 68">
                <a:extLst>
                  <a:ext uri="{FF2B5EF4-FFF2-40B4-BE49-F238E27FC236}">
                    <a16:creationId xmlns:a16="http://schemas.microsoft.com/office/drawing/2014/main" id="{563AC841-A884-4658-A0F9-83026281C135}"/>
                  </a:ext>
                </a:extLst>
              </p:cNvPr>
              <p:cNvCxnSpPr>
                <a:cxnSpLocks/>
                <a:stCxn id="9" idx="2"/>
                <a:endCxn id="66" idx="0"/>
              </p:cNvCxnSpPr>
              <p:nvPr/>
            </p:nvCxnSpPr>
            <p:spPr>
              <a:xfrm>
                <a:off x="8089757" y="3559384"/>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2 71">
                <a:extLst>
                  <a:ext uri="{FF2B5EF4-FFF2-40B4-BE49-F238E27FC236}">
                    <a16:creationId xmlns:a16="http://schemas.microsoft.com/office/drawing/2014/main" id="{35A5E22A-ACEB-4EA5-8FF8-06259F8D6AB9}"/>
                  </a:ext>
                </a:extLst>
              </p:cNvPr>
              <p:cNvCxnSpPr>
                <a:cxnSpLocks/>
                <a:stCxn id="61" idx="2"/>
                <a:endCxn id="68" idx="0"/>
              </p:cNvCxnSpPr>
              <p:nvPr/>
            </p:nvCxnSpPr>
            <p:spPr>
              <a:xfrm flipH="1">
                <a:off x="9143671" y="3562285"/>
                <a:ext cx="4180" cy="2697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76" name="CasellaDiTesto 75">
                  <a:extLst>
                    <a:ext uri="{FF2B5EF4-FFF2-40B4-BE49-F238E27FC236}">
                      <a16:creationId xmlns:a16="http://schemas.microsoft.com/office/drawing/2014/main" id="{B226A02C-08DA-4D40-99D4-44D7BF835390}"/>
                    </a:ext>
                  </a:extLst>
                </p:cNvPr>
                <p:cNvSpPr txBox="1"/>
                <p:nvPr/>
              </p:nvSpPr>
              <p:spPr>
                <a:xfrm>
                  <a:off x="10759488" y="3798738"/>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4</m:t>
                            </m:r>
                          </m:sub>
                        </m:sSub>
                      </m:oMath>
                    </m:oMathPara>
                  </a14:m>
                  <a:endParaRPr lang="it-IT" sz="1600" i="1" dirty="0"/>
                </a:p>
              </p:txBody>
            </p:sp>
          </mc:Choice>
          <mc:Fallback xmlns="">
            <p:sp>
              <p:nvSpPr>
                <p:cNvPr id="76" name="CasellaDiTesto 75">
                  <a:extLst>
                    <a:ext uri="{FF2B5EF4-FFF2-40B4-BE49-F238E27FC236}">
                      <a16:creationId xmlns:a16="http://schemas.microsoft.com/office/drawing/2014/main" id="{B226A02C-08DA-4D40-99D4-44D7BF835390}"/>
                    </a:ext>
                  </a:extLst>
                </p:cNvPr>
                <p:cNvSpPr txBox="1">
                  <a:spLocks noRot="1" noChangeAspect="1" noMove="1" noResize="1" noEditPoints="1" noAdjustHandles="1" noChangeArrowheads="1" noChangeShapeType="1" noTextEdit="1"/>
                </p:cNvSpPr>
                <p:nvPr/>
              </p:nvSpPr>
              <p:spPr>
                <a:xfrm>
                  <a:off x="10759488" y="3798738"/>
                  <a:ext cx="300633"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a:extLst>
                    <a:ext uri="{FF2B5EF4-FFF2-40B4-BE49-F238E27FC236}">
                      <a16:creationId xmlns:a16="http://schemas.microsoft.com/office/drawing/2014/main" id="{5AEFF20B-71E8-48B7-9176-141D069D39BF}"/>
                    </a:ext>
                  </a:extLst>
                </p:cNvPr>
                <p:cNvSpPr txBox="1"/>
                <p:nvPr/>
              </p:nvSpPr>
              <p:spPr>
                <a:xfrm>
                  <a:off x="9714814" y="3785739"/>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77" name="CasellaDiTesto 76">
                  <a:extLst>
                    <a:ext uri="{FF2B5EF4-FFF2-40B4-BE49-F238E27FC236}">
                      <a16:creationId xmlns:a16="http://schemas.microsoft.com/office/drawing/2014/main" id="{5AEFF20B-71E8-48B7-9176-141D069D39BF}"/>
                    </a:ext>
                  </a:extLst>
                </p:cNvPr>
                <p:cNvSpPr txBox="1">
                  <a:spLocks noRot="1" noChangeAspect="1" noMove="1" noResize="1" noEditPoints="1" noAdjustHandles="1" noChangeArrowheads="1" noChangeShapeType="1" noTextEdit="1"/>
                </p:cNvSpPr>
                <p:nvPr/>
              </p:nvSpPr>
              <p:spPr>
                <a:xfrm>
                  <a:off x="9714814" y="3785739"/>
                  <a:ext cx="300633" cy="307777"/>
                </a:xfrm>
                <a:prstGeom prst="rect">
                  <a:avLst/>
                </a:prstGeom>
                <a:blipFill>
                  <a:blip r:embed="rId8"/>
                  <a:stretch>
                    <a:fillRect/>
                  </a:stretch>
                </a:blipFill>
              </p:spPr>
              <p:txBody>
                <a:bodyPr/>
                <a:lstStyle/>
                <a:p>
                  <a:r>
                    <a:rPr lang="it-IT">
                      <a:noFill/>
                    </a:rPr>
                    <a:t> </a:t>
                  </a:r>
                </a:p>
              </p:txBody>
            </p:sp>
          </mc:Fallback>
        </mc:AlternateContent>
      </p:grpSp>
      <p:grpSp>
        <p:nvGrpSpPr>
          <p:cNvPr id="116" name="Gruppo 115">
            <a:extLst>
              <a:ext uri="{FF2B5EF4-FFF2-40B4-BE49-F238E27FC236}">
                <a16:creationId xmlns:a16="http://schemas.microsoft.com/office/drawing/2014/main" id="{C9575EEA-A2E4-4640-B963-D318434B9521}"/>
              </a:ext>
            </a:extLst>
          </p:cNvPr>
          <p:cNvGrpSpPr/>
          <p:nvPr/>
        </p:nvGrpSpPr>
        <p:grpSpPr>
          <a:xfrm>
            <a:off x="10084319" y="3887004"/>
            <a:ext cx="1526488" cy="1566606"/>
            <a:chOff x="9338358" y="4608568"/>
            <a:chExt cx="1798521" cy="2003096"/>
          </a:xfrm>
        </p:grpSpPr>
        <p:sp>
          <p:nvSpPr>
            <p:cNvPr id="79" name="Connettore 78">
              <a:extLst>
                <a:ext uri="{FF2B5EF4-FFF2-40B4-BE49-F238E27FC236}">
                  <a16:creationId xmlns:a16="http://schemas.microsoft.com/office/drawing/2014/main" id="{59FA50B8-4656-413C-A891-6300B7F25FA2}"/>
                </a:ext>
              </a:extLst>
            </p:cNvPr>
            <p:cNvSpPr/>
            <p:nvPr/>
          </p:nvSpPr>
          <p:spPr>
            <a:xfrm>
              <a:off x="9946736" y="4608568"/>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Rettangolo 79">
              <a:extLst>
                <a:ext uri="{FF2B5EF4-FFF2-40B4-BE49-F238E27FC236}">
                  <a16:creationId xmlns:a16="http://schemas.microsoft.com/office/drawing/2014/main" id="{881EAC23-981D-4386-8F58-1511C8B31129}"/>
                </a:ext>
              </a:extLst>
            </p:cNvPr>
            <p:cNvSpPr/>
            <p:nvPr/>
          </p:nvSpPr>
          <p:spPr>
            <a:xfrm>
              <a:off x="9338358" y="5380167"/>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onnettore 82">
              <a:extLst>
                <a:ext uri="{FF2B5EF4-FFF2-40B4-BE49-F238E27FC236}">
                  <a16:creationId xmlns:a16="http://schemas.microsoft.com/office/drawing/2014/main" id="{B6DF7C07-CB39-418D-9EAE-2143366EC0C7}"/>
                </a:ext>
              </a:extLst>
            </p:cNvPr>
            <p:cNvSpPr/>
            <p:nvPr/>
          </p:nvSpPr>
          <p:spPr>
            <a:xfrm>
              <a:off x="9419166" y="5756599"/>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2 83">
              <a:extLst>
                <a:ext uri="{FF2B5EF4-FFF2-40B4-BE49-F238E27FC236}">
                  <a16:creationId xmlns:a16="http://schemas.microsoft.com/office/drawing/2014/main" id="{4DA7F9BE-6E8C-4751-93DD-6EC57D01B80C}"/>
                </a:ext>
              </a:extLst>
            </p:cNvPr>
            <p:cNvCxnSpPr>
              <a:cxnSpLocks/>
              <a:stCxn id="80" idx="2"/>
              <a:endCxn id="83" idx="0"/>
            </p:cNvCxnSpPr>
            <p:nvPr/>
          </p:nvCxnSpPr>
          <p:spPr>
            <a:xfrm>
              <a:off x="9671871" y="5481512"/>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Connettore curvo 87">
              <a:extLst>
                <a:ext uri="{FF2B5EF4-FFF2-40B4-BE49-F238E27FC236}">
                  <a16:creationId xmlns:a16="http://schemas.microsoft.com/office/drawing/2014/main" id="{731FB660-9350-41FD-94A6-04D47D9E8DB2}"/>
                </a:ext>
              </a:extLst>
            </p:cNvPr>
            <p:cNvCxnSpPr>
              <a:stCxn id="79" idx="2"/>
              <a:endCxn id="80" idx="0"/>
            </p:cNvCxnSpPr>
            <p:nvPr/>
          </p:nvCxnSpPr>
          <p:spPr>
            <a:xfrm rot="10800000" flipV="1">
              <a:off x="9671872" y="4868451"/>
              <a:ext cx="274865" cy="511716"/>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9" name="Rettangolo 88">
              <a:extLst>
                <a:ext uri="{FF2B5EF4-FFF2-40B4-BE49-F238E27FC236}">
                  <a16:creationId xmlns:a16="http://schemas.microsoft.com/office/drawing/2014/main" id="{218B0F1A-87C9-4E85-A942-714646615CD4}"/>
                </a:ext>
              </a:extLst>
            </p:cNvPr>
            <p:cNvSpPr/>
            <p:nvPr/>
          </p:nvSpPr>
          <p:spPr>
            <a:xfrm>
              <a:off x="9338358" y="651031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3179DC6B-8C56-41AD-939D-DE7A63C2881B}"/>
                </a:ext>
              </a:extLst>
            </p:cNvPr>
            <p:cNvCxnSpPr>
              <a:cxnSpLocks/>
              <a:stCxn id="83" idx="4"/>
              <a:endCxn id="89" idx="0"/>
            </p:cNvCxnSpPr>
            <p:nvPr/>
          </p:nvCxnSpPr>
          <p:spPr>
            <a:xfrm flipH="1">
              <a:off x="9671871" y="6276364"/>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F50CA657-F9D8-4894-BD05-A34B322F843A}"/>
                </a:ext>
              </a:extLst>
            </p:cNvPr>
            <p:cNvSpPr/>
            <p:nvPr/>
          </p:nvSpPr>
          <p:spPr>
            <a:xfrm>
              <a:off x="10469854" y="5333912"/>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onnettore 94">
              <a:extLst>
                <a:ext uri="{FF2B5EF4-FFF2-40B4-BE49-F238E27FC236}">
                  <a16:creationId xmlns:a16="http://schemas.microsoft.com/office/drawing/2014/main" id="{4B140C89-B462-4306-9501-A8E5E52467D5}"/>
                </a:ext>
              </a:extLst>
            </p:cNvPr>
            <p:cNvSpPr/>
            <p:nvPr/>
          </p:nvSpPr>
          <p:spPr>
            <a:xfrm>
              <a:off x="10550662" y="5710344"/>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70CE20DB-49E3-4444-A9B9-917DBBB0CC13}"/>
                </a:ext>
              </a:extLst>
            </p:cNvPr>
            <p:cNvCxnSpPr>
              <a:cxnSpLocks/>
              <a:stCxn id="94" idx="2"/>
              <a:endCxn id="95" idx="0"/>
            </p:cNvCxnSpPr>
            <p:nvPr/>
          </p:nvCxnSpPr>
          <p:spPr>
            <a:xfrm>
              <a:off x="10803367" y="5435257"/>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nettore curvo 96">
              <a:extLst>
                <a:ext uri="{FF2B5EF4-FFF2-40B4-BE49-F238E27FC236}">
                  <a16:creationId xmlns:a16="http://schemas.microsoft.com/office/drawing/2014/main" id="{AAA553C1-C470-48FD-BFE5-6588C197AC54}"/>
                </a:ext>
              </a:extLst>
            </p:cNvPr>
            <p:cNvCxnSpPr>
              <a:cxnSpLocks/>
              <a:stCxn id="79" idx="6"/>
              <a:endCxn id="94" idx="0"/>
            </p:cNvCxnSpPr>
            <p:nvPr/>
          </p:nvCxnSpPr>
          <p:spPr>
            <a:xfrm>
              <a:off x="10458207" y="4868451"/>
              <a:ext cx="345160" cy="465461"/>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8" name="Rettangolo 97">
              <a:extLst>
                <a:ext uri="{FF2B5EF4-FFF2-40B4-BE49-F238E27FC236}">
                  <a16:creationId xmlns:a16="http://schemas.microsoft.com/office/drawing/2014/main" id="{FBBBFEFF-CBC6-4BEF-8564-0129DB565FA2}"/>
                </a:ext>
              </a:extLst>
            </p:cNvPr>
            <p:cNvSpPr/>
            <p:nvPr/>
          </p:nvSpPr>
          <p:spPr>
            <a:xfrm>
              <a:off x="10469854" y="6464064"/>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9" name="Connettore 2 98">
              <a:extLst>
                <a:ext uri="{FF2B5EF4-FFF2-40B4-BE49-F238E27FC236}">
                  <a16:creationId xmlns:a16="http://schemas.microsoft.com/office/drawing/2014/main" id="{21B91EDD-AF1E-427E-B7A7-7EAB9E57143D}"/>
                </a:ext>
              </a:extLst>
            </p:cNvPr>
            <p:cNvCxnSpPr>
              <a:cxnSpLocks/>
              <a:stCxn id="95" idx="4"/>
              <a:endCxn id="98" idx="0"/>
            </p:cNvCxnSpPr>
            <p:nvPr/>
          </p:nvCxnSpPr>
          <p:spPr>
            <a:xfrm flipH="1">
              <a:off x="10803367" y="6230109"/>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7" name="Connettore 106">
              <a:extLst>
                <a:ext uri="{FF2B5EF4-FFF2-40B4-BE49-F238E27FC236}">
                  <a16:creationId xmlns:a16="http://schemas.microsoft.com/office/drawing/2014/main" id="{ACD12E4A-B2CB-4F72-AAE3-EC8301542564}"/>
                </a:ext>
              </a:extLst>
            </p:cNvPr>
            <p:cNvSpPr/>
            <p:nvPr/>
          </p:nvSpPr>
          <p:spPr>
            <a:xfrm>
              <a:off x="10118503" y="478001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curvo 107">
              <a:extLst>
                <a:ext uri="{FF2B5EF4-FFF2-40B4-BE49-F238E27FC236}">
                  <a16:creationId xmlns:a16="http://schemas.microsoft.com/office/drawing/2014/main" id="{4028DFE4-C45F-49AC-B58B-FC446008C5CF}"/>
                </a:ext>
              </a:extLst>
            </p:cNvPr>
            <p:cNvCxnSpPr>
              <a:cxnSpLocks/>
              <a:stCxn id="89" idx="2"/>
              <a:endCxn id="79" idx="1"/>
            </p:cNvCxnSpPr>
            <p:nvPr/>
          </p:nvCxnSpPr>
          <p:spPr>
            <a:xfrm rot="5400000" flipH="1" flipV="1">
              <a:off x="8883266" y="5473291"/>
              <a:ext cx="1926978" cy="349768"/>
            </a:xfrm>
            <a:prstGeom prst="curvedConnector5">
              <a:avLst>
                <a:gd name="adj1" fmla="val -11863"/>
                <a:gd name="adj2" fmla="val -199248"/>
                <a:gd name="adj3" fmla="val 11186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curvo 111">
              <a:extLst>
                <a:ext uri="{FF2B5EF4-FFF2-40B4-BE49-F238E27FC236}">
                  <a16:creationId xmlns:a16="http://schemas.microsoft.com/office/drawing/2014/main" id="{2603F65C-0D61-45B5-B511-98C0D238BEB8}"/>
                </a:ext>
              </a:extLst>
            </p:cNvPr>
            <p:cNvCxnSpPr>
              <a:cxnSpLocks/>
              <a:stCxn id="98" idx="2"/>
              <a:endCxn id="79" idx="7"/>
            </p:cNvCxnSpPr>
            <p:nvPr/>
          </p:nvCxnSpPr>
          <p:spPr>
            <a:xfrm rot="5400000" flipH="1">
              <a:off x="9652974" y="5415017"/>
              <a:ext cx="1880723" cy="420063"/>
            </a:xfrm>
            <a:prstGeom prst="curvedConnector5">
              <a:avLst>
                <a:gd name="adj1" fmla="val -12155"/>
                <a:gd name="adj2" fmla="val -147024"/>
                <a:gd name="adj3" fmla="val 112155"/>
              </a:avLst>
            </a:prstGeom>
            <a:ln w="28575">
              <a:tailEnd type="triangle"/>
            </a:ln>
          </p:spPr>
          <p:style>
            <a:lnRef idx="1">
              <a:schemeClr val="accent2"/>
            </a:lnRef>
            <a:fillRef idx="0">
              <a:schemeClr val="accent2"/>
            </a:fillRef>
            <a:effectRef idx="0">
              <a:schemeClr val="accent2"/>
            </a:effectRef>
            <a:fontRef idx="minor">
              <a:schemeClr val="tx1"/>
            </a:fontRef>
          </p:style>
        </p:cxnSp>
      </p:grpSp>
      <p:grpSp>
        <p:nvGrpSpPr>
          <p:cNvPr id="187" name="Gruppo 186">
            <a:extLst>
              <a:ext uri="{FF2B5EF4-FFF2-40B4-BE49-F238E27FC236}">
                <a16:creationId xmlns:a16="http://schemas.microsoft.com/office/drawing/2014/main" id="{49671051-21CF-4669-9639-EC0F209426DC}"/>
              </a:ext>
            </a:extLst>
          </p:cNvPr>
          <p:cNvGrpSpPr/>
          <p:nvPr/>
        </p:nvGrpSpPr>
        <p:grpSpPr>
          <a:xfrm>
            <a:off x="7188766" y="5338173"/>
            <a:ext cx="2263366" cy="1316965"/>
            <a:chOff x="7188766" y="5338173"/>
            <a:chExt cx="2263366" cy="1316965"/>
          </a:xfrm>
        </p:grpSpPr>
        <p:grpSp>
          <p:nvGrpSpPr>
            <p:cNvPr id="182" name="Gruppo 181">
              <a:extLst>
                <a:ext uri="{FF2B5EF4-FFF2-40B4-BE49-F238E27FC236}">
                  <a16:creationId xmlns:a16="http://schemas.microsoft.com/office/drawing/2014/main" id="{C4501B30-6C7D-4DD6-A2DE-7BE2D6F9D9C5}"/>
                </a:ext>
              </a:extLst>
            </p:cNvPr>
            <p:cNvGrpSpPr/>
            <p:nvPr/>
          </p:nvGrpSpPr>
          <p:grpSpPr>
            <a:xfrm>
              <a:off x="7188766" y="5338173"/>
              <a:ext cx="2263366" cy="1100906"/>
              <a:chOff x="7022568" y="5445173"/>
              <a:chExt cx="2273628" cy="1192393"/>
            </a:xfrm>
          </p:grpSpPr>
          <p:sp>
            <p:nvSpPr>
              <p:cNvPr id="137" name="Connettore 136">
                <a:extLst>
                  <a:ext uri="{FF2B5EF4-FFF2-40B4-BE49-F238E27FC236}">
                    <a16:creationId xmlns:a16="http://schemas.microsoft.com/office/drawing/2014/main" id="{2067AAD3-9419-4A0F-8B27-87EC0F762369}"/>
                  </a:ext>
                </a:extLst>
              </p:cNvPr>
              <p:cNvSpPr/>
              <p:nvPr/>
            </p:nvSpPr>
            <p:spPr>
              <a:xfrm>
                <a:off x="7022568" y="5445173"/>
                <a:ext cx="453985"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a:extLst>
                  <a:ext uri="{FF2B5EF4-FFF2-40B4-BE49-F238E27FC236}">
                    <a16:creationId xmlns:a16="http://schemas.microsoft.com/office/drawing/2014/main" id="{A933EF0D-D676-45C2-85C9-48ECE11E6049}"/>
                  </a:ext>
                </a:extLst>
              </p:cNvPr>
              <p:cNvSpPr/>
              <p:nvPr/>
            </p:nvSpPr>
            <p:spPr>
              <a:xfrm>
                <a:off x="7678808" y="5445173"/>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Connettore 138">
                <a:extLst>
                  <a:ext uri="{FF2B5EF4-FFF2-40B4-BE49-F238E27FC236}">
                    <a16:creationId xmlns:a16="http://schemas.microsoft.com/office/drawing/2014/main" id="{C4363614-8E36-49AB-AE87-9C4D3E90F95F}"/>
                  </a:ext>
                </a:extLst>
              </p:cNvPr>
              <p:cNvSpPr/>
              <p:nvPr/>
            </p:nvSpPr>
            <p:spPr>
              <a:xfrm>
                <a:off x="7926199"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onnettore 139">
                <a:extLst>
                  <a:ext uri="{FF2B5EF4-FFF2-40B4-BE49-F238E27FC236}">
                    <a16:creationId xmlns:a16="http://schemas.microsoft.com/office/drawing/2014/main" id="{BAB398CA-B39C-4197-AF59-C9CEE3743CA3}"/>
                  </a:ext>
                </a:extLst>
              </p:cNvPr>
              <p:cNvSpPr/>
              <p:nvPr/>
            </p:nvSpPr>
            <p:spPr>
              <a:xfrm>
                <a:off x="8842134"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a:extLst>
                  <a:ext uri="{FF2B5EF4-FFF2-40B4-BE49-F238E27FC236}">
                    <a16:creationId xmlns:a16="http://schemas.microsoft.com/office/drawing/2014/main" id="{ABEFCEE8-7C36-4C3F-9D31-F581992DED28}"/>
                  </a:ext>
                </a:extLst>
              </p:cNvPr>
              <p:cNvSpPr/>
              <p:nvPr/>
            </p:nvSpPr>
            <p:spPr>
              <a:xfrm>
                <a:off x="8576089" y="544556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Connettore 141">
                <a:extLst>
                  <a:ext uri="{FF2B5EF4-FFF2-40B4-BE49-F238E27FC236}">
                    <a16:creationId xmlns:a16="http://schemas.microsoft.com/office/drawing/2014/main" id="{7BC6915E-C0A9-4B4E-B6E0-096CAB0D5940}"/>
                  </a:ext>
                </a:extLst>
              </p:cNvPr>
              <p:cNvSpPr/>
              <p:nvPr/>
            </p:nvSpPr>
            <p:spPr>
              <a:xfrm>
                <a:off x="7926199"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3" name="Connettore 142">
                <a:extLst>
                  <a:ext uri="{FF2B5EF4-FFF2-40B4-BE49-F238E27FC236}">
                    <a16:creationId xmlns:a16="http://schemas.microsoft.com/office/drawing/2014/main" id="{B072BDC1-2EA0-42C4-9DB4-3C53E7EE3B1E}"/>
                  </a:ext>
                </a:extLst>
              </p:cNvPr>
              <p:cNvSpPr/>
              <p:nvPr/>
            </p:nvSpPr>
            <p:spPr>
              <a:xfrm>
                <a:off x="7173259" y="5624232"/>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4" name="Connettore 143">
                <a:extLst>
                  <a:ext uri="{FF2B5EF4-FFF2-40B4-BE49-F238E27FC236}">
                    <a16:creationId xmlns:a16="http://schemas.microsoft.com/office/drawing/2014/main" id="{72B7AA05-A385-47D5-B93B-7D268C1E6815}"/>
                  </a:ext>
                </a:extLst>
              </p:cNvPr>
              <p:cNvSpPr/>
              <p:nvPr/>
            </p:nvSpPr>
            <p:spPr>
              <a:xfrm>
                <a:off x="8081180" y="6327574"/>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5" name="Connettore 144">
                <a:extLst>
                  <a:ext uri="{FF2B5EF4-FFF2-40B4-BE49-F238E27FC236}">
                    <a16:creationId xmlns:a16="http://schemas.microsoft.com/office/drawing/2014/main" id="{AEF2AB8E-CB20-44B8-A539-15695AB4464C}"/>
                  </a:ext>
                </a:extLst>
              </p:cNvPr>
              <p:cNvSpPr/>
              <p:nvPr/>
            </p:nvSpPr>
            <p:spPr>
              <a:xfrm>
                <a:off x="8835278"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2DA407CB-DC2C-4561-A38D-911954605BC0}"/>
                  </a:ext>
                </a:extLst>
              </p:cNvPr>
              <p:cNvSpPr/>
              <p:nvPr/>
            </p:nvSpPr>
            <p:spPr>
              <a:xfrm>
                <a:off x="8576089" y="615885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0E6AA0C1-3750-4320-AC27-FAD042E422CB}"/>
                  </a:ext>
                </a:extLst>
              </p:cNvPr>
              <p:cNvCxnSpPr>
                <a:cxnSpLocks/>
                <a:stCxn id="137" idx="6"/>
                <a:endCxn id="138" idx="1"/>
              </p:cNvCxnSpPr>
              <p:nvPr/>
            </p:nvCxnSpPr>
            <p:spPr>
              <a:xfrm>
                <a:off x="7476553" y="5684530"/>
                <a:ext cx="20225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0" name="Connettore 2 149">
                <a:extLst>
                  <a:ext uri="{FF2B5EF4-FFF2-40B4-BE49-F238E27FC236}">
                    <a16:creationId xmlns:a16="http://schemas.microsoft.com/office/drawing/2014/main" id="{799EFF8F-C53D-4342-9BBE-7BE1A38838DE}"/>
                  </a:ext>
                </a:extLst>
              </p:cNvPr>
              <p:cNvCxnSpPr>
                <a:cxnSpLocks/>
                <a:stCxn id="138" idx="3"/>
                <a:endCxn id="139" idx="2"/>
              </p:cNvCxnSpPr>
              <p:nvPr/>
            </p:nvCxnSpPr>
            <p:spPr>
              <a:xfrm>
                <a:off x="7730371" y="5684530"/>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3" name="Connettore 2 152">
                <a:extLst>
                  <a:ext uri="{FF2B5EF4-FFF2-40B4-BE49-F238E27FC236}">
                    <a16:creationId xmlns:a16="http://schemas.microsoft.com/office/drawing/2014/main" id="{8D2B2DCE-0068-4EAA-9A29-FD4DACEE4705}"/>
                  </a:ext>
                </a:extLst>
              </p:cNvPr>
              <p:cNvCxnSpPr>
                <a:cxnSpLocks/>
                <a:stCxn id="139" idx="6"/>
                <a:endCxn id="141" idx="1"/>
              </p:cNvCxnSpPr>
              <p:nvPr/>
            </p:nvCxnSpPr>
            <p:spPr>
              <a:xfrm>
                <a:off x="8380261" y="5684530"/>
                <a:ext cx="195828"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Connettore 2 160">
                <a:extLst>
                  <a:ext uri="{FF2B5EF4-FFF2-40B4-BE49-F238E27FC236}">
                    <a16:creationId xmlns:a16="http://schemas.microsoft.com/office/drawing/2014/main" id="{7C641681-0C01-451C-83FC-3B7BD18D21C7}"/>
                  </a:ext>
                </a:extLst>
              </p:cNvPr>
              <p:cNvCxnSpPr>
                <a:cxnSpLocks/>
                <a:stCxn id="141" idx="3"/>
                <a:endCxn id="140" idx="2"/>
              </p:cNvCxnSpPr>
              <p:nvPr/>
            </p:nvCxnSpPr>
            <p:spPr>
              <a:xfrm flipV="1">
                <a:off x="8627652" y="5684530"/>
                <a:ext cx="214482"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5" name="Connettore 2 164">
                <a:extLst>
                  <a:ext uri="{FF2B5EF4-FFF2-40B4-BE49-F238E27FC236}">
                    <a16:creationId xmlns:a16="http://schemas.microsoft.com/office/drawing/2014/main" id="{A47C7739-4418-46B0-B485-AA5A7612312B}"/>
                  </a:ext>
                </a:extLst>
              </p:cNvPr>
              <p:cNvCxnSpPr>
                <a:cxnSpLocks/>
                <a:stCxn id="142" idx="6"/>
                <a:endCxn id="146" idx="1"/>
              </p:cNvCxnSpPr>
              <p:nvPr/>
            </p:nvCxnSpPr>
            <p:spPr>
              <a:xfrm>
                <a:off x="8380261" y="6398209"/>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1" name="Connettore 2 170">
                <a:extLst>
                  <a:ext uri="{FF2B5EF4-FFF2-40B4-BE49-F238E27FC236}">
                    <a16:creationId xmlns:a16="http://schemas.microsoft.com/office/drawing/2014/main" id="{2E1FFA8E-2DBA-4139-8F94-3D82717735C3}"/>
                  </a:ext>
                </a:extLst>
              </p:cNvPr>
              <p:cNvCxnSpPr>
                <a:cxnSpLocks/>
                <a:stCxn id="146" idx="3"/>
                <a:endCxn id="145" idx="2"/>
              </p:cNvCxnSpPr>
              <p:nvPr/>
            </p:nvCxnSpPr>
            <p:spPr>
              <a:xfrm>
                <a:off x="8627652" y="6398209"/>
                <a:ext cx="2076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Connettore curvo 173">
                <a:extLst>
                  <a:ext uri="{FF2B5EF4-FFF2-40B4-BE49-F238E27FC236}">
                    <a16:creationId xmlns:a16="http://schemas.microsoft.com/office/drawing/2014/main" id="{D5BAE36E-A6EA-40D0-90E7-F526C8E976FF}"/>
                  </a:ext>
                </a:extLst>
              </p:cNvPr>
              <p:cNvCxnSpPr>
                <a:cxnSpLocks/>
                <a:stCxn id="142" idx="7"/>
              </p:cNvCxnSpPr>
              <p:nvPr/>
            </p:nvCxnSpPr>
            <p:spPr>
              <a:xfrm rot="5400000" flipH="1" flipV="1">
                <a:off x="8257915" y="5885004"/>
                <a:ext cx="399804" cy="288104"/>
              </a:xfrm>
              <a:prstGeom prst="curvedConnector3">
                <a:avLst>
                  <a:gd name="adj1" fmla="val 99237"/>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3" name="CasellaDiTesto 182">
                  <a:extLst>
                    <a:ext uri="{FF2B5EF4-FFF2-40B4-BE49-F238E27FC236}">
                      <a16:creationId xmlns:a16="http://schemas.microsoft.com/office/drawing/2014/main" id="{9BF8A261-BE4F-4431-9DFF-719FE0B834C7}"/>
                    </a:ext>
                  </a:extLst>
                </p:cNvPr>
                <p:cNvSpPr txBox="1"/>
                <p:nvPr/>
              </p:nvSpPr>
              <p:spPr>
                <a:xfrm>
                  <a:off x="8601004" y="5722302"/>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3</m:t>
                            </m:r>
                          </m:sub>
                        </m:sSub>
                      </m:oMath>
                    </m:oMathPara>
                  </a14:m>
                  <a:endParaRPr lang="it-IT" sz="1200" i="1" dirty="0"/>
                </a:p>
              </p:txBody>
            </p:sp>
          </mc:Choice>
          <mc:Fallback xmlns="">
            <p:sp>
              <p:nvSpPr>
                <p:cNvPr id="183" name="CasellaDiTesto 182">
                  <a:extLst>
                    <a:ext uri="{FF2B5EF4-FFF2-40B4-BE49-F238E27FC236}">
                      <a16:creationId xmlns:a16="http://schemas.microsoft.com/office/drawing/2014/main" id="{9BF8A261-BE4F-4431-9DFF-719FE0B834C7}"/>
                    </a:ext>
                  </a:extLst>
                </p:cNvPr>
                <p:cNvSpPr txBox="1">
                  <a:spLocks noRot="1" noChangeAspect="1" noMove="1" noResize="1" noEditPoints="1" noAdjustHandles="1" noChangeArrowheads="1" noChangeShapeType="1" noTextEdit="1"/>
                </p:cNvSpPr>
                <p:nvPr/>
              </p:nvSpPr>
              <p:spPr>
                <a:xfrm>
                  <a:off x="8601004" y="5722302"/>
                  <a:ext cx="338442" cy="27699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4" name="CasellaDiTesto 183">
                  <a:extLst>
                    <a:ext uri="{FF2B5EF4-FFF2-40B4-BE49-F238E27FC236}">
                      <a16:creationId xmlns:a16="http://schemas.microsoft.com/office/drawing/2014/main" id="{992A0BD7-E59F-4E00-9AA6-253E10958127}"/>
                    </a:ext>
                  </a:extLst>
                </p:cNvPr>
                <p:cNvSpPr txBox="1"/>
                <p:nvPr/>
              </p:nvSpPr>
              <p:spPr>
                <a:xfrm>
                  <a:off x="8617384" y="6378139"/>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2</m:t>
                            </m:r>
                          </m:sub>
                        </m:sSub>
                      </m:oMath>
                    </m:oMathPara>
                  </a14:m>
                  <a:endParaRPr lang="it-IT" sz="1200" i="1" dirty="0"/>
                </a:p>
              </p:txBody>
            </p:sp>
          </mc:Choice>
          <mc:Fallback xmlns="">
            <p:sp>
              <p:nvSpPr>
                <p:cNvPr id="184" name="CasellaDiTesto 183">
                  <a:extLst>
                    <a:ext uri="{FF2B5EF4-FFF2-40B4-BE49-F238E27FC236}">
                      <a16:creationId xmlns:a16="http://schemas.microsoft.com/office/drawing/2014/main" id="{992A0BD7-E59F-4E00-9AA6-253E10958127}"/>
                    </a:ext>
                  </a:extLst>
                </p:cNvPr>
                <p:cNvSpPr txBox="1">
                  <a:spLocks noRot="1" noChangeAspect="1" noMove="1" noResize="1" noEditPoints="1" noAdjustHandles="1" noChangeArrowheads="1" noChangeShapeType="1" noTextEdit="1"/>
                </p:cNvSpPr>
                <p:nvPr/>
              </p:nvSpPr>
              <p:spPr>
                <a:xfrm>
                  <a:off x="8617384" y="6378139"/>
                  <a:ext cx="338442" cy="27699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5" name="CasellaDiTesto 184">
                  <a:extLst>
                    <a:ext uri="{FF2B5EF4-FFF2-40B4-BE49-F238E27FC236}">
                      <a16:creationId xmlns:a16="http://schemas.microsoft.com/office/drawing/2014/main" id="{67D4EBB1-841F-4BB6-9EFF-8CC8BD83C0B5}"/>
                    </a:ext>
                  </a:extLst>
                </p:cNvPr>
                <p:cNvSpPr txBox="1"/>
                <p:nvPr/>
              </p:nvSpPr>
              <p:spPr>
                <a:xfrm>
                  <a:off x="7726189" y="5738757"/>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1</m:t>
                            </m:r>
                          </m:sub>
                        </m:sSub>
                      </m:oMath>
                    </m:oMathPara>
                  </a14:m>
                  <a:endParaRPr lang="it-IT" sz="1200" i="1" dirty="0"/>
                </a:p>
              </p:txBody>
            </p:sp>
          </mc:Choice>
          <mc:Fallback xmlns="">
            <p:sp>
              <p:nvSpPr>
                <p:cNvPr id="185" name="CasellaDiTesto 184">
                  <a:extLst>
                    <a:ext uri="{FF2B5EF4-FFF2-40B4-BE49-F238E27FC236}">
                      <a16:creationId xmlns:a16="http://schemas.microsoft.com/office/drawing/2014/main" id="{67D4EBB1-841F-4BB6-9EFF-8CC8BD83C0B5}"/>
                    </a:ext>
                  </a:extLst>
                </p:cNvPr>
                <p:cNvSpPr txBox="1">
                  <a:spLocks noRot="1" noChangeAspect="1" noMove="1" noResize="1" noEditPoints="1" noAdjustHandles="1" noChangeArrowheads="1" noChangeShapeType="1" noTextEdit="1"/>
                </p:cNvSpPr>
                <p:nvPr/>
              </p:nvSpPr>
              <p:spPr>
                <a:xfrm>
                  <a:off x="7726189" y="5738757"/>
                  <a:ext cx="338442" cy="276999"/>
                </a:xfrm>
                <a:prstGeom prst="rect">
                  <a:avLst/>
                </a:prstGeom>
                <a:blipFill>
                  <a:blip r:embed="rId1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424922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Proprietà delle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delle caratteristiche e dei tipi di rappresentazione</a:t>
            </a:r>
          </a:p>
        </p:txBody>
      </p:sp>
    </p:spTree>
    <p:extLst>
      <p:ext uri="{BB962C8B-B14F-4D97-AF65-F5344CB8AC3E}">
        <p14:creationId xmlns:p14="http://schemas.microsoft.com/office/powerpoint/2010/main" val="36004362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29853"/>
                <a:ext cx="11029616" cy="378481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cs typeface="Adobe Arabic" panose="02040503050201020203" pitchFamily="18" charset="-78"/>
                  </a:rPr>
                  <a:t>Si consideri una generica rete di Petri P/N = (P, T, F, W,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dove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è la marcatura iniziale.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è </a:t>
                </a:r>
                <a:r>
                  <a:rPr lang="it-IT" sz="2000" i="1" dirty="0">
                    <a:solidFill>
                      <a:schemeClr val="bg2">
                        <a:lumMod val="25000"/>
                      </a:schemeClr>
                    </a:solidFill>
                    <a:latin typeface="Arial Nova" panose="020B0504020202020204" pitchFamily="34" charset="0"/>
                    <a:cs typeface="Adobe Arabic" panose="02040503050201020203" pitchFamily="18" charset="-78"/>
                  </a:rPr>
                  <a:t>raggiungibile</a:t>
                </a:r>
                <a:r>
                  <a:rPr lang="it-IT" sz="2000" dirty="0">
                    <a:solidFill>
                      <a:schemeClr val="bg2">
                        <a:lumMod val="25000"/>
                      </a:schemeClr>
                    </a:solidFill>
                    <a:latin typeface="Arial Nova" panose="020B0504020202020204" pitchFamily="34" charset="0"/>
                    <a:cs typeface="Adobe Arabic" panose="02040503050201020203" pitchFamily="18" charset="-78"/>
                  </a:rPr>
                  <a:t> a partire dalla marcatura </a:t>
                </a:r>
                <a14:m>
                  <m:oMath xmlns:m="http://schemas.openxmlformats.org/officeDocument/2006/math">
                    <m:r>
                      <a:rPr lang="it-IT" sz="2000" i="1" dirty="0" smtClean="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 se esiste almeno una sequenza di transizioni la cui esecuzione permette di ottenere </a:t>
                </a:r>
                <a14:m>
                  <m:oMath xmlns:m="http://schemas.openxmlformats.org/officeDocument/2006/math">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da </a:t>
                </a:r>
                <a14:m>
                  <m:oMath xmlns:m="http://schemas.openxmlformats.org/officeDocument/2006/math">
                    <m:r>
                      <a:rPr lang="it-IT" sz="2000" i="1" dirty="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L’insieme di raggiungibilità </a:t>
                </a:r>
                <a14:m>
                  <m:oMath xmlns:m="http://schemas.openxmlformats.org/officeDocument/2006/math">
                    <m:r>
                      <a:rPr lang="it-IT" sz="2000" b="0" i="1" smtClean="0">
                        <a:solidFill>
                          <a:schemeClr val="bg2">
                            <a:lumMod val="25000"/>
                          </a:schemeClr>
                        </a:solidFill>
                        <a:latin typeface="Cambria Math" panose="02040503050406030204" pitchFamily="18" charset="0"/>
                        <a:cs typeface="Adobe Arabic" panose="02040503050201020203" pitchFamily="18" charset="-78"/>
                      </a:rPr>
                      <m:t>𝑅</m:t>
                    </m:r>
                    <m:d>
                      <m:dPr>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dPr>
                      <m:e>
                        <m:f>
                          <m:fPr>
                            <m:type m:val="lin"/>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fPr>
                          <m:num>
                            <m:r>
                              <a:rPr lang="it-IT" sz="2000" b="0" i="1" smtClean="0">
                                <a:solidFill>
                                  <a:schemeClr val="bg2">
                                    <a:lumMod val="25000"/>
                                  </a:schemeClr>
                                </a:solidFill>
                                <a:latin typeface="Cambria Math" panose="02040503050406030204" pitchFamily="18" charset="0"/>
                                <a:cs typeface="Adobe Arabic" panose="02040503050201020203" pitchFamily="18" charset="-78"/>
                              </a:rPr>
                              <m:t>𝑃</m:t>
                            </m:r>
                          </m:num>
                          <m:den>
                            <m:r>
                              <a:rPr lang="it-IT" sz="2000" b="0" i="1" smtClean="0">
                                <a:solidFill>
                                  <a:schemeClr val="bg2">
                                    <a:lumMod val="25000"/>
                                  </a:schemeClr>
                                </a:solidFill>
                                <a:latin typeface="Cambria Math" panose="02040503050406030204" pitchFamily="18" charset="0"/>
                                <a:cs typeface="Adobe Arabic" panose="02040503050201020203" pitchFamily="18" charset="-78"/>
                              </a:rPr>
                              <m:t>𝑇</m:t>
                            </m:r>
                          </m:den>
                        </m:f>
                        <m:r>
                          <a:rPr lang="it-IT" sz="2000" b="0" i="1" smtClean="0">
                            <a:solidFill>
                              <a:schemeClr val="bg2">
                                <a:lumMod val="25000"/>
                              </a:schemeClr>
                            </a:solidFill>
                            <a:latin typeface="Cambria Math" panose="02040503050406030204" pitchFamily="18" charset="0"/>
                            <a:cs typeface="Adobe Arabic" panose="02040503050201020203" pitchFamily="18" charset="-78"/>
                          </a:rPr>
                          <m:t>, </m:t>
                        </m:r>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d>
                  </m:oMath>
                </a14:m>
                <a:r>
                  <a:rPr lang="it-IT" sz="2000" dirty="0">
                    <a:solidFill>
                      <a:schemeClr val="bg2">
                        <a:lumMod val="25000"/>
                      </a:schemeClr>
                    </a:solidFill>
                    <a:latin typeface="Arial Nova" panose="020B0504020202020204" pitchFamily="34" charset="0"/>
                    <a:cs typeface="Adobe Arabic" panose="02040503050201020203" pitchFamily="18" charset="-78"/>
                  </a:rPr>
                  <a:t> è definito come il più piccolo insieme di marcature tale che: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bg2">
                                  <a:lumMod val="25000"/>
                                </a:schemeClr>
                              </a:solidFill>
                              <a:latin typeface="Cambria Math" panose="02040503050406030204" pitchFamily="18" charset="0"/>
                              <a:cs typeface="Adobe Arabic" panose="02040503050201020203" pitchFamily="18" charset="-78"/>
                            </a:rPr>
                          </m:ctrlPr>
                        </m:dPr>
                        <m:e>
                          <m:eqArr>
                            <m:eqArrPr>
                              <m:ctrlPr>
                                <a:rPr lang="it-IT" sz="2000" i="1">
                                  <a:solidFill>
                                    <a:schemeClr val="bg2">
                                      <a:lumMod val="25000"/>
                                    </a:schemeClr>
                                  </a:solidFill>
                                  <a:latin typeface="Cambria Math" panose="02040503050406030204" pitchFamily="18" charset="0"/>
                                  <a:cs typeface="Adobe Arabic" panose="02040503050201020203" pitchFamily="18" charset="-78"/>
                                </a:rPr>
                              </m:ctrlPr>
                            </m:eqArrPr>
                            <m:e>
                              <m:r>
                                <a:rPr lang="it-IT" sz="2000" i="1">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rPr>
                                <m:t>𝑡</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cs typeface="Adobe Arabic" panose="02040503050201020203" pitchFamily="18" charset="-78"/>
                                </a:rPr>
                                <m:t>𝑡</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&gt;</m:t>
                              </m:r>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cs typeface="Adobe Arabic" panose="02040503050201020203" pitchFamily="18" charset="-78"/>
                                </a:rPr>
                                <m:t>) </m:t>
                              </m:r>
                              <m:groupChr>
                                <m:groupChrPr>
                                  <m:chr m:val="⇒"/>
                                  <m:pos m:val="top"/>
                                  <m:ctrlPr>
                                    <a:rPr lang="it-IT" sz="2000" i="1" smtClean="0">
                                      <a:solidFill>
                                        <a:schemeClr val="bg2">
                                          <a:lumMod val="25000"/>
                                        </a:schemeClr>
                                      </a:solidFill>
                                      <a:latin typeface="Cambria Math" panose="02040503050406030204" pitchFamily="18" charset="0"/>
                                      <a:cs typeface="Adobe Arabic" panose="02040503050201020203" pitchFamily="18" charset="-78"/>
                                    </a:rPr>
                                  </m:ctrlPr>
                                </m:groupChrPr>
                                <m:e/>
                              </m:groupChr>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qArr>
                        </m:e>
                      </m:d>
                    </m:oMath>
                  </m:oMathPara>
                </a14:m>
                <a:endParaRPr lang="it-IT" sz="2000" i="1" dirty="0">
                  <a:solidFill>
                    <a:schemeClr val="bg2">
                      <a:lumMod val="25000"/>
                    </a:schemeClr>
                  </a:solidFill>
                  <a:latin typeface="Arial Nova" panose="020B0504020202020204" pitchFamily="34" charset="0"/>
                  <a:cs typeface="Adobe Arabic" panose="02040503050201020203" pitchFamily="18" charset="-78"/>
                </a:endParaRPr>
              </a:p>
              <a:p>
                <a:endParaRPr lang="it-IT" sz="2800" dirty="0">
                  <a:solidFill>
                    <a:schemeClr val="bg2">
                      <a:lumMod val="25000"/>
                    </a:schemeClr>
                  </a:solidFill>
                  <a:latin typeface="Cambria" panose="02040503050406030204" pitchFamily="18" charset="0"/>
                  <a:ea typeface="Cambria" panose="02040503050406030204" pitchFamily="18"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29853"/>
                <a:ext cx="11029616" cy="3784819"/>
              </a:xfrm>
              <a:prstGeom prst="rect">
                <a:avLst/>
              </a:prstGeom>
              <a:blipFill>
                <a:blip r:embed="rId2"/>
                <a:stretch>
                  <a:fillRect l="-552" t="-805" r="-55"/>
                </a:stretch>
              </a:blipFill>
            </p:spPr>
            <p:txBody>
              <a:bodyPr/>
              <a:lstStyle/>
              <a:p>
                <a:r>
                  <a:rPr lang="it-IT">
                    <a:noFill/>
                  </a:rPr>
                  <a:t> </a:t>
                </a:r>
              </a:p>
            </p:txBody>
          </p:sp>
        </mc:Fallback>
      </mc:AlternateContent>
    </p:spTree>
    <p:extLst>
      <p:ext uri="{BB962C8B-B14F-4D97-AF65-F5344CB8AC3E}">
        <p14:creationId xmlns:p14="http://schemas.microsoft.com/office/powerpoint/2010/main" val="37471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limitatezza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062416"/>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si dice </a:t>
                </a:r>
                <a:r>
                  <a:rPr lang="it-IT" sz="2000" i="1" dirty="0">
                    <a:solidFill>
                      <a:schemeClr val="bg2">
                        <a:lumMod val="25000"/>
                      </a:schemeClr>
                    </a:solidFill>
                    <a:latin typeface="Arial Nova" panose="020B0504020202020204" pitchFamily="34" charset="0"/>
                  </a:rPr>
                  <a:t>limitata</a:t>
                </a:r>
                <a:r>
                  <a:rPr lang="it-IT" sz="2000" dirty="0">
                    <a:solidFill>
                      <a:schemeClr val="bg2">
                        <a:lumMod val="25000"/>
                      </a:schemeClr>
                    </a:solidFill>
                    <a:latin typeface="Arial Nova" panose="020B0504020202020204" pitchFamily="34" charset="0"/>
                  </a:rPr>
                  <a:t> di ordine </a:t>
                </a:r>
                <a:r>
                  <a:rPr lang="it-IT" sz="2000" i="1" dirty="0">
                    <a:solidFill>
                      <a:schemeClr val="bg2">
                        <a:lumMod val="25000"/>
                      </a:schemeClr>
                    </a:solidFill>
                    <a:latin typeface="Arial Nova" panose="020B0504020202020204" pitchFamily="34" charset="0"/>
                  </a:rPr>
                  <a:t>k </a:t>
                </a:r>
                <a:r>
                  <a:rPr lang="it-IT" sz="2000" dirty="0">
                    <a:solidFill>
                      <a:schemeClr val="bg2">
                        <a:lumMod val="25000"/>
                      </a:schemeClr>
                    </a:solidFill>
                    <a:latin typeface="Arial Nova" panose="020B0504020202020204" pitchFamily="34" charset="0"/>
                  </a:rPr>
                  <a:t>se, in ogni marcatura raggiungibile, il numero dei token in un qualsiasi posto non supera il valore di </a:t>
                </a:r>
                <a:r>
                  <a:rPr lang="it-IT" sz="2000" i="1" dirty="0">
                    <a:solidFill>
                      <a:schemeClr val="bg2">
                        <a:lumMod val="25000"/>
                      </a:schemeClr>
                    </a:solidFill>
                    <a:latin typeface="Arial Nova" panose="020B0504020202020204" pitchFamily="34" charset="0"/>
                  </a:rPr>
                  <a:t>k</a:t>
                </a:r>
                <a:r>
                  <a:rPr lang="it-IT" sz="2000" dirty="0">
                    <a:solidFill>
                      <a:schemeClr val="bg2">
                        <a:lumMod val="25000"/>
                      </a:schemeClr>
                    </a:solidFill>
                    <a:latin typeface="Arial Nova" panose="020B0504020202020204" pitchFamily="34" charset="0"/>
                  </a:rPr>
                  <a:t>, ovvero:</a:t>
                </a:r>
              </a:p>
              <a:p>
                <a:endParaRPr lang="it-IT" sz="2000"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𝑁</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non limitata può essere resa tale introducendo un posto complementare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di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in modo che la marcatura inziale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e>
                    </m:d>
                  </m:oMath>
                </a14:m>
                <a:r>
                  <a:rPr lang="it-IT" sz="2000" dirty="0">
                    <a:solidFill>
                      <a:schemeClr val="bg2">
                        <a:lumMod val="25000"/>
                      </a:schemeClr>
                    </a:solidFill>
                    <a:latin typeface="Arial Nova" panose="020B0504020202020204" pitchFamily="34" charset="0"/>
                  </a:rPr>
                  <a:t> costituisca il grado desiderato di limitatezza in </a:t>
                </a:r>
                <a14:m>
                  <m:oMath xmlns:m="http://schemas.openxmlformats.org/officeDocument/2006/math">
                    <m:r>
                      <a:rPr lang="it-IT" sz="2000" i="1" dirty="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 caso particolare di limitatezza è rappresentato dalla proprietà di </a:t>
                </a:r>
                <a:r>
                  <a:rPr lang="it-IT" sz="2000" dirty="0" err="1">
                    <a:solidFill>
                      <a:schemeClr val="bg2">
                        <a:lumMod val="25000"/>
                      </a:schemeClr>
                    </a:solidFill>
                    <a:latin typeface="Arial Nova" panose="020B0504020202020204" pitchFamily="34" charset="0"/>
                  </a:rPr>
                  <a:t>safeness</a:t>
                </a:r>
                <a:r>
                  <a:rPr lang="it-IT" sz="2000" dirty="0">
                    <a:solidFill>
                      <a:schemeClr val="bg2">
                        <a:lumMod val="25000"/>
                      </a:schemeClr>
                    </a:solidFill>
                    <a:latin typeface="Arial Nova" panose="020B0504020202020204" pitchFamily="34" charset="0"/>
                  </a:rPr>
                  <a:t> o </a:t>
                </a:r>
                <a:r>
                  <a:rPr lang="it-IT" sz="2000" dirty="0" err="1">
                    <a:solidFill>
                      <a:schemeClr val="bg2">
                        <a:lumMod val="25000"/>
                      </a:schemeClr>
                    </a:solidFill>
                    <a:latin typeface="Arial Nova" panose="020B0504020202020204" pitchFamily="34" charset="0"/>
                  </a:rPr>
                  <a:t>binarietà</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 si definisce </a:t>
                </a:r>
                <a:r>
                  <a:rPr lang="it-IT" sz="2000" i="1" dirty="0">
                    <a:solidFill>
                      <a:schemeClr val="bg2">
                        <a:lumMod val="25000"/>
                      </a:schemeClr>
                    </a:solidFill>
                    <a:latin typeface="Arial Nova" panose="020B0504020202020204" pitchFamily="34" charset="0"/>
                  </a:rPr>
                  <a:t>binaria</a:t>
                </a:r>
                <a:r>
                  <a:rPr lang="it-IT" sz="2000" dirty="0">
                    <a:solidFill>
                      <a:schemeClr val="bg2">
                        <a:lumMod val="25000"/>
                      </a:schemeClr>
                    </a:solidFill>
                    <a:latin typeface="Arial Nova" panose="020B0504020202020204" pitchFamily="34" charset="0"/>
                  </a:rPr>
                  <a:t> se, in ogni suo posto, in ogni possibile marcatura, il numero dei token è zero oppure uno,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a:t>
                </a: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062416"/>
                <a:ext cx="11029616" cy="4401205"/>
              </a:xfrm>
              <a:prstGeom prst="rect">
                <a:avLst/>
              </a:prstGeom>
              <a:blipFill>
                <a:blip r:embed="rId2"/>
                <a:stretch>
                  <a:fillRect l="-552" t="-554" r="-939" b="-15651"/>
                </a:stretch>
              </a:blipFill>
            </p:spPr>
            <p:txBody>
              <a:bodyPr/>
              <a:lstStyle/>
              <a:p>
                <a:r>
                  <a:rPr lang="it-IT">
                    <a:noFill/>
                  </a:rPr>
                  <a:t> </a:t>
                </a:r>
              </a:p>
            </p:txBody>
          </p:sp>
        </mc:Fallback>
      </mc:AlternateContent>
    </p:spTree>
    <p:extLst>
      <p:ext uri="{BB962C8B-B14F-4D97-AF65-F5344CB8AC3E}">
        <p14:creationId xmlns:p14="http://schemas.microsoft.com/office/powerpoint/2010/main" val="54741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a:t>
            </a:r>
            <a:r>
              <a:rPr lang="it-IT" dirty="0" err="1"/>
              <a:t>conseratività</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13809"/>
                <a:ext cx="11029616" cy="381431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è </a:t>
                </a:r>
                <a:r>
                  <a:rPr lang="it-IT" sz="2000" i="1" dirty="0">
                    <a:solidFill>
                      <a:schemeClr val="bg2">
                        <a:lumMod val="25000"/>
                      </a:schemeClr>
                    </a:solidFill>
                    <a:latin typeface="Arial Nova" panose="020B0504020202020204" pitchFamily="34" charset="0"/>
                  </a:rPr>
                  <a:t>conservativa </a:t>
                </a:r>
                <a:r>
                  <a:rPr lang="it-IT" sz="2000" dirty="0">
                    <a:solidFill>
                      <a:schemeClr val="bg2">
                        <a:lumMod val="25000"/>
                      </a:schemeClr>
                    </a:solidFill>
                    <a:latin typeface="Arial Nova" panose="020B0504020202020204" pitchFamily="34" charset="0"/>
                  </a:rPr>
                  <a:t>se il numero totale dei token si mantiene costante in tutte le marcature raggiungibili.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Formalmente:  </a:t>
                </a:r>
              </a:p>
              <a:p>
                <a:pPr algn="ctr"/>
                <a14:m>
                  <m:oMath xmlns:m="http://schemas.openxmlformats.org/officeDocument/2006/math">
                    <m:nary>
                      <m:naryPr>
                        <m:chr m:val="∑"/>
                        <m:supHide m:val="on"/>
                        <m:ctrlPr>
                          <a:rPr lang="it-IT" sz="2000" i="1" smtClean="0">
                            <a:solidFill>
                              <a:schemeClr val="bg2">
                                <a:lumMod val="25000"/>
                              </a:schemeClr>
                            </a:solidFill>
                            <a:latin typeface="Cambria Math" panose="02040503050406030204" pitchFamily="18" charset="0"/>
                          </a:rPr>
                        </m:ctrlPr>
                      </m:naryPr>
                      <m:sub>
                        <m:r>
                          <m:rPr>
                            <m:brk m:alnAt="7"/>
                          </m:rP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sub>
                      <m:sup/>
                      <m:e>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nary>
                          <m:naryPr>
                            <m:chr m:val="∑"/>
                            <m:supHide m:val="on"/>
                            <m:ctrlPr>
                              <a:rPr lang="it-IT" sz="2000" b="0" i="1" smtClean="0">
                                <a:solidFill>
                                  <a:schemeClr val="bg2">
                                    <a:lumMod val="25000"/>
                                  </a:schemeClr>
                                </a:solidFill>
                                <a:latin typeface="Cambria Math" panose="02040503050406030204" pitchFamily="18" charset="0"/>
                              </a:rPr>
                            </m:ctrlPr>
                          </m:naryPr>
                          <m:sub>
                            <m:r>
                              <m:rPr>
                                <m:brk m:alnAt="7"/>
                              </m:rPr>
                              <a:rPr lang="it-IT" sz="2000" i="1">
                                <a:solidFill>
                                  <a:schemeClr val="bg2">
                                    <a:lumMod val="25000"/>
                                  </a:schemeClr>
                                </a:solidFill>
                                <a:latin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sub>
                          <m:sup/>
                          <m:e>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e>
                        </m:nary>
                      </m:e>
                    </m:nary>
                  </m:oMath>
                </a14:m>
                <a:r>
                  <a:rPr lang="it-IT" sz="2000" dirty="0">
                    <a:solidFill>
                      <a:schemeClr val="bg2">
                        <a:lumMod val="25000"/>
                      </a:schemeClr>
                    </a:solidFill>
                    <a:latin typeface="Arial Nova" panose="020B0504020202020204" pitchFamily="34" charset="0"/>
                  </a:rPr>
                  <a:t>, </a:t>
                </a:r>
              </a:p>
              <a:p>
                <a:r>
                  <a:rPr lang="it-IT" sz="2000" dirty="0">
                    <a:solidFill>
                      <a:schemeClr val="bg2">
                        <a:lumMod val="25000"/>
                      </a:schemeClr>
                    </a:solidFill>
                    <a:latin typeface="Arial Nova" panose="020B0504020202020204" pitchFamily="34" charset="0"/>
                  </a:rPr>
                  <a:t>con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oMath>
                </a14:m>
                <a:r>
                  <a:rPr lang="it-IT" sz="2000" b="0" i="1" dirty="0">
                    <a:solidFill>
                      <a:schemeClr val="bg2">
                        <a:lumMod val="25000"/>
                      </a:schemeClr>
                    </a:solidFill>
                    <a:latin typeface="Arial Nova" panose="020B0504020202020204" pitchFamily="34" charset="0"/>
                    <a:ea typeface="Cambria Math" panose="02040503050406030204" pitchFamily="18" charset="0"/>
                  </a:rPr>
                  <a:t> e </a:t>
                </a:r>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Quindi, una rete di questo tipo non perde e non guadagna token, durante la sua esecuzione.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per quanto riguarda gli elementi del vettore </a:t>
                </a:r>
                <a:r>
                  <a:rPr lang="it-IT" sz="2000" i="1" dirty="0">
                    <a:solidFill>
                      <a:schemeClr val="bg2">
                        <a:lumMod val="25000"/>
                      </a:schemeClr>
                    </a:solidFill>
                    <a:latin typeface="Arial Nova" panose="020B0504020202020204" pitchFamily="34" charset="0"/>
                  </a:rPr>
                  <a:t>w </a:t>
                </a:r>
                <a:r>
                  <a:rPr lang="it-IT" sz="2000" dirty="0">
                    <a:solidFill>
                      <a:schemeClr val="bg2">
                        <a:lumMod val="25000"/>
                      </a:schemeClr>
                    </a:solidFill>
                    <a:latin typeface="Arial Nova" panose="020B0504020202020204" pitchFamily="34" charset="0"/>
                  </a:rPr>
                  <a:t>dei pesi dei posti, la loro somma rimarrà costante su tutte le marcature raggiungibili.</a:t>
                </a:r>
              </a:p>
              <a:p>
                <a:endParaRPr lang="it-IT" sz="2000"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13809"/>
                <a:ext cx="11029616" cy="3814314"/>
              </a:xfrm>
              <a:prstGeom prst="rect">
                <a:avLst/>
              </a:prstGeom>
              <a:blipFill>
                <a:blip r:embed="rId2"/>
                <a:stretch>
                  <a:fillRect l="-552" t="-639"/>
                </a:stretch>
              </a:blipFill>
            </p:spPr>
            <p:txBody>
              <a:bodyPr/>
              <a:lstStyle/>
              <a:p>
                <a:r>
                  <a:rPr lang="it-IT">
                    <a:noFill/>
                  </a:rPr>
                  <a:t> </a:t>
                </a:r>
              </a:p>
            </p:txBody>
          </p:sp>
        </mc:Fallback>
      </mc:AlternateContent>
    </p:spTree>
    <p:extLst>
      <p:ext uri="{BB962C8B-B14F-4D97-AF65-F5344CB8AC3E}">
        <p14:creationId xmlns:p14="http://schemas.microsoft.com/office/powerpoint/2010/main" val="165926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vitalità</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5" cy="4320844"/>
              </a:xfrm>
            </p:spPr>
            <p:txBody>
              <a:bodyPr>
                <a:normAutofit fontScale="92500" lnSpcReduction="20000"/>
              </a:bodyPr>
              <a:lstStyle/>
              <a:p>
                <a:pPr marL="0" indent="0">
                  <a:buNone/>
                </a:pPr>
                <a:r>
                  <a:rPr lang="it-IT" sz="2000" dirty="0">
                    <a:latin typeface="Arial Nova" panose="020B0504020202020204" pitchFamily="34" charset="0"/>
                  </a:rPr>
                  <a:t>Una transizione t è caratterizzata da una </a:t>
                </a:r>
                <a:r>
                  <a:rPr lang="it-IT" sz="2000" i="1" dirty="0">
                    <a:latin typeface="Arial Nova" panose="020B0504020202020204" pitchFamily="34" charset="0"/>
                  </a:rPr>
                  <a:t>vitalità</a:t>
                </a:r>
                <a:r>
                  <a:rPr lang="it-IT" sz="2000" dirty="0">
                    <a:latin typeface="Arial Nova" panose="020B0504020202020204" pitchFamily="34" charset="0"/>
                  </a:rPr>
                  <a:t> indicata come: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Di grado </a:t>
                </a:r>
                <a:r>
                  <a:rPr lang="it-IT" sz="2000" i="1" dirty="0">
                    <a:latin typeface="Arial Nova" panose="020B0504020202020204" pitchFamily="34" charset="0"/>
                  </a:rPr>
                  <a:t>zero</a:t>
                </a:r>
                <a:r>
                  <a:rPr lang="it-IT" sz="2000" dirty="0">
                    <a:latin typeface="Arial Nova" panose="020B0504020202020204" pitchFamily="34" charset="0"/>
                  </a:rPr>
                  <a:t>, se non può mai scattare in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quindi una marcatura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è in deadlock se e solo se nessuna transizione è abilitata in essa;</a:t>
                </a:r>
              </a:p>
              <a:p>
                <a:r>
                  <a:rPr lang="it-IT" sz="2000" dirty="0">
                    <a:latin typeface="Arial Nova" panose="020B0504020202020204" pitchFamily="34" charset="0"/>
                  </a:rPr>
                  <a:t>Di grado </a:t>
                </a:r>
                <a:r>
                  <a:rPr lang="it-IT" sz="2000" i="1" dirty="0">
                    <a:latin typeface="Arial Nova" panose="020B0504020202020204" pitchFamily="34" charset="0"/>
                  </a:rPr>
                  <a:t>uno</a:t>
                </a:r>
                <a:r>
                  <a:rPr lang="it-IT" sz="2000" dirty="0">
                    <a:latin typeface="Arial Nova" panose="020B0504020202020204" pitchFamily="34" charset="0"/>
                  </a:rPr>
                  <a:t>, se può scattare al massimo una volta soltanto;</a:t>
                </a:r>
              </a:p>
              <a:p>
                <a:r>
                  <a:rPr lang="it-IT" sz="2000" dirty="0">
                    <a:latin typeface="Arial Nova" panose="020B0504020202020204" pitchFamily="34" charset="0"/>
                  </a:rPr>
                  <a:t>Di grado </a:t>
                </a:r>
                <a:r>
                  <a:rPr lang="it-IT" sz="2000" i="1" dirty="0">
                    <a:latin typeface="Arial Nova" panose="020B0504020202020204" pitchFamily="34" charset="0"/>
                  </a:rPr>
                  <a:t>due</a:t>
                </a:r>
                <a:r>
                  <a:rPr lang="it-IT" sz="2000" dirty="0">
                    <a:latin typeface="Arial Nova" panose="020B0504020202020204" pitchFamily="34" charset="0"/>
                  </a:rPr>
                  <a:t> se, fissato un intero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&gt;0</m:t>
                    </m:r>
                  </m:oMath>
                </a14:m>
                <a:r>
                  <a:rPr lang="it-IT" sz="2000" dirty="0">
                    <a:latin typeface="Arial Nova" panose="020B0504020202020204" pitchFamily="34" charset="0"/>
                  </a:rPr>
                  <a:t>, esiste almeno una sequenza di scatti in cui la transizione </a:t>
                </a:r>
                <a:r>
                  <a:rPr lang="it-IT" sz="2000" i="1" dirty="0">
                    <a:latin typeface="Arial Nova" panose="020B0504020202020204" pitchFamily="34" charset="0"/>
                  </a:rPr>
                  <a:t>t</a:t>
                </a:r>
                <a:r>
                  <a:rPr lang="it-IT" sz="2000" dirty="0">
                    <a:latin typeface="Arial Nova" panose="020B0504020202020204" pitchFamily="34" charset="0"/>
                  </a:rPr>
                  <a:t> scatta minimo </a:t>
                </a:r>
                <a:r>
                  <a:rPr lang="it-IT" sz="2000" i="1" dirty="0">
                    <a:latin typeface="Arial Nova" panose="020B0504020202020204" pitchFamily="34" charset="0"/>
                  </a:rPr>
                  <a:t>n</a:t>
                </a:r>
                <a:r>
                  <a:rPr lang="it-IT" sz="2000" dirty="0">
                    <a:latin typeface="Arial Nova" panose="020B0504020202020204" pitchFamily="34" charset="0"/>
                  </a:rPr>
                  <a:t> volte;</a:t>
                </a:r>
              </a:p>
              <a:p>
                <a:r>
                  <a:rPr lang="it-IT" sz="2000" dirty="0">
                    <a:latin typeface="Arial Nova" panose="020B0504020202020204" pitchFamily="34" charset="0"/>
                  </a:rPr>
                  <a:t>Di grado </a:t>
                </a:r>
                <a:r>
                  <a:rPr lang="it-IT" sz="2000" i="1" dirty="0">
                    <a:latin typeface="Arial Nova" panose="020B0504020202020204" pitchFamily="34" charset="0"/>
                  </a:rPr>
                  <a:t>tre</a:t>
                </a:r>
                <a:r>
                  <a:rPr lang="it-IT" sz="2000" dirty="0">
                    <a:latin typeface="Arial Nova" panose="020B0504020202020204" pitchFamily="34" charset="0"/>
                  </a:rPr>
                  <a:t>, se scatta un numero infinito di volte;</a:t>
                </a:r>
              </a:p>
              <a:p>
                <a:r>
                  <a:rPr lang="it-IT" sz="2000" dirty="0">
                    <a:latin typeface="Arial Nova" panose="020B0504020202020204" pitchFamily="34" charset="0"/>
                  </a:rPr>
                  <a:t>Di grado </a:t>
                </a:r>
                <a:r>
                  <a:rPr lang="it-IT" sz="2000" i="1" dirty="0">
                    <a:latin typeface="Arial Nova" panose="020B0504020202020204" pitchFamily="34" charset="0"/>
                  </a:rPr>
                  <a:t>quattro</a:t>
                </a:r>
                <a:r>
                  <a:rPr lang="it-IT" sz="2000" dirty="0">
                    <a:latin typeface="Arial Nova" panose="020B0504020202020204" pitchFamily="34" charset="0"/>
                  </a:rPr>
                  <a:t> se, considerata una qualsiasi marcatura raggiungibile, esiste almeno una sequenza di scatti che, a partire da tale marcatura, abiliti </a:t>
                </a:r>
                <a:r>
                  <a:rPr lang="it-IT" sz="2000" i="1" dirty="0">
                    <a:latin typeface="Arial Nova" panose="020B0504020202020204" pitchFamily="34" charset="0"/>
                  </a:rPr>
                  <a:t>t</a:t>
                </a:r>
                <a:r>
                  <a:rPr lang="it-IT" sz="2000" dirty="0">
                    <a:latin typeface="Arial Nova" panose="020B0504020202020204" pitchFamily="34" charset="0"/>
                  </a:rPr>
                  <a:t>; in questo caso la transizione </a:t>
                </a:r>
                <a:r>
                  <a:rPr lang="it-IT" sz="2000" i="1" dirty="0">
                    <a:latin typeface="Arial Nova" panose="020B0504020202020204" pitchFamily="34" charset="0"/>
                  </a:rPr>
                  <a:t>t </a:t>
                </a:r>
                <a:r>
                  <a:rPr lang="it-IT" sz="2000" dirty="0">
                    <a:latin typeface="Arial Nova" panose="020B0504020202020204" pitchFamily="34" charset="0"/>
                  </a:rPr>
                  <a:t>si dice </a:t>
                </a:r>
                <a:r>
                  <a:rPr lang="it-IT" sz="2000" i="1" dirty="0">
                    <a:latin typeface="Arial Nova" panose="020B0504020202020204" pitchFamily="34" charset="0"/>
                  </a:rPr>
                  <a:t>viva</a:t>
                </a:r>
                <a:r>
                  <a:rPr lang="it-IT" sz="2000" dirty="0">
                    <a:latin typeface="Arial Nova" panose="020B0504020202020204" pitchFamily="34" charset="0"/>
                  </a:rPr>
                  <a:t>.</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rete di P/T è definita </a:t>
                </a:r>
                <a:r>
                  <a:rPr lang="it-IT" sz="2000" i="1" dirty="0">
                    <a:latin typeface="Arial Nova" panose="020B0504020202020204" pitchFamily="34" charset="0"/>
                  </a:rPr>
                  <a:t>viva</a:t>
                </a:r>
                <a:r>
                  <a:rPr lang="it-IT" sz="2000" dirty="0">
                    <a:latin typeface="Arial Nova" panose="020B0504020202020204" pitchFamily="34" charset="0"/>
                  </a:rPr>
                  <a:t> se tutte le sue transizioni sono vive, ossia di grado quattro.</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5" cy="4320844"/>
              </a:xfrm>
              <a:blipFill>
                <a:blip r:embed="rId2"/>
                <a:stretch>
                  <a:fillRect l="-497" t="-423" b="-705"/>
                </a:stretch>
              </a:blipFill>
            </p:spPr>
            <p:txBody>
              <a:bodyPr/>
              <a:lstStyle/>
              <a:p>
                <a:r>
                  <a:rPr lang="it-IT">
                    <a:noFill/>
                  </a:rPr>
                  <a:t> </a:t>
                </a:r>
              </a:p>
            </p:txBody>
          </p:sp>
        </mc:Fallback>
      </mc:AlternateContent>
    </p:spTree>
    <p:extLst>
      <p:ext uri="{BB962C8B-B14F-4D97-AF65-F5344CB8AC3E}">
        <p14:creationId xmlns:p14="http://schemas.microsoft.com/office/powerpoint/2010/main" val="389263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dipendenti dalla marcatura</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6" cy="4320844"/>
              </a:xfrm>
            </p:spPr>
            <p:txBody>
              <a:bodyPr>
                <a:normAutofit/>
              </a:bodyPr>
              <a:lstStyle/>
              <a:p>
                <a:pPr marL="0" indent="0">
                  <a:buNone/>
                </a:pPr>
                <a:r>
                  <a:rPr lang="it-IT" sz="2000" dirty="0">
                    <a:solidFill>
                      <a:schemeClr val="bg2">
                        <a:lumMod val="25000"/>
                      </a:schemeClr>
                    </a:solidFill>
                    <a:latin typeface="Arial Nova" panose="020B0504020202020204" pitchFamily="34" charset="0"/>
                  </a:rPr>
                  <a:t>Una rete di Petri può essere definita:</a:t>
                </a: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Reversibile</a:t>
                </a:r>
                <a:r>
                  <a:rPr lang="it-IT" sz="2000" dirty="0">
                    <a:solidFill>
                      <a:schemeClr val="bg2">
                        <a:lumMod val="25000"/>
                      </a:schemeClr>
                    </a:solidFill>
                    <a:latin typeface="Arial Nova" panose="020B0504020202020204" pitchFamily="34" charset="0"/>
                  </a:rPr>
                  <a:t>, se è possibile risalire alla marcatura iniziale, qualsiasi sia la marcatura in corrispondenza in cui ci si trova, ossia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è una marcatura nota.</a:t>
                </a:r>
              </a:p>
              <a:p>
                <a:r>
                  <a:rPr lang="it-IT" sz="2000" i="1" dirty="0">
                    <a:solidFill>
                      <a:schemeClr val="bg2">
                        <a:lumMod val="25000"/>
                      </a:schemeClr>
                    </a:solidFill>
                    <a:latin typeface="Arial Nova" panose="020B0504020202020204" pitchFamily="34" charset="0"/>
                  </a:rPr>
                  <a:t>Home-state</a:t>
                </a:r>
                <a:r>
                  <a:rPr lang="it-IT" sz="2000" dirty="0">
                    <a:solidFill>
                      <a:schemeClr val="bg2">
                        <a:lumMod val="25000"/>
                      </a:schemeClr>
                    </a:solidFill>
                    <a:latin typeface="Arial Nova" panose="020B0504020202020204" pitchFamily="34" charset="0"/>
                  </a:rPr>
                  <a:t>, se è raggiungibile da ogni marcatura che risulti raggiungibile da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per cui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a:t>
                </a:r>
              </a:p>
              <a:p>
                <a:r>
                  <a:rPr lang="it-IT" sz="2000" i="1" dirty="0">
                    <a:solidFill>
                      <a:schemeClr val="bg2">
                        <a:lumMod val="25000"/>
                      </a:schemeClr>
                    </a:solidFill>
                    <a:latin typeface="Arial Nova" panose="020B0504020202020204" pitchFamily="34" charset="0"/>
                  </a:rPr>
                  <a:t>Bloccante</a:t>
                </a:r>
                <a:r>
                  <a:rPr lang="it-IT" sz="2000" dirty="0">
                    <a:solidFill>
                      <a:schemeClr val="bg2">
                        <a:lumMod val="25000"/>
                      </a:schemeClr>
                    </a:solidFill>
                    <a:latin typeface="Arial Nova" panose="020B0504020202020204" pitchFamily="34" charset="0"/>
                  </a:rPr>
                  <a:t>, se esiste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 non è abilitata alcuna transizione, perciò, una volta arrivata in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la rete non potrà più evolvere, entrando quindi in deadlock.</a:t>
                </a:r>
              </a:p>
              <a:p>
                <a:r>
                  <a:rPr lang="it-IT" sz="2000" i="1" dirty="0">
                    <a:solidFill>
                      <a:schemeClr val="bg2">
                        <a:lumMod val="25000"/>
                      </a:schemeClr>
                    </a:solidFill>
                    <a:latin typeface="Arial Nova" panose="020B0504020202020204" pitchFamily="34" charset="0"/>
                  </a:rPr>
                  <a:t>Generica</a:t>
                </a:r>
                <a:r>
                  <a:rPr lang="it-IT" sz="2000" dirty="0">
                    <a:solidFill>
                      <a:schemeClr val="bg2">
                        <a:lumMod val="25000"/>
                      </a:schemeClr>
                    </a:solidFill>
                    <a:latin typeface="Arial Nova" panose="020B0504020202020204" pitchFamily="34" charset="0"/>
                  </a:rPr>
                  <a:t>, se non esistono restrizioni topologiche.</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6" cy="4320844"/>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384418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ABDF-363F-4B07-B46E-305F740DC256}"/>
              </a:ext>
            </a:extLst>
          </p:cNvPr>
          <p:cNvSpPr>
            <a:spLocks noGrp="1"/>
          </p:cNvSpPr>
          <p:nvPr>
            <p:ph type="title"/>
          </p:nvPr>
        </p:nvSpPr>
        <p:spPr/>
        <p:txBody>
          <a:bodyPr/>
          <a:lstStyle/>
          <a:p>
            <a:r>
              <a:rPr lang="it-IT" dirty="0"/>
              <a:t>Proprietà delle reti di </a:t>
            </a:r>
            <a:r>
              <a:rPr lang="it-IT" dirty="0" err="1"/>
              <a:t>petri</a:t>
            </a:r>
            <a:r>
              <a:rPr lang="it-IT" dirty="0"/>
              <a:t>:  analisi grafica</a:t>
            </a: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A4C35502-468D-4A63-BFF0-FCC5245511C5}"/>
                  </a:ext>
                </a:extLst>
              </p:cNvPr>
              <p:cNvSpPr txBox="1"/>
              <p:nvPr/>
            </p:nvSpPr>
            <p:spPr>
              <a:xfrm>
                <a:off x="581192" y="2069432"/>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analizzare le proprietà di una rete di P/T limitata si può ricorrere alla costruzione dell’albero di raggiungibilità, mentre nel caso in cui si tratti di una rete non limitata, si può utilizzare 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ogni caso, tramite questo strumento, si andranno a rappresentare tutte le possibili marcature. Dunque, per ogni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raggiunta, si aggiunge un nuovo nodo all’albero, collegandolo come figlio del nodo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 si etichetta l’arco con la transizione che ora determina il raggiungimento di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 la marcatura in questione è già stata inserita, allora il nodo considerato verrà etichettato come "</a:t>
                </a:r>
                <a:r>
                  <a:rPr lang="it-IT" sz="2000" dirty="0" err="1">
                    <a:solidFill>
                      <a:schemeClr val="bg2">
                        <a:lumMod val="25000"/>
                      </a:schemeClr>
                    </a:solidFill>
                    <a:latin typeface="Arial Nova" panose="020B0504020202020204" pitchFamily="34" charset="0"/>
                  </a:rPr>
                  <a:t>old</a:t>
                </a:r>
                <a:r>
                  <a:rPr lang="it-IT" sz="2000" dirty="0">
                    <a:solidFill>
                      <a:schemeClr val="bg2">
                        <a:lumMod val="25000"/>
                      </a:schemeClr>
                    </a:solidFill>
                    <a:latin typeface="Arial Nova" panose="020B0504020202020204" pitchFamily="34" charset="0"/>
                  </a:rPr>
                  <a:t>", poiché la sua storia è già presente nell’albero.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se a partire da un nodo che rappresenta una marcatura, non esistono più transizioni abilitate, questo verrà definito "dead".</a:t>
                </a:r>
              </a:p>
            </p:txBody>
          </p:sp>
        </mc:Choice>
        <mc:Fallback>
          <p:sp>
            <p:nvSpPr>
              <p:cNvPr id="3" name="CasellaDiTesto 2">
                <a:extLst>
                  <a:ext uri="{FF2B5EF4-FFF2-40B4-BE49-F238E27FC236}">
                    <a16:creationId xmlns:a16="http://schemas.microsoft.com/office/drawing/2014/main" id="{A4C35502-468D-4A63-BFF0-FCC5245511C5}"/>
                  </a:ext>
                </a:extLst>
              </p:cNvPr>
              <p:cNvSpPr txBox="1">
                <a:spLocks noRot="1" noChangeAspect="1" noMove="1" noResize="1" noEditPoints="1" noAdjustHandles="1" noChangeArrowheads="1" noChangeShapeType="1" noTextEdit="1"/>
              </p:cNvSpPr>
              <p:nvPr/>
            </p:nvSpPr>
            <p:spPr>
              <a:xfrm>
                <a:off x="581192" y="2069432"/>
                <a:ext cx="11029616" cy="4401205"/>
              </a:xfrm>
              <a:prstGeom prst="rect">
                <a:avLst/>
              </a:prstGeom>
              <a:blipFill>
                <a:blip r:embed="rId2"/>
                <a:stretch>
                  <a:fillRect l="-552" t="-554" b="-1662"/>
                </a:stretch>
              </a:blipFill>
            </p:spPr>
            <p:txBody>
              <a:bodyPr/>
              <a:lstStyle/>
              <a:p>
                <a:r>
                  <a:rPr lang="it-IT">
                    <a:noFill/>
                  </a:rPr>
                  <a:t> </a:t>
                </a:r>
              </a:p>
            </p:txBody>
          </p:sp>
        </mc:Fallback>
      </mc:AlternateContent>
    </p:spTree>
    <p:extLst>
      <p:ext uri="{BB962C8B-B14F-4D97-AF65-F5344CB8AC3E}">
        <p14:creationId xmlns:p14="http://schemas.microsoft.com/office/powerpoint/2010/main" val="10901338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DA168-0213-4EFC-8AB6-D579077BA1B7}"/>
              </a:ext>
            </a:extLst>
          </p:cNvPr>
          <p:cNvSpPr>
            <a:spLocks noGrp="1"/>
          </p:cNvSpPr>
          <p:nvPr>
            <p:ph type="title"/>
          </p:nvPr>
        </p:nvSpPr>
        <p:spPr/>
        <p:txBody>
          <a:bodyPr/>
          <a:lstStyle/>
          <a:p>
            <a:r>
              <a:rPr lang="it-IT" dirty="0"/>
              <a:t>Grafo di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0D2CBCC-C3A0-4B78-A081-9146D0CE5105}"/>
                  </a:ext>
                </a:extLst>
              </p:cNvPr>
              <p:cNvSpPr txBox="1"/>
              <p:nvPr/>
            </p:nvSpPr>
            <p:spPr>
              <a:xfrm>
                <a:off x="581192" y="4994289"/>
                <a:ext cx="11029616" cy="163121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grafo di raggiungibilità è un grafo associato ad una rete marcata </a:t>
                </a:r>
                <a14:m>
                  <m:oMath xmlns:m="http://schemas.openxmlformats.org/officeDocument/2006/math">
                    <m:r>
                      <a:rPr lang="it-IT" sz="2000" i="1" dirty="0" smtClean="0">
                        <a:solidFill>
                          <a:schemeClr val="bg2">
                            <a:lumMod val="25000"/>
                          </a:schemeClr>
                        </a:solidFill>
                        <a:latin typeface="Cambria Math" panose="02040503050406030204" pitchFamily="18" charset="0"/>
                        <a:ea typeface="Cambria Math" panose="02040503050406030204" pitchFamily="18" charset="0"/>
                      </a:rPr>
                      <m:t>&lt;</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𝑁</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dirty="0"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dirty="0"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dirty="0" smtClean="0">
                        <a:solidFill>
                          <a:schemeClr val="bg2">
                            <a:lumMod val="25000"/>
                          </a:schemeClr>
                        </a:solidFill>
                        <a:latin typeface="Cambria Math" panose="02040503050406030204" pitchFamily="18" charset="0"/>
                        <a:ea typeface="Cambria Math" panose="02040503050406030204" pitchFamily="18" charset="0"/>
                      </a:rPr>
                      <m:t>&gt;</m:t>
                    </m:r>
                  </m:oMath>
                </a14:m>
                <a:r>
                  <a:rPr lang="it-IT" sz="2000" dirty="0">
                    <a:solidFill>
                      <a:schemeClr val="bg2">
                        <a:lumMod val="25000"/>
                      </a:schemeClr>
                    </a:solidFill>
                    <a:latin typeface="Arial Nova" panose="020B0504020202020204" pitchFamily="34" charset="0"/>
                  </a:rPr>
                  <a:t>, in cui ogni nodo è una marcatura raggiungibile ed ogni arco è una transizione.</a:t>
                </a:r>
              </a:p>
              <a:p>
                <a:r>
                  <a:rPr lang="it-IT" sz="2000" dirty="0">
                    <a:solidFill>
                      <a:schemeClr val="bg2">
                        <a:lumMod val="25000"/>
                      </a:schemeClr>
                    </a:solidFill>
                    <a:latin typeface="Arial Nova" panose="020B0504020202020204" pitchFamily="34" charset="0"/>
                  </a:rPr>
                  <a:t>In questa rappresentazione, ogni marcatura raggiungibile è uno stato ed appare una sola volta.</a:t>
                </a:r>
              </a:p>
              <a:p>
                <a:r>
                  <a:rPr lang="it-IT" sz="2000" dirty="0">
                    <a:solidFill>
                      <a:schemeClr val="bg2">
                        <a:lumMod val="25000"/>
                      </a:schemeClr>
                    </a:solidFill>
                    <a:latin typeface="Arial Nova" panose="020B0504020202020204" pitchFamily="34" charset="0"/>
                  </a:rPr>
                  <a:t>Le transizioni, invece, possono apparire più volte, poiché ciascuna compare un numero di volte pari alle marcature che le abilitano.</a:t>
                </a:r>
              </a:p>
            </p:txBody>
          </p:sp>
        </mc:Choice>
        <mc:Fallback xmlns="">
          <p:sp>
            <p:nvSpPr>
              <p:cNvPr id="4" name="CasellaDiTesto 3">
                <a:extLst>
                  <a:ext uri="{FF2B5EF4-FFF2-40B4-BE49-F238E27FC236}">
                    <a16:creationId xmlns:a16="http://schemas.microsoft.com/office/drawing/2014/main" id="{00D2CBCC-C3A0-4B78-A081-9146D0CE5105}"/>
                  </a:ext>
                </a:extLst>
              </p:cNvPr>
              <p:cNvSpPr txBox="1">
                <a:spLocks noRot="1" noChangeAspect="1" noMove="1" noResize="1" noEditPoints="1" noAdjustHandles="1" noChangeArrowheads="1" noChangeShapeType="1" noTextEdit="1"/>
              </p:cNvSpPr>
              <p:nvPr/>
            </p:nvSpPr>
            <p:spPr>
              <a:xfrm>
                <a:off x="581192" y="4994289"/>
                <a:ext cx="11029616" cy="1631216"/>
              </a:xfrm>
              <a:prstGeom prst="rect">
                <a:avLst/>
              </a:prstGeom>
              <a:blipFill>
                <a:blip r:embed="rId2"/>
                <a:stretch>
                  <a:fillRect l="-552" t="-1493" b="-59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4BD724-1AE7-4228-A587-3AC4FD1AA947}"/>
                  </a:ext>
                </a:extLst>
              </p:cNvPr>
              <p:cNvSpPr txBox="1"/>
              <p:nvPr/>
            </p:nvSpPr>
            <p:spPr>
              <a:xfrm>
                <a:off x="494479" y="1929320"/>
                <a:ext cx="11116327"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 rete di Petri, con marcatura iniziale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1,1,0</m:t>
                        </m:r>
                      </m:e>
                    </m:d>
                  </m:oMath>
                </a14:m>
                <a:r>
                  <a:rPr lang="it-IT" sz="2000" dirty="0">
                    <a:solidFill>
                      <a:schemeClr val="bg2">
                        <a:lumMod val="25000"/>
                      </a:schemeClr>
                    </a:solidFill>
                    <a:latin typeface="Arial Nova" panose="020B0504020202020204" pitchFamily="34" charset="0"/>
                  </a:rPr>
                  <a:t> ed il grafo di raggiungibilità associato:</a:t>
                </a:r>
              </a:p>
            </p:txBody>
          </p:sp>
        </mc:Choice>
        <mc:Fallback xmlns="">
          <p:sp>
            <p:nvSpPr>
              <p:cNvPr id="5" name="CasellaDiTesto 4">
                <a:extLst>
                  <a:ext uri="{FF2B5EF4-FFF2-40B4-BE49-F238E27FC236}">
                    <a16:creationId xmlns:a16="http://schemas.microsoft.com/office/drawing/2014/main" id="{574BD724-1AE7-4228-A587-3AC4FD1AA947}"/>
                  </a:ext>
                </a:extLst>
              </p:cNvPr>
              <p:cNvSpPr txBox="1">
                <a:spLocks noRot="1" noChangeAspect="1" noMove="1" noResize="1" noEditPoints="1" noAdjustHandles="1" noChangeArrowheads="1" noChangeShapeType="1" noTextEdit="1"/>
              </p:cNvSpPr>
              <p:nvPr/>
            </p:nvSpPr>
            <p:spPr>
              <a:xfrm>
                <a:off x="494479" y="1929320"/>
                <a:ext cx="11116327" cy="707886"/>
              </a:xfrm>
              <a:prstGeom prst="rect">
                <a:avLst/>
              </a:prstGeom>
              <a:blipFill>
                <a:blip r:embed="rId3"/>
                <a:stretch>
                  <a:fillRect l="-548" t="-3419" b="-14530"/>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D57B9883-FD0E-48BC-AC03-E94D764C0BD1}"/>
              </a:ext>
            </a:extLst>
          </p:cNvPr>
          <p:cNvGrpSpPr/>
          <p:nvPr/>
        </p:nvGrpSpPr>
        <p:grpSpPr>
          <a:xfrm>
            <a:off x="1312211" y="2697629"/>
            <a:ext cx="2927180" cy="1859491"/>
            <a:chOff x="1029452" y="2584684"/>
            <a:chExt cx="3451044" cy="2016273"/>
          </a:xfrm>
        </p:grpSpPr>
        <p:sp>
          <p:nvSpPr>
            <p:cNvPr id="10" name="Connettore 9">
              <a:extLst>
                <a:ext uri="{FF2B5EF4-FFF2-40B4-BE49-F238E27FC236}">
                  <a16:creationId xmlns:a16="http://schemas.microsoft.com/office/drawing/2014/main" id="{584453E6-4733-4707-8094-571747C52755}"/>
                </a:ext>
              </a:extLst>
            </p:cNvPr>
            <p:cNvSpPr/>
            <p:nvPr/>
          </p:nvSpPr>
          <p:spPr>
            <a:xfrm>
              <a:off x="1029452" y="291636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13BEAAA-DADA-4A45-8ACB-43C5844661EB}"/>
                </a:ext>
              </a:extLst>
            </p:cNvPr>
            <p:cNvSpPr/>
            <p:nvPr/>
          </p:nvSpPr>
          <p:spPr>
            <a:xfrm>
              <a:off x="199729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6C486C91-378E-4F6A-9A40-954B556BCAE3}"/>
                </a:ext>
              </a:extLst>
            </p:cNvPr>
            <p:cNvSpPr/>
            <p:nvPr/>
          </p:nvSpPr>
          <p:spPr>
            <a:xfrm>
              <a:off x="1209058" y="3095316"/>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2 12">
              <a:extLst>
                <a:ext uri="{FF2B5EF4-FFF2-40B4-BE49-F238E27FC236}">
                  <a16:creationId xmlns:a16="http://schemas.microsoft.com/office/drawing/2014/main" id="{8218FC04-81BB-4A20-B490-F9D91958D071}"/>
                </a:ext>
              </a:extLst>
            </p:cNvPr>
            <p:cNvCxnSpPr>
              <a:cxnSpLocks/>
              <a:stCxn id="10" idx="6"/>
              <a:endCxn id="11" idx="1"/>
            </p:cNvCxnSpPr>
            <p:nvPr/>
          </p:nvCxnSpPr>
          <p:spPr>
            <a:xfrm>
              <a:off x="1582503" y="3187627"/>
              <a:ext cx="414788" cy="3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543B6DE-7DA6-4FA9-84F5-A0D271C09A4B}"/>
                    </a:ext>
                  </a:extLst>
                </p:cNvPr>
                <p:cNvSpPr txBox="1"/>
                <p:nvPr/>
              </p:nvSpPr>
              <p:spPr>
                <a:xfrm>
                  <a:off x="1159718" y="2584684"/>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4" name="CasellaDiTesto 13">
                  <a:extLst>
                    <a:ext uri="{FF2B5EF4-FFF2-40B4-BE49-F238E27FC236}">
                      <a16:creationId xmlns:a16="http://schemas.microsoft.com/office/drawing/2014/main" id="{B543B6DE-7DA6-4FA9-84F5-A0D271C09A4B}"/>
                    </a:ext>
                  </a:extLst>
                </p:cNvPr>
                <p:cNvSpPr txBox="1">
                  <a:spLocks noRot="1" noChangeAspect="1" noMove="1" noResize="1" noEditPoints="1" noAdjustHandles="1" noChangeArrowheads="1" noChangeShapeType="1" noTextEdit="1"/>
                </p:cNvSpPr>
                <p:nvPr/>
              </p:nvSpPr>
              <p:spPr>
                <a:xfrm>
                  <a:off x="1159718" y="2584684"/>
                  <a:ext cx="325073" cy="321253"/>
                </a:xfrm>
                <a:prstGeom prst="rect">
                  <a:avLst/>
                </a:prstGeom>
                <a:blipFill>
                  <a:blip r:embed="rId4"/>
                  <a:stretch>
                    <a:fillRect r="-4348"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3DD1BFF-0F2B-4F84-9E84-06FAC10116D8}"/>
                    </a:ext>
                  </a:extLst>
                </p:cNvPr>
                <p:cNvSpPr txBox="1"/>
                <p:nvPr/>
              </p:nvSpPr>
              <p:spPr>
                <a:xfrm>
                  <a:off x="1870016" y="3458888"/>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5" name="CasellaDiTesto 14">
                  <a:extLst>
                    <a:ext uri="{FF2B5EF4-FFF2-40B4-BE49-F238E27FC236}">
                      <a16:creationId xmlns:a16="http://schemas.microsoft.com/office/drawing/2014/main" id="{73DD1BFF-0F2B-4F84-9E84-06FAC10116D8}"/>
                    </a:ext>
                  </a:extLst>
                </p:cNvPr>
                <p:cNvSpPr txBox="1">
                  <a:spLocks noRot="1" noChangeAspect="1" noMove="1" noResize="1" noEditPoints="1" noAdjustHandles="1" noChangeArrowheads="1" noChangeShapeType="1" noTextEdit="1"/>
                </p:cNvSpPr>
                <p:nvPr/>
              </p:nvSpPr>
              <p:spPr>
                <a:xfrm>
                  <a:off x="1870016" y="3458888"/>
                  <a:ext cx="338442" cy="321253"/>
                </a:xfrm>
                <a:prstGeom prst="rect">
                  <a:avLst/>
                </a:prstGeom>
                <a:blipFill>
                  <a:blip r:embed="rId5"/>
                  <a:stretch>
                    <a:fillRect/>
                  </a:stretch>
                </a:blipFill>
              </p:spPr>
              <p:txBody>
                <a:bodyPr/>
                <a:lstStyle/>
                <a:p>
                  <a:r>
                    <a:rPr lang="it-IT">
                      <a:noFill/>
                    </a:rPr>
                    <a:t> </a:t>
                  </a:r>
                </a:p>
              </p:txBody>
            </p:sp>
          </mc:Fallback>
        </mc:AlternateContent>
        <p:sp>
          <p:nvSpPr>
            <p:cNvPr id="16" name="Connettore 15">
              <a:extLst>
                <a:ext uri="{FF2B5EF4-FFF2-40B4-BE49-F238E27FC236}">
                  <a16:creationId xmlns:a16="http://schemas.microsoft.com/office/drawing/2014/main" id="{1922871C-0411-4AAC-8568-5A221325924D}"/>
                </a:ext>
              </a:extLst>
            </p:cNvPr>
            <p:cNvSpPr/>
            <p:nvPr/>
          </p:nvSpPr>
          <p:spPr>
            <a:xfrm>
              <a:off x="3927445" y="2923509"/>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ECA005A-B4F6-4FAF-A89E-F04297784EF2}"/>
                    </a:ext>
                  </a:extLst>
                </p:cNvPr>
                <p:cNvSpPr txBox="1"/>
                <p:nvPr/>
              </p:nvSpPr>
              <p:spPr>
                <a:xfrm>
                  <a:off x="2591597" y="2598172"/>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20" name="CasellaDiTesto 19">
                  <a:extLst>
                    <a:ext uri="{FF2B5EF4-FFF2-40B4-BE49-F238E27FC236}">
                      <a16:creationId xmlns:a16="http://schemas.microsoft.com/office/drawing/2014/main" id="{1ECA005A-B4F6-4FAF-A89E-F04297784EF2}"/>
                    </a:ext>
                  </a:extLst>
                </p:cNvPr>
                <p:cNvSpPr txBox="1">
                  <a:spLocks noRot="1" noChangeAspect="1" noMove="1" noResize="1" noEditPoints="1" noAdjustHandles="1" noChangeArrowheads="1" noChangeShapeType="1" noTextEdit="1"/>
                </p:cNvSpPr>
                <p:nvPr/>
              </p:nvSpPr>
              <p:spPr>
                <a:xfrm>
                  <a:off x="2591597" y="2598172"/>
                  <a:ext cx="325073" cy="321253"/>
                </a:xfrm>
                <a:prstGeom prst="rect">
                  <a:avLst/>
                </a:prstGeom>
                <a:blipFill>
                  <a:blip r:embed="rId6"/>
                  <a:stretch>
                    <a:fillRect r="-8889"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BD822620-4B2A-41C0-B3ED-C2D10AB0D247}"/>
                    </a:ext>
                  </a:extLst>
                </p:cNvPr>
                <p:cNvSpPr txBox="1"/>
                <p:nvPr/>
              </p:nvSpPr>
              <p:spPr>
                <a:xfrm>
                  <a:off x="3300853" y="3459839"/>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21" name="CasellaDiTesto 20">
                  <a:extLst>
                    <a:ext uri="{FF2B5EF4-FFF2-40B4-BE49-F238E27FC236}">
                      <a16:creationId xmlns:a16="http://schemas.microsoft.com/office/drawing/2014/main" id="{BD822620-4B2A-41C0-B3ED-C2D10AB0D247}"/>
                    </a:ext>
                  </a:extLst>
                </p:cNvPr>
                <p:cNvSpPr txBox="1">
                  <a:spLocks noRot="1" noChangeAspect="1" noMove="1" noResize="1" noEditPoints="1" noAdjustHandles="1" noChangeArrowheads="1" noChangeShapeType="1" noTextEdit="1"/>
                </p:cNvSpPr>
                <p:nvPr/>
              </p:nvSpPr>
              <p:spPr>
                <a:xfrm>
                  <a:off x="3300853" y="3459839"/>
                  <a:ext cx="338442" cy="321253"/>
                </a:xfrm>
                <a:prstGeom prst="rect">
                  <a:avLst/>
                </a:prstGeom>
                <a:blipFill>
                  <a:blip r:embed="rId7"/>
                  <a:stretch>
                    <a:fillRect/>
                  </a:stretch>
                </a:blipFill>
              </p:spPr>
              <p:txBody>
                <a:bodyPr/>
                <a:lstStyle/>
                <a:p>
                  <a:r>
                    <a:rPr lang="it-IT">
                      <a:noFill/>
                    </a:rPr>
                    <a:t> </a:t>
                  </a:r>
                </a:p>
              </p:txBody>
            </p:sp>
          </mc:Fallback>
        </mc:AlternateContent>
        <p:sp>
          <p:nvSpPr>
            <p:cNvPr id="22" name="Connettore 21">
              <a:extLst>
                <a:ext uri="{FF2B5EF4-FFF2-40B4-BE49-F238E27FC236}">
                  <a16:creationId xmlns:a16="http://schemas.microsoft.com/office/drawing/2014/main" id="{FDE5970D-768D-41AF-BBE5-4854B50ED9DC}"/>
                </a:ext>
              </a:extLst>
            </p:cNvPr>
            <p:cNvSpPr/>
            <p:nvPr/>
          </p:nvSpPr>
          <p:spPr>
            <a:xfrm>
              <a:off x="2477609" y="291714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6E3D3462-0531-4CAB-9B7E-C175020158CA}"/>
                </a:ext>
              </a:extLst>
            </p:cNvPr>
            <p:cNvCxnSpPr>
              <a:cxnSpLocks/>
              <a:stCxn id="11" idx="3"/>
              <a:endCxn id="22" idx="2"/>
            </p:cNvCxnSpPr>
            <p:nvPr/>
          </p:nvCxnSpPr>
          <p:spPr>
            <a:xfrm flipV="1">
              <a:off x="2079098"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57E2415-1FA1-4D50-AEF2-36BAE0A4309D}"/>
                    </a:ext>
                  </a:extLst>
                </p:cNvPr>
                <p:cNvSpPr txBox="1"/>
                <p:nvPr/>
              </p:nvSpPr>
              <p:spPr>
                <a:xfrm>
                  <a:off x="4041433" y="2615859"/>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A57E2415-1FA1-4D50-AEF2-36BAE0A4309D}"/>
                    </a:ext>
                  </a:extLst>
                </p:cNvPr>
                <p:cNvSpPr txBox="1">
                  <a:spLocks noRot="1" noChangeAspect="1" noMove="1" noResize="1" noEditPoints="1" noAdjustHandles="1" noChangeArrowheads="1" noChangeShapeType="1" noTextEdit="1"/>
                </p:cNvSpPr>
                <p:nvPr/>
              </p:nvSpPr>
              <p:spPr>
                <a:xfrm>
                  <a:off x="4041433" y="2615859"/>
                  <a:ext cx="325073" cy="321253"/>
                </a:xfrm>
                <a:prstGeom prst="rect">
                  <a:avLst/>
                </a:prstGeom>
                <a:blipFill>
                  <a:blip r:embed="rId8"/>
                  <a:stretch>
                    <a:fillRect r="-6522" b="-6122"/>
                  </a:stretch>
                </a:blipFill>
              </p:spPr>
              <p:txBody>
                <a:bodyPr/>
                <a:lstStyle/>
                <a:p>
                  <a:r>
                    <a:rPr lang="it-IT">
                      <a:noFill/>
                    </a:rPr>
                    <a:t> </a:t>
                  </a:r>
                </a:p>
              </p:txBody>
            </p:sp>
          </mc:Fallback>
        </mc:AlternateContent>
        <p:sp>
          <p:nvSpPr>
            <p:cNvPr id="18" name="Connettore 17">
              <a:extLst>
                <a:ext uri="{FF2B5EF4-FFF2-40B4-BE49-F238E27FC236}">
                  <a16:creationId xmlns:a16="http://schemas.microsoft.com/office/drawing/2014/main" id="{C3CD37CF-7A29-4FAC-B727-52B1BA7DA20C}"/>
                </a:ext>
              </a:extLst>
            </p:cNvPr>
            <p:cNvSpPr/>
            <p:nvPr/>
          </p:nvSpPr>
          <p:spPr>
            <a:xfrm>
              <a:off x="2658700" y="3102459"/>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E88670C-24F2-4D79-B17B-8FD963AD954A}"/>
                </a:ext>
              </a:extLst>
            </p:cNvPr>
            <p:cNvSpPr/>
            <p:nvPr/>
          </p:nvSpPr>
          <p:spPr>
            <a:xfrm>
              <a:off x="342917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DB216553-682D-423D-8A62-FFF0423B82F2}"/>
                </a:ext>
              </a:extLst>
            </p:cNvPr>
            <p:cNvCxnSpPr>
              <a:cxnSpLocks/>
              <a:stCxn id="22" idx="6"/>
              <a:endCxn id="41" idx="1"/>
            </p:cNvCxnSpPr>
            <p:nvPr/>
          </p:nvCxnSpPr>
          <p:spPr>
            <a:xfrm>
              <a:off x="3030660"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ttore 2 60">
              <a:extLst>
                <a:ext uri="{FF2B5EF4-FFF2-40B4-BE49-F238E27FC236}">
                  <a16:creationId xmlns:a16="http://schemas.microsoft.com/office/drawing/2014/main" id="{6B534402-84D4-4AB1-A9D1-88D9BE4EC030}"/>
                </a:ext>
              </a:extLst>
            </p:cNvPr>
            <p:cNvCxnSpPr>
              <a:cxnSpLocks/>
              <a:stCxn id="41" idx="3"/>
              <a:endCxn id="16" idx="2"/>
            </p:cNvCxnSpPr>
            <p:nvPr/>
          </p:nvCxnSpPr>
          <p:spPr>
            <a:xfrm>
              <a:off x="3510978" y="3190630"/>
              <a:ext cx="416467" cy="41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Connettore a gomito 69">
              <a:extLst>
                <a:ext uri="{FF2B5EF4-FFF2-40B4-BE49-F238E27FC236}">
                  <a16:creationId xmlns:a16="http://schemas.microsoft.com/office/drawing/2014/main" id="{BB97E5F5-C345-44F1-A5E8-51D11690BEE0}"/>
                </a:ext>
              </a:extLst>
            </p:cNvPr>
            <p:cNvCxnSpPr>
              <a:cxnSpLocks/>
              <a:stCxn id="16" idx="6"/>
              <a:endCxn id="73" idx="3"/>
            </p:cNvCxnSpPr>
            <p:nvPr/>
          </p:nvCxnSpPr>
          <p:spPr>
            <a:xfrm flipH="1">
              <a:off x="2835940" y="3194770"/>
              <a:ext cx="1644556" cy="1091338"/>
            </a:xfrm>
            <a:prstGeom prst="bentConnector3">
              <a:avLst>
                <a:gd name="adj1" fmla="val -139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3" name="Rettangolo 72">
              <a:extLst>
                <a:ext uri="{FF2B5EF4-FFF2-40B4-BE49-F238E27FC236}">
                  <a16:creationId xmlns:a16="http://schemas.microsoft.com/office/drawing/2014/main" id="{512C80A3-404E-46F7-AB34-3B7711F032D6}"/>
                </a:ext>
              </a:extLst>
            </p:cNvPr>
            <p:cNvSpPr/>
            <p:nvPr/>
          </p:nvSpPr>
          <p:spPr>
            <a:xfrm>
              <a:off x="2754133" y="3971258"/>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82F3A59D-6D26-4678-BD51-F7C328D468FE}"/>
                </a:ext>
              </a:extLst>
            </p:cNvPr>
            <p:cNvCxnSpPr>
              <a:cxnSpLocks/>
              <a:stCxn id="73" idx="1"/>
              <a:endCxn id="10" idx="4"/>
            </p:cNvCxnSpPr>
            <p:nvPr/>
          </p:nvCxnSpPr>
          <p:spPr>
            <a:xfrm rot="10800000">
              <a:off x="1305979" y="3458888"/>
              <a:ext cx="1448155" cy="82722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BF1E8EE3-C27C-4FFD-A566-33C884DE19C7}"/>
                    </a:ext>
                  </a:extLst>
                </p:cNvPr>
                <p:cNvSpPr txBox="1"/>
                <p:nvPr/>
              </p:nvSpPr>
              <p:spPr>
                <a:xfrm>
                  <a:off x="2625816" y="3661411"/>
                  <a:ext cx="338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1" name="CasellaDiTesto 80">
                  <a:extLst>
                    <a:ext uri="{FF2B5EF4-FFF2-40B4-BE49-F238E27FC236}">
                      <a16:creationId xmlns:a16="http://schemas.microsoft.com/office/drawing/2014/main" id="{BF1E8EE3-C27C-4FFD-A566-33C884DE19C7}"/>
                    </a:ext>
                  </a:extLst>
                </p:cNvPr>
                <p:cNvSpPr txBox="1">
                  <a:spLocks noRot="1" noChangeAspect="1" noMove="1" noResize="1" noEditPoints="1" noAdjustHandles="1" noChangeArrowheads="1" noChangeShapeType="1" noTextEdit="1"/>
                </p:cNvSpPr>
                <p:nvPr/>
              </p:nvSpPr>
              <p:spPr>
                <a:xfrm>
                  <a:off x="2625816" y="3661411"/>
                  <a:ext cx="338442" cy="307777"/>
                </a:xfrm>
                <a:prstGeom prst="rect">
                  <a:avLst/>
                </a:prstGeom>
                <a:blipFill>
                  <a:blip r:embed="rId9"/>
                  <a:stretch>
                    <a:fillRect b="-4255"/>
                  </a:stretch>
                </a:blipFill>
              </p:spPr>
              <p:txBody>
                <a:bodyPr/>
                <a:lstStyle/>
                <a:p>
                  <a:r>
                    <a:rPr lang="it-IT">
                      <a:noFill/>
                    </a:rPr>
                    <a:t> </a:t>
                  </a:r>
                </a:p>
              </p:txBody>
            </p:sp>
          </mc:Fallback>
        </mc:AlternateContent>
      </p:grpSp>
      <p:grpSp>
        <p:nvGrpSpPr>
          <p:cNvPr id="143" name="Gruppo 142">
            <a:extLst>
              <a:ext uri="{FF2B5EF4-FFF2-40B4-BE49-F238E27FC236}">
                <a16:creationId xmlns:a16="http://schemas.microsoft.com/office/drawing/2014/main" id="{2D2AE86A-012D-443F-A68A-428CBC63C954}"/>
              </a:ext>
            </a:extLst>
          </p:cNvPr>
          <p:cNvGrpSpPr/>
          <p:nvPr/>
        </p:nvGrpSpPr>
        <p:grpSpPr>
          <a:xfrm>
            <a:off x="6049296" y="2637206"/>
            <a:ext cx="4519952" cy="2161187"/>
            <a:chOff x="5520769" y="2478135"/>
            <a:chExt cx="5095183" cy="2245499"/>
          </a:xfrm>
        </p:grpSpPr>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A103157A-7998-49FD-9E15-04E2001AE6BB}"/>
                    </a:ext>
                  </a:extLst>
                </p:cNvPr>
                <p:cNvSpPr txBox="1"/>
                <p:nvPr/>
              </p:nvSpPr>
              <p:spPr>
                <a:xfrm>
                  <a:off x="6079786" y="2960474"/>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95" name="CasellaDiTesto 94">
                  <a:extLst>
                    <a:ext uri="{FF2B5EF4-FFF2-40B4-BE49-F238E27FC236}">
                      <a16:creationId xmlns:a16="http://schemas.microsoft.com/office/drawing/2014/main" id="{A103157A-7998-49FD-9E15-04E2001AE6BB}"/>
                    </a:ext>
                  </a:extLst>
                </p:cNvPr>
                <p:cNvSpPr txBox="1">
                  <a:spLocks noRot="1" noChangeAspect="1" noMove="1" noResize="1" noEditPoints="1" noAdjustHandles="1" noChangeArrowheads="1" noChangeShapeType="1" noTextEdit="1"/>
                </p:cNvSpPr>
                <p:nvPr/>
              </p:nvSpPr>
              <p:spPr>
                <a:xfrm>
                  <a:off x="6079786" y="2960474"/>
                  <a:ext cx="1074821" cy="369332"/>
                </a:xfrm>
                <a:prstGeom prst="rect">
                  <a:avLst/>
                </a:prstGeom>
                <a:blipFill>
                  <a:blip r:embed="rId10"/>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3D58E004-87ED-4636-B29A-F179BA3C717A}"/>
                    </a:ext>
                  </a:extLst>
                </p:cNvPr>
                <p:cNvSpPr txBox="1"/>
                <p:nvPr/>
              </p:nvSpPr>
              <p:spPr>
                <a:xfrm>
                  <a:off x="7635345" y="2955835"/>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96" name="CasellaDiTesto 95">
                  <a:extLst>
                    <a:ext uri="{FF2B5EF4-FFF2-40B4-BE49-F238E27FC236}">
                      <a16:creationId xmlns:a16="http://schemas.microsoft.com/office/drawing/2014/main" id="{3D58E004-87ED-4636-B29A-F179BA3C717A}"/>
                    </a:ext>
                  </a:extLst>
                </p:cNvPr>
                <p:cNvSpPr txBox="1">
                  <a:spLocks noRot="1" noChangeAspect="1" noMove="1" noResize="1" noEditPoints="1" noAdjustHandles="1" noChangeArrowheads="1" noChangeShapeType="1" noTextEdit="1"/>
                </p:cNvSpPr>
                <p:nvPr/>
              </p:nvSpPr>
              <p:spPr>
                <a:xfrm>
                  <a:off x="7635345" y="2955835"/>
                  <a:ext cx="1074821" cy="369332"/>
                </a:xfrm>
                <a:prstGeom prst="rect">
                  <a:avLst/>
                </a:prstGeom>
                <a:blipFill>
                  <a:blip r:embed="rId11"/>
                  <a:stretch>
                    <a:fillRect r="-880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BD192D3-36DF-4EF1-8DAC-3D4146A97D12}"/>
                    </a:ext>
                  </a:extLst>
                </p:cNvPr>
                <p:cNvSpPr txBox="1"/>
                <p:nvPr/>
              </p:nvSpPr>
              <p:spPr>
                <a:xfrm>
                  <a:off x="9541131" y="2940400"/>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97" name="CasellaDiTesto 96">
                  <a:extLst>
                    <a:ext uri="{FF2B5EF4-FFF2-40B4-BE49-F238E27FC236}">
                      <a16:creationId xmlns:a16="http://schemas.microsoft.com/office/drawing/2014/main" id="{EBD192D3-36DF-4EF1-8DAC-3D4146A97D12}"/>
                    </a:ext>
                  </a:extLst>
                </p:cNvPr>
                <p:cNvSpPr txBox="1">
                  <a:spLocks noRot="1" noChangeAspect="1" noMove="1" noResize="1" noEditPoints="1" noAdjustHandles="1" noChangeArrowheads="1" noChangeShapeType="1" noTextEdit="1"/>
                </p:cNvSpPr>
                <p:nvPr/>
              </p:nvSpPr>
              <p:spPr>
                <a:xfrm>
                  <a:off x="9541131" y="2940400"/>
                  <a:ext cx="1074821" cy="369332"/>
                </a:xfrm>
                <a:prstGeom prst="rect">
                  <a:avLst/>
                </a:prstGeom>
                <a:blipFill>
                  <a:blip r:embed="rId12"/>
                  <a:stretch>
                    <a:fillRect r="-812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E4B9E4F7-D267-47C6-B156-1368CFC57DD5}"/>
                    </a:ext>
                  </a:extLst>
                </p:cNvPr>
                <p:cNvSpPr txBox="1"/>
                <p:nvPr/>
              </p:nvSpPr>
              <p:spPr>
                <a:xfrm>
                  <a:off x="6079786" y="3670423"/>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98" name="CasellaDiTesto 97">
                  <a:extLst>
                    <a:ext uri="{FF2B5EF4-FFF2-40B4-BE49-F238E27FC236}">
                      <a16:creationId xmlns:a16="http://schemas.microsoft.com/office/drawing/2014/main" id="{E4B9E4F7-D267-47C6-B156-1368CFC57DD5}"/>
                    </a:ext>
                  </a:extLst>
                </p:cNvPr>
                <p:cNvSpPr txBox="1">
                  <a:spLocks noRot="1" noChangeAspect="1" noMove="1" noResize="1" noEditPoints="1" noAdjustHandles="1" noChangeArrowheads="1" noChangeShapeType="1" noTextEdit="1"/>
                </p:cNvSpPr>
                <p:nvPr/>
              </p:nvSpPr>
              <p:spPr>
                <a:xfrm>
                  <a:off x="6079786" y="3670423"/>
                  <a:ext cx="1074821" cy="369332"/>
                </a:xfrm>
                <a:prstGeom prst="rect">
                  <a:avLst/>
                </a:prstGeom>
                <a:blipFill>
                  <a:blip r:embed="rId13"/>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CasellaDiTesto 98">
                  <a:extLst>
                    <a:ext uri="{FF2B5EF4-FFF2-40B4-BE49-F238E27FC236}">
                      <a16:creationId xmlns:a16="http://schemas.microsoft.com/office/drawing/2014/main" id="{D7BDB4F5-2BA1-444E-A75C-4DDA0F122A93}"/>
                    </a:ext>
                  </a:extLst>
                </p:cNvPr>
                <p:cNvSpPr txBox="1"/>
                <p:nvPr/>
              </p:nvSpPr>
              <p:spPr>
                <a:xfrm>
                  <a:off x="6079786" y="435430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[2,0,0]</m:t>
                        </m:r>
                      </m:oMath>
                    </m:oMathPara>
                  </a14:m>
                  <a:endParaRPr lang="it-IT" dirty="0">
                    <a:solidFill>
                      <a:schemeClr val="accent3">
                        <a:lumMod val="50000"/>
                      </a:schemeClr>
                    </a:solidFill>
                  </a:endParaRPr>
                </a:p>
              </p:txBody>
            </p:sp>
          </mc:Choice>
          <mc:Fallback xmlns="">
            <p:sp>
              <p:nvSpPr>
                <p:cNvPr id="99" name="CasellaDiTesto 98">
                  <a:extLst>
                    <a:ext uri="{FF2B5EF4-FFF2-40B4-BE49-F238E27FC236}">
                      <a16:creationId xmlns:a16="http://schemas.microsoft.com/office/drawing/2014/main" id="{D7BDB4F5-2BA1-444E-A75C-4DDA0F122A93}"/>
                    </a:ext>
                  </a:extLst>
                </p:cNvPr>
                <p:cNvSpPr txBox="1">
                  <a:spLocks noRot="1" noChangeAspect="1" noMove="1" noResize="1" noEditPoints="1" noAdjustHandles="1" noChangeArrowheads="1" noChangeShapeType="1" noTextEdit="1"/>
                </p:cNvSpPr>
                <p:nvPr/>
              </p:nvSpPr>
              <p:spPr>
                <a:xfrm>
                  <a:off x="6079786" y="4354302"/>
                  <a:ext cx="1074821" cy="369332"/>
                </a:xfrm>
                <a:prstGeom prst="rect">
                  <a:avLst/>
                </a:prstGeom>
                <a:blipFill>
                  <a:blip r:embed="rId14"/>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F35A50A2-8EE3-4153-82B2-D71BA75FD213}"/>
                    </a:ext>
                  </a:extLst>
                </p:cNvPr>
                <p:cNvSpPr txBox="1"/>
                <p:nvPr/>
              </p:nvSpPr>
              <p:spPr>
                <a:xfrm>
                  <a:off x="9541131" y="402183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100" name="CasellaDiTesto 99">
                  <a:extLst>
                    <a:ext uri="{FF2B5EF4-FFF2-40B4-BE49-F238E27FC236}">
                      <a16:creationId xmlns:a16="http://schemas.microsoft.com/office/drawing/2014/main" id="{F35A50A2-8EE3-4153-82B2-D71BA75FD213}"/>
                    </a:ext>
                  </a:extLst>
                </p:cNvPr>
                <p:cNvSpPr txBox="1">
                  <a:spLocks noRot="1" noChangeAspect="1" noMove="1" noResize="1" noEditPoints="1" noAdjustHandles="1" noChangeArrowheads="1" noChangeShapeType="1" noTextEdit="1"/>
                </p:cNvSpPr>
                <p:nvPr/>
              </p:nvSpPr>
              <p:spPr>
                <a:xfrm>
                  <a:off x="9541131" y="4021832"/>
                  <a:ext cx="1074821" cy="369332"/>
                </a:xfrm>
                <a:prstGeom prst="rect">
                  <a:avLst/>
                </a:prstGeom>
                <a:blipFill>
                  <a:blip r:embed="rId15"/>
                  <a:stretch>
                    <a:fillRect r="-8125" b="-16129"/>
                  </a:stretch>
                </a:blipFill>
                <a:ln w="19050">
                  <a:solidFill>
                    <a:schemeClr val="accent1"/>
                  </a:solidFill>
                </a:ln>
              </p:spPr>
              <p:txBody>
                <a:bodyPr/>
                <a:lstStyle/>
                <a:p>
                  <a:r>
                    <a:rPr lang="it-IT">
                      <a:noFill/>
                    </a:rPr>
                    <a:t> </a:t>
                  </a:r>
                </a:p>
              </p:txBody>
            </p:sp>
          </mc:Fallback>
        </mc:AlternateContent>
        <p:cxnSp>
          <p:nvCxnSpPr>
            <p:cNvPr id="102" name="Connettore a gomito 101">
              <a:extLst>
                <a:ext uri="{FF2B5EF4-FFF2-40B4-BE49-F238E27FC236}">
                  <a16:creationId xmlns:a16="http://schemas.microsoft.com/office/drawing/2014/main" id="{1776620E-0504-4228-96BB-D897D5D2B12C}"/>
                </a:ext>
              </a:extLst>
            </p:cNvPr>
            <p:cNvCxnSpPr>
              <a:stCxn id="97" idx="0"/>
              <a:endCxn id="95" idx="0"/>
            </p:cNvCxnSpPr>
            <p:nvPr/>
          </p:nvCxnSpPr>
          <p:spPr>
            <a:xfrm rot="16200000" flipH="1" flipV="1">
              <a:off x="8337833" y="1219764"/>
              <a:ext cx="20074" cy="3461345"/>
            </a:xfrm>
            <a:prstGeom prst="bentConnector3">
              <a:avLst>
                <a:gd name="adj1" fmla="val -198626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4" name="Connettore 2 103">
              <a:extLst>
                <a:ext uri="{FF2B5EF4-FFF2-40B4-BE49-F238E27FC236}">
                  <a16:creationId xmlns:a16="http://schemas.microsoft.com/office/drawing/2014/main" id="{E7A01690-BA95-45A6-914A-85B505C6DFC2}"/>
                </a:ext>
              </a:extLst>
            </p:cNvPr>
            <p:cNvCxnSpPr>
              <a:stCxn id="98" idx="3"/>
              <a:endCxn id="97" idx="1"/>
            </p:cNvCxnSpPr>
            <p:nvPr/>
          </p:nvCxnSpPr>
          <p:spPr>
            <a:xfrm flipV="1">
              <a:off x="7154607" y="3125066"/>
              <a:ext cx="2386524" cy="730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0" name="Connettore 2 109">
              <a:extLst>
                <a:ext uri="{FF2B5EF4-FFF2-40B4-BE49-F238E27FC236}">
                  <a16:creationId xmlns:a16="http://schemas.microsoft.com/office/drawing/2014/main" id="{C229CC53-A11A-4259-B1EC-0680B40D5DF7}"/>
                </a:ext>
              </a:extLst>
            </p:cNvPr>
            <p:cNvCxnSpPr>
              <a:stCxn id="100" idx="1"/>
              <a:endCxn id="98" idx="3"/>
            </p:cNvCxnSpPr>
            <p:nvPr/>
          </p:nvCxnSpPr>
          <p:spPr>
            <a:xfrm flipH="1" flipV="1">
              <a:off x="7154607" y="3855089"/>
              <a:ext cx="2386524" cy="3514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2 111">
              <a:extLst>
                <a:ext uri="{FF2B5EF4-FFF2-40B4-BE49-F238E27FC236}">
                  <a16:creationId xmlns:a16="http://schemas.microsoft.com/office/drawing/2014/main" id="{FA73B4D8-A640-4FB3-B3A1-45BE6980C47B}"/>
                </a:ext>
              </a:extLst>
            </p:cNvPr>
            <p:cNvCxnSpPr>
              <a:stCxn id="97" idx="2"/>
              <a:endCxn id="100" idx="0"/>
            </p:cNvCxnSpPr>
            <p:nvPr/>
          </p:nvCxnSpPr>
          <p:spPr>
            <a:xfrm>
              <a:off x="10078542" y="3309732"/>
              <a:ext cx="0" cy="712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Connettore 2 115">
              <a:extLst>
                <a:ext uri="{FF2B5EF4-FFF2-40B4-BE49-F238E27FC236}">
                  <a16:creationId xmlns:a16="http://schemas.microsoft.com/office/drawing/2014/main" id="{9FFB795D-CA10-4E2C-8E65-8AB90E46A706}"/>
                </a:ext>
              </a:extLst>
            </p:cNvPr>
            <p:cNvCxnSpPr>
              <a:stCxn id="95" idx="2"/>
              <a:endCxn id="98" idx="0"/>
            </p:cNvCxnSpPr>
            <p:nvPr/>
          </p:nvCxnSpPr>
          <p:spPr>
            <a:xfrm>
              <a:off x="6617197" y="3329806"/>
              <a:ext cx="0" cy="3406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Connettore 2 117">
              <a:extLst>
                <a:ext uri="{FF2B5EF4-FFF2-40B4-BE49-F238E27FC236}">
                  <a16:creationId xmlns:a16="http://schemas.microsoft.com/office/drawing/2014/main" id="{85080168-A7A0-44C5-AB9C-0121E815F877}"/>
                </a:ext>
              </a:extLst>
            </p:cNvPr>
            <p:cNvCxnSpPr>
              <a:cxnSpLocks/>
              <a:stCxn id="98" idx="2"/>
              <a:endCxn id="99" idx="0"/>
            </p:cNvCxnSpPr>
            <p:nvPr/>
          </p:nvCxnSpPr>
          <p:spPr>
            <a:xfrm>
              <a:off x="6617197" y="4039755"/>
              <a:ext cx="0" cy="314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Connettore a gomito 120">
              <a:extLst>
                <a:ext uri="{FF2B5EF4-FFF2-40B4-BE49-F238E27FC236}">
                  <a16:creationId xmlns:a16="http://schemas.microsoft.com/office/drawing/2014/main" id="{B16C9C9D-7398-423C-B92F-6D8F0DB8434F}"/>
                </a:ext>
              </a:extLst>
            </p:cNvPr>
            <p:cNvCxnSpPr>
              <a:cxnSpLocks/>
              <a:stCxn id="99" idx="1"/>
              <a:endCxn id="95" idx="1"/>
            </p:cNvCxnSpPr>
            <p:nvPr/>
          </p:nvCxnSpPr>
          <p:spPr>
            <a:xfrm rot="10800000">
              <a:off x="6079786" y="3145140"/>
              <a:ext cx="12700" cy="1393828"/>
            </a:xfrm>
            <a:prstGeom prst="bentConnector3">
              <a:avLst>
                <a:gd name="adj1" fmla="val 2557898"/>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2 124">
              <a:extLst>
                <a:ext uri="{FF2B5EF4-FFF2-40B4-BE49-F238E27FC236}">
                  <a16:creationId xmlns:a16="http://schemas.microsoft.com/office/drawing/2014/main" id="{B2FADD61-48FC-45EF-825A-063BCE4CED20}"/>
                </a:ext>
              </a:extLst>
            </p:cNvPr>
            <p:cNvCxnSpPr>
              <a:stCxn id="95" idx="3"/>
              <a:endCxn id="96" idx="1"/>
            </p:cNvCxnSpPr>
            <p:nvPr/>
          </p:nvCxnSpPr>
          <p:spPr>
            <a:xfrm flipV="1">
              <a:off x="7154607" y="3140501"/>
              <a:ext cx="480738" cy="46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7" name="Connettore 2 126">
              <a:extLst>
                <a:ext uri="{FF2B5EF4-FFF2-40B4-BE49-F238E27FC236}">
                  <a16:creationId xmlns:a16="http://schemas.microsoft.com/office/drawing/2014/main" id="{FDAA0A6D-F050-40AB-B16A-22E7EE7D2A29}"/>
                </a:ext>
              </a:extLst>
            </p:cNvPr>
            <p:cNvCxnSpPr>
              <a:stCxn id="96" idx="3"/>
              <a:endCxn id="97" idx="1"/>
            </p:cNvCxnSpPr>
            <p:nvPr/>
          </p:nvCxnSpPr>
          <p:spPr>
            <a:xfrm flipV="1">
              <a:off x="8710166" y="3125066"/>
              <a:ext cx="830965" cy="154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2" name="CasellaDiTesto 131">
                  <a:extLst>
                    <a:ext uri="{FF2B5EF4-FFF2-40B4-BE49-F238E27FC236}">
                      <a16:creationId xmlns:a16="http://schemas.microsoft.com/office/drawing/2014/main" id="{950F9426-3717-46ED-B290-72080514726E}"/>
                    </a:ext>
                  </a:extLst>
                </p:cNvPr>
                <p:cNvSpPr txBox="1"/>
                <p:nvPr/>
              </p:nvSpPr>
              <p:spPr>
                <a:xfrm>
                  <a:off x="7196635" y="28287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2" name="CasellaDiTesto 131">
                  <a:extLst>
                    <a:ext uri="{FF2B5EF4-FFF2-40B4-BE49-F238E27FC236}">
                      <a16:creationId xmlns:a16="http://schemas.microsoft.com/office/drawing/2014/main" id="{950F9426-3717-46ED-B290-72080514726E}"/>
                    </a:ext>
                  </a:extLst>
                </p:cNvPr>
                <p:cNvSpPr txBox="1">
                  <a:spLocks noRot="1" noChangeAspect="1" noMove="1" noResize="1" noEditPoints="1" noAdjustHandles="1" noChangeArrowheads="1" noChangeShapeType="1" noTextEdit="1"/>
                </p:cNvSpPr>
                <p:nvPr/>
              </p:nvSpPr>
              <p:spPr>
                <a:xfrm>
                  <a:off x="7196635" y="2828793"/>
                  <a:ext cx="287067" cy="296273"/>
                </a:xfrm>
                <a:prstGeom prst="rect">
                  <a:avLst/>
                </a:prstGeom>
                <a:blipFill>
                  <a:blip r:embed="rId16"/>
                  <a:stretch>
                    <a:fillRect r="-4762" b="-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a:extLst>
                    <a:ext uri="{FF2B5EF4-FFF2-40B4-BE49-F238E27FC236}">
                      <a16:creationId xmlns:a16="http://schemas.microsoft.com/office/drawing/2014/main" id="{143361C8-2B32-46A3-A180-5B4FF27EE117}"/>
                    </a:ext>
                  </a:extLst>
                </p:cNvPr>
                <p:cNvSpPr txBox="1"/>
                <p:nvPr/>
              </p:nvSpPr>
              <p:spPr>
                <a:xfrm>
                  <a:off x="8884088" y="283531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3" name="CasellaDiTesto 132">
                  <a:extLst>
                    <a:ext uri="{FF2B5EF4-FFF2-40B4-BE49-F238E27FC236}">
                      <a16:creationId xmlns:a16="http://schemas.microsoft.com/office/drawing/2014/main" id="{143361C8-2B32-46A3-A180-5B4FF27EE117}"/>
                    </a:ext>
                  </a:extLst>
                </p:cNvPr>
                <p:cNvSpPr txBox="1">
                  <a:spLocks noRot="1" noChangeAspect="1" noMove="1" noResize="1" noEditPoints="1" noAdjustHandles="1" noChangeArrowheads="1" noChangeShapeType="1" noTextEdit="1"/>
                </p:cNvSpPr>
                <p:nvPr/>
              </p:nvSpPr>
              <p:spPr>
                <a:xfrm>
                  <a:off x="8884088" y="2835315"/>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2DEC552B-37C9-4C52-99EA-E9C766E6DFE1}"/>
                    </a:ext>
                  </a:extLst>
                </p:cNvPr>
                <p:cNvSpPr txBox="1"/>
                <p:nvPr/>
              </p:nvSpPr>
              <p:spPr>
                <a:xfrm>
                  <a:off x="6323642" y="3311888"/>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4" name="CasellaDiTesto 133">
                  <a:extLst>
                    <a:ext uri="{FF2B5EF4-FFF2-40B4-BE49-F238E27FC236}">
                      <a16:creationId xmlns:a16="http://schemas.microsoft.com/office/drawing/2014/main" id="{2DEC552B-37C9-4C52-99EA-E9C766E6DFE1}"/>
                    </a:ext>
                  </a:extLst>
                </p:cNvPr>
                <p:cNvSpPr txBox="1">
                  <a:spLocks noRot="1" noChangeAspect="1" noMove="1" noResize="1" noEditPoints="1" noAdjustHandles="1" noChangeArrowheads="1" noChangeShapeType="1" noTextEdit="1"/>
                </p:cNvSpPr>
                <p:nvPr/>
              </p:nvSpPr>
              <p:spPr>
                <a:xfrm>
                  <a:off x="6323642" y="3311888"/>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5" name="CasellaDiTesto 134">
                  <a:extLst>
                    <a:ext uri="{FF2B5EF4-FFF2-40B4-BE49-F238E27FC236}">
                      <a16:creationId xmlns:a16="http://schemas.microsoft.com/office/drawing/2014/main" id="{D9379E69-748C-4420-8B46-1156E4844E91}"/>
                    </a:ext>
                  </a:extLst>
                </p:cNvPr>
                <p:cNvSpPr txBox="1"/>
                <p:nvPr/>
              </p:nvSpPr>
              <p:spPr>
                <a:xfrm>
                  <a:off x="6323642" y="4008813"/>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5" name="CasellaDiTesto 134">
                  <a:extLst>
                    <a:ext uri="{FF2B5EF4-FFF2-40B4-BE49-F238E27FC236}">
                      <a16:creationId xmlns:a16="http://schemas.microsoft.com/office/drawing/2014/main" id="{D9379E69-748C-4420-8B46-1156E4844E91}"/>
                    </a:ext>
                  </a:extLst>
                </p:cNvPr>
                <p:cNvSpPr txBox="1">
                  <a:spLocks noRot="1" noChangeAspect="1" noMove="1" noResize="1" noEditPoints="1" noAdjustHandles="1" noChangeArrowheads="1" noChangeShapeType="1" noTextEdit="1"/>
                </p:cNvSpPr>
                <p:nvPr/>
              </p:nvSpPr>
              <p:spPr>
                <a:xfrm>
                  <a:off x="6323642" y="4008813"/>
                  <a:ext cx="287067" cy="307777"/>
                </a:xfrm>
                <a:prstGeom prst="rect">
                  <a:avLst/>
                </a:prstGeom>
                <a:blipFill>
                  <a:blip r:embed="rId19"/>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5728F9BE-7AC6-47FE-A760-D77E5B81FFDE}"/>
                    </a:ext>
                  </a:extLst>
                </p:cNvPr>
                <p:cNvSpPr txBox="1"/>
                <p:nvPr/>
              </p:nvSpPr>
              <p:spPr>
                <a:xfrm>
                  <a:off x="5520769" y="36652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6" name="CasellaDiTesto 135">
                  <a:extLst>
                    <a:ext uri="{FF2B5EF4-FFF2-40B4-BE49-F238E27FC236}">
                      <a16:creationId xmlns:a16="http://schemas.microsoft.com/office/drawing/2014/main" id="{5728F9BE-7AC6-47FE-A760-D77E5B81FFDE}"/>
                    </a:ext>
                  </a:extLst>
                </p:cNvPr>
                <p:cNvSpPr txBox="1">
                  <a:spLocks noRot="1" noChangeAspect="1" noMove="1" noResize="1" noEditPoints="1" noAdjustHandles="1" noChangeArrowheads="1" noChangeShapeType="1" noTextEdit="1"/>
                </p:cNvSpPr>
                <p:nvPr/>
              </p:nvSpPr>
              <p:spPr>
                <a:xfrm>
                  <a:off x="5520769" y="3665293"/>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7" name="CasellaDiTesto 136">
                  <a:extLst>
                    <a:ext uri="{FF2B5EF4-FFF2-40B4-BE49-F238E27FC236}">
                      <a16:creationId xmlns:a16="http://schemas.microsoft.com/office/drawing/2014/main" id="{B36365CD-C6D3-4C32-B7C1-C82352BC1D88}"/>
                    </a:ext>
                  </a:extLst>
                </p:cNvPr>
                <p:cNvSpPr txBox="1"/>
                <p:nvPr/>
              </p:nvSpPr>
              <p:spPr>
                <a:xfrm>
                  <a:off x="8029221" y="3506932"/>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7" name="CasellaDiTesto 136">
                  <a:extLst>
                    <a:ext uri="{FF2B5EF4-FFF2-40B4-BE49-F238E27FC236}">
                      <a16:creationId xmlns:a16="http://schemas.microsoft.com/office/drawing/2014/main" id="{B36365CD-C6D3-4C32-B7C1-C82352BC1D88}"/>
                    </a:ext>
                  </a:extLst>
                </p:cNvPr>
                <p:cNvSpPr txBox="1">
                  <a:spLocks noRot="1" noChangeAspect="1" noMove="1" noResize="1" noEditPoints="1" noAdjustHandles="1" noChangeArrowheads="1" noChangeShapeType="1" noTextEdit="1"/>
                </p:cNvSpPr>
                <p:nvPr/>
              </p:nvSpPr>
              <p:spPr>
                <a:xfrm>
                  <a:off x="8029221" y="3506932"/>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03829621-9758-4D25-BB41-A3A052BFAA40}"/>
                    </a:ext>
                  </a:extLst>
                </p:cNvPr>
                <p:cNvSpPr txBox="1"/>
                <p:nvPr/>
              </p:nvSpPr>
              <p:spPr>
                <a:xfrm>
                  <a:off x="8029221" y="39849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03829621-9758-4D25-BB41-A3A052BFAA40}"/>
                    </a:ext>
                  </a:extLst>
                </p:cNvPr>
                <p:cNvSpPr txBox="1">
                  <a:spLocks noRot="1" noChangeAspect="1" noMove="1" noResize="1" noEditPoints="1" noAdjustHandles="1" noChangeArrowheads="1" noChangeShapeType="1" noTextEdit="1"/>
                </p:cNvSpPr>
                <p:nvPr/>
              </p:nvSpPr>
              <p:spPr>
                <a:xfrm>
                  <a:off x="8029221" y="3984970"/>
                  <a:ext cx="287067" cy="307777"/>
                </a:xfrm>
                <a:prstGeom prst="rect">
                  <a:avLst/>
                </a:prstGeom>
                <a:blipFill>
                  <a:blip r:embed="rId20"/>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a:extLst>
                    <a:ext uri="{FF2B5EF4-FFF2-40B4-BE49-F238E27FC236}">
                      <a16:creationId xmlns:a16="http://schemas.microsoft.com/office/drawing/2014/main" id="{8BCAADC9-A135-4E7F-A51B-F67D199FE1CA}"/>
                    </a:ext>
                  </a:extLst>
                </p:cNvPr>
                <p:cNvSpPr txBox="1"/>
                <p:nvPr/>
              </p:nvSpPr>
              <p:spPr>
                <a:xfrm>
                  <a:off x="9791473" y="344391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40" name="CasellaDiTesto 139">
                  <a:extLst>
                    <a:ext uri="{FF2B5EF4-FFF2-40B4-BE49-F238E27FC236}">
                      <a16:creationId xmlns:a16="http://schemas.microsoft.com/office/drawing/2014/main" id="{8BCAADC9-A135-4E7F-A51B-F67D199FE1CA}"/>
                    </a:ext>
                  </a:extLst>
                </p:cNvPr>
                <p:cNvSpPr txBox="1">
                  <a:spLocks noRot="1" noChangeAspect="1" noMove="1" noResize="1" noEditPoints="1" noAdjustHandles="1" noChangeArrowheads="1" noChangeShapeType="1" noTextEdit="1"/>
                </p:cNvSpPr>
                <p:nvPr/>
              </p:nvSpPr>
              <p:spPr>
                <a:xfrm>
                  <a:off x="9791473" y="3443910"/>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2" name="CasellaDiTesto 141">
                  <a:extLst>
                    <a:ext uri="{FF2B5EF4-FFF2-40B4-BE49-F238E27FC236}">
                      <a16:creationId xmlns:a16="http://schemas.microsoft.com/office/drawing/2014/main" id="{418C74BD-2735-4163-9A50-C4E3BDC9582E}"/>
                    </a:ext>
                  </a:extLst>
                </p:cNvPr>
                <p:cNvSpPr txBox="1"/>
                <p:nvPr/>
              </p:nvSpPr>
              <p:spPr>
                <a:xfrm>
                  <a:off x="8029221" y="247813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42" name="CasellaDiTesto 141">
                  <a:extLst>
                    <a:ext uri="{FF2B5EF4-FFF2-40B4-BE49-F238E27FC236}">
                      <a16:creationId xmlns:a16="http://schemas.microsoft.com/office/drawing/2014/main" id="{418C74BD-2735-4163-9A50-C4E3BDC9582E}"/>
                    </a:ext>
                  </a:extLst>
                </p:cNvPr>
                <p:cNvSpPr txBox="1">
                  <a:spLocks noRot="1" noChangeAspect="1" noMove="1" noResize="1" noEditPoints="1" noAdjustHandles="1" noChangeArrowheads="1" noChangeShapeType="1" noTextEdit="1"/>
                </p:cNvSpPr>
                <p:nvPr/>
              </p:nvSpPr>
              <p:spPr>
                <a:xfrm>
                  <a:off x="8029221" y="2478135"/>
                  <a:ext cx="287067" cy="307777"/>
                </a:xfrm>
                <a:prstGeom prst="rect">
                  <a:avLst/>
                </a:prstGeom>
                <a:blipFill>
                  <a:blip r:embed="rId20"/>
                  <a:stretch>
                    <a:fillRect r="-7143"/>
                  </a:stretch>
                </a:blipFill>
              </p:spPr>
              <p:txBody>
                <a:bodyPr/>
                <a:lstStyle/>
                <a:p>
                  <a:r>
                    <a:rPr lang="it-IT">
                      <a:noFill/>
                    </a:rPr>
                    <a:t> </a:t>
                  </a:r>
                </a:p>
              </p:txBody>
            </p:sp>
          </mc:Fallback>
        </mc:AlternateContent>
      </p:grpSp>
    </p:spTree>
    <p:extLst>
      <p:ext uri="{BB962C8B-B14F-4D97-AF65-F5344CB8AC3E}">
        <p14:creationId xmlns:p14="http://schemas.microsoft.com/office/powerpoint/2010/main" val="164015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BA1C0-B7A9-430B-8888-0E8605286766}"/>
              </a:ext>
            </a:extLst>
          </p:cNvPr>
          <p:cNvSpPr>
            <a:spLocks noGrp="1"/>
          </p:cNvSpPr>
          <p:nvPr>
            <p:ph type="title"/>
          </p:nvPr>
        </p:nvSpPr>
        <p:spPr/>
        <p:txBody>
          <a:bodyPr/>
          <a:lstStyle/>
          <a:p>
            <a:r>
              <a:rPr lang="it-IT" dirty="0"/>
              <a:t>sommario</a:t>
            </a:r>
          </a:p>
        </p:txBody>
      </p:sp>
      <p:graphicFrame>
        <p:nvGraphicFramePr>
          <p:cNvPr id="4" name="Diagramma 3">
            <a:extLst>
              <a:ext uri="{FF2B5EF4-FFF2-40B4-BE49-F238E27FC236}">
                <a16:creationId xmlns:a16="http://schemas.microsoft.com/office/drawing/2014/main" id="{DFAB7B17-59A1-4710-8E92-04AF33B3A9E0}"/>
              </a:ext>
            </a:extLst>
          </p:cNvPr>
          <p:cNvGraphicFramePr/>
          <p:nvPr>
            <p:extLst>
              <p:ext uri="{D42A27DB-BD31-4B8C-83A1-F6EECF244321}">
                <p14:modId xmlns:p14="http://schemas.microsoft.com/office/powerpoint/2010/main" val="348051366"/>
              </p:ext>
            </p:extLst>
          </p:nvPr>
        </p:nvGraphicFramePr>
        <p:xfrm>
          <a:off x="581192" y="2358189"/>
          <a:ext cx="11029616" cy="379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8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3EC8E7-C113-4160-823D-FB62117BB988}"/>
              </a:ext>
            </a:extLst>
          </p:cNvPr>
          <p:cNvSpPr>
            <a:spLocks noGrp="1"/>
          </p:cNvSpPr>
          <p:nvPr>
            <p:ph type="title"/>
          </p:nvPr>
        </p:nvSpPr>
        <p:spPr/>
        <p:txBody>
          <a:bodyPr/>
          <a:lstStyle/>
          <a:p>
            <a:r>
              <a:rPr lang="it-IT" dirty="0"/>
              <a:t>Albero di raggiungibilità</a:t>
            </a:r>
          </a:p>
        </p:txBody>
      </p:sp>
      <p:sp>
        <p:nvSpPr>
          <p:cNvPr id="3" name="CasellaDiTesto 2">
            <a:extLst>
              <a:ext uri="{FF2B5EF4-FFF2-40B4-BE49-F238E27FC236}">
                <a16:creationId xmlns:a16="http://schemas.microsoft.com/office/drawing/2014/main" id="{80227DBF-8B9F-4EDE-892C-B93713E515E5}"/>
              </a:ext>
            </a:extLst>
          </p:cNvPr>
          <p:cNvSpPr txBox="1"/>
          <p:nvPr/>
        </p:nvSpPr>
        <p:spPr>
          <a:xfrm>
            <a:off x="581192" y="1942438"/>
            <a:ext cx="11116327"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l’albero di raggiungibilità associato alla rete di Petri precedente:</a:t>
            </a:r>
          </a:p>
        </p:txBody>
      </p:sp>
      <p:sp>
        <p:nvSpPr>
          <p:cNvPr id="25" name="CasellaDiTesto 24">
            <a:extLst>
              <a:ext uri="{FF2B5EF4-FFF2-40B4-BE49-F238E27FC236}">
                <a16:creationId xmlns:a16="http://schemas.microsoft.com/office/drawing/2014/main" id="{ABBFC815-5C82-472F-9EAD-35478F7C7CA5}"/>
              </a:ext>
            </a:extLst>
          </p:cNvPr>
          <p:cNvSpPr txBox="1"/>
          <p:nvPr/>
        </p:nvSpPr>
        <p:spPr>
          <a:xfrm>
            <a:off x="596543" y="2699582"/>
            <a:ext cx="5830810" cy="3785652"/>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La radice dell’albero costituisce la marcatura iniziale della rete P/T.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al grafo di raggiungibilità, l’albero di raggiungibilità è una rappresentazione che permette di evidenziare le marcature duplicate, pur non esplicitando tutti i cicli.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si costruisce soltanto se la rete è limitata, poiché, nel caso in cui il numero di nodi sia infinito, l’albero non verrebbe generato correttamente.</a:t>
            </a:r>
          </a:p>
        </p:txBody>
      </p:sp>
      <p:grpSp>
        <p:nvGrpSpPr>
          <p:cNvPr id="142" name="Gruppo 141">
            <a:extLst>
              <a:ext uri="{FF2B5EF4-FFF2-40B4-BE49-F238E27FC236}">
                <a16:creationId xmlns:a16="http://schemas.microsoft.com/office/drawing/2014/main" id="{86146662-652A-4AC3-9360-F9FC6B864A35}"/>
              </a:ext>
            </a:extLst>
          </p:cNvPr>
          <p:cNvGrpSpPr/>
          <p:nvPr/>
        </p:nvGrpSpPr>
        <p:grpSpPr>
          <a:xfrm>
            <a:off x="6508809" y="2829369"/>
            <a:ext cx="5188710" cy="2999445"/>
            <a:chOff x="6976177" y="2445712"/>
            <a:chExt cx="4663674" cy="2664737"/>
          </a:xfrm>
        </p:grpSpPr>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AFF7B4F3-450C-4539-9448-F99C810243B7}"/>
                    </a:ext>
                  </a:extLst>
                </p:cNvPr>
                <p:cNvSpPr txBox="1"/>
                <p:nvPr/>
              </p:nvSpPr>
              <p:spPr>
                <a:xfrm>
                  <a:off x="8870784" y="244571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27" name="CasellaDiTesto 26">
                  <a:extLst>
                    <a:ext uri="{FF2B5EF4-FFF2-40B4-BE49-F238E27FC236}">
                      <a16:creationId xmlns:a16="http://schemas.microsoft.com/office/drawing/2014/main" id="{AFF7B4F3-450C-4539-9448-F99C810243B7}"/>
                    </a:ext>
                  </a:extLst>
                </p:cNvPr>
                <p:cNvSpPr txBox="1">
                  <a:spLocks noRot="1" noChangeAspect="1" noMove="1" noResize="1" noEditPoints="1" noAdjustHandles="1" noChangeArrowheads="1" noChangeShapeType="1" noTextEdit="1"/>
                </p:cNvSpPr>
                <p:nvPr/>
              </p:nvSpPr>
              <p:spPr>
                <a:xfrm>
                  <a:off x="8870784" y="2445712"/>
                  <a:ext cx="953477" cy="369332"/>
                </a:xfrm>
                <a:prstGeom prst="rect">
                  <a:avLst/>
                </a:prstGeom>
                <a:blipFill>
                  <a:blip r:embed="rId2"/>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8BC6963-FF61-4BB4-856C-44341BAF958A}"/>
                    </a:ext>
                  </a:extLst>
                </p:cNvPr>
                <p:cNvSpPr txBox="1"/>
                <p:nvPr/>
              </p:nvSpPr>
              <p:spPr>
                <a:xfrm>
                  <a:off x="7614445" y="2973649"/>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28" name="CasellaDiTesto 27">
                  <a:extLst>
                    <a:ext uri="{FF2B5EF4-FFF2-40B4-BE49-F238E27FC236}">
                      <a16:creationId xmlns:a16="http://schemas.microsoft.com/office/drawing/2014/main" id="{08BC6963-FF61-4BB4-856C-44341BAF958A}"/>
                    </a:ext>
                  </a:extLst>
                </p:cNvPr>
                <p:cNvSpPr txBox="1">
                  <a:spLocks noRot="1" noChangeAspect="1" noMove="1" noResize="1" noEditPoints="1" noAdjustHandles="1" noChangeArrowheads="1" noChangeShapeType="1" noTextEdit="1"/>
                </p:cNvSpPr>
                <p:nvPr/>
              </p:nvSpPr>
              <p:spPr>
                <a:xfrm>
                  <a:off x="7614445" y="2973649"/>
                  <a:ext cx="953477" cy="355465"/>
                </a:xfrm>
                <a:prstGeom prst="rect">
                  <a:avLst/>
                </a:prstGeom>
                <a:blipFill>
                  <a:blip r:embed="rId3"/>
                  <a:stretch>
                    <a:fillRect b="-5882"/>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CD2C7083-92FF-4AE5-B3F0-0ED267D7CEE6}"/>
                    </a:ext>
                  </a:extLst>
                </p:cNvPr>
                <p:cNvSpPr txBox="1"/>
                <p:nvPr/>
              </p:nvSpPr>
              <p:spPr>
                <a:xfrm>
                  <a:off x="7614444"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𝑀</m:t>
                        </m:r>
                        <m:r>
                          <a:rPr lang="it-IT" b="0" i="1" smtClean="0">
                            <a:solidFill>
                              <a:schemeClr val="tx1"/>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29" name="CasellaDiTesto 28">
                  <a:extLst>
                    <a:ext uri="{FF2B5EF4-FFF2-40B4-BE49-F238E27FC236}">
                      <a16:creationId xmlns:a16="http://schemas.microsoft.com/office/drawing/2014/main" id="{CD2C7083-92FF-4AE5-B3F0-0ED267D7CEE6}"/>
                    </a:ext>
                  </a:extLst>
                </p:cNvPr>
                <p:cNvSpPr txBox="1">
                  <a:spLocks noRot="1" noChangeAspect="1" noMove="1" noResize="1" noEditPoints="1" noAdjustHandles="1" noChangeArrowheads="1" noChangeShapeType="1" noTextEdit="1"/>
                </p:cNvSpPr>
                <p:nvPr/>
              </p:nvSpPr>
              <p:spPr>
                <a:xfrm>
                  <a:off x="7614444" y="3694673"/>
                  <a:ext cx="953477" cy="369332"/>
                </a:xfrm>
                <a:prstGeom prst="rect">
                  <a:avLst/>
                </a:prstGeom>
                <a:blipFill>
                  <a:blip r:embed="rId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0F0816F3-C218-4C8D-9076-C024E2615BAB}"/>
                    </a:ext>
                  </a:extLst>
                </p:cNvPr>
                <p:cNvSpPr txBox="1"/>
                <p:nvPr/>
              </p:nvSpPr>
              <p:spPr>
                <a:xfrm>
                  <a:off x="9990884" y="2945242"/>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30" name="CasellaDiTesto 29">
                  <a:extLst>
                    <a:ext uri="{FF2B5EF4-FFF2-40B4-BE49-F238E27FC236}">
                      <a16:creationId xmlns:a16="http://schemas.microsoft.com/office/drawing/2014/main" id="{0F0816F3-C218-4C8D-9076-C024E2615BAB}"/>
                    </a:ext>
                  </a:extLst>
                </p:cNvPr>
                <p:cNvSpPr txBox="1">
                  <a:spLocks noRot="1" noChangeAspect="1" noMove="1" noResize="1" noEditPoints="1" noAdjustHandles="1" noChangeArrowheads="1" noChangeShapeType="1" noTextEdit="1"/>
                </p:cNvSpPr>
                <p:nvPr/>
              </p:nvSpPr>
              <p:spPr>
                <a:xfrm>
                  <a:off x="9990884" y="2945242"/>
                  <a:ext cx="953477" cy="355465"/>
                </a:xfrm>
                <a:prstGeom prst="rect">
                  <a:avLst/>
                </a:prstGeom>
                <a:blipFill>
                  <a:blip r:embed="rId5"/>
                  <a:stretch>
                    <a:fillRect b="-434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3F54DC32-23B2-41F0-B30D-C99B28B30723}"/>
                    </a:ext>
                  </a:extLst>
                </p:cNvPr>
                <p:cNvSpPr txBox="1"/>
                <p:nvPr/>
              </p:nvSpPr>
              <p:spPr>
                <a:xfrm>
                  <a:off x="6976177" y="4510283"/>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32" name="CasellaDiTesto 31">
                  <a:extLst>
                    <a:ext uri="{FF2B5EF4-FFF2-40B4-BE49-F238E27FC236}">
                      <a16:creationId xmlns:a16="http://schemas.microsoft.com/office/drawing/2014/main" id="{3F54DC32-23B2-41F0-B30D-C99B28B30723}"/>
                    </a:ext>
                  </a:extLst>
                </p:cNvPr>
                <p:cNvSpPr txBox="1">
                  <a:spLocks noRot="1" noChangeAspect="1" noMove="1" noResize="1" noEditPoints="1" noAdjustHandles="1" noChangeArrowheads="1" noChangeShapeType="1" noTextEdit="1"/>
                </p:cNvSpPr>
                <p:nvPr/>
              </p:nvSpPr>
              <p:spPr>
                <a:xfrm>
                  <a:off x="6976177" y="4510283"/>
                  <a:ext cx="953477" cy="355465"/>
                </a:xfrm>
                <a:prstGeom prst="rect">
                  <a:avLst/>
                </a:prstGeom>
                <a:blipFill>
                  <a:blip r:embed="rId6"/>
                  <a:stretch>
                    <a:fillRect b="-4348"/>
                  </a:stretch>
                </a:blipFill>
                <a:ln w="19050">
                  <a:solidFill>
                    <a:schemeClr val="accent1"/>
                  </a:solidFill>
                </a:ln>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C99AB1C2-4AC8-4E6B-8543-49E10C70843D}"/>
                </a:ext>
              </a:extLst>
            </p:cNvPr>
            <p:cNvCxnSpPr>
              <a:cxnSpLocks/>
              <a:stCxn id="29" idx="2"/>
              <a:endCxn id="106" idx="0"/>
            </p:cNvCxnSpPr>
            <p:nvPr/>
          </p:nvCxnSpPr>
          <p:spPr>
            <a:xfrm>
              <a:off x="8091183" y="4064005"/>
              <a:ext cx="696587" cy="4393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C1BCD767-D4B4-43B4-918A-58CFE8C3FB74}"/>
                </a:ext>
              </a:extLst>
            </p:cNvPr>
            <p:cNvCxnSpPr>
              <a:cxnSpLocks/>
              <a:stCxn id="29" idx="2"/>
              <a:endCxn id="32" idx="0"/>
            </p:cNvCxnSpPr>
            <p:nvPr/>
          </p:nvCxnSpPr>
          <p:spPr>
            <a:xfrm flipH="1">
              <a:off x="7452916" y="4064005"/>
              <a:ext cx="638267" cy="446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7" name="Connettore 2 36">
              <a:extLst>
                <a:ext uri="{FF2B5EF4-FFF2-40B4-BE49-F238E27FC236}">
                  <a16:creationId xmlns:a16="http://schemas.microsoft.com/office/drawing/2014/main" id="{CAB871B2-24D8-4FC8-932C-859243D3D672}"/>
                </a:ext>
              </a:extLst>
            </p:cNvPr>
            <p:cNvCxnSpPr>
              <a:cxnSpLocks/>
              <a:stCxn id="27" idx="3"/>
              <a:endCxn id="30" idx="0"/>
            </p:cNvCxnSpPr>
            <p:nvPr/>
          </p:nvCxnSpPr>
          <p:spPr>
            <a:xfrm>
              <a:off x="9824261" y="2630378"/>
              <a:ext cx="643362" cy="3148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8" name="Connettore 2 37">
              <a:extLst>
                <a:ext uri="{FF2B5EF4-FFF2-40B4-BE49-F238E27FC236}">
                  <a16:creationId xmlns:a16="http://schemas.microsoft.com/office/drawing/2014/main" id="{9044EB1B-F3FA-4A81-AB89-60ECC07C0EE6}"/>
                </a:ext>
              </a:extLst>
            </p:cNvPr>
            <p:cNvCxnSpPr>
              <a:cxnSpLocks/>
              <a:stCxn id="28" idx="2"/>
              <a:endCxn id="29" idx="0"/>
            </p:cNvCxnSpPr>
            <p:nvPr/>
          </p:nvCxnSpPr>
          <p:spPr>
            <a:xfrm flipH="1">
              <a:off x="8091183" y="3329114"/>
              <a:ext cx="1" cy="3655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Connettore 2 39">
              <a:extLst>
                <a:ext uri="{FF2B5EF4-FFF2-40B4-BE49-F238E27FC236}">
                  <a16:creationId xmlns:a16="http://schemas.microsoft.com/office/drawing/2014/main" id="{97C9F697-61C1-44B0-A9E4-40D68CBB42B4}"/>
                </a:ext>
              </a:extLst>
            </p:cNvPr>
            <p:cNvCxnSpPr>
              <a:cxnSpLocks/>
              <a:stCxn id="27" idx="1"/>
              <a:endCxn id="28" idx="0"/>
            </p:cNvCxnSpPr>
            <p:nvPr/>
          </p:nvCxnSpPr>
          <p:spPr>
            <a:xfrm flipH="1">
              <a:off x="8091184" y="2630378"/>
              <a:ext cx="779600" cy="3432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ACBF56F9-309F-4CBA-B8F9-6B67B56C3942}"/>
                    </a:ext>
                  </a:extLst>
                </p:cNvPr>
                <p:cNvSpPr txBox="1"/>
                <p:nvPr/>
              </p:nvSpPr>
              <p:spPr>
                <a:xfrm>
                  <a:off x="8266718" y="2521163"/>
                  <a:ext cx="254658" cy="28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42" name="CasellaDiTesto 41">
                  <a:extLst>
                    <a:ext uri="{FF2B5EF4-FFF2-40B4-BE49-F238E27FC236}">
                      <a16:creationId xmlns:a16="http://schemas.microsoft.com/office/drawing/2014/main" id="{ACBF56F9-309F-4CBA-B8F9-6B67B56C3942}"/>
                    </a:ext>
                  </a:extLst>
                </p:cNvPr>
                <p:cNvSpPr txBox="1">
                  <a:spLocks noRot="1" noChangeAspect="1" noMove="1" noResize="1" noEditPoints="1" noAdjustHandles="1" noChangeArrowheads="1" noChangeShapeType="1" noTextEdit="1"/>
                </p:cNvSpPr>
                <p:nvPr/>
              </p:nvSpPr>
              <p:spPr>
                <a:xfrm>
                  <a:off x="8266718" y="2521163"/>
                  <a:ext cx="254658" cy="28514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A5AABCD4-5D23-4734-8D7D-BEA941FE4E8F}"/>
                    </a:ext>
                  </a:extLst>
                </p:cNvPr>
                <p:cNvSpPr txBox="1"/>
                <p:nvPr/>
              </p:nvSpPr>
              <p:spPr>
                <a:xfrm>
                  <a:off x="10046340" y="2525651"/>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3" name="CasellaDiTesto 42">
                  <a:extLst>
                    <a:ext uri="{FF2B5EF4-FFF2-40B4-BE49-F238E27FC236}">
                      <a16:creationId xmlns:a16="http://schemas.microsoft.com/office/drawing/2014/main" id="{A5AABCD4-5D23-4734-8D7D-BEA941FE4E8F}"/>
                    </a:ext>
                  </a:extLst>
                </p:cNvPr>
                <p:cNvSpPr txBox="1">
                  <a:spLocks noRot="1" noChangeAspect="1" noMove="1" noResize="1" noEditPoints="1" noAdjustHandles="1" noChangeArrowheads="1" noChangeShapeType="1" noTextEdit="1"/>
                </p:cNvSpPr>
                <p:nvPr/>
              </p:nvSpPr>
              <p:spPr>
                <a:xfrm>
                  <a:off x="10046340" y="2525651"/>
                  <a:ext cx="254658" cy="29622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E5309806-6739-489D-9083-AC74CAF6F952}"/>
                    </a:ext>
                  </a:extLst>
                </p:cNvPr>
                <p:cNvSpPr txBox="1"/>
                <p:nvPr/>
              </p:nvSpPr>
              <p:spPr>
                <a:xfrm>
                  <a:off x="7788322" y="3335154"/>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9" name="CasellaDiTesto 48">
                  <a:extLst>
                    <a:ext uri="{FF2B5EF4-FFF2-40B4-BE49-F238E27FC236}">
                      <a16:creationId xmlns:a16="http://schemas.microsoft.com/office/drawing/2014/main" id="{E5309806-6739-489D-9083-AC74CAF6F952}"/>
                    </a:ext>
                  </a:extLst>
                </p:cNvPr>
                <p:cNvSpPr txBox="1">
                  <a:spLocks noRot="1" noChangeAspect="1" noMove="1" noResize="1" noEditPoints="1" noAdjustHandles="1" noChangeArrowheads="1" noChangeShapeType="1" noTextEdit="1"/>
                </p:cNvSpPr>
                <p:nvPr/>
              </p:nvSpPr>
              <p:spPr>
                <a:xfrm>
                  <a:off x="7788322" y="3335154"/>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A31E233F-7769-4D21-9AB2-AC7B11EA2F30}"/>
                    </a:ext>
                  </a:extLst>
                </p:cNvPr>
                <p:cNvSpPr txBox="1"/>
                <p:nvPr/>
              </p:nvSpPr>
              <p:spPr>
                <a:xfrm>
                  <a:off x="8389689" y="4064005"/>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0" name="CasellaDiTesto 49">
                  <a:extLst>
                    <a:ext uri="{FF2B5EF4-FFF2-40B4-BE49-F238E27FC236}">
                      <a16:creationId xmlns:a16="http://schemas.microsoft.com/office/drawing/2014/main" id="{A31E233F-7769-4D21-9AB2-AC7B11EA2F30}"/>
                    </a:ext>
                  </a:extLst>
                </p:cNvPr>
                <p:cNvSpPr txBox="1">
                  <a:spLocks noRot="1" noChangeAspect="1" noMove="1" noResize="1" noEditPoints="1" noAdjustHandles="1" noChangeArrowheads="1" noChangeShapeType="1" noTextEdit="1"/>
                </p:cNvSpPr>
                <p:nvPr/>
              </p:nvSpPr>
              <p:spPr>
                <a:xfrm>
                  <a:off x="8389689" y="4064005"/>
                  <a:ext cx="263374" cy="307777"/>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DD575D53-A0E6-4FC9-A679-CF41A915DD5E}"/>
                    </a:ext>
                  </a:extLst>
                </p:cNvPr>
                <p:cNvSpPr txBox="1"/>
                <p:nvPr/>
              </p:nvSpPr>
              <p:spPr>
                <a:xfrm>
                  <a:off x="8266718" y="4503349"/>
                  <a:ext cx="1042104"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06" name="CasellaDiTesto 105">
                  <a:extLst>
                    <a:ext uri="{FF2B5EF4-FFF2-40B4-BE49-F238E27FC236}">
                      <a16:creationId xmlns:a16="http://schemas.microsoft.com/office/drawing/2014/main" id="{DD575D53-A0E6-4FC9-A679-CF41A915DD5E}"/>
                    </a:ext>
                  </a:extLst>
                </p:cNvPr>
                <p:cNvSpPr txBox="1">
                  <a:spLocks noRot="1" noChangeAspect="1" noMove="1" noResize="1" noEditPoints="1" noAdjustHandles="1" noChangeArrowheads="1" noChangeShapeType="1" noTextEdit="1"/>
                </p:cNvSpPr>
                <p:nvPr/>
              </p:nvSpPr>
              <p:spPr>
                <a:xfrm>
                  <a:off x="8266718" y="4503349"/>
                  <a:ext cx="1042104" cy="369332"/>
                </a:xfrm>
                <a:prstGeom prst="rect">
                  <a:avLst/>
                </a:prstGeom>
                <a:blipFill>
                  <a:blip r:embed="rId11"/>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2BEA4B92-3EF1-4EA1-BD95-5ACA05F8F75D}"/>
                    </a:ext>
                  </a:extLst>
                </p:cNvPr>
                <p:cNvSpPr txBox="1"/>
                <p:nvPr/>
              </p:nvSpPr>
              <p:spPr>
                <a:xfrm>
                  <a:off x="7452407" y="4070475"/>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09" name="CasellaDiTesto 108">
                  <a:extLst>
                    <a:ext uri="{FF2B5EF4-FFF2-40B4-BE49-F238E27FC236}">
                      <a16:creationId xmlns:a16="http://schemas.microsoft.com/office/drawing/2014/main" id="{2BEA4B92-3EF1-4EA1-BD95-5ACA05F8F75D}"/>
                    </a:ext>
                  </a:extLst>
                </p:cNvPr>
                <p:cNvSpPr txBox="1">
                  <a:spLocks noRot="1" noChangeAspect="1" noMove="1" noResize="1" noEditPoints="1" noAdjustHandles="1" noChangeArrowheads="1" noChangeShapeType="1" noTextEdit="1"/>
                </p:cNvSpPr>
                <p:nvPr/>
              </p:nvSpPr>
              <p:spPr>
                <a:xfrm>
                  <a:off x="7452407" y="4070475"/>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80BEEDCB-A51E-486A-BDE0-A0220BCDE39E}"/>
                    </a:ext>
                  </a:extLst>
                </p:cNvPr>
                <p:cNvSpPr txBox="1"/>
                <p:nvPr/>
              </p:nvSpPr>
              <p:spPr>
                <a:xfrm>
                  <a:off x="9347522" y="369063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[0,1,1]</m:t>
                        </m:r>
                      </m:oMath>
                    </m:oMathPara>
                  </a14:m>
                  <a:endParaRPr lang="it-IT" dirty="0"/>
                </a:p>
              </p:txBody>
            </p:sp>
          </mc:Choice>
          <mc:Fallback xmlns="">
            <p:sp>
              <p:nvSpPr>
                <p:cNvPr id="112" name="CasellaDiTesto 111">
                  <a:extLst>
                    <a:ext uri="{FF2B5EF4-FFF2-40B4-BE49-F238E27FC236}">
                      <a16:creationId xmlns:a16="http://schemas.microsoft.com/office/drawing/2014/main" id="{80BEEDCB-A51E-486A-BDE0-A0220BCDE39E}"/>
                    </a:ext>
                  </a:extLst>
                </p:cNvPr>
                <p:cNvSpPr txBox="1">
                  <a:spLocks noRot="1" noChangeAspect="1" noMove="1" noResize="1" noEditPoints="1" noAdjustHandles="1" noChangeArrowheads="1" noChangeShapeType="1" noTextEdit="1"/>
                </p:cNvSpPr>
                <p:nvPr/>
              </p:nvSpPr>
              <p:spPr>
                <a:xfrm>
                  <a:off x="9347522" y="3690632"/>
                  <a:ext cx="953477" cy="369332"/>
                </a:xfrm>
                <a:prstGeom prst="rect">
                  <a:avLst/>
                </a:prstGeom>
                <a:blipFill>
                  <a:blip r:embed="rId12"/>
                  <a:stretch>
                    <a:fillRect b="-1408"/>
                  </a:stretch>
                </a:blipFill>
                <a:ln w="19050">
                  <a:solidFill>
                    <a:schemeClr val="accent1"/>
                  </a:solidFill>
                </a:ln>
              </p:spPr>
              <p:txBody>
                <a:bodyPr/>
                <a:lstStyle/>
                <a:p>
                  <a:r>
                    <a:rPr lang="it-IT">
                      <a:noFill/>
                    </a:rPr>
                    <a:t> </a:t>
                  </a:r>
                </a:p>
              </p:txBody>
            </p:sp>
          </mc:Fallback>
        </mc:AlternateContent>
        <p:cxnSp>
          <p:nvCxnSpPr>
            <p:cNvPr id="113" name="Connettore 2 112">
              <a:extLst>
                <a:ext uri="{FF2B5EF4-FFF2-40B4-BE49-F238E27FC236}">
                  <a16:creationId xmlns:a16="http://schemas.microsoft.com/office/drawing/2014/main" id="{B226B3FD-A84B-461F-B524-CA3416CA20E4}"/>
                </a:ext>
              </a:extLst>
            </p:cNvPr>
            <p:cNvCxnSpPr>
              <a:cxnSpLocks/>
              <a:stCxn id="30" idx="2"/>
              <a:endCxn id="116" idx="0"/>
            </p:cNvCxnSpPr>
            <p:nvPr/>
          </p:nvCxnSpPr>
          <p:spPr>
            <a:xfrm>
              <a:off x="10467623" y="3300707"/>
              <a:ext cx="692031" cy="3939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Connettore 2 113">
              <a:extLst>
                <a:ext uri="{FF2B5EF4-FFF2-40B4-BE49-F238E27FC236}">
                  <a16:creationId xmlns:a16="http://schemas.microsoft.com/office/drawing/2014/main" id="{08D2588B-17CD-4481-9B57-DCC9D2A4D076}"/>
                </a:ext>
              </a:extLst>
            </p:cNvPr>
            <p:cNvCxnSpPr>
              <a:cxnSpLocks/>
              <a:stCxn id="30" idx="2"/>
              <a:endCxn id="112" idx="0"/>
            </p:cNvCxnSpPr>
            <p:nvPr/>
          </p:nvCxnSpPr>
          <p:spPr>
            <a:xfrm flipH="1">
              <a:off x="9824261" y="3300707"/>
              <a:ext cx="643362" cy="3899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21CC02C6-1E43-4982-9F28-C6205A5D060F}"/>
                    </a:ext>
                  </a:extLst>
                </p:cNvPr>
                <p:cNvSpPr txBox="1"/>
                <p:nvPr/>
              </p:nvSpPr>
              <p:spPr>
                <a:xfrm>
                  <a:off x="10862626" y="3286182"/>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15" name="CasellaDiTesto 114">
                  <a:extLst>
                    <a:ext uri="{FF2B5EF4-FFF2-40B4-BE49-F238E27FC236}">
                      <a16:creationId xmlns:a16="http://schemas.microsoft.com/office/drawing/2014/main" id="{21CC02C6-1E43-4982-9F28-C6205A5D060F}"/>
                    </a:ext>
                  </a:extLst>
                </p:cNvPr>
                <p:cNvSpPr txBox="1">
                  <a:spLocks noRot="1" noChangeAspect="1" noMove="1" noResize="1" noEditPoints="1" noAdjustHandles="1" noChangeArrowheads="1" noChangeShapeType="1" noTextEdit="1"/>
                </p:cNvSpPr>
                <p:nvPr/>
              </p:nvSpPr>
              <p:spPr>
                <a:xfrm>
                  <a:off x="10862626" y="3286182"/>
                  <a:ext cx="263374"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6" name="CasellaDiTesto 115">
                  <a:extLst>
                    <a:ext uri="{FF2B5EF4-FFF2-40B4-BE49-F238E27FC236}">
                      <a16:creationId xmlns:a16="http://schemas.microsoft.com/office/drawing/2014/main" id="{CDE806AF-FEAA-4A23-A9FB-6A0FFAD9D709}"/>
                    </a:ext>
                  </a:extLst>
                </p:cNvPr>
                <p:cNvSpPr txBox="1"/>
                <p:nvPr/>
              </p:nvSpPr>
              <p:spPr>
                <a:xfrm>
                  <a:off x="10682915"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[2,0,0]</m:t>
                        </m:r>
                      </m:oMath>
                    </m:oMathPara>
                  </a14:m>
                  <a:endParaRPr lang="it-IT" dirty="0"/>
                </a:p>
              </p:txBody>
            </p:sp>
          </mc:Choice>
          <mc:Fallback xmlns="">
            <p:sp>
              <p:nvSpPr>
                <p:cNvPr id="116" name="CasellaDiTesto 115">
                  <a:extLst>
                    <a:ext uri="{FF2B5EF4-FFF2-40B4-BE49-F238E27FC236}">
                      <a16:creationId xmlns:a16="http://schemas.microsoft.com/office/drawing/2014/main" id="{CDE806AF-FEAA-4A23-A9FB-6A0FFAD9D709}"/>
                    </a:ext>
                  </a:extLst>
                </p:cNvPr>
                <p:cNvSpPr txBox="1">
                  <a:spLocks noRot="1" noChangeAspect="1" noMove="1" noResize="1" noEditPoints="1" noAdjustHandles="1" noChangeArrowheads="1" noChangeShapeType="1" noTextEdit="1"/>
                </p:cNvSpPr>
                <p:nvPr/>
              </p:nvSpPr>
              <p:spPr>
                <a:xfrm>
                  <a:off x="10682915" y="3694673"/>
                  <a:ext cx="953477" cy="369332"/>
                </a:xfrm>
                <a:prstGeom prst="rect">
                  <a:avLst/>
                </a:prstGeom>
                <a:blipFill>
                  <a:blip r:embed="rId1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8FA8807F-ADF1-4C11-9CB5-80824C12CBF3}"/>
                    </a:ext>
                  </a:extLst>
                </p:cNvPr>
                <p:cNvSpPr txBox="1"/>
                <p:nvPr/>
              </p:nvSpPr>
              <p:spPr>
                <a:xfrm>
                  <a:off x="9846881" y="3282263"/>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7" name="CasellaDiTesto 116">
                  <a:extLst>
                    <a:ext uri="{FF2B5EF4-FFF2-40B4-BE49-F238E27FC236}">
                      <a16:creationId xmlns:a16="http://schemas.microsoft.com/office/drawing/2014/main" id="{8FA8807F-ADF1-4C11-9CB5-80824C12CBF3}"/>
                    </a:ext>
                  </a:extLst>
                </p:cNvPr>
                <p:cNvSpPr txBox="1">
                  <a:spLocks noRot="1" noChangeAspect="1" noMove="1" noResize="1" noEditPoints="1" noAdjustHandles="1" noChangeArrowheads="1" noChangeShapeType="1" noTextEdit="1"/>
                </p:cNvSpPr>
                <p:nvPr/>
              </p:nvSpPr>
              <p:spPr>
                <a:xfrm>
                  <a:off x="9846881" y="3282263"/>
                  <a:ext cx="254915"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ECF7AC-413C-4132-9B2A-EF1961D9EE88}"/>
                    </a:ext>
                  </a:extLst>
                </p:cNvPr>
                <p:cNvSpPr txBox="1"/>
                <p:nvPr/>
              </p:nvSpPr>
              <p:spPr>
                <a:xfrm>
                  <a:off x="10686374" y="4507050"/>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34" name="CasellaDiTesto 133">
                  <a:extLst>
                    <a:ext uri="{FF2B5EF4-FFF2-40B4-BE49-F238E27FC236}">
                      <a16:creationId xmlns:a16="http://schemas.microsoft.com/office/drawing/2014/main" id="{39ECF7AC-413C-4132-9B2A-EF1961D9EE88}"/>
                    </a:ext>
                  </a:extLst>
                </p:cNvPr>
                <p:cNvSpPr txBox="1">
                  <a:spLocks noRot="1" noChangeAspect="1" noMove="1" noResize="1" noEditPoints="1" noAdjustHandles="1" noChangeArrowheads="1" noChangeShapeType="1" noTextEdit="1"/>
                </p:cNvSpPr>
                <p:nvPr/>
              </p:nvSpPr>
              <p:spPr>
                <a:xfrm>
                  <a:off x="10686374" y="4507050"/>
                  <a:ext cx="953477" cy="369332"/>
                </a:xfrm>
                <a:prstGeom prst="rect">
                  <a:avLst/>
                </a:prstGeom>
                <a:blipFill>
                  <a:blip r:embed="rId16"/>
                  <a:stretch>
                    <a:fillRect b="-1408"/>
                  </a:stretch>
                </a:blipFill>
                <a:ln w="19050">
                  <a:solidFill>
                    <a:schemeClr val="accent1"/>
                  </a:solidFill>
                </a:ln>
              </p:spPr>
              <p:txBody>
                <a:bodyPr/>
                <a:lstStyle/>
                <a:p>
                  <a:r>
                    <a:rPr lang="it-IT">
                      <a:noFill/>
                    </a:rPr>
                    <a:t> </a:t>
                  </a:r>
                </a:p>
              </p:txBody>
            </p:sp>
          </mc:Fallback>
        </mc:AlternateContent>
        <p:cxnSp>
          <p:nvCxnSpPr>
            <p:cNvPr id="135" name="Connettore 2 134">
              <a:extLst>
                <a:ext uri="{FF2B5EF4-FFF2-40B4-BE49-F238E27FC236}">
                  <a16:creationId xmlns:a16="http://schemas.microsoft.com/office/drawing/2014/main" id="{97FFC654-6FBD-4008-B397-89039A99C75C}"/>
                </a:ext>
              </a:extLst>
            </p:cNvPr>
            <p:cNvCxnSpPr>
              <a:cxnSpLocks/>
              <a:stCxn id="116" idx="2"/>
              <a:endCxn id="134" idx="0"/>
            </p:cNvCxnSpPr>
            <p:nvPr/>
          </p:nvCxnSpPr>
          <p:spPr>
            <a:xfrm>
              <a:off x="11159654" y="4064005"/>
              <a:ext cx="3459" cy="4430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BBEC0A7B-B91D-4BB4-BB2C-9304A0CF651E}"/>
                    </a:ext>
                  </a:extLst>
                </p:cNvPr>
                <p:cNvSpPr txBox="1"/>
                <p:nvPr/>
              </p:nvSpPr>
              <p:spPr>
                <a:xfrm>
                  <a:off x="11126000" y="4133339"/>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BBEC0A7B-B91D-4BB4-BB2C-9304A0CF651E}"/>
                    </a:ext>
                  </a:extLst>
                </p:cNvPr>
                <p:cNvSpPr txBox="1">
                  <a:spLocks noRot="1" noChangeAspect="1" noMove="1" noResize="1" noEditPoints="1" noAdjustHandles="1" noChangeArrowheads="1" noChangeShapeType="1" noTextEdit="1"/>
                </p:cNvSpPr>
                <p:nvPr/>
              </p:nvSpPr>
              <p:spPr>
                <a:xfrm>
                  <a:off x="11126000" y="4133339"/>
                  <a:ext cx="254915" cy="307777"/>
                </a:xfrm>
                <a:prstGeom prst="rect">
                  <a:avLst/>
                </a:prstGeom>
                <a:blipFill>
                  <a:blip r:embed="rId17"/>
                  <a:stretch>
                    <a:fillRect/>
                  </a:stretch>
                </a:blipFill>
              </p:spPr>
              <p:txBody>
                <a:bodyPr/>
                <a:lstStyle/>
                <a:p>
                  <a:r>
                    <a:rPr lang="it-IT">
                      <a:noFill/>
                    </a:rPr>
                    <a:t> </a:t>
                  </a:r>
                </a:p>
              </p:txBody>
            </p:sp>
          </mc:Fallback>
        </mc:AlternateContent>
        <p:sp>
          <p:nvSpPr>
            <p:cNvPr id="139" name="CasellaDiTesto 138">
              <a:extLst>
                <a:ext uri="{FF2B5EF4-FFF2-40B4-BE49-F238E27FC236}">
                  <a16:creationId xmlns:a16="http://schemas.microsoft.com/office/drawing/2014/main" id="{A1D0F4FB-F0F8-40FD-9BC8-E1FFF0861A33}"/>
                </a:ext>
              </a:extLst>
            </p:cNvPr>
            <p:cNvSpPr txBox="1"/>
            <p:nvPr/>
          </p:nvSpPr>
          <p:spPr>
            <a:xfrm>
              <a:off x="7257696" y="4802672"/>
              <a:ext cx="449369" cy="307777"/>
            </a:xfrm>
            <a:prstGeom prst="rect">
              <a:avLst/>
            </a:prstGeom>
            <a:noFill/>
          </p:spPr>
          <p:txBody>
            <a:bodyPr wrap="square" rtlCol="0">
              <a:spAutoFit/>
            </a:bodyPr>
            <a:lstStyle/>
            <a:p>
              <a:r>
                <a:rPr lang="it-IT" sz="1400" i="1" dirty="0" err="1"/>
                <a:t>old</a:t>
              </a:r>
              <a:endParaRPr lang="it-IT" sz="1400" i="1" dirty="0"/>
            </a:p>
          </p:txBody>
        </p:sp>
        <p:sp>
          <p:nvSpPr>
            <p:cNvPr id="140" name="CasellaDiTesto 139">
              <a:extLst>
                <a:ext uri="{FF2B5EF4-FFF2-40B4-BE49-F238E27FC236}">
                  <a16:creationId xmlns:a16="http://schemas.microsoft.com/office/drawing/2014/main" id="{3887ADD3-7DD6-4145-8BD3-A117D1C0675E}"/>
                </a:ext>
              </a:extLst>
            </p:cNvPr>
            <p:cNvSpPr txBox="1"/>
            <p:nvPr/>
          </p:nvSpPr>
          <p:spPr>
            <a:xfrm>
              <a:off x="8612817" y="4792041"/>
              <a:ext cx="449369" cy="307777"/>
            </a:xfrm>
            <a:prstGeom prst="rect">
              <a:avLst/>
            </a:prstGeom>
            <a:noFill/>
          </p:spPr>
          <p:txBody>
            <a:bodyPr wrap="square" rtlCol="0">
              <a:spAutoFit/>
            </a:bodyPr>
            <a:lstStyle/>
            <a:p>
              <a:r>
                <a:rPr lang="it-IT" sz="1400" i="1" dirty="0" err="1"/>
                <a:t>old</a:t>
              </a:r>
              <a:endParaRPr lang="it-IT" sz="1400" i="1" dirty="0"/>
            </a:p>
          </p:txBody>
        </p:sp>
        <p:sp>
          <p:nvSpPr>
            <p:cNvPr id="141" name="CasellaDiTesto 140">
              <a:extLst>
                <a:ext uri="{FF2B5EF4-FFF2-40B4-BE49-F238E27FC236}">
                  <a16:creationId xmlns:a16="http://schemas.microsoft.com/office/drawing/2014/main" id="{8B0C2E45-352E-4F2F-A748-9A708515AF8D}"/>
                </a:ext>
              </a:extLst>
            </p:cNvPr>
            <p:cNvSpPr txBox="1"/>
            <p:nvPr/>
          </p:nvSpPr>
          <p:spPr>
            <a:xfrm>
              <a:off x="9622196" y="3983040"/>
              <a:ext cx="449369" cy="307777"/>
            </a:xfrm>
            <a:prstGeom prst="rect">
              <a:avLst/>
            </a:prstGeom>
            <a:noFill/>
          </p:spPr>
          <p:txBody>
            <a:bodyPr wrap="square" rtlCol="0">
              <a:spAutoFit/>
            </a:bodyPr>
            <a:lstStyle/>
            <a:p>
              <a:r>
                <a:rPr lang="it-IT" sz="1400" i="1" dirty="0" err="1"/>
                <a:t>old</a:t>
              </a:r>
              <a:endParaRPr lang="it-IT" sz="1400" i="1" dirty="0"/>
            </a:p>
          </p:txBody>
        </p:sp>
      </p:grpSp>
    </p:spTree>
    <p:extLst>
      <p:ext uri="{BB962C8B-B14F-4D97-AF65-F5344CB8AC3E}">
        <p14:creationId xmlns:p14="http://schemas.microsoft.com/office/powerpoint/2010/main" val="292810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ED5BF-6D8C-4AFA-B1CE-75F5D1382B87}"/>
              </a:ext>
            </a:extLst>
          </p:cNvPr>
          <p:cNvSpPr>
            <a:spLocks noGrp="1"/>
          </p:cNvSpPr>
          <p:nvPr>
            <p:ph type="title"/>
          </p:nvPr>
        </p:nvSpPr>
        <p:spPr/>
        <p:txBody>
          <a:bodyPr/>
          <a:lstStyle/>
          <a:p>
            <a:r>
              <a:rPr lang="it-IT" dirty="0"/>
              <a:t>Albero di copertura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84A5560-DF07-4451-A5D0-0439517F05E8}"/>
                  </a:ext>
                </a:extLst>
              </p:cNvPr>
              <p:cNvSpPr txBox="1"/>
              <p:nvPr/>
            </p:nvSpPr>
            <p:spPr>
              <a:xfrm>
                <a:off x="581193" y="1989221"/>
                <a:ext cx="11029616"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Se la rete P/T non è limitata e di conseguenza si hanno marcature duplicate, si può ricorrere all’albero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definizione,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copre una marcatura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per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È analogo affermare che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sia coperta da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Per indicare la limitatezza della rete si può, quindi, porre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(infinito), in modo da tenere sotto controllo il numero dei nodi dell’albero.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dell’albero di copertura tramite l’algoritmo di </a:t>
                </a:r>
                <a:r>
                  <a:rPr lang="it-IT" sz="2000" i="1" dirty="0">
                    <a:solidFill>
                      <a:schemeClr val="bg2">
                        <a:lumMod val="25000"/>
                      </a:schemeClr>
                    </a:solidFill>
                    <a:latin typeface="Arial Nova" panose="020B0504020202020204" pitchFamily="34" charset="0"/>
                  </a:rPr>
                  <a:t>Karp-Miller</a:t>
                </a:r>
                <a:r>
                  <a:rPr lang="it-IT" sz="2000" dirty="0">
                    <a:solidFill>
                      <a:schemeClr val="bg2">
                        <a:lumMod val="25000"/>
                      </a:schemeClr>
                    </a:solidFill>
                    <a:latin typeface="Arial Nova" panose="020B0504020202020204" pitchFamily="34" charset="0"/>
                  </a:rPr>
                  <a:t> ha il vantaggio di terminare sempre in un numero finito di passi, anche se nella rete ci sono dei loop che incrementano delle marcature, causando il problema dell’accumulo dei token, che rende la rete non limitata. </a:t>
                </a:r>
              </a:p>
              <a:p>
                <a:r>
                  <a:rPr lang="it-IT" sz="2000" dirty="0">
                    <a:solidFill>
                      <a:schemeClr val="bg2">
                        <a:lumMod val="25000"/>
                      </a:schemeClr>
                    </a:solidFill>
                    <a:latin typeface="Arial Nova" panose="020B0504020202020204" pitchFamily="34" charset="0"/>
                  </a:rPr>
                  <a:t>Questo viene risolto inserendo il simbolo </a:t>
                </a:r>
                <a14:m>
                  <m:oMath xmlns:m="http://schemas.openxmlformats.org/officeDocument/2006/math">
                    <m:r>
                      <a:rPr lang="it-IT" sz="2000" i="1" dirty="0"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invece di incrementare il contatore del posto, in modo da riconoscere tutte le marcature duplicate generate dal ciclo, elaborando solamente le posizioni indicate da numeri naturali, poiché le w-transizioni non verranno processate.</a:t>
                </a:r>
              </a:p>
            </p:txBody>
          </p:sp>
        </mc:Choice>
        <mc:Fallback xmlns="">
          <p:sp>
            <p:nvSpPr>
              <p:cNvPr id="5" name="CasellaDiTesto 4">
                <a:extLst>
                  <a:ext uri="{FF2B5EF4-FFF2-40B4-BE49-F238E27FC236}">
                    <a16:creationId xmlns:a16="http://schemas.microsoft.com/office/drawing/2014/main" id="{784A5560-DF07-4451-A5D0-0439517F05E8}"/>
                  </a:ext>
                </a:extLst>
              </p:cNvPr>
              <p:cNvSpPr txBox="1">
                <a:spLocks noRot="1" noChangeAspect="1" noMove="1" noResize="1" noEditPoints="1" noAdjustHandles="1" noChangeArrowheads="1" noChangeShapeType="1" noTextEdit="1"/>
              </p:cNvSpPr>
              <p:nvPr/>
            </p:nvSpPr>
            <p:spPr>
              <a:xfrm>
                <a:off x="581193" y="1989221"/>
                <a:ext cx="11029616" cy="4708981"/>
              </a:xfrm>
              <a:prstGeom prst="rect">
                <a:avLst/>
              </a:prstGeom>
              <a:blipFill>
                <a:blip r:embed="rId2"/>
                <a:stretch>
                  <a:fillRect l="-552" t="-517" r="-110" b="-1423"/>
                </a:stretch>
              </a:blipFill>
            </p:spPr>
            <p:txBody>
              <a:bodyPr/>
              <a:lstStyle/>
              <a:p>
                <a:r>
                  <a:rPr lang="it-IT">
                    <a:noFill/>
                  </a:rPr>
                  <a:t> </a:t>
                </a:r>
              </a:p>
            </p:txBody>
          </p:sp>
        </mc:Fallback>
      </mc:AlternateContent>
    </p:spTree>
    <p:extLst>
      <p:ext uri="{BB962C8B-B14F-4D97-AF65-F5344CB8AC3E}">
        <p14:creationId xmlns:p14="http://schemas.microsoft.com/office/powerpoint/2010/main" val="302289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CF46B-9BD2-4096-918B-C5AA0E73461C}"/>
              </a:ext>
            </a:extLst>
          </p:cNvPr>
          <p:cNvSpPr>
            <a:spLocks noGrp="1"/>
          </p:cNvSpPr>
          <p:nvPr>
            <p:ph type="title"/>
          </p:nvPr>
        </p:nvSpPr>
        <p:spPr/>
        <p:txBody>
          <a:bodyPr/>
          <a:lstStyle/>
          <a:p>
            <a:r>
              <a:rPr lang="it-IT" dirty="0"/>
              <a:t>Sottoclassi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46CB91-24B6-499B-A313-C931E2816D3E}"/>
                  </a:ext>
                </a:extLst>
              </p:cNvPr>
              <p:cNvSpPr>
                <a:spLocks noGrp="1"/>
              </p:cNvSpPr>
              <p:nvPr>
                <p:ph idx="1"/>
              </p:nvPr>
            </p:nvSpPr>
            <p:spPr>
              <a:xfrm>
                <a:off x="581192" y="1987489"/>
                <a:ext cx="7140869" cy="4699061"/>
              </a:xfrm>
            </p:spPr>
            <p:txBody>
              <a:bodyPr>
                <a:normAutofit/>
              </a:bodyPr>
              <a:lstStyle/>
              <a:p>
                <a:r>
                  <a:rPr lang="it-IT" sz="2000" i="1" dirty="0">
                    <a:solidFill>
                      <a:schemeClr val="bg2">
                        <a:lumMod val="25000"/>
                      </a:schemeClr>
                    </a:solidFill>
                    <a:latin typeface="Arial Nova" panose="020B0504020202020204" pitchFamily="34" charset="0"/>
                  </a:rPr>
                  <a:t>Macchina a stati </a:t>
                </a:r>
                <a:r>
                  <a:rPr lang="it-IT" sz="2000" dirty="0">
                    <a:solidFill>
                      <a:schemeClr val="bg2">
                        <a:lumMod val="25000"/>
                      </a:schemeClr>
                    </a:solidFill>
                    <a:latin typeface="Arial Nova" panose="020B0504020202020204" pitchFamily="34" charset="0"/>
                  </a:rPr>
                  <a:t>(State Machine), in cui ogni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ha un solo posto in input ed un solo posto in output, per cui </a:t>
                </a:r>
                <a14:m>
                  <m:oMath xmlns:m="http://schemas.openxmlformats.org/officeDocument/2006/math">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=1,</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Grafo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marcato</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Marked-graph</a:t>
                </a:r>
                <a:r>
                  <a:rPr lang="it-IT" sz="2000" dirty="0">
                    <a:solidFill>
                      <a:schemeClr val="bg2">
                        <a:lumMod val="25000"/>
                      </a:schemeClr>
                    </a:solidFill>
                    <a:latin typeface="Arial Nova" panose="020B0504020202020204" pitchFamily="34" charset="0"/>
                  </a:rPr>
                  <a:t>), in cui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ha esattamente una transizione in input ed una transizione in output, per cui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𝑝𝑟𝑒</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m:t>
                    </m:r>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Rete a scelta libera </a:t>
                </a:r>
                <a:r>
                  <a:rPr lang="it-IT" sz="2000" dirty="0">
                    <a:solidFill>
                      <a:schemeClr val="bg2">
                        <a:lumMod val="25000"/>
                      </a:schemeClr>
                    </a:solidFill>
                    <a:latin typeface="Arial Nova" panose="020B0504020202020204" pitchFamily="34" charset="0"/>
                  </a:rPr>
                  <a:t>(Free-</a:t>
                </a:r>
                <a:r>
                  <a:rPr lang="it-IT" sz="2000" dirty="0" err="1">
                    <a:solidFill>
                      <a:schemeClr val="bg2">
                        <a:lumMod val="25000"/>
                      </a:schemeClr>
                    </a:solidFill>
                    <a:latin typeface="Arial Nova" panose="020B0504020202020204" pitchFamily="34" charset="0"/>
                  </a:rPr>
                  <a:t>choice</a:t>
                </a:r>
                <a:r>
                  <a:rPr lang="it-IT" sz="2000" dirty="0">
                    <a:solidFill>
                      <a:schemeClr val="bg2">
                        <a:lumMod val="25000"/>
                      </a:schemeClr>
                    </a:solidFill>
                    <a:latin typeface="Arial Nova" panose="020B0504020202020204" pitchFamily="34" charset="0"/>
                  </a:rPr>
                  <a:t> net), in cui ogni posto alimenta una sola transizione oppure è l’unico posto in input ad un gruppo di transizioni, perciò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a:t>
                </a:r>
                <a14:m>
                  <m:oMath xmlns:m="http://schemas.openxmlformats.org/officeDocument/2006/math">
                    <m:r>
                      <m:rPr>
                        <m:sty m:val="p"/>
                      </m:rPr>
                      <a:rPr lang="it-IT" sz="2000" b="0" i="0" dirty="0" smtClean="0">
                        <a:solidFill>
                          <a:schemeClr val="bg2">
                            <a:lumMod val="25000"/>
                          </a:schemeClr>
                        </a:solidFill>
                        <a:latin typeface="Cambria Math" panose="02040503050406030204" pitchFamily="18" charset="0"/>
                      </a:rPr>
                      <m:t>or</m:t>
                    </m:r>
                    <m:r>
                      <a:rPr lang="it-IT" sz="2000" b="0" i="0" dirty="0" smtClean="0">
                        <a:solidFill>
                          <a:schemeClr val="bg2">
                            <a:lumMod val="25000"/>
                          </a:schemeClr>
                        </a:solidFill>
                        <a:latin typeface="Cambria Math" panose="02040503050406030204" pitchFamily="18" charset="0"/>
                      </a:rPr>
                      <m:t> </m:t>
                    </m:r>
                    <m:r>
                      <a:rPr lang="it-IT" sz="2000" b="0" i="1" dirty="0" smtClean="0">
                        <a:solidFill>
                          <a:schemeClr val="bg2">
                            <a:lumMod val="25000"/>
                          </a:schemeClr>
                        </a:solidFill>
                        <a:latin typeface="Cambria Math" panose="02040503050406030204" pitchFamily="18" charset="0"/>
                      </a:rPr>
                      <m:t>𝑝𝑟𝑒</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𝑝𝑜𝑠𝑡</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e>
                    </m:d>
                    <m:r>
                      <a:rPr lang="it-IT" sz="2000" b="0" i="1" dirty="0" smtClean="0">
                        <a:solidFill>
                          <a:schemeClr val="bg2">
                            <a:lumMod val="25000"/>
                          </a:schemeClr>
                        </a:solidFill>
                        <a:latin typeface="Cambria Math" panose="02040503050406030204" pitchFamily="18" charset="0"/>
                      </a:rPr>
                      <m:t>=</m:t>
                    </m:r>
                    <m:d>
                      <m:dPr>
                        <m:begChr m:val="{"/>
                        <m:endChr m:val="}"/>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oMath>
                </a14:m>
                <a:r>
                  <a:rPr lang="it-IT" sz="2000" dirty="0">
                    <a:solidFill>
                      <a:schemeClr val="bg2">
                        <a:lumMod val="25000"/>
                      </a:schemeClr>
                    </a:solidFill>
                    <a:latin typeface="Arial Nova" panose="020B0504020202020204" pitchFamily="34" charset="0"/>
                  </a:rPr>
                  <a:t>, quindi ogni posto che ha due o più transizioni è il solo posto in input per ciascuna;</a:t>
                </a:r>
              </a:p>
            </p:txBody>
          </p:sp>
        </mc:Choice>
        <mc:Fallback xmlns="">
          <p:sp>
            <p:nvSpPr>
              <p:cNvPr id="3" name="Segnaposto contenuto 2">
                <a:extLst>
                  <a:ext uri="{FF2B5EF4-FFF2-40B4-BE49-F238E27FC236}">
                    <a16:creationId xmlns:a16="http://schemas.microsoft.com/office/drawing/2014/main" id="{C346CB91-24B6-499B-A313-C931E2816D3E}"/>
                  </a:ext>
                </a:extLst>
              </p:cNvPr>
              <p:cNvSpPr>
                <a:spLocks noGrp="1" noRot="1" noChangeAspect="1" noMove="1" noResize="1" noEditPoints="1" noAdjustHandles="1" noChangeArrowheads="1" noChangeShapeType="1" noTextEdit="1"/>
              </p:cNvSpPr>
              <p:nvPr>
                <p:ph idx="1"/>
              </p:nvPr>
            </p:nvSpPr>
            <p:spPr>
              <a:xfrm>
                <a:off x="581192" y="1987489"/>
                <a:ext cx="7140869" cy="4699061"/>
              </a:xfrm>
              <a:blipFill>
                <a:blip r:embed="rId2"/>
                <a:stretch>
                  <a:fillRect l="-427" r="-1621" b="-1816"/>
                </a:stretch>
              </a:blipFill>
            </p:spPr>
            <p:txBody>
              <a:bodyPr/>
              <a:lstStyle/>
              <a:p>
                <a:r>
                  <a:rPr lang="it-IT">
                    <a:noFill/>
                  </a:rPr>
                  <a:t> </a:t>
                </a:r>
              </a:p>
            </p:txBody>
          </p:sp>
        </mc:Fallback>
      </mc:AlternateContent>
      <p:grpSp>
        <p:nvGrpSpPr>
          <p:cNvPr id="60" name="Gruppo 59">
            <a:extLst>
              <a:ext uri="{FF2B5EF4-FFF2-40B4-BE49-F238E27FC236}">
                <a16:creationId xmlns:a16="http://schemas.microsoft.com/office/drawing/2014/main" id="{97865FB7-476A-4C1F-A297-BF1E4B1E42D9}"/>
              </a:ext>
            </a:extLst>
          </p:cNvPr>
          <p:cNvGrpSpPr/>
          <p:nvPr/>
        </p:nvGrpSpPr>
        <p:grpSpPr>
          <a:xfrm>
            <a:off x="9867588" y="1983690"/>
            <a:ext cx="1654750" cy="1269663"/>
            <a:chOff x="9407533" y="2812744"/>
            <a:chExt cx="1716097" cy="1364685"/>
          </a:xfrm>
        </p:grpSpPr>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519B6B39-59C0-4C37-B0A8-4AECDC92D95E}"/>
                    </a:ext>
                  </a:extLst>
                </p:cNvPr>
                <p:cNvSpPr txBox="1"/>
                <p:nvPr/>
              </p:nvSpPr>
              <p:spPr>
                <a:xfrm>
                  <a:off x="10401098" y="2812744"/>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12" name="CasellaDiTesto 11">
                  <a:extLst>
                    <a:ext uri="{FF2B5EF4-FFF2-40B4-BE49-F238E27FC236}">
                      <a16:creationId xmlns:a16="http://schemas.microsoft.com/office/drawing/2014/main" id="{519B6B39-59C0-4C37-B0A8-4AECDC92D95E}"/>
                    </a:ext>
                  </a:extLst>
                </p:cNvPr>
                <p:cNvSpPr txBox="1">
                  <a:spLocks noRot="1" noChangeAspect="1" noMove="1" noResize="1" noEditPoints="1" noAdjustHandles="1" noChangeArrowheads="1" noChangeShapeType="1" noTextEdit="1"/>
                </p:cNvSpPr>
                <p:nvPr/>
              </p:nvSpPr>
              <p:spPr>
                <a:xfrm>
                  <a:off x="10401098" y="2812744"/>
                  <a:ext cx="246702" cy="307777"/>
                </a:xfrm>
                <a:prstGeom prst="rect">
                  <a:avLst/>
                </a:prstGeom>
                <a:blipFill>
                  <a:blip r:embed="rId3"/>
                  <a:stretch>
                    <a:fillRect r="-25641" b="-10638"/>
                  </a:stretch>
                </a:blipFill>
              </p:spPr>
              <p:txBody>
                <a:bodyPr/>
                <a:lstStyle/>
                <a:p>
                  <a:r>
                    <a:rPr lang="it-IT">
                      <a:noFill/>
                    </a:rPr>
                    <a:t> </a:t>
                  </a:r>
                </a:p>
              </p:txBody>
            </p:sp>
          </mc:Fallback>
        </mc:AlternateContent>
        <p:grpSp>
          <p:nvGrpSpPr>
            <p:cNvPr id="46" name="Gruppo 45">
              <a:extLst>
                <a:ext uri="{FF2B5EF4-FFF2-40B4-BE49-F238E27FC236}">
                  <a16:creationId xmlns:a16="http://schemas.microsoft.com/office/drawing/2014/main" id="{8BAABF88-93C0-470B-A861-381B1A0668DD}"/>
                </a:ext>
              </a:extLst>
            </p:cNvPr>
            <p:cNvGrpSpPr/>
            <p:nvPr/>
          </p:nvGrpSpPr>
          <p:grpSpPr>
            <a:xfrm>
              <a:off x="9407533" y="2829528"/>
              <a:ext cx="1716097" cy="1347901"/>
              <a:chOff x="8402821" y="2061110"/>
              <a:chExt cx="1716097" cy="1347901"/>
            </a:xfrm>
          </p:grpSpPr>
          <p:sp>
            <p:nvSpPr>
              <p:cNvPr id="5" name="Connettore 4">
                <a:extLst>
                  <a:ext uri="{FF2B5EF4-FFF2-40B4-BE49-F238E27FC236}">
                    <a16:creationId xmlns:a16="http://schemas.microsoft.com/office/drawing/2014/main" id="{538934B0-45B9-4443-8A20-066C35156674}"/>
                  </a:ext>
                </a:extLst>
              </p:cNvPr>
              <p:cNvSpPr/>
              <p:nvPr/>
            </p:nvSpPr>
            <p:spPr>
              <a:xfrm>
                <a:off x="8402821" y="248638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9CFEE990-7AD3-415F-A1F7-684F9EB9B64E}"/>
                  </a:ext>
                </a:extLst>
              </p:cNvPr>
              <p:cNvSpPr/>
              <p:nvPr/>
            </p:nvSpPr>
            <p:spPr>
              <a:xfrm>
                <a:off x="9223743" y="2129982"/>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D6159EB5-636A-4F14-A5D9-73ED85621555}"/>
                  </a:ext>
                </a:extLst>
              </p:cNvPr>
              <p:cNvCxnSpPr>
                <a:cxnSpLocks/>
                <a:stCxn id="5" idx="7"/>
                <a:endCxn id="6" idx="1"/>
              </p:cNvCxnSpPr>
              <p:nvPr/>
            </p:nvCxnSpPr>
            <p:spPr>
              <a:xfrm flipV="1">
                <a:off x="8803222" y="2420350"/>
                <a:ext cx="420521" cy="139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929BD2F-E4ED-4684-8D12-2BC92FAD530E}"/>
                      </a:ext>
                    </a:extLst>
                  </p:cNvPr>
                  <p:cNvSpPr txBox="1"/>
                  <p:nvPr/>
                </p:nvSpPr>
                <p:spPr>
                  <a:xfrm>
                    <a:off x="8513313" y="2180496"/>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8929BD2F-E4ED-4684-8D12-2BC92FAD530E}"/>
                      </a:ext>
                    </a:extLst>
                  </p:cNvPr>
                  <p:cNvSpPr txBox="1">
                    <a:spLocks noRot="1" noChangeAspect="1" noMove="1" noResize="1" noEditPoints="1" noAdjustHandles="1" noChangeArrowheads="1" noChangeShapeType="1" noTextEdit="1"/>
                  </p:cNvSpPr>
                  <p:nvPr/>
                </p:nvSpPr>
                <p:spPr>
                  <a:xfrm>
                    <a:off x="8513313" y="2180496"/>
                    <a:ext cx="275727" cy="296273"/>
                  </a:xfrm>
                  <a:prstGeom prst="rect">
                    <a:avLst/>
                  </a:prstGeom>
                  <a:blipFill>
                    <a:blip r:embed="rId4"/>
                    <a:stretch>
                      <a:fillRect r="-9091"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6DC2F43-48F4-49EB-98A8-22F05CB7C962}"/>
                      </a:ext>
                    </a:extLst>
                  </p:cNvPr>
                  <p:cNvSpPr txBox="1"/>
                  <p:nvPr/>
                </p:nvSpPr>
                <p:spPr>
                  <a:xfrm>
                    <a:off x="8971622" y="2061110"/>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0" name="CasellaDiTesto 9">
                    <a:extLst>
                      <a:ext uri="{FF2B5EF4-FFF2-40B4-BE49-F238E27FC236}">
                        <a16:creationId xmlns:a16="http://schemas.microsoft.com/office/drawing/2014/main" id="{B6DC2F43-48F4-49EB-98A8-22F05CB7C962}"/>
                      </a:ext>
                    </a:extLst>
                  </p:cNvPr>
                  <p:cNvSpPr txBox="1">
                    <a:spLocks noRot="1" noChangeAspect="1" noMove="1" noResize="1" noEditPoints="1" noAdjustHandles="1" noChangeArrowheads="1" noChangeShapeType="1" noTextEdit="1"/>
                  </p:cNvSpPr>
                  <p:nvPr/>
                </p:nvSpPr>
                <p:spPr>
                  <a:xfrm>
                    <a:off x="8971622" y="2061110"/>
                    <a:ext cx="287067" cy="296273"/>
                  </a:xfrm>
                  <a:prstGeom prst="rect">
                    <a:avLst/>
                  </a:prstGeom>
                  <a:blipFill>
                    <a:blip r:embed="rId5"/>
                    <a:stretch>
                      <a:fillRect b="-6667"/>
                    </a:stretch>
                  </a:blipFill>
                </p:spPr>
                <p:txBody>
                  <a:bodyPr/>
                  <a:lstStyle/>
                  <a:p>
                    <a:r>
                      <a:rPr lang="it-IT">
                        <a:noFill/>
                      </a:rPr>
                      <a:t> </a:t>
                    </a:r>
                  </a:p>
                </p:txBody>
              </p:sp>
            </mc:Fallback>
          </mc:AlternateContent>
          <p:sp>
            <p:nvSpPr>
              <p:cNvPr id="11" name="Connettore 10">
                <a:extLst>
                  <a:ext uri="{FF2B5EF4-FFF2-40B4-BE49-F238E27FC236}">
                    <a16:creationId xmlns:a16="http://schemas.microsoft.com/office/drawing/2014/main" id="{6825632E-282F-48EF-9BC8-78B1B716B6DB}"/>
                  </a:ext>
                </a:extLst>
              </p:cNvPr>
              <p:cNvSpPr/>
              <p:nvPr/>
            </p:nvSpPr>
            <p:spPr>
              <a:xfrm>
                <a:off x="9649819" y="2868475"/>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5689EE8-6037-437D-B3FD-61BBB4164067}"/>
                      </a:ext>
                    </a:extLst>
                  </p:cNvPr>
                  <p:cNvSpPr txBox="1"/>
                  <p:nvPr/>
                </p:nvSpPr>
                <p:spPr>
                  <a:xfrm>
                    <a:off x="8906374" y="3061777"/>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5689EE8-6037-437D-B3FD-61BBB4164067}"/>
                      </a:ext>
                    </a:extLst>
                  </p:cNvPr>
                  <p:cNvSpPr txBox="1">
                    <a:spLocks noRot="1" noChangeAspect="1" noMove="1" noResize="1" noEditPoints="1" noAdjustHandles="1" noChangeArrowheads="1" noChangeShapeType="1" noTextEdit="1"/>
                  </p:cNvSpPr>
                  <p:nvPr/>
                </p:nvSpPr>
                <p:spPr>
                  <a:xfrm>
                    <a:off x="8906374" y="3061777"/>
                    <a:ext cx="287067" cy="296273"/>
                  </a:xfrm>
                  <a:prstGeom prst="rect">
                    <a:avLst/>
                  </a:prstGeom>
                  <a:blipFill>
                    <a:blip r:embed="rId6"/>
                    <a:stretch>
                      <a:fillRect b="-6667"/>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E320FC69-9D3C-4B5B-8726-FE381AADCEFB}"/>
                  </a:ext>
                </a:extLst>
              </p:cNvPr>
              <p:cNvSpPr/>
              <p:nvPr/>
            </p:nvSpPr>
            <p:spPr>
              <a:xfrm>
                <a:off x="9630935" y="2170182"/>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691E1172-0907-42E0-AA04-1A0F36364281}"/>
                  </a:ext>
                </a:extLst>
              </p:cNvPr>
              <p:cNvCxnSpPr>
                <a:cxnSpLocks/>
                <a:stCxn id="6" idx="3"/>
                <a:endCxn id="14" idx="2"/>
              </p:cNvCxnSpPr>
              <p:nvPr/>
            </p:nvCxnSpPr>
            <p:spPr>
              <a:xfrm>
                <a:off x="9293132" y="2420350"/>
                <a:ext cx="33780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CC37885-85F9-40E1-9F9E-0680F3A03899}"/>
                      </a:ext>
                    </a:extLst>
                  </p:cNvPr>
                  <p:cNvSpPr txBox="1"/>
                  <p:nvPr/>
                </p:nvSpPr>
                <p:spPr>
                  <a:xfrm>
                    <a:off x="9416259" y="276531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CCC37885-85F9-40E1-9F9E-0680F3A03899}"/>
                      </a:ext>
                    </a:extLst>
                  </p:cNvPr>
                  <p:cNvSpPr txBox="1">
                    <a:spLocks noRot="1" noChangeAspect="1" noMove="1" noResize="1" noEditPoints="1" noAdjustHandles="1" noChangeArrowheads="1" noChangeShapeType="1" noTextEdit="1"/>
                  </p:cNvSpPr>
                  <p:nvPr/>
                </p:nvSpPr>
                <p:spPr>
                  <a:xfrm>
                    <a:off x="9416259" y="2765313"/>
                    <a:ext cx="275727" cy="296273"/>
                  </a:xfrm>
                  <a:prstGeom prst="rect">
                    <a:avLst/>
                  </a:prstGeom>
                  <a:blipFill>
                    <a:blip r:embed="rId7"/>
                    <a:stretch>
                      <a:fillRect r="-11364" b="-13043"/>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2D140424-C63C-463A-A455-AD8D09E875D6}"/>
                  </a:ext>
                </a:extLst>
              </p:cNvPr>
              <p:cNvSpPr/>
              <p:nvPr/>
            </p:nvSpPr>
            <p:spPr>
              <a:xfrm>
                <a:off x="9232602" y="2828276"/>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18B8080D-546C-4DEF-8856-7EF75E0C3771}"/>
                  </a:ext>
                </a:extLst>
              </p:cNvPr>
              <p:cNvCxnSpPr>
                <a:cxnSpLocks/>
                <a:stCxn id="5" idx="5"/>
                <a:endCxn id="18" idx="1"/>
              </p:cNvCxnSpPr>
              <p:nvPr/>
            </p:nvCxnSpPr>
            <p:spPr>
              <a:xfrm>
                <a:off x="8803222" y="2913450"/>
                <a:ext cx="429380" cy="2051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Connettore 2 41">
                <a:extLst>
                  <a:ext uri="{FF2B5EF4-FFF2-40B4-BE49-F238E27FC236}">
                    <a16:creationId xmlns:a16="http://schemas.microsoft.com/office/drawing/2014/main" id="{47560A6C-4496-4D45-889D-5369819EAA59}"/>
                  </a:ext>
                </a:extLst>
              </p:cNvPr>
              <p:cNvCxnSpPr>
                <a:cxnSpLocks/>
                <a:stCxn id="18" idx="1"/>
                <a:endCxn id="11" idx="2"/>
              </p:cNvCxnSpPr>
              <p:nvPr/>
            </p:nvCxnSpPr>
            <p:spPr>
              <a:xfrm flipV="1">
                <a:off x="9232602" y="3118643"/>
                <a:ext cx="417217"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grpSp>
      <p:grpSp>
        <p:nvGrpSpPr>
          <p:cNvPr id="83" name="Gruppo 82">
            <a:extLst>
              <a:ext uri="{FF2B5EF4-FFF2-40B4-BE49-F238E27FC236}">
                <a16:creationId xmlns:a16="http://schemas.microsoft.com/office/drawing/2014/main" id="{7B0517E3-45F5-493A-9A58-1084483581A4}"/>
              </a:ext>
            </a:extLst>
          </p:cNvPr>
          <p:cNvGrpSpPr/>
          <p:nvPr/>
        </p:nvGrpSpPr>
        <p:grpSpPr>
          <a:xfrm>
            <a:off x="7722061" y="3287094"/>
            <a:ext cx="1762302" cy="1320805"/>
            <a:chOff x="9251931" y="3583442"/>
            <a:chExt cx="1935907" cy="1422764"/>
          </a:xfrm>
        </p:grpSpPr>
        <p:sp>
          <p:nvSpPr>
            <p:cNvPr id="47" name="Connettore 46">
              <a:extLst>
                <a:ext uri="{FF2B5EF4-FFF2-40B4-BE49-F238E27FC236}">
                  <a16:creationId xmlns:a16="http://schemas.microsoft.com/office/drawing/2014/main" id="{9E869812-A2B4-48A6-88D1-A3435002D897}"/>
                </a:ext>
              </a:extLst>
            </p:cNvPr>
            <p:cNvSpPr/>
            <p:nvPr/>
          </p:nvSpPr>
          <p:spPr>
            <a:xfrm>
              <a:off x="10259477" y="4465671"/>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E3411F1B-FBFE-46E6-AD3A-0B043E3E183D}"/>
                </a:ext>
              </a:extLst>
            </p:cNvPr>
            <p:cNvSpPr/>
            <p:nvPr/>
          </p:nvSpPr>
          <p:spPr>
            <a:xfrm>
              <a:off x="9574001" y="3994455"/>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D37F6850-FDE9-4903-9A98-56EB9560C638}"/>
                </a:ext>
              </a:extLst>
            </p:cNvPr>
            <p:cNvCxnSpPr>
              <a:cxnSpLocks/>
              <a:stCxn id="48" idx="3"/>
              <a:endCxn id="47" idx="2"/>
            </p:cNvCxnSpPr>
            <p:nvPr/>
          </p:nvCxnSpPr>
          <p:spPr>
            <a:xfrm>
              <a:off x="9643390" y="4284823"/>
              <a:ext cx="616087" cy="4310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3B24FF7E-D97F-491F-8CBE-8E02A2E4A6CB}"/>
                    </a:ext>
                  </a:extLst>
                </p:cNvPr>
                <p:cNvSpPr txBox="1"/>
                <p:nvPr/>
              </p:nvSpPr>
              <p:spPr>
                <a:xfrm>
                  <a:off x="9251931" y="4062736"/>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51" name="CasellaDiTesto 50">
                  <a:extLst>
                    <a:ext uri="{FF2B5EF4-FFF2-40B4-BE49-F238E27FC236}">
                      <a16:creationId xmlns:a16="http://schemas.microsoft.com/office/drawing/2014/main" id="{3B24FF7E-D97F-491F-8CBE-8E02A2E4A6CB}"/>
                    </a:ext>
                  </a:extLst>
                </p:cNvPr>
                <p:cNvSpPr txBox="1">
                  <a:spLocks noRot="1" noChangeAspect="1" noMove="1" noResize="1" noEditPoints="1" noAdjustHandles="1" noChangeArrowheads="1" noChangeShapeType="1" noTextEdit="1"/>
                </p:cNvSpPr>
                <p:nvPr/>
              </p:nvSpPr>
              <p:spPr>
                <a:xfrm>
                  <a:off x="9251931" y="4062736"/>
                  <a:ext cx="287067" cy="296273"/>
                </a:xfrm>
                <a:prstGeom prst="rect">
                  <a:avLst/>
                </a:prstGeom>
                <a:blipFill>
                  <a:blip r:embed="rId8"/>
                  <a:stretch>
                    <a:fillRect r="-2326"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8A8CE3C-389B-472A-A547-719F8205AD08}"/>
                    </a:ext>
                  </a:extLst>
                </p:cNvPr>
                <p:cNvSpPr txBox="1"/>
                <p:nvPr/>
              </p:nvSpPr>
              <p:spPr>
                <a:xfrm>
                  <a:off x="10854952" y="4350699"/>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3" name="CasellaDiTesto 52">
                  <a:extLst>
                    <a:ext uri="{FF2B5EF4-FFF2-40B4-BE49-F238E27FC236}">
                      <a16:creationId xmlns:a16="http://schemas.microsoft.com/office/drawing/2014/main" id="{F8A8CE3C-389B-472A-A547-719F8205AD08}"/>
                    </a:ext>
                  </a:extLst>
                </p:cNvPr>
                <p:cNvSpPr txBox="1">
                  <a:spLocks noRot="1" noChangeAspect="1" noMove="1" noResize="1" noEditPoints="1" noAdjustHandles="1" noChangeArrowheads="1" noChangeShapeType="1" noTextEdit="1"/>
                </p:cNvSpPr>
                <p:nvPr/>
              </p:nvSpPr>
              <p:spPr>
                <a:xfrm>
                  <a:off x="10854952" y="4350699"/>
                  <a:ext cx="287067" cy="307777"/>
                </a:xfrm>
                <a:prstGeom prst="rect">
                  <a:avLst/>
                </a:prstGeom>
                <a:blipFill>
                  <a:blip r:embed="rId9"/>
                  <a:stretch>
                    <a:fillRect r="-4651" b="-4255"/>
                  </a:stretch>
                </a:blipFill>
              </p:spPr>
              <p:txBody>
                <a:bodyPr/>
                <a:lstStyle/>
                <a:p>
                  <a:r>
                    <a:rPr lang="it-IT">
                      <a:noFill/>
                    </a:rPr>
                    <a:t> </a:t>
                  </a:r>
                </a:p>
              </p:txBody>
            </p:sp>
          </mc:Fallback>
        </mc:AlternateContent>
        <p:sp>
          <p:nvSpPr>
            <p:cNvPr id="54" name="Connettore 53">
              <a:extLst>
                <a:ext uri="{FF2B5EF4-FFF2-40B4-BE49-F238E27FC236}">
                  <a16:creationId xmlns:a16="http://schemas.microsoft.com/office/drawing/2014/main" id="{A00DC78A-4C44-404B-AE06-E98CA7A290D8}"/>
                </a:ext>
              </a:extLst>
            </p:cNvPr>
            <p:cNvSpPr/>
            <p:nvPr/>
          </p:nvSpPr>
          <p:spPr>
            <a:xfrm>
              <a:off x="10198809" y="3759249"/>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1FE1EDFA-112C-4EBB-B68A-F223A9EDD3B9}"/>
                </a:ext>
              </a:extLst>
            </p:cNvPr>
            <p:cNvCxnSpPr>
              <a:cxnSpLocks/>
              <a:stCxn id="48" idx="3"/>
              <a:endCxn id="54" idx="2"/>
            </p:cNvCxnSpPr>
            <p:nvPr/>
          </p:nvCxnSpPr>
          <p:spPr>
            <a:xfrm flipV="1">
              <a:off x="9643390" y="4009417"/>
              <a:ext cx="555419" cy="2754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ttore 2 57">
              <a:extLst>
                <a:ext uri="{FF2B5EF4-FFF2-40B4-BE49-F238E27FC236}">
                  <a16:creationId xmlns:a16="http://schemas.microsoft.com/office/drawing/2014/main" id="{23250750-30DE-4963-BF55-E3C5F811DE82}"/>
                </a:ext>
              </a:extLst>
            </p:cNvPr>
            <p:cNvCxnSpPr>
              <a:cxnSpLocks/>
              <a:stCxn id="47" idx="6"/>
              <a:endCxn id="72" idx="1"/>
            </p:cNvCxnSpPr>
            <p:nvPr/>
          </p:nvCxnSpPr>
          <p:spPr>
            <a:xfrm>
              <a:off x="10728576" y="4715839"/>
              <a:ext cx="38987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Rettangolo 71">
              <a:extLst>
                <a:ext uri="{FF2B5EF4-FFF2-40B4-BE49-F238E27FC236}">
                  <a16:creationId xmlns:a16="http://schemas.microsoft.com/office/drawing/2014/main" id="{1897EC8E-6A89-41F2-A4C8-400A26242E29}"/>
                </a:ext>
              </a:extLst>
            </p:cNvPr>
            <p:cNvSpPr/>
            <p:nvPr/>
          </p:nvSpPr>
          <p:spPr>
            <a:xfrm>
              <a:off x="11118449" y="4425471"/>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88A87560-87EA-4A89-BC44-03BDB8D9FB08}"/>
                </a:ext>
              </a:extLst>
            </p:cNvPr>
            <p:cNvSpPr/>
            <p:nvPr/>
          </p:nvSpPr>
          <p:spPr>
            <a:xfrm>
              <a:off x="11113338" y="3719049"/>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5" name="Connettore 2 74">
              <a:extLst>
                <a:ext uri="{FF2B5EF4-FFF2-40B4-BE49-F238E27FC236}">
                  <a16:creationId xmlns:a16="http://schemas.microsoft.com/office/drawing/2014/main" id="{BCE3887B-53EB-4842-AF71-849753E55309}"/>
                </a:ext>
              </a:extLst>
            </p:cNvPr>
            <p:cNvCxnSpPr>
              <a:cxnSpLocks/>
              <a:stCxn id="54" idx="6"/>
              <a:endCxn id="74" idx="1"/>
            </p:cNvCxnSpPr>
            <p:nvPr/>
          </p:nvCxnSpPr>
          <p:spPr>
            <a:xfrm>
              <a:off x="10667908" y="4009417"/>
              <a:ext cx="44543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DC6436B3-A48D-483C-88E5-7A05C713690F}"/>
                    </a:ext>
                  </a:extLst>
                </p:cNvPr>
                <p:cNvSpPr txBox="1"/>
                <p:nvPr/>
              </p:nvSpPr>
              <p:spPr>
                <a:xfrm>
                  <a:off x="9999140" y="3583442"/>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80" name="CasellaDiTesto 79">
                  <a:extLst>
                    <a:ext uri="{FF2B5EF4-FFF2-40B4-BE49-F238E27FC236}">
                      <a16:creationId xmlns:a16="http://schemas.microsoft.com/office/drawing/2014/main" id="{DC6436B3-A48D-483C-88E5-7A05C713690F}"/>
                    </a:ext>
                  </a:extLst>
                </p:cNvPr>
                <p:cNvSpPr txBox="1">
                  <a:spLocks noRot="1" noChangeAspect="1" noMove="1" noResize="1" noEditPoints="1" noAdjustHandles="1" noChangeArrowheads="1" noChangeShapeType="1" noTextEdit="1"/>
                </p:cNvSpPr>
                <p:nvPr/>
              </p:nvSpPr>
              <p:spPr>
                <a:xfrm>
                  <a:off x="9999140" y="3583442"/>
                  <a:ext cx="275727" cy="296273"/>
                </a:xfrm>
                <a:prstGeom prst="rect">
                  <a:avLst/>
                </a:prstGeom>
                <a:blipFill>
                  <a:blip r:embed="rId4"/>
                  <a:stretch>
                    <a:fillRect r="-17073"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FDB06D67-5DFF-4F0D-A946-3E785B180FCE}"/>
                    </a:ext>
                  </a:extLst>
                </p:cNvPr>
                <p:cNvSpPr txBox="1"/>
                <p:nvPr/>
              </p:nvSpPr>
              <p:spPr>
                <a:xfrm>
                  <a:off x="9989134" y="4210429"/>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81" name="CasellaDiTesto 80">
                  <a:extLst>
                    <a:ext uri="{FF2B5EF4-FFF2-40B4-BE49-F238E27FC236}">
                      <a16:creationId xmlns:a16="http://schemas.microsoft.com/office/drawing/2014/main" id="{FDB06D67-5DFF-4F0D-A946-3E785B180FCE}"/>
                    </a:ext>
                  </a:extLst>
                </p:cNvPr>
                <p:cNvSpPr txBox="1">
                  <a:spLocks noRot="1" noChangeAspect="1" noMove="1" noResize="1" noEditPoints="1" noAdjustHandles="1" noChangeArrowheads="1" noChangeShapeType="1" noTextEdit="1"/>
                </p:cNvSpPr>
                <p:nvPr/>
              </p:nvSpPr>
              <p:spPr>
                <a:xfrm>
                  <a:off x="9989134" y="4210429"/>
                  <a:ext cx="246702" cy="307777"/>
                </a:xfrm>
                <a:prstGeom prst="rect">
                  <a:avLst/>
                </a:prstGeom>
                <a:blipFill>
                  <a:blip r:embed="rId10"/>
                  <a:stretch>
                    <a:fillRect r="-32432"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DB5026B8-0030-4B3F-A391-850AEAA73FAF}"/>
                    </a:ext>
                  </a:extLst>
                </p:cNvPr>
                <p:cNvSpPr txBox="1"/>
                <p:nvPr/>
              </p:nvSpPr>
              <p:spPr>
                <a:xfrm>
                  <a:off x="10842410" y="36442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82" name="CasellaDiTesto 81">
                  <a:extLst>
                    <a:ext uri="{FF2B5EF4-FFF2-40B4-BE49-F238E27FC236}">
                      <a16:creationId xmlns:a16="http://schemas.microsoft.com/office/drawing/2014/main" id="{DB5026B8-0030-4B3F-A391-850AEAA73FAF}"/>
                    </a:ext>
                  </a:extLst>
                </p:cNvPr>
                <p:cNvSpPr txBox="1">
                  <a:spLocks noRot="1" noChangeAspect="1" noMove="1" noResize="1" noEditPoints="1" noAdjustHandles="1" noChangeArrowheads="1" noChangeShapeType="1" noTextEdit="1"/>
                </p:cNvSpPr>
                <p:nvPr/>
              </p:nvSpPr>
              <p:spPr>
                <a:xfrm>
                  <a:off x="10842410" y="3644278"/>
                  <a:ext cx="287067" cy="307777"/>
                </a:xfrm>
                <a:prstGeom prst="rect">
                  <a:avLst/>
                </a:prstGeom>
                <a:blipFill>
                  <a:blip r:embed="rId11"/>
                  <a:stretch>
                    <a:fillRect r="-4651" b="-4255"/>
                  </a:stretch>
                </a:blipFill>
              </p:spPr>
              <p:txBody>
                <a:bodyPr/>
                <a:lstStyle/>
                <a:p>
                  <a:r>
                    <a:rPr lang="it-IT">
                      <a:noFill/>
                    </a:rPr>
                    <a:t> </a:t>
                  </a:r>
                </a:p>
              </p:txBody>
            </p:sp>
          </mc:Fallback>
        </mc:AlternateContent>
      </p:grpSp>
      <p:grpSp>
        <p:nvGrpSpPr>
          <p:cNvPr id="129" name="Gruppo 128">
            <a:extLst>
              <a:ext uri="{FF2B5EF4-FFF2-40B4-BE49-F238E27FC236}">
                <a16:creationId xmlns:a16="http://schemas.microsoft.com/office/drawing/2014/main" id="{45324EAB-EF1B-44CD-B266-03D9DADA39E0}"/>
              </a:ext>
            </a:extLst>
          </p:cNvPr>
          <p:cNvGrpSpPr/>
          <p:nvPr/>
        </p:nvGrpSpPr>
        <p:grpSpPr>
          <a:xfrm>
            <a:off x="9650651" y="5046019"/>
            <a:ext cx="1960157" cy="1636498"/>
            <a:chOff x="9486673" y="4870823"/>
            <a:chExt cx="1960157" cy="1636498"/>
          </a:xfrm>
        </p:grpSpPr>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F6E222D6-416F-4599-867E-253DF3951C04}"/>
                    </a:ext>
                  </a:extLst>
                </p:cNvPr>
                <p:cNvSpPr txBox="1"/>
                <p:nvPr/>
              </p:nvSpPr>
              <p:spPr>
                <a:xfrm>
                  <a:off x="10398209" y="487082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6" name="CasellaDiTesto 95">
                  <a:extLst>
                    <a:ext uri="{FF2B5EF4-FFF2-40B4-BE49-F238E27FC236}">
                      <a16:creationId xmlns:a16="http://schemas.microsoft.com/office/drawing/2014/main" id="{F6E222D6-416F-4599-867E-253DF3951C04}"/>
                    </a:ext>
                  </a:extLst>
                </p:cNvPr>
                <p:cNvSpPr txBox="1">
                  <a:spLocks noRot="1" noChangeAspect="1" noMove="1" noResize="1" noEditPoints="1" noAdjustHandles="1" noChangeArrowheads="1" noChangeShapeType="1" noTextEdit="1"/>
                </p:cNvSpPr>
                <p:nvPr/>
              </p:nvSpPr>
              <p:spPr>
                <a:xfrm>
                  <a:off x="10398209" y="4870823"/>
                  <a:ext cx="275727" cy="296273"/>
                </a:xfrm>
                <a:prstGeom prst="rect">
                  <a:avLst/>
                </a:prstGeom>
                <a:blipFill>
                  <a:blip r:embed="rId12"/>
                  <a:stretch>
                    <a:fillRect r="-6667" b="-8333"/>
                  </a:stretch>
                </a:blipFill>
              </p:spPr>
              <p:txBody>
                <a:bodyPr/>
                <a:lstStyle/>
                <a:p>
                  <a:r>
                    <a:rPr lang="it-IT">
                      <a:noFill/>
                    </a:rPr>
                    <a:t> </a:t>
                  </a:r>
                </a:p>
              </p:txBody>
            </p:sp>
          </mc:Fallback>
        </mc:AlternateContent>
        <p:grpSp>
          <p:nvGrpSpPr>
            <p:cNvPr id="128" name="Gruppo 127">
              <a:extLst>
                <a:ext uri="{FF2B5EF4-FFF2-40B4-BE49-F238E27FC236}">
                  <a16:creationId xmlns:a16="http://schemas.microsoft.com/office/drawing/2014/main" id="{6733E2D5-8B9A-43DB-BB9A-3E4417C267A3}"/>
                </a:ext>
              </a:extLst>
            </p:cNvPr>
            <p:cNvGrpSpPr/>
            <p:nvPr/>
          </p:nvGrpSpPr>
          <p:grpSpPr>
            <a:xfrm>
              <a:off x="9486673" y="5007580"/>
              <a:ext cx="1960157" cy="1499741"/>
              <a:chOff x="7963451" y="4864367"/>
              <a:chExt cx="2418704" cy="1633785"/>
            </a:xfrm>
          </p:grpSpPr>
          <p:sp>
            <p:nvSpPr>
              <p:cNvPr id="85" name="Connettore 84">
                <a:extLst>
                  <a:ext uri="{FF2B5EF4-FFF2-40B4-BE49-F238E27FC236}">
                    <a16:creationId xmlns:a16="http://schemas.microsoft.com/office/drawing/2014/main" id="{F9F65FA6-49A6-4C78-8C4C-10A9CF223D65}"/>
                  </a:ext>
                </a:extLst>
              </p:cNvPr>
              <p:cNvSpPr/>
              <p:nvPr/>
            </p:nvSpPr>
            <p:spPr>
              <a:xfrm>
                <a:off x="9418501" y="5997816"/>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85">
                <a:extLst>
                  <a:ext uri="{FF2B5EF4-FFF2-40B4-BE49-F238E27FC236}">
                    <a16:creationId xmlns:a16="http://schemas.microsoft.com/office/drawing/2014/main" id="{242F91BA-6769-448B-A1D3-B172095FC8BD}"/>
                  </a:ext>
                </a:extLst>
              </p:cNvPr>
              <p:cNvSpPr/>
              <p:nvPr/>
            </p:nvSpPr>
            <p:spPr>
              <a:xfrm rot="5400000">
                <a:off x="8234395" y="5399874"/>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0FCCD56D-58F4-4F52-9409-CBF2BB5E0B03}"/>
                  </a:ext>
                </a:extLst>
              </p:cNvPr>
              <p:cNvCxnSpPr>
                <a:cxnSpLocks/>
                <a:stCxn id="90" idx="3"/>
                <a:endCxn id="107" idx="1"/>
              </p:cNvCxnSpPr>
              <p:nvPr/>
            </p:nvCxnSpPr>
            <p:spPr>
              <a:xfrm flipH="1">
                <a:off x="9263030" y="5291430"/>
                <a:ext cx="224169" cy="340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E6B3D463-8D10-4675-89FF-5A41C6BBCE9F}"/>
                      </a:ext>
                    </a:extLst>
                  </p:cNvPr>
                  <p:cNvSpPr txBox="1"/>
                  <p:nvPr/>
                </p:nvSpPr>
                <p:spPr>
                  <a:xfrm>
                    <a:off x="7963451" y="5390384"/>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88" name="CasellaDiTesto 87">
                    <a:extLst>
                      <a:ext uri="{FF2B5EF4-FFF2-40B4-BE49-F238E27FC236}">
                        <a16:creationId xmlns:a16="http://schemas.microsoft.com/office/drawing/2014/main" id="{E6B3D463-8D10-4675-89FF-5A41C6BBCE9F}"/>
                      </a:ext>
                    </a:extLst>
                  </p:cNvPr>
                  <p:cNvSpPr txBox="1">
                    <a:spLocks noRot="1" noChangeAspect="1" noMove="1" noResize="1" noEditPoints="1" noAdjustHandles="1" noChangeArrowheads="1" noChangeShapeType="1" noTextEdit="1"/>
                  </p:cNvSpPr>
                  <p:nvPr/>
                </p:nvSpPr>
                <p:spPr>
                  <a:xfrm>
                    <a:off x="7963451" y="5390384"/>
                    <a:ext cx="287067" cy="296273"/>
                  </a:xfrm>
                  <a:prstGeom prst="rect">
                    <a:avLst/>
                  </a:prstGeom>
                  <a:blipFill>
                    <a:blip r:embed="rId8"/>
                    <a:stretch>
                      <a:fillRect r="-15789"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16D92FAC-B112-476D-A0E8-4F81AA6A1F0F}"/>
                      </a:ext>
                    </a:extLst>
                  </p:cNvPr>
                  <p:cNvSpPr txBox="1"/>
                  <p:nvPr/>
                </p:nvSpPr>
                <p:spPr>
                  <a:xfrm>
                    <a:off x="10095088" y="5308252"/>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9" name="CasellaDiTesto 88">
                    <a:extLst>
                      <a:ext uri="{FF2B5EF4-FFF2-40B4-BE49-F238E27FC236}">
                        <a16:creationId xmlns:a16="http://schemas.microsoft.com/office/drawing/2014/main" id="{16D92FAC-B112-476D-A0E8-4F81AA6A1F0F}"/>
                      </a:ext>
                    </a:extLst>
                  </p:cNvPr>
                  <p:cNvSpPr txBox="1">
                    <a:spLocks noRot="1" noChangeAspect="1" noMove="1" noResize="1" noEditPoints="1" noAdjustHandles="1" noChangeArrowheads="1" noChangeShapeType="1" noTextEdit="1"/>
                  </p:cNvSpPr>
                  <p:nvPr/>
                </p:nvSpPr>
                <p:spPr>
                  <a:xfrm>
                    <a:off x="10095088" y="5308252"/>
                    <a:ext cx="287067" cy="307777"/>
                  </a:xfrm>
                  <a:prstGeom prst="rect">
                    <a:avLst/>
                  </a:prstGeom>
                  <a:blipFill>
                    <a:blip r:embed="rId13"/>
                    <a:stretch>
                      <a:fillRect r="-15385" b="-6522"/>
                    </a:stretch>
                  </a:blipFill>
                </p:spPr>
                <p:txBody>
                  <a:bodyPr/>
                  <a:lstStyle/>
                  <a:p>
                    <a:r>
                      <a:rPr lang="it-IT">
                        <a:noFill/>
                      </a:rPr>
                      <a:t> </a:t>
                    </a:r>
                  </a:p>
                </p:txBody>
              </p:sp>
            </mc:Fallback>
          </mc:AlternateContent>
          <p:sp>
            <p:nvSpPr>
              <p:cNvPr id="90" name="Connettore 89">
                <a:extLst>
                  <a:ext uri="{FF2B5EF4-FFF2-40B4-BE49-F238E27FC236}">
                    <a16:creationId xmlns:a16="http://schemas.microsoft.com/office/drawing/2014/main" id="{94597E5F-B840-4584-9951-770AB83F0515}"/>
                  </a:ext>
                </a:extLst>
              </p:cNvPr>
              <p:cNvSpPr/>
              <p:nvPr/>
            </p:nvSpPr>
            <p:spPr>
              <a:xfrm>
                <a:off x="9418501" y="486436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1" name="Connettore 2 90">
                <a:extLst>
                  <a:ext uri="{FF2B5EF4-FFF2-40B4-BE49-F238E27FC236}">
                    <a16:creationId xmlns:a16="http://schemas.microsoft.com/office/drawing/2014/main" id="{984AABB8-0AA4-4EE3-A3CE-67DE5E30C42C}"/>
                  </a:ext>
                </a:extLst>
              </p:cNvPr>
              <p:cNvCxnSpPr>
                <a:cxnSpLocks/>
                <a:stCxn id="94" idx="3"/>
                <a:endCxn id="85" idx="7"/>
              </p:cNvCxnSpPr>
              <p:nvPr/>
            </p:nvCxnSpPr>
            <p:spPr>
              <a:xfrm flipH="1">
                <a:off x="9818902" y="5702239"/>
                <a:ext cx="231831" cy="368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Connettore 2 91">
                <a:extLst>
                  <a:ext uri="{FF2B5EF4-FFF2-40B4-BE49-F238E27FC236}">
                    <a16:creationId xmlns:a16="http://schemas.microsoft.com/office/drawing/2014/main" id="{6D25CBF7-48B5-487B-81DB-5BAE4873B42A}"/>
                  </a:ext>
                </a:extLst>
              </p:cNvPr>
              <p:cNvCxnSpPr>
                <a:cxnSpLocks/>
                <a:stCxn id="107" idx="3"/>
                <a:endCxn id="85" idx="1"/>
              </p:cNvCxnSpPr>
              <p:nvPr/>
            </p:nvCxnSpPr>
            <p:spPr>
              <a:xfrm>
                <a:off x="9263030" y="5701265"/>
                <a:ext cx="224169" cy="3698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2CDFA2AB-C849-4D35-A5B0-7FFFB6695EB6}"/>
                  </a:ext>
                </a:extLst>
              </p:cNvPr>
              <p:cNvSpPr/>
              <p:nvPr/>
            </p:nvSpPr>
            <p:spPr>
              <a:xfrm rot="5400000">
                <a:off x="10016039" y="5377177"/>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5" name="Connettore 2 94">
                <a:extLst>
                  <a:ext uri="{FF2B5EF4-FFF2-40B4-BE49-F238E27FC236}">
                    <a16:creationId xmlns:a16="http://schemas.microsoft.com/office/drawing/2014/main" id="{C69A71EC-FAB1-4116-9B53-1C401FC00EFC}"/>
                  </a:ext>
                </a:extLst>
              </p:cNvPr>
              <p:cNvCxnSpPr>
                <a:cxnSpLocks/>
                <a:stCxn id="90" idx="5"/>
                <a:endCxn id="94" idx="1"/>
              </p:cNvCxnSpPr>
              <p:nvPr/>
            </p:nvCxnSpPr>
            <p:spPr>
              <a:xfrm>
                <a:off x="9818902" y="5291430"/>
                <a:ext cx="231831" cy="3414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AF4242E-F145-450D-B6AD-F55CCFF85C54}"/>
                      </a:ext>
                    </a:extLst>
                  </p:cNvPr>
                  <p:cNvSpPr txBox="1"/>
                  <p:nvPr/>
                </p:nvSpPr>
                <p:spPr>
                  <a:xfrm>
                    <a:off x="9841274" y="61404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97" name="CasellaDiTesto 96">
                    <a:extLst>
                      <a:ext uri="{FF2B5EF4-FFF2-40B4-BE49-F238E27FC236}">
                        <a16:creationId xmlns:a16="http://schemas.microsoft.com/office/drawing/2014/main" id="{EAF4242E-F145-450D-B6AD-F55CCFF85C54}"/>
                      </a:ext>
                    </a:extLst>
                  </p:cNvPr>
                  <p:cNvSpPr txBox="1">
                    <a:spLocks noRot="1" noChangeAspect="1" noMove="1" noResize="1" noEditPoints="1" noAdjustHandles="1" noChangeArrowheads="1" noChangeShapeType="1" noTextEdit="1"/>
                  </p:cNvSpPr>
                  <p:nvPr/>
                </p:nvSpPr>
                <p:spPr>
                  <a:xfrm>
                    <a:off x="9841274" y="6140478"/>
                    <a:ext cx="287067" cy="307777"/>
                  </a:xfrm>
                  <a:prstGeom prst="rect">
                    <a:avLst/>
                  </a:prstGeom>
                  <a:blipFill>
                    <a:blip r:embed="rId3"/>
                    <a:stretch>
                      <a:fillRect r="-28947"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DF97A26D-6994-4982-A6CE-471B9382F5FD}"/>
                      </a:ext>
                    </a:extLst>
                  </p:cNvPr>
                  <p:cNvSpPr txBox="1"/>
                  <p:nvPr/>
                </p:nvSpPr>
                <p:spPr>
                  <a:xfrm>
                    <a:off x="9006369" y="53477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98" name="CasellaDiTesto 97">
                    <a:extLst>
                      <a:ext uri="{FF2B5EF4-FFF2-40B4-BE49-F238E27FC236}">
                        <a16:creationId xmlns:a16="http://schemas.microsoft.com/office/drawing/2014/main" id="{DF97A26D-6994-4982-A6CE-471B9382F5FD}"/>
                      </a:ext>
                    </a:extLst>
                  </p:cNvPr>
                  <p:cNvSpPr txBox="1">
                    <a:spLocks noRot="1" noChangeAspect="1" noMove="1" noResize="1" noEditPoints="1" noAdjustHandles="1" noChangeArrowheads="1" noChangeShapeType="1" noTextEdit="1"/>
                  </p:cNvSpPr>
                  <p:nvPr/>
                </p:nvSpPr>
                <p:spPr>
                  <a:xfrm>
                    <a:off x="9006369" y="5347770"/>
                    <a:ext cx="287067" cy="307777"/>
                  </a:xfrm>
                  <a:prstGeom prst="rect">
                    <a:avLst/>
                  </a:prstGeom>
                  <a:blipFill>
                    <a:blip r:embed="rId14"/>
                    <a:stretch>
                      <a:fillRect r="-18421" b="-4348"/>
                    </a:stretch>
                  </a:blipFill>
                </p:spPr>
                <p:txBody>
                  <a:bodyPr/>
                  <a:lstStyle/>
                  <a:p>
                    <a:r>
                      <a:rPr lang="it-IT">
                        <a:noFill/>
                      </a:rPr>
                      <a:t> </a:t>
                    </a:r>
                  </a:p>
                </p:txBody>
              </p:sp>
            </mc:Fallback>
          </mc:AlternateContent>
          <p:sp>
            <p:nvSpPr>
              <p:cNvPr id="107" name="Rettangolo 106">
                <a:extLst>
                  <a:ext uri="{FF2B5EF4-FFF2-40B4-BE49-F238E27FC236}">
                    <a16:creationId xmlns:a16="http://schemas.microsoft.com/office/drawing/2014/main" id="{A171912B-1067-4C4B-BD63-78EF2E4ED77B}"/>
                  </a:ext>
                </a:extLst>
              </p:cNvPr>
              <p:cNvSpPr/>
              <p:nvPr/>
            </p:nvSpPr>
            <p:spPr>
              <a:xfrm rot="5400000">
                <a:off x="9228336" y="5376203"/>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2C302C6A-DB7C-4000-90EB-0397958FC295}"/>
                  </a:ext>
                </a:extLst>
              </p:cNvPr>
              <p:cNvCxnSpPr>
                <a:cxnSpLocks/>
                <a:stCxn id="86" idx="1"/>
                <a:endCxn id="90" idx="2"/>
              </p:cNvCxnSpPr>
              <p:nvPr/>
            </p:nvCxnSpPr>
            <p:spPr>
              <a:xfrm rot="5400000" flipH="1" flipV="1">
                <a:off x="8573289" y="4810335"/>
                <a:ext cx="541012" cy="1149412"/>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a gomito 124">
                <a:extLst>
                  <a:ext uri="{FF2B5EF4-FFF2-40B4-BE49-F238E27FC236}">
                    <a16:creationId xmlns:a16="http://schemas.microsoft.com/office/drawing/2014/main" id="{69B8550C-6450-4924-8222-206D1D1846AC}"/>
                  </a:ext>
                </a:extLst>
              </p:cNvPr>
              <p:cNvCxnSpPr>
                <a:cxnSpLocks/>
                <a:stCxn id="85" idx="2"/>
                <a:endCxn id="86" idx="3"/>
              </p:cNvCxnSpPr>
              <p:nvPr/>
            </p:nvCxnSpPr>
            <p:spPr>
              <a:xfrm rot="10800000">
                <a:off x="8269089" y="5724936"/>
                <a:ext cx="1149412" cy="523048"/>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1910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97ACD-5870-4201-AB01-6F8FCEA6342F}"/>
              </a:ext>
            </a:extLst>
          </p:cNvPr>
          <p:cNvSpPr>
            <a:spLocks noGrp="1"/>
          </p:cNvSpPr>
          <p:nvPr>
            <p:ph type="title"/>
          </p:nvPr>
        </p:nvSpPr>
        <p:spPr/>
        <p:txBody>
          <a:bodyPr/>
          <a:lstStyle/>
          <a:p>
            <a:r>
              <a:rPr lang="it-IT" dirty="0"/>
              <a:t>analisi matriciale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000F08A0-9197-49C1-9F1E-BBDE0F443166}"/>
                  </a:ext>
                </a:extLst>
              </p:cNvPr>
              <p:cNvSpPr>
                <a:spLocks noGrp="1"/>
              </p:cNvSpPr>
              <p:nvPr>
                <p:ph idx="1"/>
              </p:nvPr>
            </p:nvSpPr>
            <p:spPr>
              <a:xfrm>
                <a:off x="581192" y="1971398"/>
                <a:ext cx="11029616" cy="4670033"/>
              </a:xfrm>
            </p:spPr>
            <p:txBody>
              <a:bodyPr>
                <a:normAutofit lnSpcReduction="10000"/>
              </a:bodyPr>
              <a:lstStyle/>
              <a:p>
                <a:pPr marL="0" indent="0">
                  <a:buNone/>
                </a:pPr>
                <a:r>
                  <a:rPr lang="it-IT" sz="2000" dirty="0">
                    <a:latin typeface="Arial Nova" panose="020B0504020202020204" pitchFamily="34" charset="0"/>
                  </a:rPr>
                  <a:t>Una rete di Petri P/T, essendo un grafo orientato e pesato, può essere rappresentata algebricamente, tramite una matrice di incidenza o adiacenza, date:</a:t>
                </a:r>
              </a:p>
              <a:p>
                <a:r>
                  <a:rPr lang="it-IT" sz="2000" dirty="0">
                    <a:latin typeface="Arial Nova" panose="020B0504020202020204" pitchFamily="34" charset="0"/>
                  </a:rPr>
                  <a:t>Matrice di ingresso </a:t>
                </a:r>
                <a14:m>
                  <m:oMath xmlns:m="http://schemas.openxmlformats.org/officeDocument/2006/math">
                    <m:r>
                      <a:rPr lang="it-IT" sz="2000" b="0" i="1" smtClean="0">
                        <a:latin typeface="Cambria Math" panose="02040503050406030204" pitchFamily="18" charset="0"/>
                      </a:rPr>
                      <m:t>𝐼</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uscita </a:t>
                </a:r>
                <a14:m>
                  <m:oMath xmlns:m="http://schemas.openxmlformats.org/officeDocument/2006/math">
                    <m:r>
                      <m:rPr>
                        <m:sty m:val="p"/>
                      </m:rPr>
                      <a:rPr lang="it-IT" sz="2000" b="0" i="0" smtClean="0">
                        <a:latin typeface="Cambria Math" panose="02040503050406030204" pitchFamily="18" charset="0"/>
                      </a:rPr>
                      <m:t>O</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incidenza </a:t>
                </a:r>
                <a14:m>
                  <m:oMath xmlns:m="http://schemas.openxmlformats.org/officeDocument/2006/math">
                    <m:r>
                      <m:rPr>
                        <m:sty m:val="p"/>
                      </m:rPr>
                      <a:rPr lang="it-IT" sz="2000" b="0" i="0" smtClean="0">
                        <a:latin typeface="Cambria Math" panose="02040503050406030204" pitchFamily="18" charset="0"/>
                      </a:rPr>
                      <m:t>C</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Vettore marcatura </a:t>
                </a:r>
                <a14:m>
                  <m:oMath xmlns:m="http://schemas.openxmlformats.org/officeDocument/2006/math">
                    <m:r>
                      <a:rPr lang="it-IT" sz="2000" b="0" i="1" smtClean="0">
                        <a:latin typeface="Cambria Math" panose="02040503050406030204" pitchFamily="18" charset="0"/>
                      </a:rPr>
                      <m:t>𝑚</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oMath>
                </a14:m>
                <a:r>
                  <a:rPr lang="it-IT" sz="2000" dirty="0">
                    <a:latin typeface="Arial Nova" panose="020B0504020202020204" pitchFamily="34" charset="0"/>
                  </a:rPr>
                  <a:t>, che rappresenta il numero di token presenti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transizione, quindi, è abilitata se nella marcatura corrente, cioè il contenuto del vettore </a:t>
                </a:r>
                <a14:m>
                  <m:oMath xmlns:m="http://schemas.openxmlformats.org/officeDocument/2006/math">
                    <m:r>
                      <a:rPr lang="it-IT" sz="2000" i="1" dirty="0" smtClean="0">
                        <a:latin typeface="Cambria Math" panose="02040503050406030204" pitchFamily="18" charset="0"/>
                      </a:rPr>
                      <m:t>𝑚</m:t>
                    </m:r>
                  </m:oMath>
                </a14:m>
                <a:r>
                  <a:rPr lang="it-IT" sz="2000" dirty="0">
                    <a:latin typeface="Arial Nova" panose="020B0504020202020204" pitchFamily="34" charset="0"/>
                  </a:rPr>
                  <a:t>, è presente un numero di token sufficienti allo sparo, ossia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𝑝</m:t>
                        </m:r>
                      </m:e>
                      <m:sub>
                        <m:r>
                          <a:rPr lang="it-IT" sz="2000" b="0" i="1" smtClean="0">
                            <a:latin typeface="Cambria Math" panose="02040503050406030204" pitchFamily="18" charset="0"/>
                            <a:ea typeface="Cambria Math" panose="02040503050406030204" pitchFamily="18" charset="0"/>
                          </a:rPr>
                          <m:t>𝑖</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𝑚</m:t>
                    </m:r>
                    <m:d>
                      <m:dPr>
                        <m:begChr m:val="["/>
                        <m:endChr m:val="]"/>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𝑖</m:t>
                        </m:r>
                      </m:e>
                    </m:d>
                    <m:r>
                      <a:rPr lang="it-IT" sz="2000" b="0" i="1" smtClean="0">
                        <a:latin typeface="Cambria Math" panose="02040503050406030204" pitchFamily="18" charset="0"/>
                        <a:ea typeface="Cambria Math" panose="02040503050406030204" pitchFamily="18" charset="0"/>
                      </a:rPr>
                      <m:t>&gt;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r>
                      <a:rPr lang="it-IT" sz="2000" b="0" i="0" smtClean="0">
                        <a:latin typeface="Cambria Math" panose="02040503050406030204" pitchFamily="18" charset="0"/>
                        <a:ea typeface="Cambria Math" panose="02040503050406030204" pitchFamily="18" charset="0"/>
                      </a:rPr>
                      <m:t>.</m:t>
                    </m:r>
                  </m:oMath>
                </a14:m>
                <a:endParaRPr lang="it-IT" sz="2000" b="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L’effetto dello scatto della transizione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𝑗</m:t>
                        </m:r>
                      </m:sub>
                    </m:sSub>
                  </m:oMath>
                </a14:m>
                <a:r>
                  <a:rPr lang="it-IT" sz="2000" dirty="0">
                    <a:latin typeface="Arial Nova" panose="020B0504020202020204" pitchFamily="34" charset="0"/>
                  </a:rPr>
                  <a:t> può essere espresso come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𝑚</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𝑚</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m:t>
                        </m:r>
                        <m:r>
                          <a:rPr lang="it-IT" sz="2000" b="0" i="1" smtClean="0">
                            <a:latin typeface="Cambria Math" panose="02040503050406030204" pitchFamily="18" charset="0"/>
                          </a:rPr>
                          <m:t>𝑗</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𝑂</m:t>
                        </m:r>
                      </m:e>
                      <m: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oMath>
                </a14:m>
                <a:r>
                  <a:rPr lang="it-IT" sz="2000" dirty="0">
                    <a:latin typeface="Arial Nova" panose="020B0504020202020204" pitchFamily="34" charset="0"/>
                  </a:rPr>
                  <a:t> e memorizzato, poi, nella matrice </a:t>
                </a:r>
                <a14:m>
                  <m:oMath xmlns:m="http://schemas.openxmlformats.org/officeDocument/2006/math">
                    <m:r>
                      <a:rPr lang="it-IT" sz="2000" b="0" i="1" smtClean="0">
                        <a:latin typeface="Cambria Math" panose="02040503050406030204" pitchFamily="18" charset="0"/>
                      </a:rPr>
                      <m:t>𝐶</m:t>
                    </m:r>
                    <m:r>
                      <a:rPr lang="it-IT" sz="2000" b="0" i="1" smtClean="0">
                        <a:latin typeface="Cambria Math" panose="02040503050406030204" pitchFamily="18" charset="0"/>
                      </a:rPr>
                      <m:t>=</m:t>
                    </m:r>
                    <m:r>
                      <a:rPr lang="it-IT" sz="2000" b="0" i="1" smtClean="0">
                        <a:latin typeface="Cambria Math" panose="02040503050406030204" pitchFamily="18" charset="0"/>
                      </a:rPr>
                      <m:t>𝑂</m:t>
                    </m:r>
                    <m:r>
                      <a:rPr lang="it-IT" sz="2000" b="0" i="1" smtClean="0">
                        <a:latin typeface="Cambria Math" panose="02040503050406030204" pitchFamily="18" charset="0"/>
                      </a:rPr>
                      <m:t>−</m:t>
                    </m:r>
                    <m:r>
                      <a:rPr lang="it-IT" sz="2000" b="0" i="1" smtClean="0">
                        <a:latin typeface="Cambria Math" panose="02040503050406030204" pitchFamily="18" charset="0"/>
                      </a:rPr>
                      <m:t>𝐼</m:t>
                    </m:r>
                  </m:oMath>
                </a14:m>
                <a:r>
                  <a:rPr lang="it-IT" sz="2000" dirty="0">
                    <a:latin typeface="Arial Nova" panose="020B0504020202020204" pitchFamily="34" charset="0"/>
                  </a:rPr>
                  <a:t>, in cui ogni elemento rappresenta l’incremento o il decremento del numero di token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p:txBody>
          </p:sp>
        </mc:Choice>
        <mc:Fallback xmlns="">
          <p:sp>
            <p:nvSpPr>
              <p:cNvPr id="5" name="Segnaposto contenuto 2">
                <a:extLst>
                  <a:ext uri="{FF2B5EF4-FFF2-40B4-BE49-F238E27FC236}">
                    <a16:creationId xmlns:a16="http://schemas.microsoft.com/office/drawing/2014/main" id="{000F08A0-9197-49C1-9F1E-BBDE0F443166}"/>
                  </a:ext>
                </a:extLst>
              </p:cNvPr>
              <p:cNvSpPr>
                <a:spLocks noGrp="1" noRot="1" noChangeAspect="1" noMove="1" noResize="1" noEditPoints="1" noAdjustHandles="1" noChangeArrowheads="1" noChangeShapeType="1" noTextEdit="1"/>
              </p:cNvSpPr>
              <p:nvPr>
                <p:ph idx="1"/>
              </p:nvPr>
            </p:nvSpPr>
            <p:spPr>
              <a:xfrm>
                <a:off x="581192" y="1971398"/>
                <a:ext cx="11029616" cy="4670033"/>
              </a:xfrm>
              <a:blipFill>
                <a:blip r:embed="rId2"/>
                <a:stretch>
                  <a:fillRect l="-552" r="-55"/>
                </a:stretch>
              </a:blipFill>
            </p:spPr>
            <p:txBody>
              <a:bodyPr/>
              <a:lstStyle/>
              <a:p>
                <a:r>
                  <a:rPr lang="it-IT">
                    <a:noFill/>
                  </a:rPr>
                  <a:t> </a:t>
                </a:r>
              </a:p>
            </p:txBody>
          </p:sp>
        </mc:Fallback>
      </mc:AlternateContent>
    </p:spTree>
    <p:extLst>
      <p:ext uri="{BB962C8B-B14F-4D97-AF65-F5344CB8AC3E}">
        <p14:creationId xmlns:p14="http://schemas.microsoft.com/office/powerpoint/2010/main" val="125977378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98ED-4836-4A27-ADF7-183601374261}"/>
              </a:ext>
            </a:extLst>
          </p:cNvPr>
          <p:cNvSpPr>
            <a:spLocks noGrp="1"/>
          </p:cNvSpPr>
          <p:nvPr>
            <p:ph type="title"/>
          </p:nvPr>
        </p:nvSpPr>
        <p:spPr/>
        <p:txBody>
          <a:bodyPr/>
          <a:lstStyle/>
          <a:p>
            <a:r>
              <a:rPr lang="it-IT" dirty="0"/>
              <a:t>Analisi matriciale: equazione di stato</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A0F76D1-5DFB-457C-B169-955C36F0F79E}"/>
                  </a:ext>
                </a:extLst>
              </p:cNvPr>
              <p:cNvSpPr txBox="1"/>
              <p:nvPr/>
            </p:nvSpPr>
            <p:spPr>
              <a:xfrm>
                <a:off x="581192" y="2085473"/>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partire dalla rappresentazione matriciale di una rete di Petri si ottiene la seguente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stato</a:t>
                </a:r>
                <a:r>
                  <a:rPr lang="it-IT" sz="2000" dirty="0">
                    <a:solidFill>
                      <a:schemeClr val="bg2">
                        <a:lumMod val="25000"/>
                      </a:schemeClr>
                    </a:solidFill>
                    <a:latin typeface="Arial Nova" panose="020B0504020202020204" pitchFamily="34" charset="0"/>
                  </a:rPr>
                  <a:t>:</a:t>
                </a:r>
                <a:endParaRPr lang="it-IT" sz="2000" b="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b="1" i="1" smtClean="0">
                              <a:solidFill>
                                <a:schemeClr val="bg2">
                                  <a:lumMod val="25000"/>
                                </a:schemeClr>
                              </a:solidFill>
                              <a:latin typeface="Cambria Math" panose="02040503050406030204" pitchFamily="18" charset="0"/>
                            </a:rPr>
                          </m:ctrlPr>
                        </m:sSupPr>
                        <m:e>
                          <m:r>
                            <a:rPr lang="it-IT" sz="2000" b="1" i="1" smtClean="0">
                              <a:solidFill>
                                <a:schemeClr val="bg2">
                                  <a:lumMod val="25000"/>
                                </a:schemeClr>
                              </a:solidFill>
                              <a:latin typeface="Cambria Math" panose="02040503050406030204" pitchFamily="18" charset="0"/>
                            </a:rPr>
                            <m:t>𝒎</m:t>
                          </m:r>
                        </m:e>
                        <m:sup>
                          <m:r>
                            <a:rPr lang="it-IT" sz="2000" b="1" i="1" smtClean="0">
                              <a:solidFill>
                                <a:schemeClr val="bg2">
                                  <a:lumMod val="25000"/>
                                </a:schemeClr>
                              </a:solidFill>
                              <a:latin typeface="Cambria Math" panose="02040503050406030204" pitchFamily="18" charset="0"/>
                            </a:rPr>
                            <m:t>′</m:t>
                          </m:r>
                        </m:sup>
                      </m:sSup>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𝒎</m:t>
                      </m:r>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𝑪</m:t>
                      </m:r>
                      <m:r>
                        <a:rPr lang="it-IT" sz="2000" b="1" i="1" smtClean="0">
                          <a:solidFill>
                            <a:schemeClr val="bg2">
                              <a:lumMod val="25000"/>
                            </a:schemeClr>
                          </a:solidFill>
                          <a:latin typeface="Cambria Math" panose="02040503050406030204" pitchFamily="18" charset="0"/>
                          <a:ea typeface="Cambria Math" panose="02040503050406030204" pitchFamily="18" charset="0"/>
                        </a:rPr>
                        <m:t>∗</m:t>
                      </m:r>
                      <m:r>
                        <a:rPr lang="it-IT" sz="2000" b="1" i="1" smtClean="0">
                          <a:solidFill>
                            <a:schemeClr val="bg2">
                              <a:lumMod val="25000"/>
                            </a:schemeClr>
                          </a:solidFill>
                          <a:latin typeface="Cambria Math" panose="02040503050406030204" pitchFamily="18" charset="0"/>
                          <a:ea typeface="Cambria Math" panose="02040503050406030204" pitchFamily="18" charset="0"/>
                        </a:rPr>
                        <m:t>𝒔</m:t>
                      </m:r>
                    </m:oMath>
                  </m:oMathPara>
                </a14:m>
                <a:endParaRPr lang="it-IT" sz="2000" b="1"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Dove s è un vettore colonna, denominato vettore delle occorrenze ed associato ad una sequenza di scatti, in cui l’elemento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𝑠</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rappresenta il numero di volte in cui la transizione </a:t>
                </a:r>
                <a14:m>
                  <m:oMath xmlns:m="http://schemas.openxmlformats.org/officeDocument/2006/math">
                    <m:sSub>
                      <m:sSubPr>
                        <m:ctrlPr>
                          <a:rPr lang="it-IT" sz="2000" i="1" dirty="0" smtClean="0">
                            <a:solidFill>
                              <a:schemeClr val="bg2">
                                <a:lumMod val="25000"/>
                              </a:schemeClr>
                            </a:solidFill>
                            <a:latin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rPr>
                          <m:t>𝑡</m:t>
                        </m:r>
                      </m:e>
                      <m:sub>
                        <m:r>
                          <a:rPr lang="it-IT" sz="2000" b="0" i="1" dirty="0"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si verifica nella sequenza di scatti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Questa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fondamentale</a:t>
                </a:r>
                <a:r>
                  <a:rPr lang="it-IT" sz="2000" dirty="0">
                    <a:solidFill>
                      <a:schemeClr val="bg2">
                        <a:lumMod val="25000"/>
                      </a:schemeClr>
                    </a:solidFill>
                    <a:latin typeface="Arial Nova" panose="020B0504020202020204" pitchFamily="34" charset="0"/>
                  </a:rPr>
                  <a:t> descrive la dinamica della rete e permette di calcolarne la marcatura successiva, se sono noti quella precedente e l’evento, cioè lo scatto della transizione che si è verificato.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evidenzia il carattere intrinseco di linearità che si ha nel calcolo dell’evoluzione della rete stessa.</a:t>
                </a:r>
              </a:p>
            </p:txBody>
          </p:sp>
        </mc:Choice>
        <mc:Fallback xmlns="">
          <p:sp>
            <p:nvSpPr>
              <p:cNvPr id="6" name="CasellaDiTesto 5">
                <a:extLst>
                  <a:ext uri="{FF2B5EF4-FFF2-40B4-BE49-F238E27FC236}">
                    <a16:creationId xmlns:a16="http://schemas.microsoft.com/office/drawing/2014/main" id="{CA0F76D1-5DFB-457C-B169-955C36F0F79E}"/>
                  </a:ext>
                </a:extLst>
              </p:cNvPr>
              <p:cNvSpPr txBox="1">
                <a:spLocks noRot="1" noChangeAspect="1" noMove="1" noResize="1" noEditPoints="1" noAdjustHandles="1" noChangeArrowheads="1" noChangeShapeType="1" noTextEdit="1"/>
              </p:cNvSpPr>
              <p:nvPr/>
            </p:nvSpPr>
            <p:spPr>
              <a:xfrm>
                <a:off x="581192" y="2085473"/>
                <a:ext cx="11029616" cy="4401205"/>
              </a:xfrm>
              <a:prstGeom prst="rect">
                <a:avLst/>
              </a:prstGeom>
              <a:blipFill>
                <a:blip r:embed="rId2"/>
                <a:stretch>
                  <a:fillRect l="-552" t="-554" r="-387" b="-1662"/>
                </a:stretch>
              </a:blipFill>
            </p:spPr>
            <p:txBody>
              <a:bodyPr/>
              <a:lstStyle/>
              <a:p>
                <a:r>
                  <a:rPr lang="it-IT">
                    <a:noFill/>
                  </a:rPr>
                  <a:t> </a:t>
                </a:r>
              </a:p>
            </p:txBody>
          </p:sp>
        </mc:Fallback>
      </mc:AlternateContent>
    </p:spTree>
    <p:extLst>
      <p:ext uri="{BB962C8B-B14F-4D97-AF65-F5344CB8AC3E}">
        <p14:creationId xmlns:p14="http://schemas.microsoft.com/office/powerpoint/2010/main" val="37368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679084-F001-42A2-A6DD-D6608C24BA0E}"/>
              </a:ext>
            </a:extLst>
          </p:cNvPr>
          <p:cNvSpPr>
            <a:spLocks noGrp="1"/>
          </p:cNvSpPr>
          <p:nvPr>
            <p:ph type="title"/>
          </p:nvPr>
        </p:nvSpPr>
        <p:spPr/>
        <p:txBody>
          <a:bodyPr/>
          <a:lstStyle/>
          <a:p>
            <a:r>
              <a:rPr lang="it-IT" dirty="0"/>
              <a:t>Esempio di analisi matriciale di una rete di </a:t>
            </a:r>
            <a:r>
              <a:rPr lang="it-IT" dirty="0" err="1"/>
              <a:t>petri</a:t>
            </a:r>
            <a:endParaRPr lang="it-IT" dirty="0"/>
          </a:p>
        </p:txBody>
      </p:sp>
      <p:grpSp>
        <p:nvGrpSpPr>
          <p:cNvPr id="77" name="Gruppo 76">
            <a:extLst>
              <a:ext uri="{FF2B5EF4-FFF2-40B4-BE49-F238E27FC236}">
                <a16:creationId xmlns:a16="http://schemas.microsoft.com/office/drawing/2014/main" id="{28A0D791-CC25-4E5B-B26F-84657F0A6EEB}"/>
              </a:ext>
            </a:extLst>
          </p:cNvPr>
          <p:cNvGrpSpPr/>
          <p:nvPr/>
        </p:nvGrpSpPr>
        <p:grpSpPr>
          <a:xfrm>
            <a:off x="581192" y="2021672"/>
            <a:ext cx="3637938" cy="2579882"/>
            <a:chOff x="482444" y="1925979"/>
            <a:chExt cx="2760150" cy="1906397"/>
          </a:xfrm>
        </p:grpSpPr>
        <p:sp>
          <p:nvSpPr>
            <p:cNvPr id="7" name="Connettore 6">
              <a:extLst>
                <a:ext uri="{FF2B5EF4-FFF2-40B4-BE49-F238E27FC236}">
                  <a16:creationId xmlns:a16="http://schemas.microsoft.com/office/drawing/2014/main" id="{87A75B5F-1CF4-468B-B911-A4AC81D974AF}"/>
                </a:ext>
              </a:extLst>
            </p:cNvPr>
            <p:cNvSpPr/>
            <p:nvPr/>
          </p:nvSpPr>
          <p:spPr>
            <a:xfrm>
              <a:off x="808171" y="259003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72BD7C23-683A-4F26-80CC-E012BE76615C}"/>
                </a:ext>
              </a:extLst>
            </p:cNvPr>
            <p:cNvSpPr/>
            <p:nvPr/>
          </p:nvSpPr>
          <p:spPr>
            <a:xfrm>
              <a:off x="1746438"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B676825-DB60-431B-B00D-163467013A09}"/>
                </a:ext>
              </a:extLst>
            </p:cNvPr>
            <p:cNvCxnSpPr>
              <a:cxnSpLocks/>
              <a:stCxn id="17" idx="3"/>
              <a:endCxn id="12" idx="2"/>
            </p:cNvCxnSpPr>
            <p:nvPr/>
          </p:nvCxnSpPr>
          <p:spPr>
            <a:xfrm flipV="1">
              <a:off x="1813346" y="3377559"/>
              <a:ext cx="42937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1F08FCA-9E67-4FA3-A8C0-031F764E608F}"/>
                    </a:ext>
                  </a:extLst>
                </p:cNvPr>
                <p:cNvSpPr txBox="1"/>
                <p:nvPr/>
              </p:nvSpPr>
              <p:spPr>
                <a:xfrm>
                  <a:off x="482444" y="259676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0" name="CasellaDiTesto 9">
                  <a:extLst>
                    <a:ext uri="{FF2B5EF4-FFF2-40B4-BE49-F238E27FC236}">
                      <a16:creationId xmlns:a16="http://schemas.microsoft.com/office/drawing/2014/main" id="{81F08FCA-9E67-4FA3-A8C0-031F764E608F}"/>
                    </a:ext>
                  </a:extLst>
                </p:cNvPr>
                <p:cNvSpPr txBox="1">
                  <a:spLocks noRot="1" noChangeAspect="1" noMove="1" noResize="1" noEditPoints="1" noAdjustHandles="1" noChangeArrowheads="1" noChangeShapeType="1" noTextEdit="1"/>
                </p:cNvSpPr>
                <p:nvPr/>
              </p:nvSpPr>
              <p:spPr>
                <a:xfrm>
                  <a:off x="482444" y="2596762"/>
                  <a:ext cx="265870" cy="27564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7BC5EE7-1AFC-4258-A22F-518D0D33477A}"/>
                    </a:ext>
                  </a:extLst>
                </p:cNvPr>
                <p:cNvSpPr txBox="1"/>
                <p:nvPr/>
              </p:nvSpPr>
              <p:spPr>
                <a:xfrm>
                  <a:off x="1404365" y="2159803"/>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 name="CasellaDiTesto 10">
                  <a:extLst>
                    <a:ext uri="{FF2B5EF4-FFF2-40B4-BE49-F238E27FC236}">
                      <a16:creationId xmlns:a16="http://schemas.microsoft.com/office/drawing/2014/main" id="{57BC5EE7-1AFC-4258-A22F-518D0D33477A}"/>
                    </a:ext>
                  </a:extLst>
                </p:cNvPr>
                <p:cNvSpPr txBox="1">
                  <a:spLocks noRot="1" noChangeAspect="1" noMove="1" noResize="1" noEditPoints="1" noAdjustHandles="1" noChangeArrowheads="1" noChangeShapeType="1" noTextEdit="1"/>
                </p:cNvSpPr>
                <p:nvPr/>
              </p:nvSpPr>
              <p:spPr>
                <a:xfrm>
                  <a:off x="1404365" y="2159803"/>
                  <a:ext cx="276805" cy="275644"/>
                </a:xfrm>
                <a:prstGeom prst="rect">
                  <a:avLst/>
                </a:prstGeom>
                <a:blipFill>
                  <a:blip r:embed="rId3"/>
                  <a:stretch>
                    <a:fillRect/>
                  </a:stretch>
                </a:blipFill>
              </p:spPr>
              <p:txBody>
                <a:bodyPr/>
                <a:lstStyle/>
                <a:p>
                  <a:r>
                    <a:rPr lang="it-IT">
                      <a:noFill/>
                    </a:rPr>
                    <a:t> </a:t>
                  </a:r>
                </a:p>
              </p:txBody>
            </p:sp>
          </mc:Fallback>
        </mc:AlternateContent>
        <p:sp>
          <p:nvSpPr>
            <p:cNvPr id="12" name="Connettore 11">
              <a:extLst>
                <a:ext uri="{FF2B5EF4-FFF2-40B4-BE49-F238E27FC236}">
                  <a16:creationId xmlns:a16="http://schemas.microsoft.com/office/drawing/2014/main" id="{0597186A-D5E5-47C0-8837-6E2DAAC6962F}"/>
                </a:ext>
              </a:extLst>
            </p:cNvPr>
            <p:cNvSpPr/>
            <p:nvPr/>
          </p:nvSpPr>
          <p:spPr>
            <a:xfrm>
              <a:off x="2242718" y="314481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04900AE-1E9A-439F-8D85-818F72CA9845}"/>
                    </a:ext>
                  </a:extLst>
                </p:cNvPr>
                <p:cNvSpPr txBox="1"/>
                <p:nvPr/>
              </p:nvSpPr>
              <p:spPr>
                <a:xfrm>
                  <a:off x="1411018" y="3281088"/>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04900AE-1E9A-439F-8D85-818F72CA9845}"/>
                    </a:ext>
                  </a:extLst>
                </p:cNvPr>
                <p:cNvSpPr txBox="1">
                  <a:spLocks noRot="1" noChangeAspect="1" noMove="1" noResize="1" noEditPoints="1" noAdjustHandles="1" noChangeArrowheads="1" noChangeShapeType="1" noTextEdit="1"/>
                </p:cNvSpPr>
                <p:nvPr/>
              </p:nvSpPr>
              <p:spPr>
                <a:xfrm>
                  <a:off x="1411018" y="3281088"/>
                  <a:ext cx="276805" cy="275644"/>
                </a:xfrm>
                <a:prstGeom prst="rect">
                  <a:avLst/>
                </a:prstGeom>
                <a:blipFill>
                  <a:blip r:embed="rId4"/>
                  <a:stretch>
                    <a:fillRect/>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835DDC8B-E13A-4FC0-B5D8-9E9F5CC3F279}"/>
                </a:ext>
              </a:extLst>
            </p:cNvPr>
            <p:cNvSpPr/>
            <p:nvPr/>
          </p:nvSpPr>
          <p:spPr>
            <a:xfrm>
              <a:off x="2242718" y="2233508"/>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A72CE813-A292-424E-97B3-7C838BB585DF}"/>
                </a:ext>
              </a:extLst>
            </p:cNvPr>
            <p:cNvCxnSpPr>
              <a:cxnSpLocks/>
              <a:stCxn id="7" idx="7"/>
              <a:endCxn id="8" idx="1"/>
            </p:cNvCxnSpPr>
            <p:nvPr/>
          </p:nvCxnSpPr>
          <p:spPr>
            <a:xfrm flipV="1">
              <a:off x="1194259" y="2467619"/>
              <a:ext cx="552179" cy="1905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AD2A4283-1045-4ED4-BC1A-16DC9F206886}"/>
                    </a:ext>
                  </a:extLst>
                </p:cNvPr>
                <p:cNvSpPr txBox="1"/>
                <p:nvPr/>
              </p:nvSpPr>
              <p:spPr>
                <a:xfrm>
                  <a:off x="2327689" y="355673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AD2A4283-1045-4ED4-BC1A-16DC9F206886}"/>
                    </a:ext>
                  </a:extLst>
                </p:cNvPr>
                <p:cNvSpPr txBox="1">
                  <a:spLocks noRot="1" noChangeAspect="1" noMove="1" noResize="1" noEditPoints="1" noAdjustHandles="1" noChangeArrowheads="1" noChangeShapeType="1" noTextEdit="1"/>
                </p:cNvSpPr>
                <p:nvPr/>
              </p:nvSpPr>
              <p:spPr>
                <a:xfrm>
                  <a:off x="2327689" y="3556732"/>
                  <a:ext cx="265870" cy="275644"/>
                </a:xfrm>
                <a:prstGeom prst="rect">
                  <a:avLst/>
                </a:prstGeom>
                <a:blipFill>
                  <a:blip r:embed="rId5"/>
                  <a:stretch>
                    <a:fillRect/>
                  </a:stretch>
                </a:blipFill>
              </p:spPr>
              <p:txBody>
                <a:bodyPr/>
                <a:lstStyle/>
                <a:p>
                  <a:r>
                    <a:rPr lang="it-IT">
                      <a:noFill/>
                    </a:rPr>
                    <a:t> </a:t>
                  </a:r>
                </a:p>
              </p:txBody>
            </p:sp>
          </mc:Fallback>
        </mc:AlternateContent>
        <p:sp>
          <p:nvSpPr>
            <p:cNvPr id="17" name="Rettangolo 16">
              <a:extLst>
                <a:ext uri="{FF2B5EF4-FFF2-40B4-BE49-F238E27FC236}">
                  <a16:creationId xmlns:a16="http://schemas.microsoft.com/office/drawing/2014/main" id="{2C42A1EF-1C0E-4520-9D65-85BF78BAB139}"/>
                </a:ext>
              </a:extLst>
            </p:cNvPr>
            <p:cNvSpPr/>
            <p:nvPr/>
          </p:nvSpPr>
          <p:spPr>
            <a:xfrm>
              <a:off x="1746438" y="3107410"/>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C0165388-FA72-423B-B0B7-1CFF12171836}"/>
                </a:ext>
              </a:extLst>
            </p:cNvPr>
            <p:cNvCxnSpPr>
              <a:cxnSpLocks/>
              <a:stCxn id="8" idx="3"/>
              <a:endCxn id="14" idx="2"/>
            </p:cNvCxnSpPr>
            <p:nvPr/>
          </p:nvCxnSpPr>
          <p:spPr>
            <a:xfrm flipV="1">
              <a:off x="1813346" y="2466257"/>
              <a:ext cx="42937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7E9D31-E253-41A6-998A-C1B74D35DABA}"/>
                </a:ext>
              </a:extLst>
            </p:cNvPr>
            <p:cNvCxnSpPr>
              <a:cxnSpLocks/>
              <a:stCxn id="7" idx="5"/>
              <a:endCxn id="17" idx="1"/>
            </p:cNvCxnSpPr>
            <p:nvPr/>
          </p:nvCxnSpPr>
          <p:spPr>
            <a:xfrm>
              <a:off x="1194259" y="2987357"/>
              <a:ext cx="552179" cy="3902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F43B7060-79AD-45BB-A282-F85DDC6FA6D2}"/>
                    </a:ext>
                  </a:extLst>
                </p:cNvPr>
                <p:cNvSpPr txBox="1"/>
                <p:nvPr/>
              </p:nvSpPr>
              <p:spPr>
                <a:xfrm>
                  <a:off x="2327689" y="1925979"/>
                  <a:ext cx="2658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39" name="CasellaDiTesto 38">
                  <a:extLst>
                    <a:ext uri="{FF2B5EF4-FFF2-40B4-BE49-F238E27FC236}">
                      <a16:creationId xmlns:a16="http://schemas.microsoft.com/office/drawing/2014/main" id="{F43B7060-79AD-45BB-A282-F85DDC6FA6D2}"/>
                    </a:ext>
                  </a:extLst>
                </p:cNvPr>
                <p:cNvSpPr txBox="1">
                  <a:spLocks noRot="1" noChangeAspect="1" noMove="1" noResize="1" noEditPoints="1" noAdjustHandles="1" noChangeArrowheads="1" noChangeShapeType="1" noTextEdit="1"/>
                </p:cNvSpPr>
                <p:nvPr/>
              </p:nvSpPr>
              <p:spPr>
                <a:xfrm>
                  <a:off x="2327689" y="1925979"/>
                  <a:ext cx="265870" cy="307777"/>
                </a:xfrm>
                <a:prstGeom prst="rect">
                  <a:avLst/>
                </a:prstGeom>
                <a:blipFill>
                  <a:blip r:embed="rId6"/>
                  <a:stretch>
                    <a:fillRect/>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49260AF-00E5-4596-AA52-462A1F555F01}"/>
                </a:ext>
              </a:extLst>
            </p:cNvPr>
            <p:cNvSpPr/>
            <p:nvPr/>
          </p:nvSpPr>
          <p:spPr>
            <a:xfrm>
              <a:off x="3173170"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BF9303F-DEAC-4BFD-842F-844D1401463E}"/>
                </a:ext>
              </a:extLst>
            </p:cNvPr>
            <p:cNvSpPr/>
            <p:nvPr/>
          </p:nvSpPr>
          <p:spPr>
            <a:xfrm>
              <a:off x="3175686" y="310740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EFF0AE5A-B6E1-47A0-B90F-6D78D0E5EE1F}"/>
                </a:ext>
              </a:extLst>
            </p:cNvPr>
            <p:cNvCxnSpPr>
              <a:cxnSpLocks/>
              <a:stCxn id="12" idx="6"/>
              <a:endCxn id="41" idx="1"/>
            </p:cNvCxnSpPr>
            <p:nvPr/>
          </p:nvCxnSpPr>
          <p:spPr>
            <a:xfrm>
              <a:off x="2695048" y="3377559"/>
              <a:ext cx="48063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Connettore 2 45">
              <a:extLst>
                <a:ext uri="{FF2B5EF4-FFF2-40B4-BE49-F238E27FC236}">
                  <a16:creationId xmlns:a16="http://schemas.microsoft.com/office/drawing/2014/main" id="{BD9DA2E9-5943-4F75-A5D1-674330BB6A4B}"/>
                </a:ext>
              </a:extLst>
            </p:cNvPr>
            <p:cNvCxnSpPr>
              <a:cxnSpLocks/>
              <a:stCxn id="14" idx="6"/>
              <a:endCxn id="40" idx="1"/>
            </p:cNvCxnSpPr>
            <p:nvPr/>
          </p:nvCxnSpPr>
          <p:spPr>
            <a:xfrm>
              <a:off x="2695048" y="2466257"/>
              <a:ext cx="47812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ttore 2 52">
              <a:extLst>
                <a:ext uri="{FF2B5EF4-FFF2-40B4-BE49-F238E27FC236}">
                  <a16:creationId xmlns:a16="http://schemas.microsoft.com/office/drawing/2014/main" id="{6DF2F036-131D-4AF7-BF6D-453BD24CF1CF}"/>
                </a:ext>
              </a:extLst>
            </p:cNvPr>
            <p:cNvCxnSpPr>
              <a:cxnSpLocks/>
              <a:stCxn id="14" idx="5"/>
              <a:endCxn id="41" idx="1"/>
            </p:cNvCxnSpPr>
            <p:nvPr/>
          </p:nvCxnSpPr>
          <p:spPr>
            <a:xfrm>
              <a:off x="2628806" y="2630835"/>
              <a:ext cx="546880" cy="7467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7" name="CasellaDiTesto 66">
                  <a:extLst>
                    <a:ext uri="{FF2B5EF4-FFF2-40B4-BE49-F238E27FC236}">
                      <a16:creationId xmlns:a16="http://schemas.microsoft.com/office/drawing/2014/main" id="{F3778307-6099-4BF4-BF6C-BE383A9F61B1}"/>
                    </a:ext>
                  </a:extLst>
                </p:cNvPr>
                <p:cNvSpPr txBox="1"/>
                <p:nvPr/>
              </p:nvSpPr>
              <p:spPr>
                <a:xfrm>
                  <a:off x="2896365" y="2153737"/>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67" name="CasellaDiTesto 66">
                  <a:extLst>
                    <a:ext uri="{FF2B5EF4-FFF2-40B4-BE49-F238E27FC236}">
                      <a16:creationId xmlns:a16="http://schemas.microsoft.com/office/drawing/2014/main" id="{F3778307-6099-4BF4-BF6C-BE383A9F61B1}"/>
                    </a:ext>
                  </a:extLst>
                </p:cNvPr>
                <p:cNvSpPr txBox="1">
                  <a:spLocks noRot="1" noChangeAspect="1" noMove="1" noResize="1" noEditPoints="1" noAdjustHandles="1" noChangeArrowheads="1" noChangeShapeType="1" noTextEdit="1"/>
                </p:cNvSpPr>
                <p:nvPr/>
              </p:nvSpPr>
              <p:spPr>
                <a:xfrm>
                  <a:off x="2896365" y="2153737"/>
                  <a:ext cx="276805"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CasellaDiTesto 67">
                  <a:extLst>
                    <a:ext uri="{FF2B5EF4-FFF2-40B4-BE49-F238E27FC236}">
                      <a16:creationId xmlns:a16="http://schemas.microsoft.com/office/drawing/2014/main" id="{7477E1F2-56B6-4003-A232-D06FB8CD71BC}"/>
                    </a:ext>
                  </a:extLst>
                </p:cNvPr>
                <p:cNvSpPr txBox="1"/>
                <p:nvPr/>
              </p:nvSpPr>
              <p:spPr>
                <a:xfrm>
                  <a:off x="2907486" y="3366629"/>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4</m:t>
                            </m:r>
                          </m:sub>
                        </m:sSub>
                      </m:oMath>
                    </m:oMathPara>
                  </a14:m>
                  <a:endParaRPr lang="it-IT" sz="1400" i="1" dirty="0"/>
                </a:p>
              </p:txBody>
            </p:sp>
          </mc:Choice>
          <mc:Fallback xmlns="">
            <p:sp>
              <p:nvSpPr>
                <p:cNvPr id="68" name="CasellaDiTesto 67">
                  <a:extLst>
                    <a:ext uri="{FF2B5EF4-FFF2-40B4-BE49-F238E27FC236}">
                      <a16:creationId xmlns:a16="http://schemas.microsoft.com/office/drawing/2014/main" id="{7477E1F2-56B6-4003-A232-D06FB8CD71BC}"/>
                    </a:ext>
                  </a:extLst>
                </p:cNvPr>
                <p:cNvSpPr txBox="1">
                  <a:spLocks noRot="1" noChangeAspect="1" noMove="1" noResize="1" noEditPoints="1" noAdjustHandles="1" noChangeArrowheads="1" noChangeShapeType="1" noTextEdit="1"/>
                </p:cNvSpPr>
                <p:nvPr/>
              </p:nvSpPr>
              <p:spPr>
                <a:xfrm>
                  <a:off x="2907486" y="3366629"/>
                  <a:ext cx="276805" cy="307777"/>
                </a:xfrm>
                <a:prstGeom prst="rect">
                  <a:avLst/>
                </a:prstGeom>
                <a:blipFill>
                  <a:blip r:embed="rId8"/>
                  <a:stretch>
                    <a:fillRect/>
                  </a:stretch>
                </a:blipFill>
              </p:spPr>
              <p:txBody>
                <a:bodyPr/>
                <a:lstStyle/>
                <a:p>
                  <a:r>
                    <a:rPr lang="it-IT">
                      <a:noFill/>
                    </a:rPr>
                    <a:t> </a:t>
                  </a:r>
                </a:p>
              </p:txBody>
            </p:sp>
          </mc:Fallback>
        </mc:AlternateContent>
        <p:cxnSp>
          <p:nvCxnSpPr>
            <p:cNvPr id="70" name="Connettore a gomito 69">
              <a:extLst>
                <a:ext uri="{FF2B5EF4-FFF2-40B4-BE49-F238E27FC236}">
                  <a16:creationId xmlns:a16="http://schemas.microsoft.com/office/drawing/2014/main" id="{80CCDA63-A2FB-45AF-A142-CB0E314A97A2}"/>
                </a:ext>
              </a:extLst>
            </p:cNvPr>
            <p:cNvCxnSpPr>
              <a:stCxn id="40" idx="3"/>
              <a:endCxn id="7" idx="0"/>
            </p:cNvCxnSpPr>
            <p:nvPr/>
          </p:nvCxnSpPr>
          <p:spPr>
            <a:xfrm flipH="1">
              <a:off x="1034336" y="2467619"/>
              <a:ext cx="2205742" cy="122411"/>
            </a:xfrm>
            <a:prstGeom prst="bentConnector4">
              <a:avLst>
                <a:gd name="adj1" fmla="val -10364"/>
                <a:gd name="adj2" fmla="val -40743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a gomito 71">
              <a:extLst>
                <a:ext uri="{FF2B5EF4-FFF2-40B4-BE49-F238E27FC236}">
                  <a16:creationId xmlns:a16="http://schemas.microsoft.com/office/drawing/2014/main" id="{3096ADA7-FD96-4E1C-8BE8-9EF06CD4896F}"/>
                </a:ext>
              </a:extLst>
            </p:cNvPr>
            <p:cNvCxnSpPr>
              <a:cxnSpLocks/>
              <a:stCxn id="41" idx="3"/>
              <a:endCxn id="7" idx="4"/>
            </p:cNvCxnSpPr>
            <p:nvPr/>
          </p:nvCxnSpPr>
          <p:spPr>
            <a:xfrm flipH="1" flipV="1">
              <a:off x="1034336" y="3055528"/>
              <a:ext cx="2208258" cy="322031"/>
            </a:xfrm>
            <a:prstGeom prst="bentConnector4">
              <a:avLst>
                <a:gd name="adj1" fmla="val -10352"/>
                <a:gd name="adj2" fmla="val -17879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Connettore 74">
              <a:extLst>
                <a:ext uri="{FF2B5EF4-FFF2-40B4-BE49-F238E27FC236}">
                  <a16:creationId xmlns:a16="http://schemas.microsoft.com/office/drawing/2014/main" id="{24512E93-F4BE-4AE2-A29D-1EA996319746}"/>
                </a:ext>
              </a:extLst>
            </p:cNvPr>
            <p:cNvSpPr/>
            <p:nvPr/>
          </p:nvSpPr>
          <p:spPr>
            <a:xfrm>
              <a:off x="982656" y="2695877"/>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6" name="Connettore 75">
              <a:extLst>
                <a:ext uri="{FF2B5EF4-FFF2-40B4-BE49-F238E27FC236}">
                  <a16:creationId xmlns:a16="http://schemas.microsoft.com/office/drawing/2014/main" id="{8D3CF0E8-A3B0-4B7F-AC29-DA40A96625FF}"/>
                </a:ext>
              </a:extLst>
            </p:cNvPr>
            <p:cNvSpPr/>
            <p:nvPr/>
          </p:nvSpPr>
          <p:spPr>
            <a:xfrm>
              <a:off x="982656" y="2844060"/>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mc:AlternateContent xmlns:mc="http://schemas.openxmlformats.org/markup-compatibility/2006" xmlns:a14="http://schemas.microsoft.com/office/drawing/2010/main">
        <mc:Choice Requires="a14">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4183294835"/>
                      </a:ext>
                    </a:extLst>
                  </a:tr>
                  <a:tr h="397033">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366658"/>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Choice>
        <mc:Fallback xmlns="">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endParaRPr lang="it-IT"/>
                        </a:p>
                      </a:txBody>
                      <a:tcPr>
                        <a:blipFill>
                          <a:blip r:embed="rId9"/>
                          <a:stretch>
                            <a:fillRect l="-100000" t="-1538" r="-302198" b="-316923"/>
                          </a:stretch>
                        </a:blipFill>
                      </a:tcPr>
                    </a:tc>
                    <a:tc>
                      <a:txBody>
                        <a:bodyPr/>
                        <a:lstStyle/>
                        <a:p>
                          <a:endParaRPr lang="it-IT"/>
                        </a:p>
                      </a:txBody>
                      <a:tcPr>
                        <a:blipFill>
                          <a:blip r:embed="rId9"/>
                          <a:stretch>
                            <a:fillRect l="-202222" t="-1538" r="-205556" b="-316923"/>
                          </a:stretch>
                        </a:blipFill>
                      </a:tcPr>
                    </a:tc>
                    <a:tc>
                      <a:txBody>
                        <a:bodyPr/>
                        <a:lstStyle/>
                        <a:p>
                          <a:endParaRPr lang="it-IT"/>
                        </a:p>
                      </a:txBody>
                      <a:tcPr>
                        <a:blipFill>
                          <a:blip r:embed="rId9"/>
                          <a:stretch>
                            <a:fillRect l="-298901" t="-1538" r="-103297" b="-316923"/>
                          </a:stretch>
                        </a:blipFill>
                      </a:tcPr>
                    </a:tc>
                    <a:tc>
                      <a:txBody>
                        <a:bodyPr/>
                        <a:lstStyle/>
                        <a:p>
                          <a:endParaRPr lang="it-IT"/>
                        </a:p>
                      </a:txBody>
                      <a:tcPr>
                        <a:blipFill>
                          <a:blip r:embed="rId9"/>
                          <a:stretch>
                            <a:fillRect l="-403333" t="-1538" r="-4444" b="-316923"/>
                          </a:stretch>
                        </a:blipFill>
                      </a:tcPr>
                    </a:tc>
                    <a:extLst>
                      <a:ext uri="{0D108BD9-81ED-4DB2-BD59-A6C34878D82A}">
                        <a16:rowId xmlns:a16="http://schemas.microsoft.com/office/drawing/2014/main" val="4183294835"/>
                      </a:ext>
                    </a:extLst>
                  </a:tr>
                  <a:tr h="397033">
                    <a:tc>
                      <a:txBody>
                        <a:bodyPr/>
                        <a:lstStyle/>
                        <a:p>
                          <a:endParaRPr lang="it-IT"/>
                        </a:p>
                      </a:txBody>
                      <a:tcPr>
                        <a:blipFill>
                          <a:blip r:embed="rId9"/>
                          <a:stretch>
                            <a:fillRect l="-1111" t="-101538" r="-406667" b="-216923"/>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endParaRPr lang="it-IT"/>
                        </a:p>
                      </a:txBody>
                      <a:tcPr>
                        <a:blipFill>
                          <a:blip r:embed="rId9"/>
                          <a:stretch>
                            <a:fillRect l="-1111" t="-198485" r="-406667" b="-113636"/>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endParaRPr lang="it-IT"/>
                        </a:p>
                      </a:txBody>
                      <a:tcPr>
                        <a:blipFill>
                          <a:blip r:embed="rId9"/>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91FBDBBD-D900-45D7-9748-D845E13400A3}"/>
                  </a:ext>
                </a:extLst>
              </p:cNvPr>
              <p:cNvSpPr txBox="1"/>
              <p:nvPr/>
            </p:nvSpPr>
            <p:spPr>
              <a:xfrm>
                <a:off x="194950" y="5486988"/>
                <a:ext cx="949924"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𝐈</m:t>
                      </m:r>
                    </m:oMath>
                  </m:oMathPara>
                </a14:m>
                <a:endParaRPr lang="it-IT" sz="2000" b="1" dirty="0">
                  <a:latin typeface="Arial Nova" panose="020B0504020202020204" pitchFamily="34"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𝑗</m:t>
                          </m:r>
                        </m:sub>
                      </m:sSub>
                    </m:oMath>
                  </m:oMathPara>
                </a14:m>
                <a:endParaRPr lang="it-IT" dirty="0">
                  <a:latin typeface="Arial Nova" panose="020B0504020202020204" pitchFamily="34" charset="0"/>
                </a:endParaRPr>
              </a:p>
            </p:txBody>
          </p:sp>
        </mc:Choice>
        <mc:Fallback xmlns="">
          <p:sp>
            <p:nvSpPr>
              <p:cNvPr id="82" name="CasellaDiTesto 81">
                <a:extLst>
                  <a:ext uri="{FF2B5EF4-FFF2-40B4-BE49-F238E27FC236}">
                    <a16:creationId xmlns:a16="http://schemas.microsoft.com/office/drawing/2014/main" id="{91FBDBBD-D900-45D7-9748-D845E13400A3}"/>
                  </a:ext>
                </a:extLst>
              </p:cNvPr>
              <p:cNvSpPr txBox="1">
                <a:spLocks noRot="1" noChangeAspect="1" noMove="1" noResize="1" noEditPoints="1" noAdjustHandles="1" noChangeArrowheads="1" noChangeShapeType="1" noTextEdit="1"/>
              </p:cNvSpPr>
              <p:nvPr/>
            </p:nvSpPr>
            <p:spPr>
              <a:xfrm>
                <a:off x="194950" y="5486988"/>
                <a:ext cx="949924" cy="699422"/>
              </a:xfrm>
              <a:prstGeom prst="rect">
                <a:avLst/>
              </a:prstGeom>
              <a:blipFill>
                <a:blip r:embed="rId10"/>
                <a:stretch>
                  <a:fillRect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Choice>
        <mc:Fallback xmlns="">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1"/>
                          <a:stretch>
                            <a:fillRect l="-100000" t="-1538" r="-302198" b="-316923"/>
                          </a:stretch>
                        </a:blipFill>
                      </a:tcPr>
                    </a:tc>
                    <a:tc>
                      <a:txBody>
                        <a:bodyPr/>
                        <a:lstStyle/>
                        <a:p>
                          <a:endParaRPr lang="it-IT"/>
                        </a:p>
                      </a:txBody>
                      <a:tcPr>
                        <a:blipFill>
                          <a:blip r:embed="rId11"/>
                          <a:stretch>
                            <a:fillRect l="-202222" t="-1538" r="-205556" b="-316923"/>
                          </a:stretch>
                        </a:blipFill>
                      </a:tcPr>
                    </a:tc>
                    <a:tc>
                      <a:txBody>
                        <a:bodyPr/>
                        <a:lstStyle/>
                        <a:p>
                          <a:endParaRPr lang="it-IT"/>
                        </a:p>
                      </a:txBody>
                      <a:tcPr>
                        <a:blipFill>
                          <a:blip r:embed="rId11"/>
                          <a:stretch>
                            <a:fillRect l="-298901" t="-1538" r="-103297" b="-316923"/>
                          </a:stretch>
                        </a:blipFill>
                      </a:tcPr>
                    </a:tc>
                    <a:tc>
                      <a:txBody>
                        <a:bodyPr/>
                        <a:lstStyle/>
                        <a:p>
                          <a:endParaRPr lang="it-IT"/>
                        </a:p>
                      </a:txBody>
                      <a:tcPr>
                        <a:blipFill>
                          <a:blip r:embed="rId11"/>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1"/>
                          <a:stretch>
                            <a:fillRect l="-1111" t="-100000" r="-406667" b="-212121"/>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endParaRPr lang="it-IT"/>
                        </a:p>
                      </a:txBody>
                      <a:tcPr>
                        <a:blipFill>
                          <a:blip r:embed="rId11"/>
                          <a:stretch>
                            <a:fillRect l="-1111" t="-203077" r="-406667" b="-115385"/>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endParaRPr lang="it-IT"/>
                        </a:p>
                      </a:txBody>
                      <a:tcPr>
                        <a:blipFill>
                          <a:blip r:embed="rId11"/>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44C36FFB-4CC5-4209-966B-26FB39E8658F}"/>
                  </a:ext>
                </a:extLst>
              </p:cNvPr>
              <p:cNvSpPr txBox="1"/>
              <p:nvPr/>
            </p:nvSpPr>
            <p:spPr>
              <a:xfrm>
                <a:off x="7477964" y="5513533"/>
                <a:ext cx="137544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1" smtClean="0">
                          <a:latin typeface="Cambria Math" panose="02040503050406030204" pitchFamily="18" charset="0"/>
                        </a:rPr>
                        <m:t>𝑪</m:t>
                      </m:r>
                      <m:r>
                        <a:rPr lang="it-IT" sz="2000" b="1" i="1" smtClean="0">
                          <a:latin typeface="Cambria Math" panose="02040503050406030204" pitchFamily="18" charset="0"/>
                        </a:rPr>
                        <m:t>=</m:t>
                      </m:r>
                      <m:r>
                        <a:rPr lang="it-IT" sz="2000" b="1" i="1" smtClean="0">
                          <a:latin typeface="Cambria Math" panose="02040503050406030204" pitchFamily="18" charset="0"/>
                        </a:rPr>
                        <m:t>𝑶</m:t>
                      </m:r>
                      <m:r>
                        <a:rPr lang="it-IT" sz="2000" b="1" i="1" smtClean="0">
                          <a:latin typeface="Cambria Math" panose="02040503050406030204" pitchFamily="18" charset="0"/>
                        </a:rPr>
                        <m:t>−</m:t>
                      </m:r>
                      <m:r>
                        <a:rPr lang="it-IT" sz="2000" b="1" i="1" smtClean="0">
                          <a:latin typeface="Cambria Math" panose="02040503050406030204" pitchFamily="18" charset="0"/>
                        </a:rPr>
                        <m:t>𝑰</m:t>
                      </m:r>
                    </m:oMath>
                  </m:oMathPara>
                </a14:m>
                <a:endParaRPr lang="it-IT" sz="2000" b="1" dirty="0">
                  <a:latin typeface="Arial Nova" panose="020B0504020202020204" pitchFamily="34" charset="0"/>
                </a:endParaRPr>
              </a:p>
              <a:p>
                <a:r>
                  <a:rPr lang="it-IT" sz="1600" dirty="0">
                    <a:solidFill>
                      <a:schemeClr val="bg2">
                        <a:lumMod val="25000"/>
                      </a:schemeClr>
                    </a:solidFill>
                    <a:latin typeface="Arial Nova" panose="020B0504020202020204" pitchFamily="34" charset="0"/>
                  </a:rPr>
                  <a:t>Effetto netto</a:t>
                </a:r>
              </a:p>
            </p:txBody>
          </p:sp>
        </mc:Choice>
        <mc:Fallback xmlns="">
          <p:sp>
            <p:nvSpPr>
              <p:cNvPr id="88" name="CasellaDiTesto 87">
                <a:extLst>
                  <a:ext uri="{FF2B5EF4-FFF2-40B4-BE49-F238E27FC236}">
                    <a16:creationId xmlns:a16="http://schemas.microsoft.com/office/drawing/2014/main" id="{44C36FFB-4CC5-4209-966B-26FB39E8658F}"/>
                  </a:ext>
                </a:extLst>
              </p:cNvPr>
              <p:cNvSpPr txBox="1">
                <a:spLocks noRot="1" noChangeAspect="1" noMove="1" noResize="1" noEditPoints="1" noAdjustHandles="1" noChangeArrowheads="1" noChangeShapeType="1" noTextEdit="1"/>
              </p:cNvSpPr>
              <p:nvPr/>
            </p:nvSpPr>
            <p:spPr>
              <a:xfrm>
                <a:off x="7477964" y="5513533"/>
                <a:ext cx="1375440" cy="646331"/>
              </a:xfrm>
              <a:prstGeom prst="rect">
                <a:avLst/>
              </a:prstGeom>
              <a:blipFill>
                <a:blip r:embed="rId12"/>
                <a:stretch>
                  <a:fillRect l="-2667"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Choice>
        <mc:Fallback xmlns="">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3"/>
                          <a:stretch>
                            <a:fillRect l="-100000" t="-1538" r="-302198" b="-316923"/>
                          </a:stretch>
                        </a:blipFill>
                      </a:tcPr>
                    </a:tc>
                    <a:tc>
                      <a:txBody>
                        <a:bodyPr/>
                        <a:lstStyle/>
                        <a:p>
                          <a:endParaRPr lang="it-IT"/>
                        </a:p>
                      </a:txBody>
                      <a:tcPr>
                        <a:blipFill>
                          <a:blip r:embed="rId13"/>
                          <a:stretch>
                            <a:fillRect l="-202222" t="-1538" r="-205556" b="-316923"/>
                          </a:stretch>
                        </a:blipFill>
                      </a:tcPr>
                    </a:tc>
                    <a:tc>
                      <a:txBody>
                        <a:bodyPr/>
                        <a:lstStyle/>
                        <a:p>
                          <a:endParaRPr lang="it-IT"/>
                        </a:p>
                      </a:txBody>
                      <a:tcPr>
                        <a:blipFill>
                          <a:blip r:embed="rId13"/>
                          <a:stretch>
                            <a:fillRect l="-298901" t="-1538" r="-103297" b="-316923"/>
                          </a:stretch>
                        </a:blipFill>
                      </a:tcPr>
                    </a:tc>
                    <a:tc>
                      <a:txBody>
                        <a:bodyPr/>
                        <a:lstStyle/>
                        <a:p>
                          <a:endParaRPr lang="it-IT"/>
                        </a:p>
                      </a:txBody>
                      <a:tcPr>
                        <a:blipFill>
                          <a:blip r:embed="rId13"/>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3"/>
                          <a:stretch>
                            <a:fillRect l="-1111" t="-100000" r="-406667" b="-212121"/>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endParaRPr lang="it-IT"/>
                        </a:p>
                      </a:txBody>
                      <a:tcPr>
                        <a:blipFill>
                          <a:blip r:embed="rId13"/>
                          <a:stretch>
                            <a:fillRect l="-1111" t="-203077" r="-406667" b="-1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endParaRPr lang="it-IT"/>
                        </a:p>
                      </a:txBody>
                      <a:tcPr>
                        <a:blipFill>
                          <a:blip r:embed="rId13"/>
                          <a:stretch>
                            <a:fillRect l="-1111" t="-303077" r="-406667" b="-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25C5A2D3-4CF1-4518-B411-604BB21DAB37}"/>
                  </a:ext>
                </a:extLst>
              </p:cNvPr>
              <p:cNvSpPr txBox="1"/>
              <p:nvPr/>
            </p:nvSpPr>
            <p:spPr>
              <a:xfrm>
                <a:off x="3789068" y="5456422"/>
                <a:ext cx="1002653"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𝐎</m:t>
                      </m:r>
                    </m:oMath>
                  </m:oMathPara>
                </a14:m>
                <a:endParaRPr lang="it-IT" sz="2000" b="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𝑝</m:t>
                          </m:r>
                        </m:e>
                        <m:sub>
                          <m:r>
                            <a:rPr lang="it-IT" b="0" i="1" smtClean="0">
                              <a:latin typeface="Cambria Math" panose="02040503050406030204" pitchFamily="18" charset="0"/>
                              <a:ea typeface="Cambria Math" panose="02040503050406030204" pitchFamily="18" charset="0"/>
                            </a:rPr>
                            <m:t>𝑖</m:t>
                          </m:r>
                        </m:sub>
                      </m:sSub>
                    </m:oMath>
                  </m:oMathPara>
                </a14:m>
                <a:endParaRPr lang="it-IT" dirty="0">
                  <a:latin typeface="Arial Nova" panose="020B0504020202020204" pitchFamily="34" charset="0"/>
                </a:endParaRPr>
              </a:p>
            </p:txBody>
          </p:sp>
        </mc:Choice>
        <mc:Fallback xmlns="">
          <p:sp>
            <p:nvSpPr>
              <p:cNvPr id="91" name="CasellaDiTesto 90">
                <a:extLst>
                  <a:ext uri="{FF2B5EF4-FFF2-40B4-BE49-F238E27FC236}">
                    <a16:creationId xmlns:a16="http://schemas.microsoft.com/office/drawing/2014/main" id="{25C5A2D3-4CF1-4518-B411-604BB21DAB37}"/>
                  </a:ext>
                </a:extLst>
              </p:cNvPr>
              <p:cNvSpPr txBox="1">
                <a:spLocks noRot="1" noChangeAspect="1" noMove="1" noResize="1" noEditPoints="1" noAdjustHandles="1" noChangeArrowheads="1" noChangeShapeType="1" noTextEdit="1"/>
              </p:cNvSpPr>
              <p:nvPr/>
            </p:nvSpPr>
            <p:spPr>
              <a:xfrm>
                <a:off x="3789068" y="5456422"/>
                <a:ext cx="1002653" cy="699422"/>
              </a:xfrm>
              <a:prstGeom prst="rect">
                <a:avLst/>
              </a:prstGeom>
              <a:blipFill>
                <a:blip r:embed="rId14"/>
                <a:stretch>
                  <a:fillRect b="-434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AF3D694-B561-476D-BFF0-3A628F9FDA8F}"/>
              </a:ext>
            </a:extLst>
          </p:cNvPr>
          <p:cNvSpPr txBox="1"/>
          <p:nvPr/>
        </p:nvSpPr>
        <p:spPr>
          <a:xfrm>
            <a:off x="5490639" y="2062616"/>
            <a:ext cx="5350090"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L’equazione fondamentale di questa rete è:</a:t>
            </a:r>
          </a:p>
        </p:txBody>
      </p:sp>
      <p:grpSp>
        <p:nvGrpSpPr>
          <p:cNvPr id="21" name="Gruppo 20">
            <a:extLst>
              <a:ext uri="{FF2B5EF4-FFF2-40B4-BE49-F238E27FC236}">
                <a16:creationId xmlns:a16="http://schemas.microsoft.com/office/drawing/2014/main" id="{B5F625AE-81D1-4E7B-86C2-F77108382585}"/>
              </a:ext>
            </a:extLst>
          </p:cNvPr>
          <p:cNvGrpSpPr/>
          <p:nvPr/>
        </p:nvGrpSpPr>
        <p:grpSpPr>
          <a:xfrm>
            <a:off x="5237962" y="2518191"/>
            <a:ext cx="6206175" cy="1877084"/>
            <a:chOff x="5294460" y="2580326"/>
            <a:chExt cx="6206175" cy="1877084"/>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Choice>
          <mc:Fallback xmlns="">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Choice>
          <mc:Fallback xmlns="">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Fallback>
        </mc:AlternateContent>
        <p:sp>
          <p:nvSpPr>
            <p:cNvPr id="20" name="CasellaDiTesto 19">
              <a:extLst>
                <a:ext uri="{FF2B5EF4-FFF2-40B4-BE49-F238E27FC236}">
                  <a16:creationId xmlns:a16="http://schemas.microsoft.com/office/drawing/2014/main" id="{5FC77129-36B3-4275-A3A6-0A4CE6B26657}"/>
                </a:ext>
              </a:extLst>
            </p:cNvPr>
            <p:cNvSpPr txBox="1">
              <a:spLocks/>
            </p:cNvSpPr>
            <p:nvPr/>
          </p:nvSpPr>
          <p:spPr>
            <a:xfrm>
              <a:off x="5730148" y="338480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43" name="CasellaDiTesto 42">
              <a:extLst>
                <a:ext uri="{FF2B5EF4-FFF2-40B4-BE49-F238E27FC236}">
                  <a16:creationId xmlns:a16="http://schemas.microsoft.com/office/drawing/2014/main" id="{7A8F6F57-794B-4C7D-A643-2C96002853A8}"/>
                </a:ext>
              </a:extLst>
            </p:cNvPr>
            <p:cNvSpPr txBox="1">
              <a:spLocks/>
            </p:cNvSpPr>
            <p:nvPr/>
          </p:nvSpPr>
          <p:spPr>
            <a:xfrm>
              <a:off x="8032166" y="3384808"/>
              <a:ext cx="339338" cy="369332"/>
            </a:xfrm>
            <a:prstGeom prst="rect">
              <a:avLst/>
            </a:prstGeom>
            <a:noFill/>
          </p:spPr>
          <p:txBody>
            <a:bodyPr wrap="square" rtlCol="0">
              <a:spAutoFit/>
            </a:bodyPr>
            <a:lstStyle/>
            <a:p>
              <a:pPr algn="ctr"/>
              <a:r>
                <a:rPr lang="it-IT" dirty="0">
                  <a:latin typeface="Arial Nova" panose="020B0504020202020204" pitchFamily="34" charset="0"/>
                </a:rPr>
                <a:t>x</a:t>
              </a:r>
            </a:p>
          </p:txBody>
        </p:sp>
        <p:sp>
          <p:nvSpPr>
            <p:cNvPr id="44" name="CasellaDiTesto 43">
              <a:extLst>
                <a:ext uri="{FF2B5EF4-FFF2-40B4-BE49-F238E27FC236}">
                  <a16:creationId xmlns:a16="http://schemas.microsoft.com/office/drawing/2014/main" id="{1D271C69-54BD-4167-898F-C9A7F8F8B3D5}"/>
                </a:ext>
              </a:extLst>
            </p:cNvPr>
            <p:cNvSpPr txBox="1">
              <a:spLocks/>
            </p:cNvSpPr>
            <p:nvPr/>
          </p:nvSpPr>
          <p:spPr>
            <a:xfrm>
              <a:off x="8917861" y="338605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mc:AlternateContent xmlns:mc="http://schemas.openxmlformats.org/markup-compatibility/2006" xmlns:a14="http://schemas.microsoft.com/office/drawing/2010/main">
          <mc:Choice Requires="a14">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p:sp>
          <p:nvSpPr>
            <p:cNvPr id="49" name="CasellaDiTesto 48">
              <a:extLst>
                <a:ext uri="{FF2B5EF4-FFF2-40B4-BE49-F238E27FC236}">
                  <a16:creationId xmlns:a16="http://schemas.microsoft.com/office/drawing/2014/main" id="{2CE82D8B-39A6-4BA9-8B9E-F202FB796FBC}"/>
                </a:ext>
              </a:extLst>
            </p:cNvPr>
            <p:cNvSpPr txBox="1">
              <a:spLocks/>
            </p:cNvSpPr>
            <p:nvPr/>
          </p:nvSpPr>
          <p:spPr>
            <a:xfrm>
              <a:off x="9815749" y="3363277"/>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1" name="CasellaDiTesto 50">
              <a:extLst>
                <a:ext uri="{FF2B5EF4-FFF2-40B4-BE49-F238E27FC236}">
                  <a16:creationId xmlns:a16="http://schemas.microsoft.com/office/drawing/2014/main" id="{E82B9AB7-7681-4EB7-9481-58244608FDDF}"/>
                </a:ext>
              </a:extLst>
            </p:cNvPr>
            <p:cNvSpPr txBox="1">
              <a:spLocks/>
            </p:cNvSpPr>
            <p:nvPr/>
          </p:nvSpPr>
          <p:spPr>
            <a:xfrm>
              <a:off x="10673799" y="3377779"/>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2" name="CasellaDiTesto 51">
              <a:extLst>
                <a:ext uri="{FF2B5EF4-FFF2-40B4-BE49-F238E27FC236}">
                  <a16:creationId xmlns:a16="http://schemas.microsoft.com/office/drawing/2014/main" id="{935FC04D-96D4-40BF-84A9-A4642BBCC414}"/>
                </a:ext>
              </a:extLst>
            </p:cNvPr>
            <p:cNvSpPr txBox="1">
              <a:spLocks/>
            </p:cNvSpPr>
            <p:nvPr/>
          </p:nvSpPr>
          <p:spPr>
            <a:xfrm>
              <a:off x="5294460" y="2590753"/>
              <a:ext cx="348094" cy="369332"/>
            </a:xfrm>
            <a:prstGeom prst="rect">
              <a:avLst/>
            </a:prstGeom>
            <a:noFill/>
          </p:spPr>
          <p:txBody>
            <a:bodyPr wrap="square" rtlCol="0">
              <a:spAutoFit/>
            </a:bodyPr>
            <a:lstStyle/>
            <a:p>
              <a:r>
                <a:rPr lang="it-IT" dirty="0">
                  <a:latin typeface="Arial Nova" panose="020B0504020202020204" pitchFamily="34" charset="0"/>
                </a:rPr>
                <a:t>m</a:t>
              </a:r>
            </a:p>
          </p:txBody>
        </p:sp>
        <p:sp>
          <p:nvSpPr>
            <p:cNvPr id="54" name="CasellaDiTesto 53">
              <a:extLst>
                <a:ext uri="{FF2B5EF4-FFF2-40B4-BE49-F238E27FC236}">
                  <a16:creationId xmlns:a16="http://schemas.microsoft.com/office/drawing/2014/main" id="{A8784762-D41F-4DCB-8D9A-010D49BFA8A4}"/>
                </a:ext>
              </a:extLst>
            </p:cNvPr>
            <p:cNvSpPr txBox="1">
              <a:spLocks/>
            </p:cNvSpPr>
            <p:nvPr/>
          </p:nvSpPr>
          <p:spPr>
            <a:xfrm>
              <a:off x="6857065" y="2598780"/>
              <a:ext cx="348094" cy="369332"/>
            </a:xfrm>
            <a:prstGeom prst="rect">
              <a:avLst/>
            </a:prstGeom>
            <a:noFill/>
          </p:spPr>
          <p:txBody>
            <a:bodyPr wrap="square" rtlCol="0">
              <a:spAutoFit/>
            </a:bodyPr>
            <a:lstStyle/>
            <a:p>
              <a:r>
                <a:rPr lang="it-IT" dirty="0">
                  <a:latin typeface="Arial Nova" panose="020B0504020202020204" pitchFamily="34" charset="0"/>
                </a:rPr>
                <a:t>C</a:t>
              </a:r>
            </a:p>
          </p:txBody>
        </p:sp>
        <p:sp>
          <p:nvSpPr>
            <p:cNvPr id="55" name="CasellaDiTesto 54">
              <a:extLst>
                <a:ext uri="{FF2B5EF4-FFF2-40B4-BE49-F238E27FC236}">
                  <a16:creationId xmlns:a16="http://schemas.microsoft.com/office/drawing/2014/main" id="{894B6196-AE5E-446F-9CD0-1AE6DB1A629B}"/>
                </a:ext>
              </a:extLst>
            </p:cNvPr>
            <p:cNvSpPr txBox="1">
              <a:spLocks/>
            </p:cNvSpPr>
            <p:nvPr/>
          </p:nvSpPr>
          <p:spPr>
            <a:xfrm>
              <a:off x="8473629" y="2580326"/>
              <a:ext cx="348094" cy="369332"/>
            </a:xfrm>
            <a:prstGeom prst="rect">
              <a:avLst/>
            </a:prstGeom>
            <a:noFill/>
          </p:spPr>
          <p:txBody>
            <a:bodyPr wrap="square" rtlCol="0">
              <a:spAutoFit/>
            </a:bodyPr>
            <a:lstStyle/>
            <a:p>
              <a:r>
                <a:rPr lang="it-IT" dirty="0">
                  <a:latin typeface="Arial Nova" panose="020B0504020202020204" pitchFamily="34" charset="0"/>
                </a:rPr>
                <a:t>s</a:t>
              </a:r>
            </a:p>
          </p:txBody>
        </p:sp>
        <mc:AlternateContent xmlns:mc="http://schemas.openxmlformats.org/markup-compatibility/2006" xmlns:a14="http://schemas.microsoft.com/office/drawing/2010/main">
          <mc:Choice Requires="a14">
            <p:sp>
              <p:nvSpPr>
                <p:cNvPr id="56" name="CasellaDiTesto 55">
                  <a:extLst>
                    <a:ext uri="{FF2B5EF4-FFF2-40B4-BE49-F238E27FC236}">
                      <a16:creationId xmlns:a16="http://schemas.microsoft.com/office/drawing/2014/main" id="{C90E69E8-742F-4FDB-97AA-EE881AABE351}"/>
                    </a:ext>
                  </a:extLst>
                </p:cNvPr>
                <p:cNvSpPr txBox="1">
                  <a:spLocks/>
                </p:cNvSpPr>
                <p:nvPr/>
              </p:nvSpPr>
              <p:spPr>
                <a:xfrm>
                  <a:off x="11134783" y="2646868"/>
                  <a:ext cx="348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i="1" dirty="0" smtClean="0">
                                <a:latin typeface="Cambria Math" panose="02040503050406030204" pitchFamily="18" charset="0"/>
                              </a:rPr>
                            </m:ctrlPr>
                          </m:sSupPr>
                          <m:e>
                            <m:r>
                              <m:rPr>
                                <m:sty m:val="p"/>
                              </m:rPr>
                              <a:rPr lang="it-IT" b="0" i="0" dirty="0" smtClean="0">
                                <a:latin typeface="Cambria Math" panose="02040503050406030204" pitchFamily="18" charset="0"/>
                              </a:rPr>
                              <m:t>m</m:t>
                            </m:r>
                          </m:e>
                          <m:sup>
                            <m:r>
                              <a:rPr lang="it-IT" b="0" i="0" dirty="0" smtClean="0">
                                <a:latin typeface="Cambria Math" panose="02040503050406030204" pitchFamily="18" charset="0"/>
                              </a:rPr>
                              <m:t>′</m:t>
                            </m:r>
                          </m:sup>
                        </m:sSup>
                      </m:oMath>
                    </m:oMathPara>
                  </a14:m>
                  <a:endParaRPr lang="it-IT" dirty="0">
                    <a:latin typeface="Arial Nova" panose="020B0504020202020204" pitchFamily="34" charset="0"/>
                  </a:endParaRPr>
                </a:p>
              </p:txBody>
            </p:sp>
          </mc:Choice>
          <mc:Fallback xmlns="">
            <p:sp>
              <p:nvSpPr>
                <p:cNvPr id="56" name="CasellaDiTesto 55">
                  <a:extLst>
                    <a:ext uri="{FF2B5EF4-FFF2-40B4-BE49-F238E27FC236}">
                      <a16:creationId xmlns:a16="http://schemas.microsoft.com/office/drawing/2014/main" id="{C90E69E8-742F-4FDB-97AA-EE881AABE351}"/>
                    </a:ext>
                  </a:extLst>
                </p:cNvPr>
                <p:cNvSpPr txBox="1">
                  <a:spLocks noRot="1" noChangeAspect="1" noMove="1" noResize="1" noEditPoints="1" noAdjustHandles="1" noChangeArrowheads="1" noChangeShapeType="1" noTextEdit="1"/>
                </p:cNvSpPr>
                <p:nvPr/>
              </p:nvSpPr>
              <p:spPr>
                <a:xfrm>
                  <a:off x="11134783" y="2646868"/>
                  <a:ext cx="348094" cy="369332"/>
                </a:xfrm>
                <a:prstGeom prst="rect">
                  <a:avLst/>
                </a:prstGeom>
                <a:blipFill>
                  <a:blip r:embed="rId15"/>
                  <a:stretch>
                    <a:fillRect r="-14035"/>
                  </a:stretch>
                </a:blipFill>
              </p:spPr>
              <p:txBody>
                <a:bodyPr/>
                <a:lstStyle/>
                <a:p>
                  <a:r>
                    <a:rPr lang="it-IT">
                      <a:noFill/>
                    </a:rPr>
                    <a:t> </a:t>
                  </a:r>
                </a:p>
              </p:txBody>
            </p:sp>
          </mc:Fallback>
        </mc:AlternateContent>
      </p:grpSp>
    </p:spTree>
    <p:extLst>
      <p:ext uri="{BB962C8B-B14F-4D97-AF65-F5344CB8AC3E}">
        <p14:creationId xmlns:p14="http://schemas.microsoft.com/office/powerpoint/2010/main" val="30757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768C3-2CFB-4620-8E57-E6191976D0B2}"/>
              </a:ext>
            </a:extLst>
          </p:cNvPr>
          <p:cNvSpPr>
            <a:spLocks noGrp="1"/>
          </p:cNvSpPr>
          <p:nvPr>
            <p:ph type="title"/>
          </p:nvPr>
        </p:nvSpPr>
        <p:spPr/>
        <p:txBody>
          <a:bodyPr/>
          <a:lstStyle/>
          <a:p>
            <a:r>
              <a:rPr lang="it-IT" dirty="0"/>
              <a:t>Invarianti di una rete di </a:t>
            </a:r>
            <a:r>
              <a:rPr lang="it-IT" dirty="0" err="1"/>
              <a:t>petri</a:t>
            </a:r>
            <a:endParaRPr lang="it-IT" dirty="0"/>
          </a:p>
        </p:txBody>
      </p:sp>
      <p:sp>
        <p:nvSpPr>
          <p:cNvPr id="3" name="Segnaposto contenuto 2">
            <a:extLst>
              <a:ext uri="{FF2B5EF4-FFF2-40B4-BE49-F238E27FC236}">
                <a16:creationId xmlns:a16="http://schemas.microsoft.com/office/drawing/2014/main" id="{A35455C0-0F40-4BAA-9143-3878EE0CE5FC}"/>
              </a:ext>
            </a:extLst>
          </p:cNvPr>
          <p:cNvSpPr>
            <a:spLocks noGrp="1"/>
          </p:cNvSpPr>
          <p:nvPr>
            <p:ph idx="1"/>
          </p:nvPr>
        </p:nvSpPr>
        <p:spPr>
          <a:xfrm>
            <a:off x="581192" y="1957138"/>
            <a:ext cx="11029616" cy="4668252"/>
          </a:xfrm>
        </p:spPr>
        <p:txBody>
          <a:bodyPr>
            <a:normAutofit lnSpcReduction="10000"/>
          </a:bodyPr>
          <a:lstStyle/>
          <a:p>
            <a:pPr marL="0" indent="0">
              <a:buNone/>
            </a:pPr>
            <a:r>
              <a:rPr lang="it-IT" sz="2000" dirty="0">
                <a:latin typeface="Arial Nova" panose="020B0504020202020204" pitchFamily="34" charset="0"/>
              </a:rPr>
              <a:t>La rappresentazione matriciale di una rete P/T consente di identificare alcune proprietà che non mutano a seconda della marcatura raggiungibile, ovvero gli invarianti.</a:t>
            </a:r>
          </a:p>
          <a:p>
            <a:pPr marL="0" indent="0">
              <a:buNone/>
            </a:pPr>
            <a:r>
              <a:rPr lang="it-IT" sz="2000" dirty="0">
                <a:latin typeface="Arial Nova" panose="020B0504020202020204" pitchFamily="34" charset="0"/>
              </a:rPr>
              <a:t>Questi si distinguono in:</a:t>
            </a:r>
          </a:p>
          <a:p>
            <a:r>
              <a:rPr lang="it-IT" sz="2000" dirty="0">
                <a:latin typeface="Arial Nova" panose="020B0504020202020204" pitchFamily="34" charset="0"/>
              </a:rPr>
              <a:t>P-Invarianti, se riferiti ai posti;</a:t>
            </a:r>
          </a:p>
          <a:p>
            <a:r>
              <a:rPr lang="it-IT" sz="2000" dirty="0">
                <a:latin typeface="Arial Nova" panose="020B0504020202020204" pitchFamily="34" charset="0"/>
              </a:rPr>
              <a:t>T-Invarianti, se riferiti alle transizioni;</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Per </a:t>
            </a:r>
            <a:r>
              <a:rPr lang="it-IT" sz="2000" i="1" dirty="0">
                <a:latin typeface="Arial Nova" panose="020B0504020202020204" pitchFamily="34" charset="0"/>
              </a:rPr>
              <a:t>P-Invariante</a:t>
            </a:r>
            <a:r>
              <a:rPr lang="it-IT" sz="2000" dirty="0">
                <a:latin typeface="Arial Nova" panose="020B0504020202020204" pitchFamily="34" charset="0"/>
              </a:rPr>
              <a:t> si intende la somma pesata ottenuta dal prodotto del numero di token che, in una qualsiasi marcatura raggiungibile, si trovano in ogni posto, in base al peso che vi è associato.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Con </a:t>
            </a:r>
            <a:r>
              <a:rPr lang="it-IT" sz="2000" i="1" dirty="0">
                <a:latin typeface="Arial Nova" panose="020B0504020202020204" pitchFamily="34" charset="0"/>
              </a:rPr>
              <a:t>T-Invariante</a:t>
            </a:r>
            <a:r>
              <a:rPr lang="it-IT" sz="2000" dirty="0">
                <a:latin typeface="Arial Nova" panose="020B0504020202020204" pitchFamily="34" charset="0"/>
              </a:rPr>
              <a:t>, invece, ci si riferisce ad una sequenza di scatti ciclica, in grado di riportare la rete nella marcatura di partenza, lo stato "home".</a:t>
            </a:r>
          </a:p>
        </p:txBody>
      </p:sp>
    </p:spTree>
    <p:extLst>
      <p:ext uri="{BB962C8B-B14F-4D97-AF65-F5344CB8AC3E}">
        <p14:creationId xmlns:p14="http://schemas.microsoft.com/office/powerpoint/2010/main" val="368008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Reti di </a:t>
            </a:r>
            <a:r>
              <a:rPr lang="it-IT" dirty="0" err="1"/>
              <a:t>petri</a:t>
            </a:r>
            <a:r>
              <a:rPr lang="it-IT" dirty="0"/>
              <a:t> temporizzate</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dei tipi e delle caratteristiche</a:t>
            </a:r>
          </a:p>
        </p:txBody>
      </p:sp>
    </p:spTree>
    <p:extLst>
      <p:ext uri="{BB962C8B-B14F-4D97-AF65-F5344CB8AC3E}">
        <p14:creationId xmlns:p14="http://schemas.microsoft.com/office/powerpoint/2010/main" val="76614470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271D2-D5BA-46CE-B088-33FC7FE66FE8}"/>
              </a:ext>
            </a:extLst>
          </p:cNvPr>
          <p:cNvSpPr>
            <a:spLocks noGrp="1"/>
          </p:cNvSpPr>
          <p:nvPr>
            <p:ph type="title"/>
          </p:nvPr>
        </p:nvSpPr>
        <p:spPr/>
        <p:txBody>
          <a:bodyPr/>
          <a:lstStyle/>
          <a:p>
            <a:r>
              <a:rPr lang="it-IT" dirty="0"/>
              <a:t>Estensioni delle reti di </a:t>
            </a:r>
            <a:r>
              <a:rPr lang="it-IT" dirty="0" err="1"/>
              <a:t>petri</a:t>
            </a:r>
            <a:endParaRPr lang="it-IT" dirty="0"/>
          </a:p>
        </p:txBody>
      </p:sp>
      <p:sp>
        <p:nvSpPr>
          <p:cNvPr id="3" name="Segnaposto contenuto 2">
            <a:extLst>
              <a:ext uri="{FF2B5EF4-FFF2-40B4-BE49-F238E27FC236}">
                <a16:creationId xmlns:a16="http://schemas.microsoft.com/office/drawing/2014/main" id="{1F8A8A45-30F7-4633-8744-87F86E58277E}"/>
              </a:ext>
            </a:extLst>
          </p:cNvPr>
          <p:cNvSpPr>
            <a:spLocks noGrp="1"/>
          </p:cNvSpPr>
          <p:nvPr>
            <p:ph idx="1"/>
          </p:nvPr>
        </p:nvSpPr>
        <p:spPr>
          <a:xfrm>
            <a:off x="581192" y="2117556"/>
            <a:ext cx="11029616" cy="4395538"/>
          </a:xfrm>
        </p:spPr>
        <p:txBody>
          <a:bodyPr>
            <a:normAutofit lnSpcReduction="10000"/>
          </a:bodyPr>
          <a:lstStyle/>
          <a:p>
            <a:pPr marL="0" indent="0">
              <a:buNone/>
            </a:pPr>
            <a:r>
              <a:rPr lang="it-IT" sz="2000" dirty="0">
                <a:latin typeface="Arial Nova" panose="020B0504020202020204" pitchFamily="34" charset="0"/>
              </a:rPr>
              <a:t>Per aumentare il potere di modellazione delle reti di Petri sono state introdotte alcune estensioni,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P/T con </a:t>
            </a:r>
            <a:r>
              <a:rPr lang="it-IT" sz="2000" i="1" dirty="0">
                <a:latin typeface="Arial Nova" panose="020B0504020202020204" pitchFamily="34" charset="0"/>
              </a:rPr>
              <a:t>archi</a:t>
            </a:r>
            <a:r>
              <a:rPr lang="it-IT" sz="2000" dirty="0">
                <a:latin typeface="Arial Nova" panose="020B0504020202020204" pitchFamily="34" charset="0"/>
              </a:rPr>
              <a:t> </a:t>
            </a:r>
            <a:r>
              <a:rPr lang="it-IT" sz="2000" i="1" dirty="0">
                <a:latin typeface="Arial Nova" panose="020B0504020202020204" pitchFamily="34" charset="0"/>
              </a:rPr>
              <a:t>inibitori</a:t>
            </a:r>
            <a:r>
              <a:rPr lang="it-IT" sz="2000" dirty="0">
                <a:latin typeface="Arial Nova" panose="020B0504020202020204" pitchFamily="34" charset="0"/>
              </a:rPr>
              <a:t> o negatori, in modo che, anche se è presente un token nel posto di ingresso collegato ad una transizione, questa risulterà comunque disabilitata a causa del tipo di arco sopracitato (realizzando una sorta di priorità tra le varie transizioni);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colorata</a:t>
            </a:r>
            <a:r>
              <a:rPr lang="it-IT" sz="2000" dirty="0">
                <a:latin typeface="Arial Nova" panose="020B0504020202020204" pitchFamily="34" charset="0"/>
              </a:rPr>
              <a:t>, per poter distinguere i vari token in diversi tipi, tramite la specifica del «</a:t>
            </a:r>
            <a:r>
              <a:rPr lang="it-IT" sz="2000" dirty="0" err="1">
                <a:latin typeface="Arial Nova" panose="020B0504020202020204" pitchFamily="34" charset="0"/>
              </a:rPr>
              <a:t>colorset</a:t>
            </a:r>
            <a:r>
              <a:rPr lang="it-IT" sz="2000" dirty="0">
                <a:latin typeface="Arial Nova" panose="020B0504020202020204" pitchFamily="34" charset="0"/>
              </a:rPr>
              <a:t>», ottenendo così una maggiore espressività della rete stessa;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estesa</a:t>
            </a:r>
            <a:r>
              <a:rPr lang="it-IT" sz="2000" dirty="0">
                <a:latin typeface="Arial Nova" panose="020B0504020202020204" pitchFamily="34" charset="0"/>
              </a:rPr>
              <a:t> con il </a:t>
            </a:r>
            <a:r>
              <a:rPr lang="it-IT" sz="2000" i="1" dirty="0">
                <a:latin typeface="Arial Nova" panose="020B0504020202020204" pitchFamily="34" charset="0"/>
              </a:rPr>
              <a:t>tempo, </a:t>
            </a:r>
            <a:r>
              <a:rPr lang="it-IT" sz="2000" dirty="0">
                <a:latin typeface="Arial Nova" panose="020B0504020202020204" pitchFamily="34" charset="0"/>
              </a:rPr>
              <a:t>dando luogo a diversi tipi di reti temporizzate, ossia le </a:t>
            </a:r>
            <a:r>
              <a:rPr lang="it-IT" sz="2000" dirty="0" err="1">
                <a:latin typeface="Arial Nova" panose="020B0504020202020204" pitchFamily="34" charset="0"/>
              </a:rPr>
              <a:t>Transition-Timed</a:t>
            </a:r>
            <a:r>
              <a:rPr lang="it-IT" sz="2000" dirty="0">
                <a:latin typeface="Arial Nova" panose="020B0504020202020204" pitchFamily="34" charset="0"/>
              </a:rPr>
              <a:t> Petri Nets e le </a:t>
            </a:r>
            <a:r>
              <a:rPr lang="it-IT" sz="2000" dirty="0" err="1">
                <a:latin typeface="Arial Nova" panose="020B0504020202020204" pitchFamily="34" charset="0"/>
              </a:rPr>
              <a:t>Placed-Timed</a:t>
            </a:r>
            <a:r>
              <a:rPr lang="it-IT" sz="2000" dirty="0">
                <a:latin typeface="Arial Nova" panose="020B0504020202020204" pitchFamily="34" charset="0"/>
              </a:rPr>
              <a:t> Petri Nets;</a:t>
            </a:r>
          </a:p>
        </p:txBody>
      </p:sp>
    </p:spTree>
    <p:extLst>
      <p:ext uri="{BB962C8B-B14F-4D97-AF65-F5344CB8AC3E}">
        <p14:creationId xmlns:p14="http://schemas.microsoft.com/office/powerpoint/2010/main" val="35759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8BCC5-986F-4B87-AEC0-77028AC2C5F5}"/>
              </a:ext>
            </a:extLst>
          </p:cNvPr>
          <p:cNvSpPr>
            <a:spLocks noGrp="1"/>
          </p:cNvSpPr>
          <p:nvPr>
            <p:ph type="title"/>
          </p:nvPr>
        </p:nvSpPr>
        <p:spPr/>
        <p:txBody>
          <a:bodyPr/>
          <a:lstStyle/>
          <a:p>
            <a:r>
              <a:rPr lang="it-IT" dirty="0"/>
              <a:t>Tipi di Reti di </a:t>
            </a:r>
            <a:r>
              <a:rPr lang="it-IT" dirty="0" err="1"/>
              <a:t>petri</a:t>
            </a:r>
            <a:r>
              <a:rPr lang="it-IT" dirty="0"/>
              <a:t> temporizzate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61C78F1-B103-48AB-9E10-CA85A14EF655}"/>
                  </a:ext>
                </a:extLst>
              </p:cNvPr>
              <p:cNvSpPr>
                <a:spLocks noGrp="1"/>
              </p:cNvSpPr>
              <p:nvPr>
                <p:ph idx="1"/>
              </p:nvPr>
            </p:nvSpPr>
            <p:spPr>
              <a:xfrm>
                <a:off x="581191" y="1875697"/>
                <a:ext cx="11029616" cy="3915504"/>
              </a:xfrm>
            </p:spPr>
            <p:txBody>
              <a:bodyPr>
                <a:normAutofit/>
              </a:bodyPr>
              <a:lstStyle/>
              <a:p>
                <a:r>
                  <a:rPr lang="it-IT" sz="2000" dirty="0">
                    <a:solidFill>
                      <a:schemeClr val="bg2">
                        <a:lumMod val="25000"/>
                      </a:schemeClr>
                    </a:solidFill>
                    <a:latin typeface="Arial Nova" panose="020B0504020202020204" pitchFamily="34" charset="0"/>
                  </a:rPr>
                  <a:t>Una rete di Petri di tipo TTPN assegna i tempi di scatto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alle transizioni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ea typeface="Cambria Math" panose="02040503050406030204" pitchFamily="18" charset="0"/>
                          </a:rPr>
                          <m:t>𝜏</m:t>
                        </m:r>
                      </m:e>
                      <m:sub>
                        <m:r>
                          <a:rPr lang="it-IT" sz="2000" i="1">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 per cui </a:t>
                </a:r>
              </a:p>
              <a:p>
                <a:pPr marL="0" indent="0" algn="ctr">
                  <a:buNone/>
                </a:pPr>
                <a:r>
                  <a:rPr lang="it-IT" sz="2000" dirty="0">
                    <a:solidFill>
                      <a:schemeClr val="bg2">
                        <a:lumMod val="25000"/>
                      </a:schemeClr>
                    </a:solidFill>
                    <a:latin typeface="Arial Nova" panose="020B0504020202020204" pitchFamily="34" charset="0"/>
                    <a:ea typeface="Cambria Math" panose="02040503050406030204" pitchFamily="18" charset="0"/>
                  </a:rPr>
                  <a:t>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𝑅</m:t>
                    </m:r>
                  </m:oMath>
                </a14:m>
                <a:endParaRPr lang="it-IT" sz="2000" dirty="0">
                  <a:solidFill>
                    <a:schemeClr val="bg2">
                      <a:lumMod val="25000"/>
                    </a:schemeClr>
                  </a:solidFill>
                  <a:latin typeface="Arial Nova" panose="020B0504020202020204" pitchFamily="34" charset="0"/>
                  <a:ea typeface="Cambria Math" panose="02040503050406030204" pitchFamily="18" charset="0"/>
                </a:endParaRPr>
              </a:p>
              <a:p>
                <a:pPr marL="0" indent="0">
                  <a:buNone/>
                </a:pPr>
                <a:r>
                  <a:rPr lang="it-IT" sz="2000" dirty="0">
                    <a:solidFill>
                      <a:schemeClr val="bg2">
                        <a:lumMod val="25000"/>
                      </a:schemeClr>
                    </a:solidFill>
                    <a:latin typeface="Arial Nova" panose="020B0504020202020204" pitchFamily="34" charset="0"/>
                  </a:rPr>
                  <a:t>Dunque, le transizioni sono viste come delle attività, ciascuna delle quali inizia non appena la transizione corrispondente viene abilitata e termina quando si verifica lo scatto;</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PTPN, invece, assegna i tempi di conservazione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ai posti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𝑝</m:t>
                        </m:r>
                      </m:e>
                      <m:sub>
                        <m:r>
                          <a:rPr lang="it-IT" sz="2000" i="1">
                            <a:solidFill>
                              <a:schemeClr val="bg2">
                                <a:lumMod val="25000"/>
                              </a:schemeClr>
                            </a:solidFill>
                            <a:latin typeface="Cambria Math" panose="02040503050406030204" pitchFamily="18" charset="0"/>
                          </a:rPr>
                          <m:t>𝑖</m:t>
                        </m:r>
                      </m:sub>
                    </m:sSub>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ovvero</a:t>
                </a:r>
              </a:p>
              <a:p>
                <a:pPr marL="0" indent="0">
                  <a:buNone/>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i="1" smtClean="0">
                          <a:solidFill>
                            <a:schemeClr val="bg2">
                              <a:lumMod val="25000"/>
                            </a:schemeClr>
                          </a:solidFill>
                          <a:latin typeface="Cambria Math" panose="02040503050406030204" pitchFamily="18" charset="0"/>
                          <a:ea typeface="Cambria Math" panose="02040503050406030204" pitchFamily="18" charset="0"/>
                        </a:rPr>
                        <m:t>𝑅</m:t>
                      </m:r>
                    </m:oMath>
                  </m:oMathPara>
                </a14:m>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In questo caso i token che arrivano in un posto vi rimangono per un certo tempo di conservazione, prima di essere utilizzati per lo scatto della rispettiva transizione;</a:t>
                </a:r>
              </a:p>
            </p:txBody>
          </p:sp>
        </mc:Choice>
        <mc:Fallback xmlns="">
          <p:sp>
            <p:nvSpPr>
              <p:cNvPr id="3" name="Segnaposto contenuto 2">
                <a:extLst>
                  <a:ext uri="{FF2B5EF4-FFF2-40B4-BE49-F238E27FC236}">
                    <a16:creationId xmlns:a16="http://schemas.microsoft.com/office/drawing/2014/main" id="{661C78F1-B103-48AB-9E10-CA85A14EF655}"/>
                  </a:ext>
                </a:extLst>
              </p:cNvPr>
              <p:cNvSpPr>
                <a:spLocks noGrp="1" noRot="1" noChangeAspect="1" noMove="1" noResize="1" noEditPoints="1" noAdjustHandles="1" noChangeArrowheads="1" noChangeShapeType="1" noTextEdit="1"/>
              </p:cNvSpPr>
              <p:nvPr>
                <p:ph idx="1"/>
              </p:nvPr>
            </p:nvSpPr>
            <p:spPr>
              <a:xfrm>
                <a:off x="581191" y="1875697"/>
                <a:ext cx="11029616" cy="3915504"/>
              </a:xfrm>
              <a:blipFill>
                <a:blip r:embed="rId2"/>
                <a:stretch>
                  <a:fillRect l="-55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960E224E-118C-4C00-BFCF-5ABEAA10EE8E}"/>
              </a:ext>
            </a:extLst>
          </p:cNvPr>
          <p:cNvSpPr txBox="1"/>
          <p:nvPr/>
        </p:nvSpPr>
        <p:spPr>
          <a:xfrm>
            <a:off x="581191" y="5967663"/>
            <a:ext cx="11029616" cy="707886"/>
          </a:xfrm>
          <a:prstGeom prst="rect">
            <a:avLst/>
          </a:prstGeom>
          <a:solidFill>
            <a:schemeClr val="accent2">
              <a:lumMod val="40000"/>
              <a:lumOff val="60000"/>
            </a:schemeClr>
          </a:solid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precisa che un modello di reti P/T con i tempi nei posti (PTPN) può essere sempre ricondotto ad un modello con i tempi nelle transizioni (TTPN).</a:t>
            </a:r>
          </a:p>
        </p:txBody>
      </p:sp>
    </p:spTree>
    <p:extLst>
      <p:ext uri="{BB962C8B-B14F-4D97-AF65-F5344CB8AC3E}">
        <p14:creationId xmlns:p14="http://schemas.microsoft.com/office/powerpoint/2010/main" val="260773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Introduzione alle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Definizioni ed elementi strutturali</a:t>
            </a:r>
          </a:p>
        </p:txBody>
      </p:sp>
    </p:spTree>
    <p:extLst>
      <p:ext uri="{BB962C8B-B14F-4D97-AF65-F5344CB8AC3E}">
        <p14:creationId xmlns:p14="http://schemas.microsoft.com/office/powerpoint/2010/main" val="425432139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1B4BD-72AD-42D6-A309-ED6C7DE27A09}"/>
              </a:ext>
            </a:extLst>
          </p:cNvPr>
          <p:cNvSpPr>
            <a:spLocks noGrp="1"/>
          </p:cNvSpPr>
          <p:nvPr>
            <p:ph type="title"/>
          </p:nvPr>
        </p:nvSpPr>
        <p:spPr/>
        <p:txBody>
          <a:bodyPr/>
          <a:lstStyle/>
          <a:p>
            <a:r>
              <a:rPr lang="it-IT" dirty="0"/>
              <a:t>Definizione di </a:t>
            </a:r>
            <a:r>
              <a:rPr lang="it-IT" dirty="0" err="1"/>
              <a:t>timed</a:t>
            </a:r>
            <a:r>
              <a:rPr lang="it-IT" dirty="0"/>
              <a:t> </a:t>
            </a:r>
            <a:r>
              <a:rPr lang="it-IT" dirty="0" err="1"/>
              <a:t>petri</a:t>
            </a:r>
            <a:r>
              <a:rPr lang="it-IT" dirty="0"/>
              <a:t> net</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0A9E0AB-A5B8-415C-8898-3D3608D12C5B}"/>
                  </a:ext>
                </a:extLst>
              </p:cNvPr>
              <p:cNvSpPr>
                <a:spLocks noGrp="1"/>
              </p:cNvSpPr>
              <p:nvPr>
                <p:ph idx="1"/>
              </p:nvPr>
            </p:nvSpPr>
            <p:spPr>
              <a:xfrm>
                <a:off x="581192" y="1939864"/>
                <a:ext cx="11029616" cy="4701567"/>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una rete di Petri temporizzata di può descrivere come:</a:t>
                </a:r>
              </a:p>
              <a:p>
                <a:pPr marL="0" indent="0" algn="ctr">
                  <a:buNone/>
                </a:pPr>
                <a14:m>
                  <m:oMath xmlns:m="http://schemas.openxmlformats.org/officeDocument/2006/math">
                    <m:r>
                      <a:rPr lang="it-IT" sz="2000" b="1" i="1" smtClean="0">
                        <a:latin typeface="Cambria Math" panose="02040503050406030204" pitchFamily="18" charset="0"/>
                      </a:rPr>
                      <m:t>𝑻𝑷𝑵</m:t>
                    </m:r>
                    <m:r>
                      <a:rPr lang="it-IT" sz="2000" b="1" i="1" smtClean="0">
                        <a:latin typeface="Cambria Math" panose="02040503050406030204" pitchFamily="18" charset="0"/>
                      </a:rPr>
                      <m:t>=(</m:t>
                    </m:r>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𝑻</m:t>
                    </m:r>
                    <m:r>
                      <a:rPr lang="it-IT" sz="2000" b="1" i="1" smtClean="0">
                        <a:latin typeface="Cambria Math" panose="02040503050406030204" pitchFamily="18" charset="0"/>
                      </a:rPr>
                      <m:t>,</m:t>
                    </m:r>
                    <m:r>
                      <a:rPr lang="it-IT" sz="2000" b="1" i="1" smtClean="0">
                        <a:latin typeface="Cambria Math" panose="02040503050406030204" pitchFamily="18" charset="0"/>
                      </a:rPr>
                      <m:t>𝑭</m:t>
                    </m:r>
                    <m:r>
                      <a:rPr lang="it-IT" sz="2000" b="1" i="1" smtClean="0">
                        <a:latin typeface="Cambria Math" panose="02040503050406030204" pitchFamily="18" charset="0"/>
                      </a:rPr>
                      <m:t>,</m:t>
                    </m:r>
                    <m:r>
                      <a:rPr lang="it-IT" sz="2000" b="1" i="1" smtClean="0">
                        <a:latin typeface="Cambria Math" panose="02040503050406030204" pitchFamily="18" charset="0"/>
                      </a:rPr>
                      <m:t>𝑾</m:t>
                    </m:r>
                    <m:r>
                      <a:rPr lang="it-IT" sz="2000" b="1" i="1" smtClean="0">
                        <a:latin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𝝉</m:t>
                    </m:r>
                    <m:r>
                      <a:rPr lang="it-IT" sz="2000" b="1" i="1" smtClean="0">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𝑴</m:t>
                    </m:r>
                    <m:r>
                      <a:rPr lang="it-IT" sz="2000" b="1" i="1" smtClean="0">
                        <a:latin typeface="Cambria Math" panose="02040503050406030204" pitchFamily="18" charset="0"/>
                        <a:ea typeface="Cambria Math" panose="02040503050406030204" pitchFamily="18" charset="0"/>
                      </a:rPr>
                      <m:t>)</m:t>
                    </m:r>
                  </m:oMath>
                </a14:m>
                <a:r>
                  <a:rPr lang="it-IT" sz="2000" b="1" dirty="0">
                    <a:latin typeface="Arial Nova" panose="020B0504020202020204" pitchFamily="34" charset="0"/>
                  </a:rPr>
                  <a:t> </a:t>
                </a:r>
              </a:p>
              <a:p>
                <a:pPr marL="0" indent="0">
                  <a:buNone/>
                </a:pPr>
                <a:r>
                  <a:rPr lang="it-IT" sz="2000" dirty="0">
                    <a:latin typeface="Arial Nova" panose="020B0504020202020204" pitchFamily="34" charset="0"/>
                  </a:rPr>
                  <a:t>Dove:</a:t>
                </a:r>
              </a:p>
              <a:p>
                <a14:m>
                  <m:oMath xmlns:m="http://schemas.openxmlformats.org/officeDocument/2006/math">
                    <m:r>
                      <a:rPr lang="it-IT" sz="2000" b="0" i="1" smtClean="0">
                        <a:latin typeface="Cambria Math" panose="02040503050406030204" pitchFamily="18" charset="0"/>
                      </a:rPr>
                      <m:t>𝑃</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𝑛𝑃</m:t>
                            </m:r>
                          </m:sub>
                        </m:sSub>
                      </m:e>
                    </m:d>
                  </m:oMath>
                </a14:m>
                <a:r>
                  <a:rPr lang="it-IT" sz="2000" dirty="0">
                    <a:latin typeface="Arial Nova" panose="020B0504020202020204" pitchFamily="34" charset="0"/>
                  </a:rPr>
                  <a:t> è un insieme finito di posti;</a:t>
                </a:r>
              </a:p>
              <a:p>
                <a14:m>
                  <m:oMath xmlns:m="http://schemas.openxmlformats.org/officeDocument/2006/math">
                    <m:r>
                      <a:rPr lang="it-IT" sz="2000" b="0" i="1" smtClean="0">
                        <a:latin typeface="Cambria Math" panose="02040503050406030204" pitchFamily="18" charset="0"/>
                      </a:rPr>
                      <m:t>𝑇</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𝑛𝑇</m:t>
                            </m:r>
                          </m:sub>
                        </m:sSub>
                      </m:e>
                    </m:d>
                  </m:oMath>
                </a14:m>
                <a:r>
                  <a:rPr lang="it-IT" sz="2000" dirty="0">
                    <a:latin typeface="Arial Nova" panose="020B0504020202020204" pitchFamily="34" charset="0"/>
                  </a:rPr>
                  <a:t> è un insieme finito di transizioni;</a:t>
                </a:r>
              </a:p>
              <a:p>
                <a14:m>
                  <m:oMath xmlns:m="http://schemas.openxmlformats.org/officeDocument/2006/math">
                    <m:r>
                      <a:rPr lang="it-IT" b="0" i="1" smtClean="0">
                        <a:latin typeface="Cambria Math" panose="02040503050406030204" pitchFamily="18" charset="0"/>
                      </a:rPr>
                      <m:t>𝐹</m:t>
                    </m:r>
                    <m:r>
                      <m:rPr>
                        <m:nor/>
                      </m:rPr>
                      <a:rPr lang="it-IT" b="0" i="0" smtClean="0">
                        <a:latin typeface="Cambria Math" panose="02040503050406030204" pitchFamily="18" charset="0"/>
                      </a:rPr>
                      <m:t> </m:t>
                    </m:r>
                    <m:r>
                      <m:rPr>
                        <m:nor/>
                      </m:rPr>
                      <a:rPr lang="it-IT">
                        <a:latin typeface="Arial Nova" panose="020B0504020202020204" pitchFamily="34" charset="0"/>
                      </a:rPr>
                      <m:t>⊆</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U</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m:t>
                    </m:r>
                  </m:oMath>
                </a14:m>
                <a:r>
                  <a:rPr lang="it-IT" dirty="0">
                    <a:latin typeface="Arial Nova" panose="020B0504020202020204" pitchFamily="34" charset="0"/>
                  </a:rPr>
                  <a:t> </a:t>
                </a:r>
                <a:r>
                  <a:rPr lang="it-IT" sz="2000" dirty="0">
                    <a:latin typeface="Arial Nova" panose="020B0504020202020204" pitchFamily="34" charset="0"/>
                  </a:rPr>
                  <a:t>è un insieme finito di archi, tra posti e transizioni;</a:t>
                </a:r>
              </a:p>
              <a:p>
                <a14:m>
                  <m:oMath xmlns:m="http://schemas.openxmlformats.org/officeDocument/2006/math">
                    <m:r>
                      <a:rPr lang="it-IT" sz="2000" b="0" i="1" smtClean="0">
                        <a:latin typeface="Cambria Math" panose="02040503050406030204" pitchFamily="18" charset="0"/>
                      </a:rPr>
                      <m:t>𝑊</m:t>
                    </m:r>
                    <m:r>
                      <a:rPr lang="it-IT" sz="2000" b="0" i="1" smtClean="0">
                        <a:latin typeface="Cambria Math" panose="02040503050406030204" pitchFamily="18" charset="0"/>
                      </a:rPr>
                      <m:t>:</m:t>
                    </m:r>
                    <m:r>
                      <a:rPr lang="it-IT" sz="2000" b="0" i="1" smtClean="0">
                        <a:latin typeface="Cambria Math" panose="02040503050406030204" pitchFamily="18" charset="0"/>
                      </a:rPr>
                      <m:t>𝐹</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𝑁</m:t>
                    </m:r>
                  </m:oMath>
                </a14:m>
                <a:r>
                  <a:rPr lang="it-IT" sz="2000" dirty="0">
                    <a:latin typeface="Arial Nova" panose="020B0504020202020204" pitchFamily="34" charset="0"/>
                  </a:rPr>
                  <a:t> è una funzione </a:t>
                </a:r>
                <a14:m>
                  <m:oMath xmlns:m="http://schemas.openxmlformats.org/officeDocument/2006/math">
                    <m:r>
                      <a:rPr lang="it-IT" sz="2000" b="0" i="1" smtClean="0">
                        <a:latin typeface="Cambria Math" panose="02040503050406030204" pitchFamily="18" charset="0"/>
                      </a:rPr>
                      <m:t>𝑤</m:t>
                    </m:r>
                    <m:r>
                      <a:rPr lang="it-IT" sz="2000" b="0" i="1" smtClean="0">
                        <a:latin typeface="Cambria Math" panose="02040503050406030204" pitchFamily="18" charset="0"/>
                      </a:rPr>
                      <m:t>(</m:t>
                    </m:r>
                    <m:r>
                      <a:rPr lang="it-IT" sz="2000" b="0" i="1" smtClean="0">
                        <a:latin typeface="Cambria Math" panose="02040503050406030204" pitchFamily="18" charset="0"/>
                      </a:rPr>
                      <m:t>𝑓</m:t>
                    </m:r>
                    <m:r>
                      <a:rPr lang="it-IT" sz="2000" b="0" i="1" smtClean="0">
                        <a:latin typeface="Cambria Math" panose="02040503050406030204" pitchFamily="18" charset="0"/>
                      </a:rPr>
                      <m:t>)</m:t>
                    </m:r>
                  </m:oMath>
                </a14:m>
                <a:r>
                  <a:rPr lang="it-IT" sz="2000" dirty="0">
                    <a:latin typeface="Arial Nova" panose="020B0504020202020204" pitchFamily="34" charset="0"/>
                  </a:rPr>
                  <a:t> che assegna dei pesi agli elementi </a:t>
                </a:r>
                <a14:m>
                  <m:oMath xmlns:m="http://schemas.openxmlformats.org/officeDocument/2006/math">
                    <m:r>
                      <a:rPr lang="it-IT" sz="2000" b="0" i="1" smtClean="0">
                        <a:latin typeface="Cambria Math" panose="02040503050406030204" pitchFamily="18" charset="0"/>
                      </a:rPr>
                      <m:t>𝑓</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𝐹</m:t>
                    </m:r>
                  </m:oMath>
                </a14:m>
                <a:r>
                  <a:rPr lang="it-IT" sz="2000" dirty="0">
                    <a:latin typeface="Arial Nova" panose="020B0504020202020204" pitchFamily="34" charset="0"/>
                  </a:rPr>
                  <a:t> che denotano la molteplicità degli archi unitari tra gli elementi connessi;</a:t>
                </a:r>
              </a:p>
              <a:p>
                <a14:m>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che assegna ritardi di sparo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a:p>
                <a14:m>
                  <m:oMath xmlns:m="http://schemas.openxmlformats.org/officeDocument/2006/math">
                    <m:r>
                      <a:rPr lang="it-IT" sz="2000" b="0" i="1" smtClean="0">
                        <a:latin typeface="Cambria Math" panose="02040503050406030204" pitchFamily="18" charset="0"/>
                      </a:rPr>
                      <m:t>𝑀</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𝑁</m:t>
                        </m:r>
                      </m:e>
                      <m:sup>
                        <m:r>
                          <a:rPr lang="it-IT" sz="2000" b="0" i="1" smtClean="0">
                            <a:latin typeface="Cambria Math" panose="02040503050406030204" pitchFamily="18" charset="0"/>
                            <a:ea typeface="Cambria Math" panose="02040503050406030204" pitchFamily="18" charset="0"/>
                          </a:rPr>
                          <m:t>+0</m:t>
                        </m:r>
                      </m:sup>
                    </m:sSup>
                  </m:oMath>
                </a14:m>
                <a:r>
                  <a:rPr lang="it-IT" sz="2000" dirty="0">
                    <a:latin typeface="Arial Nova" panose="020B0504020202020204" pitchFamily="34" charset="0"/>
                  </a:rPr>
                  <a:t>, cioè la marcatura degli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p:txBody>
          </p:sp>
        </mc:Choice>
        <mc:Fallback>
          <p:sp>
            <p:nvSpPr>
              <p:cNvPr id="3" name="Segnaposto contenuto 2">
                <a:extLst>
                  <a:ext uri="{FF2B5EF4-FFF2-40B4-BE49-F238E27FC236}">
                    <a16:creationId xmlns:a16="http://schemas.microsoft.com/office/drawing/2014/main" id="{00A9E0AB-A5B8-415C-8898-3D3608D12C5B}"/>
                  </a:ext>
                </a:extLst>
              </p:cNvPr>
              <p:cNvSpPr>
                <a:spLocks noGrp="1" noRot="1" noChangeAspect="1" noMove="1" noResize="1" noEditPoints="1" noAdjustHandles="1" noChangeArrowheads="1" noChangeShapeType="1" noTextEdit="1"/>
              </p:cNvSpPr>
              <p:nvPr>
                <p:ph idx="1"/>
              </p:nvPr>
            </p:nvSpPr>
            <p:spPr>
              <a:xfrm>
                <a:off x="581192" y="1939864"/>
                <a:ext cx="11029616" cy="4701567"/>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93828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1BB35B-C900-4650-B18A-F19F0E6B5D73}"/>
              </a:ext>
            </a:extLst>
          </p:cNvPr>
          <p:cNvSpPr>
            <a:spLocks noGrp="1"/>
          </p:cNvSpPr>
          <p:nvPr>
            <p:ph type="title"/>
          </p:nvPr>
        </p:nvSpPr>
        <p:spPr/>
        <p:txBody>
          <a:bodyPr/>
          <a:lstStyle/>
          <a:p>
            <a:r>
              <a:rPr lang="it-IT" dirty="0"/>
              <a:t>Ritardi di sparo</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CD11C3A-BF25-427D-AECF-60D8B0EFDF00}"/>
                  </a:ext>
                </a:extLst>
              </p:cNvPr>
              <p:cNvSpPr>
                <a:spLocks noGrp="1"/>
              </p:cNvSpPr>
              <p:nvPr>
                <p:ph idx="1"/>
              </p:nvPr>
            </p:nvSpPr>
            <p:spPr>
              <a:xfrm>
                <a:off x="581192" y="1909010"/>
                <a:ext cx="11029616" cy="4652209"/>
              </a:xfrm>
            </p:spPr>
            <p:txBody>
              <a:bodyPr>
                <a:normAutofit lnSpcReduction="10000"/>
              </a:bodyPr>
              <a:lstStyle/>
              <a:p>
                <a:pPr marL="0" indent="0">
                  <a:buNone/>
                </a:pPr>
                <a:r>
                  <a:rPr lang="it-IT" sz="2000" dirty="0">
                    <a:latin typeface="Arial Nova" panose="020B0504020202020204" pitchFamily="34" charset="0"/>
                  </a:rPr>
                  <a:t>Nelle TPN si possono distinguere tre casi di </a:t>
                </a: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delays</a:t>
                </a:r>
                <a:r>
                  <a:rPr lang="it-IT" sz="2000" dirty="0">
                    <a:latin typeface="Arial Nova" panose="020B0504020202020204" pitchFamily="34" charset="0"/>
                  </a:rPr>
                  <a:t>, ossia quando:</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r>
                      <a:rPr lang="it-IT" sz="2000" b="0" i="1" dirty="0" smtClean="0">
                        <a:latin typeface="Cambria Math" panose="02040503050406030204" pitchFamily="18" charset="0"/>
                      </a:rPr>
                      <m:t>=0</m:t>
                    </m:r>
                  </m:oMath>
                </a14:m>
                <a:r>
                  <a:rPr lang="it-IT" sz="2000" dirty="0">
                    <a:latin typeface="Arial Nova" panose="020B0504020202020204" pitchFamily="34" charset="0"/>
                  </a:rPr>
                  <a:t>, allora si tratta di una transizione immediata, che spara consumando un tempo nullo;</a:t>
                </a:r>
              </a:p>
              <a:p>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ea typeface="Cambria Math" panose="02040503050406030204" pitchFamily="18" charset="0"/>
                          </a:rPr>
                          <m:t>𝜏</m:t>
                        </m:r>
                      </m:e>
                      <m:sub>
                        <m:r>
                          <a:rPr lang="it-IT" sz="2000" i="1" dirty="0">
                            <a:latin typeface="Cambria Math" panose="02040503050406030204" pitchFamily="18" charset="0"/>
                          </a:rPr>
                          <m:t>𝑖</m:t>
                        </m:r>
                      </m:sub>
                    </m:sSub>
                    <m:r>
                      <a:rPr lang="it-IT" sz="2000" i="1" dirty="0" smtClean="0">
                        <a:latin typeface="Cambria Math" panose="02040503050406030204" pitchFamily="18" charset="0"/>
                        <a:ea typeface="Cambria Math" panose="02040503050406030204" pitchFamily="18" charset="0"/>
                      </a:rPr>
                      <m:t>∈</m:t>
                    </m:r>
                    <m:r>
                      <a:rPr lang="it-IT" sz="2000" b="0" i="1" dirty="0"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cioè assume un valore deterministico (se </a:t>
                </a:r>
                <a:r>
                  <a:rPr lang="it-IT" sz="2000" i="1" dirty="0" err="1">
                    <a:latin typeface="Arial Nova" panose="020B0504020202020204" pitchFamily="34" charset="0"/>
                  </a:rPr>
                  <a:t>Deterministic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è un’istanza di una variabile casuale (nelle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pPr marL="0" indent="0">
                  <a:buNone/>
                </a:pPr>
                <a:r>
                  <a:rPr lang="it-IT" sz="2000" dirty="0">
                    <a:latin typeface="Arial Nova" panose="020B0504020202020204" pitchFamily="34" charset="0"/>
                  </a:rPr>
                  <a:t>Per </a:t>
                </a:r>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si intende la durata della transizione, ovvero il tempo che impiega a scattare.</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Nel caso in cui T contenga soltanto transizioni temporizzate e stocastiche, il cui ritardo di sparo è una variabile casuale con distribuzione esponenziale, la rete TPN appartiene alla classe delle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a:t>
                </a:r>
              </a:p>
              <a:p>
                <a:pPr marL="0" indent="0">
                  <a:buNone/>
                </a:pPr>
                <a:r>
                  <a:rPr lang="it-IT" sz="2000" dirty="0">
                    <a:latin typeface="Arial Nova" panose="020B0504020202020204" pitchFamily="34" charset="0"/>
                  </a:rPr>
                  <a:t>Un’altra classe è quella delle </a:t>
                </a:r>
                <a:r>
                  <a:rPr lang="it-IT" sz="2000" i="1" dirty="0" err="1">
                    <a:latin typeface="Arial Nova" panose="020B0504020202020204" pitchFamily="34" charset="0"/>
                  </a:rPr>
                  <a:t>Generalized</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che consentono l’utilizzo di una combinazione di transizioni senza tempo o immediate (che hanno sempre precedenza sulle altre e quindi scattano per prime) e di transizioni temporizzate stocastiche.</a:t>
                </a:r>
              </a:p>
            </p:txBody>
          </p:sp>
        </mc:Choice>
        <mc:Fallback>
          <p:sp>
            <p:nvSpPr>
              <p:cNvPr id="3" name="Segnaposto contenuto 2">
                <a:extLst>
                  <a:ext uri="{FF2B5EF4-FFF2-40B4-BE49-F238E27FC236}">
                    <a16:creationId xmlns:a16="http://schemas.microsoft.com/office/drawing/2014/main" id="{3CD11C3A-BF25-427D-AECF-60D8B0EFDF00}"/>
                  </a:ext>
                </a:extLst>
              </p:cNvPr>
              <p:cNvSpPr>
                <a:spLocks noGrp="1" noRot="1" noChangeAspect="1" noMove="1" noResize="1" noEditPoints="1" noAdjustHandles="1" noChangeArrowheads="1" noChangeShapeType="1" noTextEdit="1"/>
              </p:cNvSpPr>
              <p:nvPr>
                <p:ph idx="1"/>
              </p:nvPr>
            </p:nvSpPr>
            <p:spPr>
              <a:xfrm>
                <a:off x="581192" y="1909010"/>
                <a:ext cx="11029616" cy="4652209"/>
              </a:xfrm>
              <a:blipFill>
                <a:blip r:embed="rId2"/>
                <a:stretch>
                  <a:fillRect l="-552" r="-994"/>
                </a:stretch>
              </a:blipFill>
            </p:spPr>
            <p:txBody>
              <a:bodyPr/>
              <a:lstStyle/>
              <a:p>
                <a:r>
                  <a:rPr lang="it-IT">
                    <a:noFill/>
                  </a:rPr>
                  <a:t> </a:t>
                </a:r>
              </a:p>
            </p:txBody>
          </p:sp>
        </mc:Fallback>
      </mc:AlternateContent>
    </p:spTree>
    <p:extLst>
      <p:ext uri="{BB962C8B-B14F-4D97-AF65-F5344CB8AC3E}">
        <p14:creationId xmlns:p14="http://schemas.microsoft.com/office/powerpoint/2010/main" val="23648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8F5AB-4F17-494C-9961-F1FA28211B90}"/>
              </a:ext>
            </a:extLst>
          </p:cNvPr>
          <p:cNvSpPr>
            <a:spLocks noGrp="1"/>
          </p:cNvSpPr>
          <p:nvPr>
            <p:ph type="title"/>
          </p:nvPr>
        </p:nvSpPr>
        <p:spPr/>
        <p:txBody>
          <a:bodyPr/>
          <a:lstStyle/>
          <a:p>
            <a:r>
              <a:rPr lang="it-IT" dirty="0"/>
              <a:t>Tipologie di Politiche di sparo</a:t>
            </a:r>
          </a:p>
        </p:txBody>
      </p:sp>
      <p:sp>
        <p:nvSpPr>
          <p:cNvPr id="3" name="Segnaposto contenuto 2">
            <a:extLst>
              <a:ext uri="{FF2B5EF4-FFF2-40B4-BE49-F238E27FC236}">
                <a16:creationId xmlns:a16="http://schemas.microsoft.com/office/drawing/2014/main" id="{92941DEE-756E-4C91-8EE4-06AC09976D2A}"/>
              </a:ext>
            </a:extLst>
          </p:cNvPr>
          <p:cNvSpPr>
            <a:spLocks noGrp="1"/>
          </p:cNvSpPr>
          <p:nvPr>
            <p:ph idx="1"/>
          </p:nvPr>
        </p:nvSpPr>
        <p:spPr>
          <a:xfrm>
            <a:off x="581192" y="1999708"/>
            <a:ext cx="11029616" cy="4625681"/>
          </a:xfrm>
        </p:spPr>
        <p:txBody>
          <a:bodyPr>
            <a:noAutofit/>
          </a:bodyPr>
          <a:lstStyle/>
          <a:p>
            <a:pPr marL="0" indent="0">
              <a:buNone/>
            </a:pPr>
            <a:r>
              <a:rPr lang="it-IT" sz="2000" dirty="0">
                <a:solidFill>
                  <a:schemeClr val="bg2">
                    <a:lumMod val="25000"/>
                  </a:schemeClr>
                </a:solidFill>
                <a:latin typeface="Arial Nova" panose="020B0504020202020204" pitchFamily="34" charset="0"/>
              </a:rPr>
              <a:t>Quando non sussistono più transizioni istantanee abilitate, allora possono scattare le transizioni abilitate temporizzate, secondo due differenti politiche di sparo.</a:t>
            </a:r>
          </a:p>
          <a:p>
            <a:pPr marL="0" indent="0">
              <a:buNone/>
            </a:pPr>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Dunque, tenendo conto che spara per prima una transizione con ritardo di sparo minimo, si potrà adottare una politica di sparo di tipo:</a:t>
            </a:r>
          </a:p>
          <a:p>
            <a:pPr marL="0" indent="0">
              <a:buNone/>
            </a:pPr>
            <a:endParaRPr lang="it-IT" sz="2000" dirty="0">
              <a:solidFill>
                <a:schemeClr val="bg2">
                  <a:lumMod val="25000"/>
                </a:schemeClr>
              </a:solidFill>
              <a:latin typeface="Arial Nova" panose="020B0504020202020204" pitchFamily="34" charset="0"/>
            </a:endParaRPr>
          </a:p>
          <a:p>
            <a:r>
              <a:rPr lang="it-IT" sz="2000" b="1" i="1" dirty="0">
                <a:solidFill>
                  <a:schemeClr val="bg2">
                    <a:lumMod val="25000"/>
                  </a:schemeClr>
                </a:solidFill>
                <a:latin typeface="Arial Nova" panose="020B0504020202020204" pitchFamily="34" charset="0"/>
              </a:rPr>
              <a:t>Race</a:t>
            </a:r>
            <a:r>
              <a:rPr lang="it-IT" sz="2000" dirty="0">
                <a:solidFill>
                  <a:schemeClr val="bg2">
                    <a:lumMod val="25000"/>
                  </a:schemeClr>
                </a:solidFill>
                <a:latin typeface="Arial Nova" panose="020B0504020202020204" pitchFamily="34" charset="0"/>
              </a:rPr>
              <a:t> o </a:t>
            </a:r>
            <a:r>
              <a:rPr lang="it-IT" sz="2000" i="1" dirty="0" err="1">
                <a:solidFill>
                  <a:schemeClr val="bg2">
                    <a:lumMod val="25000"/>
                  </a:schemeClr>
                </a:solidFill>
                <a:latin typeface="Arial Nova" panose="020B0504020202020204" pitchFamily="34" charset="0"/>
              </a:rPr>
              <a:t>pre-emption</a:t>
            </a:r>
            <a:r>
              <a:rPr lang="it-IT" sz="2000" dirty="0">
                <a:solidFill>
                  <a:schemeClr val="bg2">
                    <a:lumMod val="25000"/>
                  </a:schemeClr>
                </a:solidFill>
                <a:latin typeface="Arial Nova" panose="020B0504020202020204" pitchFamily="34" charset="0"/>
              </a:rPr>
              <a:t>, ereditata dalle reti P/T classiche, che stabilisce che la transizione con ritardo di sparo minimo produce conseguenze sulle transizioni in conflitto, perciò la transizione candidata ad eseguire lo sparo è quella con il quanto di tempo minore (a parità di tempo, la scelta non è deterministica);</a:t>
            </a:r>
          </a:p>
          <a:p>
            <a:r>
              <a:rPr lang="it-IT" sz="2000" b="1" dirty="0" err="1">
                <a:solidFill>
                  <a:schemeClr val="bg2">
                    <a:lumMod val="25000"/>
                  </a:schemeClr>
                </a:solidFill>
                <a:latin typeface="Arial Nova" panose="020B0504020202020204" pitchFamily="34" charset="0"/>
              </a:rPr>
              <a:t>Preselection</a:t>
            </a:r>
            <a:r>
              <a:rPr lang="it-IT" sz="2000" dirty="0">
                <a:solidFill>
                  <a:schemeClr val="bg2">
                    <a:lumMod val="25000"/>
                  </a:schemeClr>
                </a:solidFill>
                <a:latin typeface="Arial Nova" panose="020B0504020202020204" pitchFamily="34" charset="0"/>
              </a:rPr>
              <a:t>, secondo cui si sceglie a priori una transizione temporizzata tra quelle in conflitto e se ne assicura lo sparo;</a:t>
            </a:r>
          </a:p>
        </p:txBody>
      </p:sp>
    </p:spTree>
    <p:extLst>
      <p:ext uri="{BB962C8B-B14F-4D97-AF65-F5344CB8AC3E}">
        <p14:creationId xmlns:p14="http://schemas.microsoft.com/office/powerpoint/2010/main" val="295343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D3E6C-8C09-4C8D-9CC2-F7C713DECFB2}"/>
              </a:ext>
            </a:extLst>
          </p:cNvPr>
          <p:cNvSpPr>
            <a:spLocks noGrp="1"/>
          </p:cNvSpPr>
          <p:nvPr>
            <p:ph type="title"/>
          </p:nvPr>
        </p:nvSpPr>
        <p:spPr/>
        <p:txBody>
          <a:bodyPr/>
          <a:lstStyle/>
          <a:p>
            <a:r>
              <a:rPr lang="it-IT" dirty="0" err="1"/>
              <a:t>PoliticHe</a:t>
            </a:r>
            <a:r>
              <a:rPr lang="it-IT" dirty="0"/>
              <a:t> di sparo: race</a:t>
            </a:r>
          </a:p>
        </p:txBody>
      </p:sp>
      <p:sp>
        <p:nvSpPr>
          <p:cNvPr id="3" name="Segnaposto contenuto 2">
            <a:extLst>
              <a:ext uri="{FF2B5EF4-FFF2-40B4-BE49-F238E27FC236}">
                <a16:creationId xmlns:a16="http://schemas.microsoft.com/office/drawing/2014/main" id="{5691DD71-7EB1-4E1D-9D70-30578111E6FA}"/>
              </a:ext>
            </a:extLst>
          </p:cNvPr>
          <p:cNvSpPr>
            <a:spLocks noGrp="1"/>
          </p:cNvSpPr>
          <p:nvPr>
            <p:ph idx="1"/>
          </p:nvPr>
        </p:nvSpPr>
        <p:spPr>
          <a:xfrm>
            <a:off x="581193" y="2084244"/>
            <a:ext cx="11029615" cy="4332599"/>
          </a:xfrm>
        </p:spPr>
        <p:txBody>
          <a:bodyPr>
            <a:normAutofit lnSpcReduction="10000"/>
          </a:bodyPr>
          <a:lstStyle/>
          <a:p>
            <a:pPr marL="0" indent="0">
              <a:buNone/>
            </a:pPr>
            <a:r>
              <a:rPr lang="it-IT" sz="2000" dirty="0">
                <a:latin typeface="Arial Nova" panose="020B0504020202020204" pitchFamily="34" charset="0"/>
              </a:rPr>
              <a:t>Si precisa che il tempo che trascorre tra l’abilitazione e lo scatto di una transizione è casuale ed in questo intervallo i token risiedono nel preset. </a:t>
            </a:r>
          </a:p>
          <a:p>
            <a:pPr marL="0" indent="0">
              <a:buNone/>
            </a:pPr>
            <a:r>
              <a:rPr lang="it-IT" sz="2000" dirty="0">
                <a:latin typeface="Arial Nova" panose="020B0504020202020204" pitchFamily="34" charset="0"/>
              </a:rPr>
              <a:t>Trattandosi di </a:t>
            </a:r>
            <a:r>
              <a:rPr lang="it-IT" sz="2000" dirty="0" err="1">
                <a:latin typeface="Arial Nova" panose="020B0504020202020204" pitchFamily="34" charset="0"/>
              </a:rPr>
              <a:t>pre-emption</a:t>
            </a:r>
            <a:r>
              <a:rPr lang="it-IT" sz="2000" dirty="0">
                <a:latin typeface="Arial Nova" panose="020B0504020202020204" pitchFamily="34" charset="0"/>
              </a:rPr>
              <a:t>, la transizione che sarà caratterizzata dal valore minimo di ritardo potrà </a:t>
            </a:r>
            <a:r>
              <a:rPr lang="it-IT" sz="2000" dirty="0" err="1">
                <a:latin typeface="Arial Nova" panose="020B0504020202020204" pitchFamily="34" charset="0"/>
              </a:rPr>
              <a:t>pre-emptare</a:t>
            </a:r>
            <a:r>
              <a:rPr lang="it-IT" sz="2000" dirty="0">
                <a:latin typeface="Arial Nova" panose="020B0504020202020204" pitchFamily="34" charset="0"/>
              </a:rPr>
              <a:t> quella attualmente abilitata.</a:t>
            </a:r>
          </a:p>
          <a:p>
            <a:pPr marL="0" indent="0">
              <a:buNone/>
            </a:pPr>
            <a:r>
              <a:rPr lang="it-IT" sz="2000" dirty="0">
                <a:latin typeface="Arial Nova" panose="020B0504020202020204" pitchFamily="34" charset="0"/>
              </a:rPr>
              <a:t>Questo vuol dire che una transizione può perdere l’abilitazione, perciò si avrà necessità di assegnare un nuovo valore al ritardo di sparo, per l’abilitazione successiva.</a:t>
            </a:r>
          </a:p>
          <a:p>
            <a:pPr marL="0" indent="0">
              <a:buNone/>
            </a:pPr>
            <a:r>
              <a:rPr lang="it-IT" sz="2000" dirty="0">
                <a:latin typeface="Arial Nova" panose="020B0504020202020204" pitchFamily="34" charset="0"/>
              </a:rPr>
              <a:t>Il calcolo di questo valore dipenderà dalla politica adottata, ovvero:</a:t>
            </a:r>
          </a:p>
          <a:p>
            <a:r>
              <a:rPr lang="it-IT" sz="2000" i="1" dirty="0">
                <a:latin typeface="Arial Nova" panose="020B0504020202020204" pitchFamily="34" charset="0"/>
              </a:rPr>
              <a:t>Con</a:t>
            </a:r>
            <a:r>
              <a:rPr lang="it-IT" sz="2000" dirty="0">
                <a:latin typeface="Arial Nova" panose="020B0504020202020204" pitchFamily="34" charset="0"/>
              </a:rPr>
              <a:t> </a:t>
            </a:r>
            <a:r>
              <a:rPr lang="it-IT" sz="2000" i="1" dirty="0">
                <a:latin typeface="Arial Nova" panose="020B0504020202020204" pitchFamily="34" charset="0"/>
              </a:rPr>
              <a:t>memoria</a:t>
            </a:r>
            <a:r>
              <a:rPr lang="it-IT" sz="2000" dirty="0">
                <a:latin typeface="Arial Nova" panose="020B0504020202020204" pitchFamily="34" charset="0"/>
              </a:rPr>
              <a:t>, se è possibile conservare l’attività svolta dalla transizione fino al momento in cui è stata interrotta, in modo tale da utilizzare il tempo residuo come valore del ritardo di sparo alla prossima abilitazione;</a:t>
            </a:r>
          </a:p>
          <a:p>
            <a:r>
              <a:rPr lang="it-IT" sz="2000" dirty="0">
                <a:latin typeface="Arial Nova" panose="020B0504020202020204" pitchFamily="34" charset="0"/>
              </a:rPr>
              <a:t>Senza memoria o </a:t>
            </a:r>
            <a:r>
              <a:rPr lang="it-IT" sz="2000" i="1" dirty="0">
                <a:latin typeface="Arial Nova" panose="020B0504020202020204" pitchFamily="34" charset="0"/>
              </a:rPr>
              <a:t>re-sampling</a:t>
            </a:r>
            <a:r>
              <a:rPr lang="it-IT" sz="2000" dirty="0">
                <a:latin typeface="Arial Nova" panose="020B0504020202020204" pitchFamily="34" charset="0"/>
              </a:rPr>
              <a:t>, se è necessario calcolare ex-novo il valore del ritardo di sparo, ad ogni nuova abilitazione della transizione in questione;</a:t>
            </a:r>
          </a:p>
        </p:txBody>
      </p:sp>
    </p:spTree>
    <p:extLst>
      <p:ext uri="{BB962C8B-B14F-4D97-AF65-F5344CB8AC3E}">
        <p14:creationId xmlns:p14="http://schemas.microsoft.com/office/powerpoint/2010/main" val="2337763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30A5C-EBBF-40EA-84EE-B2C8DEC78E30}"/>
              </a:ext>
            </a:extLst>
          </p:cNvPr>
          <p:cNvSpPr>
            <a:spLocks noGrp="1"/>
          </p:cNvSpPr>
          <p:nvPr>
            <p:ph type="title"/>
          </p:nvPr>
        </p:nvSpPr>
        <p:spPr/>
        <p:txBody>
          <a:bodyPr/>
          <a:lstStyle/>
          <a:p>
            <a:r>
              <a:rPr lang="it-IT" dirty="0"/>
              <a:t>Politiche di sparo: </a:t>
            </a:r>
            <a:r>
              <a:rPr lang="it-IT" dirty="0" err="1"/>
              <a:t>preselection</a:t>
            </a:r>
            <a:endParaRPr lang="it-IT" dirty="0"/>
          </a:p>
        </p:txBody>
      </p:sp>
      <p:sp>
        <p:nvSpPr>
          <p:cNvPr id="3" name="Segnaposto contenuto 2">
            <a:extLst>
              <a:ext uri="{FF2B5EF4-FFF2-40B4-BE49-F238E27FC236}">
                <a16:creationId xmlns:a16="http://schemas.microsoft.com/office/drawing/2014/main" id="{E562F396-8250-423D-BE5C-2632ABB477FF}"/>
              </a:ext>
            </a:extLst>
          </p:cNvPr>
          <p:cNvSpPr>
            <a:spLocks noGrp="1"/>
          </p:cNvSpPr>
          <p:nvPr>
            <p:ph idx="1"/>
          </p:nvPr>
        </p:nvSpPr>
        <p:spPr>
          <a:xfrm>
            <a:off x="581191" y="1957137"/>
            <a:ext cx="11029616" cy="4668252"/>
          </a:xfrm>
        </p:spPr>
        <p:txBody>
          <a:bodyPr>
            <a:normAutofit/>
          </a:bodyPr>
          <a:lstStyle/>
          <a:p>
            <a:pPr marL="0" indent="0">
              <a:buNone/>
            </a:pPr>
            <a:r>
              <a:rPr lang="it-IT" sz="2000" dirty="0">
                <a:latin typeface="Arial Nova" panose="020B0504020202020204" pitchFamily="34" charset="0"/>
              </a:rPr>
              <a:t>Si precisa che, seguendo la politica di </a:t>
            </a:r>
            <a:r>
              <a:rPr lang="it-IT" sz="2000" dirty="0" err="1">
                <a:latin typeface="Arial Nova" panose="020B0504020202020204" pitchFamily="34" charset="0"/>
              </a:rPr>
              <a:t>preselection</a:t>
            </a:r>
            <a:r>
              <a:rPr lang="it-IT" sz="2000" dirty="0">
                <a:latin typeface="Arial Nova" panose="020B0504020202020204" pitchFamily="34" charset="0"/>
              </a:rPr>
              <a:t>, una transizione temporizzata esegue lo sparo seguendo tre fasi, quali:</a:t>
            </a:r>
          </a:p>
          <a:p>
            <a:pPr marL="342900" indent="-342900">
              <a:buFont typeface="+mj-lt"/>
              <a:buAutoNum type="arabicParenR"/>
            </a:pPr>
            <a:r>
              <a:rPr lang="it-IT" sz="2000" i="1" dirty="0">
                <a:latin typeface="Arial Nova" panose="020B0504020202020204" pitchFamily="34" charset="0"/>
              </a:rPr>
              <a:t>Start</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la quale i token vengono prelevati anticipatamente dal preset;</a:t>
            </a:r>
          </a:p>
          <a:p>
            <a:pPr marL="342900" indent="-342900">
              <a:buFont typeface="+mj-lt"/>
              <a:buAutoNum type="arabicParenR"/>
            </a:pP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in</a:t>
            </a:r>
            <a:r>
              <a:rPr lang="it-IT" sz="2000" dirty="0">
                <a:latin typeface="Arial Nova" panose="020B0504020202020204" pitchFamily="34" charset="0"/>
              </a:rPr>
              <a:t> </a:t>
            </a:r>
            <a:r>
              <a:rPr lang="it-IT" sz="2000" i="1" dirty="0">
                <a:latin typeface="Arial Nova" panose="020B0504020202020204" pitchFamily="34" charset="0"/>
              </a:rPr>
              <a:t>progress</a:t>
            </a:r>
            <a:r>
              <a:rPr lang="it-IT" sz="2000" dirty="0">
                <a:latin typeface="Arial Nova" panose="020B0504020202020204" pitchFamily="34" charset="0"/>
              </a:rPr>
              <a:t>, in cui i token vengono congelati per tutta la durata del tempo di sparo (rimanendo «invisibili» per le abilitazioni delle altre transizioni);</a:t>
            </a:r>
          </a:p>
          <a:p>
            <a:pPr marL="342900" indent="-342900">
              <a:buFont typeface="+mj-lt"/>
              <a:buAutoNum type="arabicParenR"/>
            </a:pPr>
            <a:r>
              <a:rPr lang="it-IT" sz="2000" i="1" dirty="0">
                <a:latin typeface="Arial Nova" panose="020B0504020202020204" pitchFamily="34" charset="0"/>
              </a:rPr>
              <a:t>End</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cui i token vengono rilasciati nei posti di output, cioè vengono generati in uscita;</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Questa regola di esecuzione che definisce lo scatto di una transizione in tre tempi è detta </a:t>
            </a:r>
            <a:r>
              <a:rPr lang="it-IT" sz="2000" i="1" dirty="0">
                <a:latin typeface="Arial Nova" panose="020B0504020202020204" pitchFamily="34" charset="0"/>
              </a:rPr>
              <a:t>scatto</a:t>
            </a:r>
            <a:r>
              <a:rPr lang="it-IT" sz="2000" dirty="0">
                <a:latin typeface="Arial Nova" panose="020B0504020202020204" pitchFamily="34" charset="0"/>
              </a:rPr>
              <a:t> </a:t>
            </a:r>
            <a:r>
              <a:rPr lang="it-IT" sz="2000" i="1" dirty="0">
                <a:latin typeface="Arial Nova" panose="020B0504020202020204" pitchFamily="34" charset="0"/>
              </a:rPr>
              <a:t>tri-fase</a:t>
            </a:r>
            <a:r>
              <a:rPr lang="it-IT" sz="2000" dirty="0">
                <a:latin typeface="Arial Nova" panose="020B0504020202020204" pitchFamily="34" charset="0"/>
              </a:rPr>
              <a:t> della politica di sparo preselettiva o non </a:t>
            </a:r>
            <a:r>
              <a:rPr lang="it-IT" sz="2000" dirty="0" err="1">
                <a:latin typeface="Arial Nova" panose="020B0504020202020204" pitchFamily="34" charset="0"/>
              </a:rPr>
              <a:t>pre-emptivia</a:t>
            </a:r>
            <a:r>
              <a:rPr lang="it-IT" sz="2000" dirty="0">
                <a:latin typeface="Arial Nova" panose="020B0504020202020204" pitchFamily="34" charset="0"/>
              </a:rPr>
              <a:t>.</a:t>
            </a:r>
          </a:p>
          <a:p>
            <a:pPr marL="0" indent="0">
              <a:buNone/>
            </a:pPr>
            <a:r>
              <a:rPr lang="it-IT" sz="2000" dirty="0">
                <a:latin typeface="Arial Nova" panose="020B0504020202020204" pitchFamily="34" charset="0"/>
              </a:rPr>
              <a:t>In questo caso, una volta che l’attività di una transizione è stata avviata, non potrà più essere interrotta sino al suo completamento.</a:t>
            </a:r>
          </a:p>
        </p:txBody>
      </p:sp>
    </p:spTree>
    <p:extLst>
      <p:ext uri="{BB962C8B-B14F-4D97-AF65-F5344CB8AC3E}">
        <p14:creationId xmlns:p14="http://schemas.microsoft.com/office/powerpoint/2010/main" val="3431161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1DD46-0178-4F25-A6D7-88E53682CAF7}"/>
              </a:ext>
            </a:extLst>
          </p:cNvPr>
          <p:cNvSpPr>
            <a:spLocks noGrp="1"/>
          </p:cNvSpPr>
          <p:nvPr>
            <p:ph type="title"/>
          </p:nvPr>
        </p:nvSpPr>
        <p:spPr/>
        <p:txBody>
          <a:bodyPr/>
          <a:lstStyle/>
          <a:p>
            <a:r>
              <a:rPr lang="it-IT" dirty="0"/>
              <a:t>Politiche di sparo: casi particolari</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B055C33-E020-4E03-89C7-7C15DB14CCAA}"/>
                  </a:ext>
                </a:extLst>
              </p:cNvPr>
              <p:cNvSpPr>
                <a:spLocks noGrp="1"/>
              </p:cNvSpPr>
              <p:nvPr>
                <p:ph idx="1"/>
              </p:nvPr>
            </p:nvSpPr>
            <p:spPr>
              <a:xfrm>
                <a:off x="581191" y="2052159"/>
                <a:ext cx="11029616" cy="4557188"/>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Se una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è abilitata </a:t>
                </a:r>
                <a14:m>
                  <m:oMath xmlns:m="http://schemas.openxmlformats.org/officeDocument/2006/math">
                    <m:r>
                      <a:rPr lang="it-IT" sz="2000" i="1" dirty="0" smtClean="0">
                        <a:solidFill>
                          <a:schemeClr val="bg2">
                            <a:lumMod val="25000"/>
                          </a:schemeClr>
                        </a:solidFill>
                        <a:latin typeface="Cambria Math" panose="02040503050406030204" pitchFamily="18" charset="0"/>
                      </a:rPr>
                      <m:t>𝑘</m:t>
                    </m:r>
                  </m:oMath>
                </a14:m>
                <a:r>
                  <a:rPr lang="it-IT" sz="2000" dirty="0">
                    <a:solidFill>
                      <a:schemeClr val="bg2">
                        <a:lumMod val="25000"/>
                      </a:schemeClr>
                    </a:solidFill>
                    <a:latin typeface="Arial Nova" panose="020B0504020202020204" pitchFamily="34" charset="0"/>
                  </a:rPr>
                  <a:t> volte nello stesso istante di tempo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oMath>
                </a14:m>
                <a:r>
                  <a:rPr lang="it-IT" sz="2000" dirty="0">
                    <a:solidFill>
                      <a:schemeClr val="bg2">
                        <a:lumMod val="25000"/>
                      </a:schemeClr>
                    </a:solidFill>
                    <a:latin typeface="Arial Nova" panose="020B0504020202020204" pitchFamily="34" charset="0"/>
                  </a:rPr>
                  <a:t> si possono adottare delle politiche differenti, quali:</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Single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secondo cui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può sparare una sola abilitazione per volta (perché le abilitazioni devono essere sparate in sequenza);</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Infinite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che specifica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i="1" dirty="0">
                    <a:solidFill>
                      <a:schemeClr val="bg2">
                        <a:lumMod val="25000"/>
                      </a:schemeClr>
                    </a:solidFill>
                    <a:latin typeface="Arial Nova" panose="020B0504020202020204" pitchFamily="34" charset="0"/>
                  </a:rPr>
                  <a:t> </a:t>
                </a:r>
                <a:r>
                  <a:rPr lang="it-IT" sz="2000" dirty="0">
                    <a:solidFill>
                      <a:schemeClr val="bg2">
                        <a:lumMod val="25000"/>
                      </a:schemeClr>
                    </a:solidFill>
                    <a:latin typeface="Arial Nova" panose="020B0504020202020204" pitchFamily="34" charset="0"/>
                  </a:rPr>
                  <a:t>può sparare un qualsiasi numero di abilitazioni contemporaneamente (poiché i k spari iniziano simultaneamente, ciascuno con un valore di ritardo differente, che è ottenuto a partire dalla distribuzione di probabilità della transizione);</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H-Server</a:t>
                </a:r>
                <a:r>
                  <a:rPr lang="it-IT" sz="2000" dirty="0">
                    <a:solidFill>
                      <a:schemeClr val="bg2">
                        <a:lumMod val="25000"/>
                      </a:schemeClr>
                    </a:solidFill>
                    <a:latin typeface="Arial Nova" panose="020B0504020202020204" pitchFamily="34" charset="0"/>
                  </a:rPr>
                  <a:t>, che prevede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possa sparare al più </a:t>
                </a:r>
                <a14:m>
                  <m:oMath xmlns:m="http://schemas.openxmlformats.org/officeDocument/2006/math">
                    <m:r>
                      <a:rPr lang="it-IT" sz="2000" i="1" dirty="0" smtClean="0">
                        <a:solidFill>
                          <a:schemeClr val="bg2">
                            <a:lumMod val="25000"/>
                          </a:schemeClr>
                        </a:solidFill>
                        <a:latin typeface="Cambria Math" panose="02040503050406030204" pitchFamily="18" charset="0"/>
                      </a:rPr>
                      <m:t>h</m:t>
                    </m:r>
                  </m:oMath>
                </a14:m>
                <a:r>
                  <a:rPr lang="it-IT" sz="2000" dirty="0">
                    <a:solidFill>
                      <a:schemeClr val="bg2">
                        <a:lumMod val="25000"/>
                      </a:schemeClr>
                    </a:solidFill>
                    <a:latin typeface="Arial Nova" panose="020B0504020202020204" pitchFamily="34" charset="0"/>
                  </a:rPr>
                  <a:t> abilitazioni per volta, trattandosi di un approccio intermedio tra i primi due sopradescritti.</a:t>
                </a:r>
              </a:p>
            </p:txBody>
          </p:sp>
        </mc:Choice>
        <mc:Fallback>
          <p:sp>
            <p:nvSpPr>
              <p:cNvPr id="3" name="Segnaposto contenuto 2">
                <a:extLst>
                  <a:ext uri="{FF2B5EF4-FFF2-40B4-BE49-F238E27FC236}">
                    <a16:creationId xmlns:a16="http://schemas.microsoft.com/office/drawing/2014/main" id="{BB055C33-E020-4E03-89C7-7C15DB14CCAA}"/>
                  </a:ext>
                </a:extLst>
              </p:cNvPr>
              <p:cNvSpPr>
                <a:spLocks noGrp="1" noRot="1" noChangeAspect="1" noMove="1" noResize="1" noEditPoints="1" noAdjustHandles="1" noChangeArrowheads="1" noChangeShapeType="1" noTextEdit="1"/>
              </p:cNvSpPr>
              <p:nvPr>
                <p:ph idx="1"/>
              </p:nvPr>
            </p:nvSpPr>
            <p:spPr>
              <a:xfrm>
                <a:off x="581191" y="2052159"/>
                <a:ext cx="11029616" cy="4557188"/>
              </a:xfrm>
              <a:blipFill>
                <a:blip r:embed="rId2"/>
                <a:stretch>
                  <a:fillRect l="-552" t="-535" b="-1740"/>
                </a:stretch>
              </a:blipFill>
            </p:spPr>
            <p:txBody>
              <a:bodyPr/>
              <a:lstStyle/>
              <a:p>
                <a:r>
                  <a:rPr lang="it-IT">
                    <a:noFill/>
                  </a:rPr>
                  <a:t> </a:t>
                </a:r>
              </a:p>
            </p:txBody>
          </p:sp>
        </mc:Fallback>
      </mc:AlternateContent>
    </p:spTree>
    <p:extLst>
      <p:ext uri="{BB962C8B-B14F-4D97-AF65-F5344CB8AC3E}">
        <p14:creationId xmlns:p14="http://schemas.microsoft.com/office/powerpoint/2010/main" val="47816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progetto</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modellazione e simulazione di una rete di </a:t>
            </a:r>
            <a:r>
              <a:rPr lang="it-IT" dirty="0" err="1">
                <a:solidFill>
                  <a:srgbClr val="00B050"/>
                </a:solidFill>
              </a:rPr>
              <a:t>petri</a:t>
            </a:r>
            <a:r>
              <a:rPr lang="it-IT" dirty="0">
                <a:solidFill>
                  <a:srgbClr val="00B050"/>
                </a:solidFill>
              </a:rPr>
              <a:t> temporizzata</a:t>
            </a: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Introduzione al progetto</a:t>
            </a:r>
          </a:p>
        </p:txBody>
      </p:sp>
      <p:sp>
        <p:nvSpPr>
          <p:cNvPr id="3" name="Segnaposto contenuto 2">
            <a:extLst>
              <a:ext uri="{FF2B5EF4-FFF2-40B4-BE49-F238E27FC236}">
                <a16:creationId xmlns:a16="http://schemas.microsoft.com/office/drawing/2014/main" id="{527AFE55-EC97-43A2-A1FB-919E24A5FE8A}"/>
              </a:ext>
            </a:extLst>
          </p:cNvPr>
          <p:cNvSpPr>
            <a:spLocks noGrp="1"/>
          </p:cNvSpPr>
          <p:nvPr>
            <p:ph idx="1"/>
          </p:nvPr>
        </p:nvSpPr>
        <p:spPr>
          <a:xfrm>
            <a:off x="581192" y="1924599"/>
            <a:ext cx="11029615" cy="1753617"/>
          </a:xfrm>
        </p:spPr>
        <p:txBody>
          <a:bodyPr>
            <a:normAutofit/>
          </a:bodyPr>
          <a:lstStyle/>
          <a:p>
            <a:pPr marL="0" indent="0">
              <a:buNone/>
            </a:pPr>
            <a:r>
              <a:rPr lang="it-IT" sz="2000" dirty="0">
                <a:latin typeface="Arial Nova" panose="020B0504020202020204" pitchFamily="34" charset="0"/>
              </a:rPr>
              <a:t>L’obiettivo di questo elaborato è quello di descrivere e modellare il sistema di interesse tramite il formalismo definito dalle reti di Petri.</a:t>
            </a:r>
          </a:p>
          <a:p>
            <a:pPr marL="0" indent="0">
              <a:buNone/>
            </a:pPr>
            <a:r>
              <a:rPr lang="it-IT" sz="2000" dirty="0">
                <a:latin typeface="Arial Nova" panose="020B0504020202020204" pitchFamily="34" charset="0"/>
              </a:rPr>
              <a:t>A questo scopo si è scelto di rappresentare un </a:t>
            </a:r>
            <a:r>
              <a:rPr lang="it-IT" sz="2000" i="1" dirty="0">
                <a:latin typeface="Arial Nova" panose="020B0504020202020204" pitchFamily="34" charset="0"/>
              </a:rPr>
              <a:t>magazzino</a:t>
            </a:r>
            <a:r>
              <a:rPr lang="it-IT" sz="2000" dirty="0">
                <a:latin typeface="Arial Nova" panose="020B0504020202020204" pitchFamily="34" charset="0"/>
              </a:rPr>
              <a:t> </a:t>
            </a:r>
            <a:r>
              <a:rPr lang="it-IT" sz="2000" i="1" dirty="0">
                <a:latin typeface="Arial Nova" panose="020B0504020202020204" pitchFamily="34" charset="0"/>
              </a:rPr>
              <a:t>a ricircolo</a:t>
            </a:r>
            <a:r>
              <a:rPr lang="it-IT" sz="2000" dirty="0">
                <a:latin typeface="Arial Nova" panose="020B0504020202020204" pitchFamily="34" charset="0"/>
              </a:rPr>
              <a:t>, costituito da una stazione di ingresso I e due stazioni di uscita, A e B, in cui vengono spostati dei pallet, carichi di merci, tramite dei trasportatori, detti </a:t>
            </a:r>
            <a:r>
              <a:rPr lang="it-IT" sz="2000" dirty="0" err="1">
                <a:latin typeface="Arial Nova" panose="020B0504020202020204" pitchFamily="34" charset="0"/>
              </a:rPr>
              <a:t>conveyor</a:t>
            </a:r>
            <a:r>
              <a:rPr lang="it-IT" sz="2000" dirty="0">
                <a:latin typeface="Arial Nova" panose="020B0504020202020204" pitchFamily="34" charset="0"/>
              </a:rPr>
              <a:t>, in maniera automatizzata.</a:t>
            </a:r>
          </a:p>
        </p:txBody>
      </p:sp>
      <p:grpSp>
        <p:nvGrpSpPr>
          <p:cNvPr id="31" name="Gruppo 30">
            <a:extLst>
              <a:ext uri="{FF2B5EF4-FFF2-40B4-BE49-F238E27FC236}">
                <a16:creationId xmlns:a16="http://schemas.microsoft.com/office/drawing/2014/main" id="{787C6160-0DB5-4848-BD3C-C3976F5548CA}"/>
              </a:ext>
            </a:extLst>
          </p:cNvPr>
          <p:cNvGrpSpPr/>
          <p:nvPr/>
        </p:nvGrpSpPr>
        <p:grpSpPr>
          <a:xfrm>
            <a:off x="994610" y="4253096"/>
            <a:ext cx="2600122" cy="1911255"/>
            <a:chOff x="926371" y="4188488"/>
            <a:chExt cx="2600122" cy="1911255"/>
          </a:xfrm>
        </p:grpSpPr>
        <p:sp>
          <p:nvSpPr>
            <p:cNvPr id="4" name="Ovale 3">
              <a:extLst>
                <a:ext uri="{FF2B5EF4-FFF2-40B4-BE49-F238E27FC236}">
                  <a16:creationId xmlns:a16="http://schemas.microsoft.com/office/drawing/2014/main" id="{B1E717B5-F06A-438B-9FEF-62DD0E3D139A}"/>
                </a:ext>
              </a:extLst>
            </p:cNvPr>
            <p:cNvSpPr/>
            <p:nvPr/>
          </p:nvSpPr>
          <p:spPr>
            <a:xfrm>
              <a:off x="1053547" y="4559195"/>
              <a:ext cx="2385625" cy="1426869"/>
            </a:xfrm>
            <a:prstGeom prst="ellipse">
              <a:avLst/>
            </a:prstGeom>
            <a:solidFill>
              <a:srgbClr val="E8F0DB"/>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riangolo isoscele 10">
              <a:extLst>
                <a:ext uri="{FF2B5EF4-FFF2-40B4-BE49-F238E27FC236}">
                  <a16:creationId xmlns:a16="http://schemas.microsoft.com/office/drawing/2014/main" id="{294DAF21-8197-42B5-8E9B-6559A87F9A04}"/>
                </a:ext>
              </a:extLst>
            </p:cNvPr>
            <p:cNvSpPr/>
            <p:nvPr/>
          </p:nvSpPr>
          <p:spPr>
            <a:xfrm>
              <a:off x="3359888" y="5208724"/>
              <a:ext cx="166605" cy="132894"/>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BE6B55EB-D4BA-499E-8DFA-0271D825B57C}"/>
                </a:ext>
              </a:extLst>
            </p:cNvPr>
            <p:cNvCxnSpPr>
              <a:cxnSpLocks/>
              <a:endCxn id="4" idx="0"/>
            </p:cNvCxnSpPr>
            <p:nvPr/>
          </p:nvCxnSpPr>
          <p:spPr>
            <a:xfrm>
              <a:off x="2246360" y="4262686"/>
              <a:ext cx="0" cy="296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riangolo isoscele 15">
              <a:extLst>
                <a:ext uri="{FF2B5EF4-FFF2-40B4-BE49-F238E27FC236}">
                  <a16:creationId xmlns:a16="http://schemas.microsoft.com/office/drawing/2014/main" id="{4526AF3A-C495-42C7-8BAC-95BC2785C5C9}"/>
                </a:ext>
              </a:extLst>
            </p:cNvPr>
            <p:cNvSpPr/>
            <p:nvPr/>
          </p:nvSpPr>
          <p:spPr>
            <a:xfrm rot="5400000">
              <a:off x="2172715" y="5931383"/>
              <a:ext cx="149264" cy="109773"/>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8" name="Triangolo isoscele 17">
              <a:extLst>
                <a:ext uri="{FF2B5EF4-FFF2-40B4-BE49-F238E27FC236}">
                  <a16:creationId xmlns:a16="http://schemas.microsoft.com/office/drawing/2014/main" id="{4E357AB6-E87B-4214-8897-5360B997C633}"/>
                </a:ext>
              </a:extLst>
            </p:cNvPr>
            <p:cNvSpPr/>
            <p:nvPr/>
          </p:nvSpPr>
          <p:spPr>
            <a:xfrm rot="10800000">
              <a:off x="969988" y="5213963"/>
              <a:ext cx="166950" cy="122415"/>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60103B05-FFDF-4A72-863C-B696A50EBD9C}"/>
                </a:ext>
              </a:extLst>
            </p:cNvPr>
            <p:cNvCxnSpPr>
              <a:cxnSpLocks/>
              <a:stCxn id="4" idx="5"/>
            </p:cNvCxnSpPr>
            <p:nvPr/>
          </p:nvCxnSpPr>
          <p:spPr>
            <a:xfrm>
              <a:off x="3089806" y="5777104"/>
              <a:ext cx="109773" cy="322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3A514B4-8DFB-46CD-BC09-33519A83E21C}"/>
                </a:ext>
              </a:extLst>
            </p:cNvPr>
            <p:cNvCxnSpPr>
              <a:cxnSpLocks/>
              <a:stCxn id="4" idx="3"/>
            </p:cNvCxnSpPr>
            <p:nvPr/>
          </p:nvCxnSpPr>
          <p:spPr>
            <a:xfrm flipH="1">
              <a:off x="1235030" y="5777104"/>
              <a:ext cx="167884" cy="273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E7B0A5FF-043A-4263-927C-B297E5A01ED0}"/>
                </a:ext>
              </a:extLst>
            </p:cNvPr>
            <p:cNvSpPr txBox="1"/>
            <p:nvPr/>
          </p:nvSpPr>
          <p:spPr>
            <a:xfrm>
              <a:off x="2283649" y="4188488"/>
              <a:ext cx="281762" cy="370707"/>
            </a:xfrm>
            <a:prstGeom prst="rect">
              <a:avLst/>
            </a:prstGeom>
            <a:noFill/>
          </p:spPr>
          <p:txBody>
            <a:bodyPr wrap="square" rtlCol="0">
              <a:spAutoFit/>
            </a:bodyPr>
            <a:lstStyle/>
            <a:p>
              <a:r>
                <a:rPr lang="it-IT" sz="2000" b="1" dirty="0">
                  <a:latin typeface="Arial Nova" panose="020B0504020202020204" pitchFamily="34" charset="0"/>
                </a:rPr>
                <a:t>I</a:t>
              </a:r>
            </a:p>
          </p:txBody>
        </p:sp>
        <p:sp>
          <p:nvSpPr>
            <p:cNvPr id="27" name="CasellaDiTesto 26">
              <a:extLst>
                <a:ext uri="{FF2B5EF4-FFF2-40B4-BE49-F238E27FC236}">
                  <a16:creationId xmlns:a16="http://schemas.microsoft.com/office/drawing/2014/main" id="{F34FE3AD-D16A-4291-8DF4-1842EE86B45A}"/>
                </a:ext>
              </a:extLst>
            </p:cNvPr>
            <p:cNvSpPr txBox="1"/>
            <p:nvPr/>
          </p:nvSpPr>
          <p:spPr>
            <a:xfrm>
              <a:off x="3162084" y="5725814"/>
              <a:ext cx="281762" cy="370707"/>
            </a:xfrm>
            <a:prstGeom prst="rect">
              <a:avLst/>
            </a:prstGeom>
            <a:noFill/>
          </p:spPr>
          <p:txBody>
            <a:bodyPr wrap="square" rtlCol="0">
              <a:spAutoFit/>
            </a:bodyPr>
            <a:lstStyle/>
            <a:p>
              <a:r>
                <a:rPr lang="it-IT" sz="2000" b="1" dirty="0">
                  <a:latin typeface="Arial Nova" panose="020B0504020202020204" pitchFamily="34" charset="0"/>
                </a:rPr>
                <a:t>B</a:t>
              </a:r>
            </a:p>
          </p:txBody>
        </p:sp>
        <p:sp>
          <p:nvSpPr>
            <p:cNvPr id="28" name="CasellaDiTesto 27">
              <a:extLst>
                <a:ext uri="{FF2B5EF4-FFF2-40B4-BE49-F238E27FC236}">
                  <a16:creationId xmlns:a16="http://schemas.microsoft.com/office/drawing/2014/main" id="{E856A5A0-6A24-4681-9A2D-3A4C27AA06BF}"/>
                </a:ext>
              </a:extLst>
            </p:cNvPr>
            <p:cNvSpPr txBox="1"/>
            <p:nvPr/>
          </p:nvSpPr>
          <p:spPr>
            <a:xfrm>
              <a:off x="926371" y="5690195"/>
              <a:ext cx="281762" cy="370707"/>
            </a:xfrm>
            <a:prstGeom prst="rect">
              <a:avLst/>
            </a:prstGeom>
            <a:noFill/>
          </p:spPr>
          <p:txBody>
            <a:bodyPr wrap="square" rtlCol="0">
              <a:spAutoFit/>
            </a:bodyPr>
            <a:lstStyle/>
            <a:p>
              <a:r>
                <a:rPr lang="it-IT" sz="2000" b="1" dirty="0">
                  <a:latin typeface="Arial Nova" panose="020B0504020202020204" pitchFamily="34" charset="0"/>
                </a:rPr>
                <a:t>A</a:t>
              </a:r>
            </a:p>
          </p:txBody>
        </p:sp>
      </p:grpSp>
      <p:sp>
        <p:nvSpPr>
          <p:cNvPr id="30" name="Segnaposto contenuto 2">
            <a:extLst>
              <a:ext uri="{FF2B5EF4-FFF2-40B4-BE49-F238E27FC236}">
                <a16:creationId xmlns:a16="http://schemas.microsoft.com/office/drawing/2014/main" id="{9D69306C-D025-4A2D-8875-2BE855F68226}"/>
              </a:ext>
            </a:extLst>
          </p:cNvPr>
          <p:cNvSpPr txBox="1">
            <a:spLocks/>
          </p:cNvSpPr>
          <p:nvPr/>
        </p:nvSpPr>
        <p:spPr>
          <a:xfrm>
            <a:off x="4128034" y="4253096"/>
            <a:ext cx="7482773" cy="21867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Si specifica che il carico può entrare nel magazzino soltanto se è disponibile un pallet vuoto nella stazione di ingresso e che i trasportatori dei pallet continueranno a circolare, in senso antiorario, a partire dalla stazione I, a prescindere dalla presenza o meno delle merci sul pallet.</a:t>
            </a:r>
          </a:p>
          <a:p>
            <a:pPr marL="0" indent="0">
              <a:buFont typeface="Wingdings 2" panose="05020102010507070707" pitchFamily="18" charset="2"/>
              <a:buNone/>
            </a:pPr>
            <a:r>
              <a:rPr lang="it-IT" sz="2000" dirty="0">
                <a:latin typeface="Arial Nova" panose="020B0504020202020204" pitchFamily="34" charset="0"/>
              </a:rPr>
              <a:t>Nel caso di studio scelto, si supporrà, per semplicità, che esista un solo pallet.</a:t>
            </a:r>
          </a:p>
        </p:txBody>
      </p:sp>
    </p:spTree>
    <p:extLst>
      <p:ext uri="{BB962C8B-B14F-4D97-AF65-F5344CB8AC3E}">
        <p14:creationId xmlns:p14="http://schemas.microsoft.com/office/powerpoint/2010/main" val="35343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Funzionamento del magazzino</a:t>
            </a:r>
          </a:p>
        </p:txBody>
      </p:sp>
      <p:sp>
        <p:nvSpPr>
          <p:cNvPr id="6" name="Segnaposto contenuto 2">
            <a:extLst>
              <a:ext uri="{FF2B5EF4-FFF2-40B4-BE49-F238E27FC236}">
                <a16:creationId xmlns:a16="http://schemas.microsoft.com/office/drawing/2014/main" id="{BAA0ACA4-3406-4253-9B1A-89EBC7F71A76}"/>
              </a:ext>
            </a:extLst>
          </p:cNvPr>
          <p:cNvSpPr txBox="1">
            <a:spLocks/>
          </p:cNvSpPr>
          <p:nvPr/>
        </p:nvSpPr>
        <p:spPr>
          <a:xfrm>
            <a:off x="581192" y="1952812"/>
            <a:ext cx="11029616" cy="466825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Quando il carrello trasportatore presso la stazione di ingresso I si avrà che:</a:t>
            </a:r>
          </a:p>
          <a:p>
            <a:r>
              <a:rPr lang="it-IT" sz="2000" dirty="0">
                <a:latin typeface="Arial Nova" panose="020B0504020202020204" pitchFamily="34" charset="0"/>
              </a:rPr>
              <a:t>Se il pallet che viene trasportato dal </a:t>
            </a:r>
            <a:r>
              <a:rPr lang="it-IT" sz="2000" dirty="0" err="1">
                <a:latin typeface="Arial Nova" panose="020B0504020202020204" pitchFamily="34" charset="0"/>
              </a:rPr>
              <a:t>conveyor</a:t>
            </a:r>
            <a:r>
              <a:rPr lang="it-IT" sz="2000" dirty="0">
                <a:latin typeface="Arial Nova" panose="020B0504020202020204" pitchFamily="34" charset="0"/>
              </a:rPr>
              <a:t> è vuoto ed è disponibile un nuovo carico nella stazione di ingresso, questo verrà prelevato e condotto verso la stazione A;</a:t>
            </a:r>
          </a:p>
          <a:p>
            <a:r>
              <a:rPr lang="it-IT" sz="2000" dirty="0">
                <a:latin typeface="Arial Nova" panose="020B0504020202020204" pitchFamily="34" charset="0"/>
              </a:rPr>
              <a:t>Se il pallet è vuoto e non è disponibile un nuovo carico in I, il </a:t>
            </a:r>
            <a:r>
              <a:rPr lang="it-IT" sz="2000" dirty="0" err="1">
                <a:latin typeface="Arial Nova" panose="020B0504020202020204" pitchFamily="34" charset="0"/>
              </a:rPr>
              <a:t>conveyor</a:t>
            </a:r>
            <a:r>
              <a:rPr lang="it-IT" sz="2000" dirty="0">
                <a:latin typeface="Arial Nova" panose="020B0504020202020204" pitchFamily="34" charset="0"/>
              </a:rPr>
              <a:t> si dirige verso A;</a:t>
            </a:r>
          </a:p>
          <a:p>
            <a:r>
              <a:rPr lang="it-IT" sz="2000" dirty="0">
                <a:latin typeface="Arial Nova" panose="020B0504020202020204" pitchFamily="34" charset="0"/>
              </a:rPr>
              <a:t>Se il pallet è carico allora verrà trasportato direttamente verso la stazione A, senza che vi vengano caricate altre merci;</a:t>
            </a:r>
          </a:p>
          <a:p>
            <a:pPr marL="0" indent="0">
              <a:buFont typeface="Wingdings 2" panose="05020102010507070707" pitchFamily="18" charset="2"/>
              <a:buNone/>
            </a:pPr>
            <a:r>
              <a:rPr lang="it-IT" sz="2000" dirty="0">
                <a:latin typeface="Arial Nova" panose="020B0504020202020204" pitchFamily="34" charset="0"/>
              </a:rPr>
              <a:t>Quando il </a:t>
            </a:r>
            <a:r>
              <a:rPr lang="it-IT" sz="2000" dirty="0" err="1">
                <a:latin typeface="Arial Nova" panose="020B0504020202020204" pitchFamily="34" charset="0"/>
              </a:rPr>
              <a:t>conveyor</a:t>
            </a:r>
            <a:r>
              <a:rPr lang="it-IT" sz="2000" dirty="0">
                <a:latin typeface="Arial Nova" panose="020B0504020202020204" pitchFamily="34" charset="0"/>
              </a:rPr>
              <a:t> giunge presso una stazione di uscita, che sia A oppure B, si presenta uno di questi scenari:</a:t>
            </a:r>
          </a:p>
          <a:p>
            <a:r>
              <a:rPr lang="it-IT" sz="2000" dirty="0">
                <a:latin typeface="Arial Nova" panose="020B0504020202020204" pitchFamily="34" charset="0"/>
              </a:rPr>
              <a:t>Se il pallet è carico, bisogna verificare se è sopraggiunta una richiesta di merci dalla stazione di uscita e nel caso, effettuare la consegna, per poi proseguire, vuoto, verso la stazione successiva;</a:t>
            </a:r>
          </a:p>
          <a:p>
            <a:r>
              <a:rPr lang="it-IT" sz="2000" dirty="0">
                <a:latin typeface="Arial Nova" panose="020B0504020202020204" pitchFamily="34" charset="0"/>
              </a:rPr>
              <a:t>Se il pallet è vuoto, non verrà interrogata nessuna delle due stazioni di uscita, ma il </a:t>
            </a:r>
            <a:r>
              <a:rPr lang="it-IT" sz="2000" dirty="0" err="1">
                <a:latin typeface="Arial Nova" panose="020B0504020202020204" pitchFamily="34" charset="0"/>
              </a:rPr>
              <a:t>conveyor</a:t>
            </a:r>
            <a:r>
              <a:rPr lang="it-IT" sz="2000" dirty="0">
                <a:latin typeface="Arial Nova" panose="020B0504020202020204" pitchFamily="34" charset="0"/>
              </a:rPr>
              <a:t> si muoverà direttamente verso la stazione successiva;</a:t>
            </a:r>
          </a:p>
        </p:txBody>
      </p:sp>
    </p:spTree>
    <p:extLst>
      <p:ext uri="{BB962C8B-B14F-4D97-AF65-F5344CB8AC3E}">
        <p14:creationId xmlns:p14="http://schemas.microsoft.com/office/powerpoint/2010/main" val="204624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Modellazione del sistema</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78458"/>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la simulazione e l’analisi della rete di Petri che rappresenta il sistema in esame è stato utilizzato il software </a:t>
            </a:r>
            <a:r>
              <a:rPr lang="it-IT" sz="2000" b="1" dirty="0">
                <a:solidFill>
                  <a:schemeClr val="bg2">
                    <a:lumMod val="25000"/>
                  </a:schemeClr>
                </a:solidFill>
                <a:latin typeface="Arial Nova" panose="020B0504020202020204" pitchFamily="34" charset="0"/>
              </a:rPr>
              <a:t>PIPE</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editor</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ottenuta, quindi, descrive il comportamento del magazzino a ricircolo, tenendo conto che ci sia un pallet soltanto ad essere trasportato da una stazione alla successiva.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la richiesta di merci da parte delle stazioni di uscita viene descritta con dei posti esogeni (non determinati all’interno del modello) e lo stato del pallet, vuoto o con carico, viene indicato, rispettivamente, dall’assenza o presenza del token.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conclusione, il modello sarà costituito da 11 posti, 12 transizioni e 34 archi (anche inibitori).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 grafo di raggiungibilità associato alla rete ha impiegato, nel complesso, 0.54 secondi.</a:t>
            </a:r>
            <a:endParaRPr lang="it-IT" sz="2000" dirty="0">
              <a:solidFill>
                <a:schemeClr val="bg2">
                  <a:lumMod val="25000"/>
                </a:schemeClr>
              </a:solidFill>
            </a:endParaRPr>
          </a:p>
        </p:txBody>
      </p:sp>
    </p:spTree>
    <p:extLst>
      <p:ext uri="{BB962C8B-B14F-4D97-AF65-F5344CB8AC3E}">
        <p14:creationId xmlns:p14="http://schemas.microsoft.com/office/powerpoint/2010/main" val="7208794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75243-BAD7-4EBF-9044-860D26B27681}"/>
              </a:ext>
            </a:extLst>
          </p:cNvPr>
          <p:cNvSpPr>
            <a:spLocks noGrp="1"/>
          </p:cNvSpPr>
          <p:nvPr>
            <p:ph type="title"/>
          </p:nvPr>
        </p:nvSpPr>
        <p:spPr/>
        <p:txBody>
          <a:bodyPr/>
          <a:lstStyle/>
          <a:p>
            <a:r>
              <a:rPr lang="it-IT" dirty="0"/>
              <a:t>Introduzione alle reti di </a:t>
            </a:r>
            <a:r>
              <a:rPr lang="it-IT" dirty="0" err="1"/>
              <a:t>petri</a:t>
            </a:r>
            <a:endParaRPr lang="it-IT" dirty="0"/>
          </a:p>
        </p:txBody>
      </p:sp>
      <p:sp>
        <p:nvSpPr>
          <p:cNvPr id="4" name="CasellaDiTesto 3">
            <a:extLst>
              <a:ext uri="{FF2B5EF4-FFF2-40B4-BE49-F238E27FC236}">
                <a16:creationId xmlns:a16="http://schemas.microsoft.com/office/drawing/2014/main" id="{5DB0967A-E4AF-4483-A813-9CCF2F8B9FE6}"/>
              </a:ext>
            </a:extLst>
          </p:cNvPr>
          <p:cNvSpPr txBox="1"/>
          <p:nvPr/>
        </p:nvSpPr>
        <p:spPr>
          <a:xfrm>
            <a:off x="581192" y="2165684"/>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costituiscono un formalismo grafico e matematico, introdotto da </a:t>
            </a:r>
            <a:r>
              <a:rPr lang="it-IT" sz="2000" i="1" dirty="0">
                <a:solidFill>
                  <a:schemeClr val="bg2">
                    <a:lumMod val="25000"/>
                  </a:schemeClr>
                </a:solidFill>
                <a:latin typeface="Arial Nova" panose="020B0504020202020204" pitchFamily="34" charset="0"/>
              </a:rPr>
              <a:t>Carl Adam Petri</a:t>
            </a:r>
            <a:r>
              <a:rPr lang="it-IT" sz="2000" dirty="0">
                <a:solidFill>
                  <a:schemeClr val="bg2">
                    <a:lumMod val="25000"/>
                  </a:schemeClr>
                </a:solidFill>
                <a:latin typeface="Arial Nova" panose="020B0504020202020204" pitchFamily="34" charset="0"/>
              </a:rPr>
              <a:t>, nel 1962, nella sua tesi di dottorato, per far fronte alla necessità di dover «descrivere, in modo preciso ed unitario, il maggior numero di fenomeni inerenti alla trasmissione ed all’elaborazione di informazioni».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strumento, utilizzato per la modellazione di sistemi dinamici ad eventi discreti, consente, dunque, di descrivere globalmente un processo, seguendone l’evoluzione.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agli automi a stati finiti, le reti di Petri permetto di modellare esplicitamente la concorrenza tra processi paralleli ed indipendenti tra loro. </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sono modulari e di conseguenza facilmente modificabili, oltre idonee per mettere in risalto le caratteristiche di interesse del sistema, astraendo da quelle che non ne influenzano lo studio e le proprietà.</a:t>
            </a:r>
          </a:p>
        </p:txBody>
      </p:sp>
    </p:spTree>
    <p:extLst>
      <p:ext uri="{BB962C8B-B14F-4D97-AF65-F5344CB8AC3E}">
        <p14:creationId xmlns:p14="http://schemas.microsoft.com/office/powerpoint/2010/main" val="121900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7FBF634-A876-43B3-BF4F-4D30799C3988}"/>
              </a:ext>
            </a:extLst>
          </p:cNvPr>
          <p:cNvPicPr>
            <a:picLocks noChangeAspect="1"/>
          </p:cNvPicPr>
          <p:nvPr/>
        </p:nvPicPr>
        <p:blipFill rotWithShape="1">
          <a:blip r:embed="rId2">
            <a:extLst>
              <a:ext uri="{28A0092B-C50C-407E-A947-70E740481C1C}">
                <a14:useLocalDpi xmlns:a14="http://schemas.microsoft.com/office/drawing/2010/main" val="0"/>
              </a:ext>
            </a:extLst>
          </a:blip>
          <a:srcRect l="1278" t="2336" r="3125" b="4029"/>
          <a:stretch/>
        </p:blipFill>
        <p:spPr>
          <a:xfrm>
            <a:off x="476250" y="609600"/>
            <a:ext cx="9004634" cy="6115049"/>
          </a:xfrm>
          <a:prstGeom prst="rect">
            <a:avLst/>
          </a:prstGeom>
        </p:spPr>
      </p:pic>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di Petri P/T con PIPE Editor</a:t>
            </a:r>
          </a:p>
        </p:txBody>
      </p:sp>
    </p:spTree>
    <p:extLst>
      <p:ext uri="{BB962C8B-B14F-4D97-AF65-F5344CB8AC3E}">
        <p14:creationId xmlns:p14="http://schemas.microsoft.com/office/powerpoint/2010/main" val="32136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761E8-A138-4D12-99F7-403F406366E0}"/>
              </a:ext>
            </a:extLst>
          </p:cNvPr>
          <p:cNvSpPr>
            <a:spLocks noGrp="1"/>
          </p:cNvSpPr>
          <p:nvPr>
            <p:ph type="title"/>
          </p:nvPr>
        </p:nvSpPr>
        <p:spPr/>
        <p:txBody>
          <a:bodyPr/>
          <a:lstStyle/>
          <a:p>
            <a:r>
              <a:rPr lang="it-IT" dirty="0"/>
              <a:t>Risultati della simulazione della rete su PIPE editor</a:t>
            </a:r>
          </a:p>
        </p:txBody>
      </p:sp>
      <p:pic>
        <p:nvPicPr>
          <p:cNvPr id="5" name="Immagine 4" descr="Immagine che contiene tavolo&#10;&#10;Descrizione generata automaticamente">
            <a:extLst>
              <a:ext uri="{FF2B5EF4-FFF2-40B4-BE49-F238E27FC236}">
                <a16:creationId xmlns:a16="http://schemas.microsoft.com/office/drawing/2014/main" id="{D980077E-140C-4DA8-9A6D-89641E955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294022"/>
            <a:ext cx="6477333" cy="4122820"/>
          </a:xfrm>
          <a:prstGeom prst="rect">
            <a:avLst/>
          </a:prstGeom>
          <a:ln w="28575">
            <a:solidFill>
              <a:srgbClr val="366658"/>
            </a:solidFill>
          </a:ln>
        </p:spPr>
      </p:pic>
      <p:sp>
        <p:nvSpPr>
          <p:cNvPr id="6" name="CasellaDiTesto 5">
            <a:extLst>
              <a:ext uri="{FF2B5EF4-FFF2-40B4-BE49-F238E27FC236}">
                <a16:creationId xmlns:a16="http://schemas.microsoft.com/office/drawing/2014/main" id="{611FA0DF-5103-425D-9F37-B8A6A00BE0C4}"/>
              </a:ext>
            </a:extLst>
          </p:cNvPr>
          <p:cNvSpPr txBox="1"/>
          <p:nvPr/>
        </p:nvSpPr>
        <p:spPr>
          <a:xfrm>
            <a:off x="7375691" y="2294022"/>
            <a:ext cx="4235116" cy="132343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Dai risultati si evince che la rete di Petri è estesa, ma limitata e senza deadlock.</a:t>
            </a:r>
          </a:p>
          <a:p>
            <a:endParaRPr lang="it-IT" sz="2000" dirty="0">
              <a:solidFill>
                <a:schemeClr val="bg2">
                  <a:lumMod val="25000"/>
                </a:schemeClr>
              </a:solidFill>
              <a:latin typeface="Arial Nova" panose="020B0504020202020204" pitchFamily="34" charset="0"/>
            </a:endParaRPr>
          </a:p>
        </p:txBody>
      </p:sp>
      <p:pic>
        <p:nvPicPr>
          <p:cNvPr id="8" name="Immagine 7" descr="Immagine che contiene testo&#10;&#10;Descrizione generata automaticamente">
            <a:extLst>
              <a:ext uri="{FF2B5EF4-FFF2-40B4-BE49-F238E27FC236}">
                <a16:creationId xmlns:a16="http://schemas.microsoft.com/office/drawing/2014/main" id="{654F630A-A586-4813-8C88-DB456AD71FDA}"/>
              </a:ext>
            </a:extLst>
          </p:cNvPr>
          <p:cNvPicPr>
            <a:picLocks noChangeAspect="1"/>
          </p:cNvPicPr>
          <p:nvPr/>
        </p:nvPicPr>
        <p:blipFill rotWithShape="1">
          <a:blip r:embed="rId3">
            <a:extLst>
              <a:ext uri="{28A0092B-C50C-407E-A947-70E740481C1C}">
                <a14:useLocalDpi xmlns:a14="http://schemas.microsoft.com/office/drawing/2010/main" val="0"/>
              </a:ext>
            </a:extLst>
          </a:blip>
          <a:srcRect t="9124" r="7931" b="6949"/>
          <a:stretch/>
        </p:blipFill>
        <p:spPr>
          <a:xfrm>
            <a:off x="7375691" y="3589197"/>
            <a:ext cx="2420720" cy="1415127"/>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ABEBE84A-EE7C-4C61-A283-3096560921BD}"/>
              </a:ext>
            </a:extLst>
          </p:cNvPr>
          <p:cNvPicPr>
            <a:picLocks noChangeAspect="1"/>
          </p:cNvPicPr>
          <p:nvPr/>
        </p:nvPicPr>
        <p:blipFill rotWithShape="1">
          <a:blip r:embed="rId4">
            <a:extLst>
              <a:ext uri="{28A0092B-C50C-407E-A947-70E740481C1C}">
                <a14:useLocalDpi xmlns:a14="http://schemas.microsoft.com/office/drawing/2010/main" val="0"/>
              </a:ext>
            </a:extLst>
          </a:blip>
          <a:srcRect t="14138" r="37839" b="20582"/>
          <a:stretch/>
        </p:blipFill>
        <p:spPr>
          <a:xfrm>
            <a:off x="10493789" y="3617461"/>
            <a:ext cx="1117018" cy="833326"/>
          </a:xfrm>
          <a:prstGeom prst="rect">
            <a:avLst/>
          </a:prstGeom>
        </p:spPr>
      </p:pic>
    </p:spTree>
    <p:extLst>
      <p:ext uri="{BB962C8B-B14F-4D97-AF65-F5344CB8AC3E}">
        <p14:creationId xmlns:p14="http://schemas.microsoft.com/office/powerpoint/2010/main" val="154830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DECF1-8741-40B3-A88D-3568800ECF58}"/>
              </a:ext>
            </a:extLst>
          </p:cNvPr>
          <p:cNvSpPr>
            <a:spLocks noGrp="1"/>
          </p:cNvSpPr>
          <p:nvPr>
            <p:ph type="title"/>
          </p:nvPr>
        </p:nvSpPr>
        <p:spPr/>
        <p:txBody>
          <a:bodyPr/>
          <a:lstStyle/>
          <a:p>
            <a:r>
              <a:rPr lang="it-IT" dirty="0"/>
              <a:t>Analisi degli invarianti</a:t>
            </a:r>
          </a:p>
        </p:txBody>
      </p:sp>
      <p:pic>
        <p:nvPicPr>
          <p:cNvPr id="5" name="Immagine 4" descr="Immagine che contiene tavolo&#10;&#10;Descrizione generata automaticamente">
            <a:extLst>
              <a:ext uri="{FF2B5EF4-FFF2-40B4-BE49-F238E27FC236}">
                <a16:creationId xmlns:a16="http://schemas.microsoft.com/office/drawing/2014/main" id="{FF5C5B72-D31E-41A6-89FA-4D59145512E9}"/>
              </a:ext>
            </a:extLst>
          </p:cNvPr>
          <p:cNvPicPr>
            <a:picLocks noChangeAspect="1"/>
          </p:cNvPicPr>
          <p:nvPr/>
        </p:nvPicPr>
        <p:blipFill rotWithShape="1">
          <a:blip r:embed="rId2">
            <a:extLst>
              <a:ext uri="{28A0092B-C50C-407E-A947-70E740481C1C}">
                <a14:useLocalDpi xmlns:a14="http://schemas.microsoft.com/office/drawing/2010/main" val="0"/>
              </a:ext>
            </a:extLst>
          </a:blip>
          <a:srcRect t="4966"/>
          <a:stretch/>
        </p:blipFill>
        <p:spPr>
          <a:xfrm>
            <a:off x="581191" y="2695830"/>
            <a:ext cx="11029615" cy="1163123"/>
          </a:xfrm>
          <a:prstGeom prst="rect">
            <a:avLst/>
          </a:prstGeom>
        </p:spPr>
      </p:pic>
      <p:pic>
        <p:nvPicPr>
          <p:cNvPr id="8" name="Immagine 7">
            <a:extLst>
              <a:ext uri="{FF2B5EF4-FFF2-40B4-BE49-F238E27FC236}">
                <a16:creationId xmlns:a16="http://schemas.microsoft.com/office/drawing/2014/main" id="{1727530B-8332-4297-B805-4E6B05D63CAF}"/>
              </a:ext>
            </a:extLst>
          </p:cNvPr>
          <p:cNvPicPr>
            <a:picLocks noChangeAspect="1"/>
          </p:cNvPicPr>
          <p:nvPr/>
        </p:nvPicPr>
        <p:blipFill rotWithShape="1">
          <a:blip r:embed="rId3">
            <a:extLst>
              <a:ext uri="{28A0092B-C50C-407E-A947-70E740481C1C}">
                <a14:useLocalDpi xmlns:a14="http://schemas.microsoft.com/office/drawing/2010/main" val="0"/>
              </a:ext>
            </a:extLst>
          </a:blip>
          <a:srcRect t="5726"/>
          <a:stretch/>
        </p:blipFill>
        <p:spPr>
          <a:xfrm>
            <a:off x="581191" y="5051162"/>
            <a:ext cx="11029613" cy="1386686"/>
          </a:xfrm>
          <a:prstGeom prst="rect">
            <a:avLst/>
          </a:prstGeom>
        </p:spPr>
      </p:pic>
      <p:sp>
        <p:nvSpPr>
          <p:cNvPr id="10" name="CasellaDiTesto 9">
            <a:extLst>
              <a:ext uri="{FF2B5EF4-FFF2-40B4-BE49-F238E27FC236}">
                <a16:creationId xmlns:a16="http://schemas.microsoft.com/office/drawing/2014/main" id="{1484D4D8-2473-4862-9A7C-C201E1C24A67}"/>
              </a:ext>
            </a:extLst>
          </p:cNvPr>
          <p:cNvSpPr txBox="1"/>
          <p:nvPr/>
        </p:nvSpPr>
        <p:spPr>
          <a:xfrm>
            <a:off x="581193" y="1987944"/>
            <a:ext cx="11029615"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riprova del fatto che la rete sia limitata e viva si riportano i valori dei T-invarianti, che risultano positivi:</a:t>
            </a:r>
          </a:p>
        </p:txBody>
      </p:sp>
      <p:sp>
        <p:nvSpPr>
          <p:cNvPr id="11" name="CasellaDiTesto 10">
            <a:extLst>
              <a:ext uri="{FF2B5EF4-FFF2-40B4-BE49-F238E27FC236}">
                <a16:creationId xmlns:a16="http://schemas.microsoft.com/office/drawing/2014/main" id="{ACA13123-BC0E-420D-A39F-9AE928B83074}"/>
              </a:ext>
            </a:extLst>
          </p:cNvPr>
          <p:cNvSpPr txBox="1"/>
          <p:nvPr/>
        </p:nvSpPr>
        <p:spPr>
          <a:xfrm>
            <a:off x="581192" y="4212896"/>
            <a:ext cx="11029614"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quanto riguarda i P-invarianti, cioè le proprietà della rete riferite ai posti, si sono ottenuti i seguenti risultati:</a:t>
            </a:r>
          </a:p>
        </p:txBody>
      </p:sp>
    </p:spTree>
    <p:extLst>
      <p:ext uri="{BB962C8B-B14F-4D97-AF65-F5344CB8AC3E}">
        <p14:creationId xmlns:p14="http://schemas.microsoft.com/office/powerpoint/2010/main" val="2367363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833811" y="609600"/>
            <a:ext cx="1881938"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000" dirty="0">
              <a:latin typeface="Arial Nova" panose="020B0504020202020204" pitchFamily="34" charset="0"/>
            </a:endParaRPr>
          </a:p>
        </p:txBody>
      </p:sp>
      <p:pic>
        <p:nvPicPr>
          <p:cNvPr id="5" name="Immagine 4">
            <a:extLst>
              <a:ext uri="{FF2B5EF4-FFF2-40B4-BE49-F238E27FC236}">
                <a16:creationId xmlns:a16="http://schemas.microsoft.com/office/drawing/2014/main" id="{00CB7682-1007-4272-999D-29F82EA3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609600"/>
            <a:ext cx="9561094" cy="6115049"/>
          </a:xfrm>
          <a:prstGeom prst="rect">
            <a:avLst/>
          </a:prstGeom>
        </p:spPr>
      </p:pic>
      <p:sp>
        <p:nvSpPr>
          <p:cNvPr id="6" name="Titolo 1">
            <a:extLst>
              <a:ext uri="{FF2B5EF4-FFF2-40B4-BE49-F238E27FC236}">
                <a16:creationId xmlns:a16="http://schemas.microsoft.com/office/drawing/2014/main" id="{F6095AED-D19E-4098-B2BA-E150F873CC8A}"/>
              </a:ext>
            </a:extLst>
          </p:cNvPr>
          <p:cNvSpPr txBox="1">
            <a:spLocks/>
          </p:cNvSpPr>
          <p:nvPr/>
        </p:nvSpPr>
        <p:spPr>
          <a:xfrm>
            <a:off x="9833809" y="1267324"/>
            <a:ext cx="1881940" cy="385010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Grafo di raggiungibilità</a:t>
            </a:r>
          </a:p>
          <a:p>
            <a:endParaRPr lang="it-IT" dirty="0"/>
          </a:p>
          <a:p>
            <a:endParaRPr lang="it-IT" dirty="0"/>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41468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Analisi del sistema su </a:t>
            </a:r>
            <a:r>
              <a:rPr lang="it-IT" dirty="0" err="1"/>
              <a:t>tpn</a:t>
            </a:r>
            <a:r>
              <a:rPr lang="it-IT" dirty="0"/>
              <a:t> designer</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30332"/>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è scelto di modellare e simulare il sistema anche su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Designer</a:t>
            </a:r>
            <a:r>
              <a:rPr lang="it-IT" sz="2000" dirty="0">
                <a:solidFill>
                  <a:schemeClr val="bg2">
                    <a:lumMod val="25000"/>
                  </a:schemeClr>
                </a:solidFill>
                <a:latin typeface="Arial Nova" panose="020B0504020202020204" pitchFamily="34" charset="0"/>
              </a:rPr>
              <a:t>, un ambiente integrato di progettazione grafica e simulazione di reti TPN.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modellata su PIPE Editor è stata quindi ricreata nella sezione del software dedita alla costruzione di modelli di reti, il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CAD</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Volendo poi esportare questa rete in una struttura che possa essere analizzata tramite il software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si è scelto di trasformare la rete in una rete di Petri con Tempo.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è stato possibile modificando la funzione caratteristica di ogni transizione.</a:t>
            </a:r>
          </a:p>
          <a:p>
            <a:r>
              <a:rPr lang="it-IT" sz="2000" dirty="0">
                <a:solidFill>
                  <a:schemeClr val="bg2">
                    <a:lumMod val="25000"/>
                  </a:schemeClr>
                </a:solidFill>
                <a:latin typeface="Arial Nova" panose="020B0504020202020204" pitchFamily="34" charset="0"/>
              </a:rPr>
              <a:t>La temporizzazione di ciascuna, infatti, non sarà più immediata, ma di tipo Merlin &amp; Faber.</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Dopo aver fatto queste modifiche, si è potuti passare al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Engine</a:t>
            </a:r>
            <a:r>
              <a:rPr lang="it-IT" sz="2000" dirty="0">
                <a:solidFill>
                  <a:schemeClr val="bg2">
                    <a:lumMod val="25000"/>
                  </a:schemeClr>
                </a:solidFill>
                <a:latin typeface="Arial Nova" panose="020B0504020202020204" pitchFamily="34" charset="0"/>
              </a:rPr>
              <a:t>, per compilare e simulare la rete e poi tradurla in codice eseguibile con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a:t>
            </a:r>
            <a:endParaRPr lang="it-IT" sz="2000" dirty="0">
              <a:solidFill>
                <a:schemeClr val="bg2">
                  <a:lumMod val="25000"/>
                </a:schemeClr>
              </a:solidFill>
            </a:endParaRPr>
          </a:p>
        </p:txBody>
      </p:sp>
    </p:spTree>
    <p:extLst>
      <p:ext uri="{BB962C8B-B14F-4D97-AF65-F5344CB8AC3E}">
        <p14:creationId xmlns:p14="http://schemas.microsoft.com/office/powerpoint/2010/main" val="35686051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68A20-78A0-47CF-A49C-B3B907EACE30}"/>
              </a:ext>
            </a:extLst>
          </p:cNvPr>
          <p:cNvSpPr>
            <a:spLocks noGrp="1"/>
          </p:cNvSpPr>
          <p:nvPr>
            <p:ph type="title"/>
          </p:nvPr>
        </p:nvSpPr>
        <p:spPr/>
        <p:txBody>
          <a:bodyPr/>
          <a:lstStyle/>
          <a:p>
            <a:r>
              <a:rPr lang="it-IT" dirty="0"/>
              <a:t>Rete di </a:t>
            </a:r>
            <a:r>
              <a:rPr lang="it-IT" dirty="0" err="1"/>
              <a:t>petri</a:t>
            </a:r>
            <a:r>
              <a:rPr lang="it-IT" dirty="0"/>
              <a:t> con tempo di </a:t>
            </a:r>
            <a:r>
              <a:rPr lang="it-IT" dirty="0" err="1"/>
              <a:t>merlin</a:t>
            </a:r>
            <a:r>
              <a:rPr lang="it-IT" dirty="0"/>
              <a:t> e </a:t>
            </a:r>
            <a:r>
              <a:rPr lang="it-IT" dirty="0" err="1"/>
              <a:t>faber</a:t>
            </a:r>
            <a:endParaRPr lang="it-IT" dirty="0"/>
          </a:p>
        </p:txBody>
      </p:sp>
      <mc:AlternateContent xmlns:mc="http://schemas.openxmlformats.org/markup-compatibility/2006">
        <mc:Choice xmlns:a14="http://schemas.microsoft.com/office/drawing/2010/main" Requires="a14">
          <p:sp>
            <p:nvSpPr>
              <p:cNvPr id="5" name="Segnaposto contenuto 2">
                <a:extLst>
                  <a:ext uri="{FF2B5EF4-FFF2-40B4-BE49-F238E27FC236}">
                    <a16:creationId xmlns:a16="http://schemas.microsoft.com/office/drawing/2014/main" id="{0223DCFC-DC69-EA74-BDC4-47114F44B09B}"/>
                  </a:ext>
                </a:extLst>
              </p:cNvPr>
              <p:cNvSpPr>
                <a:spLocks noGrp="1"/>
              </p:cNvSpPr>
              <p:nvPr>
                <p:ph idx="1"/>
              </p:nvPr>
            </p:nvSpPr>
            <p:spPr>
              <a:xfrm>
                <a:off x="581193" y="1916068"/>
                <a:ext cx="11029615" cy="4693279"/>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È un tipo di rete che si definisce "time", anziché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poiché non si tratta di una rete di Petri temporizzata, ma di una rete di Petri con tempo.</a:t>
                </a:r>
              </a:p>
              <a:p>
                <a:pPr marL="0" indent="0">
                  <a:buNone/>
                </a:pPr>
                <a:r>
                  <a:rPr lang="it-IT" sz="2000" dirty="0">
                    <a:solidFill>
                      <a:schemeClr val="bg2">
                        <a:lumMod val="25000"/>
                      </a:schemeClr>
                    </a:solidFill>
                    <a:latin typeface="Arial Nova" panose="020B0504020202020204" pitchFamily="34" charset="0"/>
                  </a:rPr>
                  <a:t>Questo formalismo prende il nome da Merlin, che è lo studente che lo ha proposto nella sua tesi di dottorato e Faber, che è il professore che lo ha seguito.</a:t>
                </a:r>
              </a:p>
              <a:p>
                <a:pPr marL="0" indent="0">
                  <a:buNone/>
                </a:pPr>
                <a:r>
                  <a:rPr lang="it-IT" sz="2000" dirty="0">
                    <a:solidFill>
                      <a:schemeClr val="bg2">
                        <a:lumMod val="25000"/>
                      </a:schemeClr>
                    </a:solidFill>
                    <a:latin typeface="Arial Nova" panose="020B0504020202020204" pitchFamily="34" charset="0"/>
                  </a:rPr>
                  <a:t>In una </a:t>
                </a:r>
                <a:r>
                  <a:rPr lang="it-IT" sz="2000" i="1" dirty="0">
                    <a:solidFill>
                      <a:schemeClr val="bg2">
                        <a:lumMod val="25000"/>
                      </a:schemeClr>
                    </a:solidFill>
                    <a:latin typeface="Arial Nova" panose="020B0504020202020204" pitchFamily="34" charset="0"/>
                  </a:rPr>
                  <a:t>Time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Petri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Net</a:t>
                </a:r>
                <a:r>
                  <a:rPr lang="it-IT" sz="2000" dirty="0">
                    <a:solidFill>
                      <a:schemeClr val="bg2">
                        <a:lumMod val="25000"/>
                      </a:schemeClr>
                    </a:solidFill>
                    <a:latin typeface="Arial Nova" panose="020B0504020202020204" pitchFamily="34" charset="0"/>
                  </a:rPr>
                  <a:t>, ogni transizione è caratterizzata da un </a:t>
                </a:r>
                <a:r>
                  <a:rPr lang="it-IT" sz="2000" i="1" dirty="0">
                    <a:solidFill>
                      <a:schemeClr val="bg2">
                        <a:lumMod val="25000"/>
                      </a:schemeClr>
                    </a:solidFill>
                    <a:latin typeface="Arial Nova" panose="020B0504020202020204" pitchFamily="34" charset="0"/>
                  </a:rPr>
                  <a:t>intervallo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a:t>
                </a:r>
                <a:r>
                  <a:rPr lang="it-IT" sz="2000" dirty="0">
                    <a:solidFill>
                      <a:schemeClr val="bg2">
                        <a:lumMod val="25000"/>
                      </a:schemeClr>
                    </a:solidFill>
                    <a:latin typeface="Arial Nova" panose="020B0504020202020204" pitchFamily="34" charset="0"/>
                  </a:rPr>
                  <a:t>, in cui ogni istante che lo compone potrebbe essere, potenzialmente, quello in cui la transizione sparerà.</a:t>
                </a:r>
              </a:p>
              <a:p>
                <a:pPr marL="0" indent="0">
                  <a:buNone/>
                </a:pPr>
                <a:r>
                  <a:rPr lang="it-IT" sz="2000" dirty="0">
                    <a:solidFill>
                      <a:schemeClr val="bg2">
                        <a:lumMod val="25000"/>
                      </a:schemeClr>
                    </a:solidFill>
                    <a:latin typeface="Arial Nova" panose="020B0504020202020204" pitchFamily="34" charset="0"/>
                  </a:rPr>
                  <a:t>Allora, per </a:t>
                </a:r>
                <a:r>
                  <a:rPr lang="it-IT" sz="2000" i="1" dirty="0">
                    <a:solidFill>
                      <a:schemeClr val="bg2">
                        <a:lumMod val="25000"/>
                      </a:schemeClr>
                    </a:solidFill>
                    <a:latin typeface="Arial Nova" panose="020B0504020202020204" pitchFamily="34" charset="0"/>
                  </a:rPr>
                  <a:t>finestra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l’intervallo denso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𝑎</m:t>
                    </m:r>
                    <m:r>
                      <a:rPr lang="it-IT" sz="2000" i="1" dirty="0" err="1"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𝑏</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a:t>
                </a:r>
              </a:p>
              <a:p>
                <a:r>
                  <a:rPr lang="it-IT" sz="2000" dirty="0">
                    <a:latin typeface="Arial Nova" panose="020B0504020202020204" pitchFamily="34" charset="0"/>
                  </a:rPr>
                  <a:t>"a" è detto </a:t>
                </a:r>
                <a:r>
                  <a:rPr lang="it-IT" sz="2000" dirty="0" err="1">
                    <a:latin typeface="Arial Nova" panose="020B0504020202020204" pitchFamily="34" charset="0"/>
                  </a:rPr>
                  <a:t>Earliest</a:t>
                </a:r>
                <a:r>
                  <a:rPr lang="it-IT" sz="2000" dirty="0">
                    <a:latin typeface="Arial Nova" panose="020B0504020202020204" pitchFamily="34" charset="0"/>
                  </a:rPr>
                  <a:t> Firing Time (EFT);</a:t>
                </a:r>
              </a:p>
              <a:p>
                <a:r>
                  <a:rPr lang="it-IT" sz="2000" dirty="0">
                    <a:latin typeface="Arial Nova" panose="020B0504020202020204" pitchFamily="34" charset="0"/>
                  </a:rPr>
                  <a:t>"b" è detto </a:t>
                </a:r>
                <a:r>
                  <a:rPr lang="it-IT" sz="2000" dirty="0" err="1">
                    <a:latin typeface="Arial Nova" panose="020B0504020202020204" pitchFamily="34" charset="0"/>
                  </a:rPr>
                  <a:t>Latest</a:t>
                </a:r>
                <a:r>
                  <a:rPr lang="it-IT" sz="2000" dirty="0">
                    <a:latin typeface="Arial Nova" panose="020B0504020202020204" pitchFamily="34" charset="0"/>
                  </a:rPr>
                  <a:t> Firing Time (LFT);</a:t>
                </a:r>
              </a:p>
              <a:p>
                <a:pPr marL="0" indent="0">
                  <a:buNone/>
                </a:pPr>
                <a:r>
                  <a:rPr lang="it-IT" sz="2000" dirty="0">
                    <a:latin typeface="Arial Nova" panose="020B0504020202020204" pitchFamily="34" charset="0"/>
                  </a:rPr>
                  <a:t>Inoltre deve valere la condizione </a:t>
                </a:r>
                <a14:m>
                  <m:oMath xmlns:m="http://schemas.openxmlformats.org/officeDocument/2006/math">
                    <m:r>
                      <a:rPr lang="it-IT" sz="2000" b="0" i="1" smtClean="0">
                        <a:latin typeface="Cambria Math" panose="02040503050406030204" pitchFamily="18" charset="0"/>
                      </a:rPr>
                      <m:t>0</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𝑎</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𝑏</m:t>
                    </m:r>
                  </m:oMath>
                </a14:m>
                <a:r>
                  <a:rPr lang="it-IT" sz="2000" dirty="0">
                    <a:latin typeface="Arial Nova" panose="020B0504020202020204" pitchFamily="34" charset="0"/>
                  </a:rPr>
                  <a:t>.</a:t>
                </a:r>
              </a:p>
              <a:p>
                <a:pPr marL="0" indent="0">
                  <a:buNone/>
                </a:pPr>
                <a:r>
                  <a:rPr lang="it-IT" sz="2000" dirty="0">
                    <a:latin typeface="Arial Nova" panose="020B0504020202020204" pitchFamily="34" charset="0"/>
                  </a:rPr>
                  <a:t>Ciò vuol dire che una transizione abilitata non può più sparare se il tempo corrente eccede la sua finestra di transizione. Quindi, qualora questa risultasse costantemente abilitata, dovrà necessariamente sparare per evitare il deadlock dell’intera rete.</a:t>
                </a:r>
              </a:p>
            </p:txBody>
          </p:sp>
        </mc:Choice>
        <mc:Fallback>
          <p:sp>
            <p:nvSpPr>
              <p:cNvPr id="5" name="Segnaposto contenuto 2">
                <a:extLst>
                  <a:ext uri="{FF2B5EF4-FFF2-40B4-BE49-F238E27FC236}">
                    <a16:creationId xmlns:a16="http://schemas.microsoft.com/office/drawing/2014/main" id="{0223DCFC-DC69-EA74-BDC4-47114F44B09B}"/>
                  </a:ext>
                </a:extLst>
              </p:cNvPr>
              <p:cNvSpPr>
                <a:spLocks noGrp="1" noRot="1" noChangeAspect="1" noMove="1" noResize="1" noEditPoints="1" noAdjustHandles="1" noChangeArrowheads="1" noChangeShapeType="1" noTextEdit="1"/>
              </p:cNvSpPr>
              <p:nvPr>
                <p:ph idx="1"/>
              </p:nvPr>
            </p:nvSpPr>
            <p:spPr>
              <a:xfrm>
                <a:off x="581193" y="1916068"/>
                <a:ext cx="11029615" cy="4693279"/>
              </a:xfrm>
              <a:blipFill>
                <a:blip r:embed="rId2"/>
                <a:stretch>
                  <a:fillRect l="-552" t="-390" r="-276" b="-1688"/>
                </a:stretch>
              </a:blipFill>
            </p:spPr>
            <p:txBody>
              <a:bodyPr/>
              <a:lstStyle/>
              <a:p>
                <a:r>
                  <a:rPr lang="it-IT">
                    <a:noFill/>
                  </a:rPr>
                  <a:t> </a:t>
                </a:r>
              </a:p>
            </p:txBody>
          </p:sp>
        </mc:Fallback>
      </mc:AlternateContent>
    </p:spTree>
    <p:extLst>
      <p:ext uri="{BB962C8B-B14F-4D97-AF65-F5344CB8AC3E}">
        <p14:creationId xmlns:p14="http://schemas.microsoft.com/office/powerpoint/2010/main" val="2544481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Time Petri Net di Merlin &amp; Faber </a:t>
            </a:r>
          </a:p>
          <a:p>
            <a:pPr algn="ctr"/>
            <a:r>
              <a:rPr lang="it-IT" sz="2400" dirty="0">
                <a:latin typeface="+mj-lt"/>
              </a:rPr>
              <a:t>con TPN Designer</a:t>
            </a:r>
          </a:p>
        </p:txBody>
      </p:sp>
      <p:pic>
        <p:nvPicPr>
          <p:cNvPr id="9" name="Immagine 8">
            <a:extLst>
              <a:ext uri="{FF2B5EF4-FFF2-40B4-BE49-F238E27FC236}">
                <a16:creationId xmlns:a16="http://schemas.microsoft.com/office/drawing/2014/main" id="{878A70BD-2377-B499-C687-ADB3D30A5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609600"/>
            <a:ext cx="9004634" cy="6115049"/>
          </a:xfrm>
          <a:prstGeom prst="rect">
            <a:avLst/>
          </a:prstGeom>
        </p:spPr>
      </p:pic>
    </p:spTree>
    <p:extLst>
      <p:ext uri="{BB962C8B-B14F-4D97-AF65-F5344CB8AC3E}">
        <p14:creationId xmlns:p14="http://schemas.microsoft.com/office/powerpoint/2010/main" val="35435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66817-1F39-DDB2-5C09-B6A7E4861C17}"/>
              </a:ext>
            </a:extLst>
          </p:cNvPr>
          <p:cNvSpPr>
            <a:spLocks noGrp="1"/>
          </p:cNvSpPr>
          <p:nvPr>
            <p:ph type="title"/>
          </p:nvPr>
        </p:nvSpPr>
        <p:spPr/>
        <p:txBody>
          <a:bodyPr/>
          <a:lstStyle/>
          <a:p>
            <a:r>
              <a:rPr lang="it-IT" dirty="0"/>
              <a:t>Analisi del sistema su </a:t>
            </a:r>
            <a:r>
              <a:rPr lang="it-IT" dirty="0" err="1"/>
              <a:t>uppaal</a:t>
            </a:r>
            <a:endParaRPr lang="it-IT" dirty="0"/>
          </a:p>
        </p:txBody>
      </p:sp>
      <p:sp>
        <p:nvSpPr>
          <p:cNvPr id="7" name="Segnaposto contenuto 2">
            <a:extLst>
              <a:ext uri="{FF2B5EF4-FFF2-40B4-BE49-F238E27FC236}">
                <a16:creationId xmlns:a16="http://schemas.microsoft.com/office/drawing/2014/main" id="{ED217196-003C-1978-6598-3CB6613FFE78}"/>
              </a:ext>
            </a:extLst>
          </p:cNvPr>
          <p:cNvSpPr>
            <a:spLocks noGrp="1"/>
          </p:cNvSpPr>
          <p:nvPr>
            <p:ph idx="1"/>
          </p:nvPr>
        </p:nvSpPr>
        <p:spPr>
          <a:xfrm>
            <a:off x="581191" y="1876926"/>
            <a:ext cx="11029615" cy="4812632"/>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Il sistema trattato è stato analizzato anche tramite </a:t>
            </a:r>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 software utilizzato per la modellazione, a validazione e la verifica di sistemi a tempo reale, formalizzati come reti di automi temporizzati.</a:t>
            </a:r>
          </a:p>
          <a:p>
            <a:pPr marL="0" indent="0">
              <a:buNone/>
            </a:pPr>
            <a:r>
              <a:rPr lang="it-IT" sz="2000" dirty="0">
                <a:solidFill>
                  <a:schemeClr val="bg2">
                    <a:lumMod val="25000"/>
                  </a:schemeClr>
                </a:solidFill>
                <a:latin typeface="Arial Nova" panose="020B0504020202020204" pitchFamily="34" charset="0"/>
              </a:rPr>
              <a:t>Questo software, che supporta la sintassi C, è costituito da tre sotto-ambienti, ovvero: l’Editor grafico (la cui GUI è realizzata in Java), il Simulator ed il </a:t>
            </a:r>
            <a:r>
              <a:rPr lang="it-IT" sz="2000" dirty="0" err="1">
                <a:solidFill>
                  <a:schemeClr val="bg2">
                    <a:lumMod val="25000"/>
                  </a:schemeClr>
                </a:solidFill>
                <a:latin typeface="Arial Nova" panose="020B0504020202020204" pitchFamily="34" charset="0"/>
              </a:rPr>
              <a:t>Verifier</a:t>
            </a:r>
            <a:r>
              <a:rPr lang="it-IT" sz="2000" dirty="0">
                <a:solidFill>
                  <a:schemeClr val="bg2">
                    <a:lumMod val="25000"/>
                  </a:schemeClr>
                </a:solidFill>
                <a:latin typeface="Arial Nova" panose="020B0504020202020204" pitchFamily="34" charset="0"/>
              </a:rPr>
              <a:t> (o model </a:t>
            </a:r>
            <a:r>
              <a:rPr lang="it-IT" sz="2000" dirty="0" err="1">
                <a:solidFill>
                  <a:schemeClr val="bg2">
                    <a:lumMod val="25000"/>
                  </a:schemeClr>
                </a:solidFill>
                <a:latin typeface="Arial Nova" panose="020B0504020202020204" pitchFamily="34" charset="0"/>
              </a:rPr>
              <a:t>checker</a:t>
            </a:r>
            <a:r>
              <a:rPr lang="it-IT" sz="2000" dirty="0">
                <a:solidFill>
                  <a:schemeClr val="bg2">
                    <a:lumMod val="25000"/>
                  </a:schemeClr>
                </a:solidFill>
                <a:latin typeface="Arial Nova" panose="020B0504020202020204" pitchFamily="34" charset="0"/>
              </a:rPr>
              <a:t>).</a:t>
            </a:r>
          </a:p>
          <a:p>
            <a:pPr marL="0" indent="0">
              <a:buNone/>
            </a:pPr>
            <a:r>
              <a:rPr lang="it-IT" sz="2000" dirty="0">
                <a:solidFill>
                  <a:schemeClr val="bg2">
                    <a:lumMod val="25000"/>
                  </a:schemeClr>
                </a:solidFill>
                <a:latin typeface="Arial Nova" panose="020B0504020202020204" pitchFamily="34" charset="0"/>
              </a:rPr>
              <a:t>Un automa temporizzato, su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caratterizzato da:</a:t>
            </a:r>
          </a:p>
          <a:p>
            <a:r>
              <a:rPr lang="it-IT" sz="2000" dirty="0">
                <a:solidFill>
                  <a:schemeClr val="bg2">
                    <a:lumMod val="25000"/>
                  </a:schemeClr>
                </a:solidFill>
                <a:latin typeface="Arial Nova" panose="020B0504020202020204" pitchFamily="34" charset="0"/>
              </a:rPr>
              <a:t>Tempo denso,  attraverso variabili di clock che possono essere resettate e che avanzano allo stesso rate con cui scorre il tempo globale della rete;</a:t>
            </a:r>
          </a:p>
          <a:p>
            <a:r>
              <a:rPr lang="it-IT" sz="2000" dirty="0">
                <a:solidFill>
                  <a:schemeClr val="bg2">
                    <a:lumMod val="25000"/>
                  </a:schemeClr>
                </a:solidFill>
                <a:latin typeface="Arial Nova" panose="020B0504020202020204" pitchFamily="34" charset="0"/>
              </a:rPr>
              <a:t>Dichiarazioni globali di variabili intere, booleane e di array;</a:t>
            </a:r>
          </a:p>
          <a:p>
            <a:r>
              <a:rPr lang="it-IT" sz="2000" dirty="0">
                <a:solidFill>
                  <a:schemeClr val="bg2">
                    <a:lumMod val="25000"/>
                  </a:schemeClr>
                </a:solidFill>
                <a:latin typeface="Arial Nova" panose="020B0504020202020204" pitchFamily="34" charset="0"/>
              </a:rPr>
              <a:t>Sincronizzazione del tipo "</a:t>
            </a:r>
            <a:r>
              <a:rPr lang="it-IT" sz="2000" dirty="0" err="1">
                <a:solidFill>
                  <a:schemeClr val="bg2">
                    <a:lumMod val="25000"/>
                  </a:schemeClr>
                </a:solidFill>
                <a:latin typeface="Arial Nova" panose="020B0504020202020204" pitchFamily="34" charset="0"/>
              </a:rPr>
              <a:t>rendezvous</a:t>
            </a:r>
            <a:r>
              <a:rPr lang="it-IT" sz="2000" dirty="0">
                <a:solidFill>
                  <a:schemeClr val="bg2">
                    <a:lumMod val="25000"/>
                  </a:schemeClr>
                </a:solidFill>
                <a:latin typeface="Arial Nova" panose="020B0504020202020204" pitchFamily="34" charset="0"/>
              </a:rPr>
              <a:t>" (CSP), basata su canali </a:t>
            </a:r>
            <a:r>
              <a:rPr lang="it-IT" sz="2000" dirty="0" err="1">
                <a:solidFill>
                  <a:schemeClr val="bg2">
                    <a:lumMod val="25000"/>
                  </a:schemeClr>
                </a:solidFill>
                <a:latin typeface="Arial Nova" panose="020B0504020202020204" pitchFamily="34" charset="0"/>
              </a:rPr>
              <a:t>unicat</a:t>
            </a:r>
            <a:r>
              <a:rPr lang="it-IT" sz="2000" dirty="0">
                <a:solidFill>
                  <a:schemeClr val="bg2">
                    <a:lumMod val="25000"/>
                  </a:schemeClr>
                </a:solidFill>
                <a:latin typeface="Arial Nova" panose="020B0504020202020204" pitchFamily="34" charset="0"/>
              </a:rPr>
              <a:t> o broadcast e tramite dati globali;</a:t>
            </a:r>
          </a:p>
          <a:p>
            <a:r>
              <a:rPr lang="it-IT" sz="2000" dirty="0">
                <a:solidFill>
                  <a:schemeClr val="bg2">
                    <a:lumMod val="25000"/>
                  </a:schemeClr>
                </a:solidFill>
                <a:latin typeface="Arial Nova" panose="020B0504020202020204" pitchFamily="34" charset="0"/>
              </a:rPr>
              <a:t>Processi (automi) tramite template istanziabili, parametrici e con eventuali dichiarazioni locali;</a:t>
            </a:r>
          </a:p>
          <a:p>
            <a:r>
              <a:rPr lang="it-IT" sz="2000" dirty="0">
                <a:solidFill>
                  <a:schemeClr val="bg2">
                    <a:lumMod val="25000"/>
                  </a:schemeClr>
                </a:solidFill>
                <a:latin typeface="Arial Nova" panose="020B0504020202020204" pitchFamily="34" charset="0"/>
              </a:rPr>
              <a:t>Il sistema è visto come una composizione parallela di istanze di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Automata</a:t>
            </a:r>
            <a:r>
              <a:rPr lang="it-IT" sz="2000" dirty="0">
                <a:solidFill>
                  <a:schemeClr val="bg2">
                    <a:lumMod val="25000"/>
                  </a:schemeClr>
                </a:solidFill>
                <a:latin typeface="Arial Nova" panose="020B0504020202020204" pitchFamily="34" charset="0"/>
              </a:rPr>
              <a:t>;</a:t>
            </a:r>
          </a:p>
        </p:txBody>
      </p:sp>
    </p:spTree>
    <p:extLst>
      <p:ext uri="{BB962C8B-B14F-4D97-AF65-F5344CB8AC3E}">
        <p14:creationId xmlns:p14="http://schemas.microsoft.com/office/powerpoint/2010/main" val="27588784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5526A7D-ADDA-458A-A1B3-D7638F1492F4}"/>
              </a:ext>
            </a:extLst>
          </p:cNvPr>
          <p:cNvSpPr>
            <a:spLocks noGrp="1"/>
          </p:cNvSpPr>
          <p:nvPr>
            <p:ph type="title"/>
          </p:nvPr>
        </p:nvSpPr>
        <p:spPr/>
        <p:txBody>
          <a:bodyPr/>
          <a:lstStyle/>
          <a:p>
            <a:r>
              <a:rPr lang="it-IT" dirty="0" err="1"/>
              <a:t>Timed</a:t>
            </a:r>
            <a:r>
              <a:rPr lang="it-IT" dirty="0"/>
              <a:t> </a:t>
            </a:r>
            <a:r>
              <a:rPr lang="it-IT" dirty="0" err="1"/>
              <a:t>automata</a:t>
            </a:r>
            <a:endParaRPr lang="it-IT" dirty="0"/>
          </a:p>
        </p:txBody>
      </p:sp>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FF1D3081-F083-0CCC-935B-FF4520DB2C64}"/>
                  </a:ext>
                </a:extLst>
              </p:cNvPr>
              <p:cNvSpPr>
                <a:spLocks noGrp="1"/>
              </p:cNvSpPr>
              <p:nvPr>
                <p:ph idx="1"/>
              </p:nvPr>
            </p:nvSpPr>
            <p:spPr>
              <a:xfrm>
                <a:off x="581192" y="1860335"/>
                <a:ext cx="11029616" cy="4868780"/>
              </a:xfrm>
            </p:spPr>
            <p:txBody>
              <a:bodyPr>
                <a:noAutofit/>
              </a:bodyPr>
              <a:lstStyle/>
              <a:p>
                <a:pPr marL="0" indent="0">
                  <a:buNone/>
                </a:pPr>
                <a:r>
                  <a:rPr lang="it-IT" sz="2000" dirty="0">
                    <a:solidFill>
                      <a:schemeClr val="bg2">
                        <a:lumMod val="25000"/>
                      </a:schemeClr>
                    </a:solidFill>
                    <a:latin typeface="Arial Nova" panose="020B0504020202020204" pitchFamily="34" charset="0"/>
                  </a:rPr>
                  <a:t>Un </a:t>
                </a:r>
                <a:r>
                  <a:rPr lang="it-IT" sz="2000" i="1" dirty="0">
                    <a:solidFill>
                      <a:schemeClr val="bg2">
                        <a:lumMod val="25000"/>
                      </a:schemeClr>
                    </a:solidFill>
                    <a:latin typeface="Arial Nova" panose="020B0504020202020204" pitchFamily="34" charset="0"/>
                  </a:rPr>
                  <a:t>automa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temporizzato</a:t>
                </a:r>
                <a:r>
                  <a:rPr lang="it-IT" sz="2000" dirty="0">
                    <a:solidFill>
                      <a:schemeClr val="bg2">
                        <a:lumMod val="25000"/>
                      </a:schemeClr>
                    </a:solidFill>
                    <a:latin typeface="Arial Nova" panose="020B0504020202020204" pitchFamily="34" charset="0"/>
                  </a:rPr>
                  <a:t> è un formalismo utilizzato per la modellazione e la verifica esaustiva (model </a:t>
                </a:r>
                <a:r>
                  <a:rPr lang="it-IT" sz="2000" dirty="0" err="1">
                    <a:solidFill>
                      <a:schemeClr val="bg2">
                        <a:lumMod val="25000"/>
                      </a:schemeClr>
                    </a:solidFill>
                    <a:latin typeface="Arial Nova" panose="020B0504020202020204" pitchFamily="34" charset="0"/>
                  </a:rPr>
                  <a:t>checker</a:t>
                </a:r>
                <a:r>
                  <a:rPr lang="it-IT" sz="2000" dirty="0">
                    <a:solidFill>
                      <a:schemeClr val="bg2">
                        <a:lumMod val="25000"/>
                      </a:schemeClr>
                    </a:solidFill>
                    <a:latin typeface="Arial Nova" panose="020B0504020202020204" pitchFamily="34" charset="0"/>
                  </a:rPr>
                  <a:t>) di sistemi concorrenti e tempo-dipendenti, ottenuto sovrapponendo ad un automa la struttura dell’orologio (clock) che temporizza i suoi eventi. In questo modo si crea una sequenza di stati oppure eventi del sistema (</a:t>
                </a:r>
                <a:r>
                  <a:rPr lang="it-IT" sz="2000" dirty="0" err="1">
                    <a:solidFill>
                      <a:schemeClr val="bg2">
                        <a:lumMod val="25000"/>
                      </a:schemeClr>
                    </a:solidFill>
                    <a:latin typeface="Arial Nova" panose="020B0504020202020204" pitchFamily="34" charset="0"/>
                  </a:rPr>
                  <a:t>execution</a:t>
                </a:r>
                <a:r>
                  <a:rPr lang="it-IT" sz="2000" dirty="0">
                    <a:solidFill>
                      <a:schemeClr val="bg2">
                        <a:lumMod val="25000"/>
                      </a:schemeClr>
                    </a:solidFill>
                    <a:latin typeface="Arial Nova" panose="020B0504020202020204" pitchFamily="34" charset="0"/>
                  </a:rPr>
                  <a:t> trace) associata ad una specifica temporizzazione. </a:t>
                </a:r>
              </a:p>
              <a:p>
                <a:pPr marL="0" indent="0">
                  <a:buNone/>
                </a:pPr>
                <a:r>
                  <a:rPr lang="it-IT" sz="2000" dirty="0">
                    <a:solidFill>
                      <a:schemeClr val="bg2">
                        <a:lumMod val="25000"/>
                      </a:schemeClr>
                    </a:solidFill>
                    <a:latin typeface="Arial Nova" panose="020B0504020202020204" pitchFamily="34" charset="0"/>
                  </a:rPr>
                  <a:t>Formalmente, un automa temporizzato si descrive come </a:t>
                </a:r>
                <a14:m>
                  <m:oMath xmlns:m="http://schemas.openxmlformats.org/officeDocument/2006/math">
                    <m:r>
                      <a:rPr lang="it-IT" sz="2000" b="0" i="1" smtClean="0">
                        <a:solidFill>
                          <a:schemeClr val="bg2">
                            <a:lumMod val="25000"/>
                          </a:schemeClr>
                        </a:solidFill>
                        <a:latin typeface="Cambria Math" panose="02040503050406030204" pitchFamily="18" charset="0"/>
                      </a:rPr>
                      <m:t>𝐺</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𝐿</m:t>
                    </m:r>
                    <m:r>
                      <a:rPr lang="it-IT" sz="2000" b="0" i="1" smtClean="0">
                        <a:solidFill>
                          <a:schemeClr val="bg2">
                            <a:lumMod val="25000"/>
                          </a:schemeClr>
                        </a:solidFill>
                        <a:latin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𝐴</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𝐸</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a:t>
                </a:r>
              </a:p>
              <a:p>
                <a:r>
                  <a:rPr lang="it-IT" sz="2000" dirty="0">
                    <a:solidFill>
                      <a:schemeClr val="bg2">
                        <a:lumMod val="25000"/>
                      </a:schemeClr>
                    </a:solidFill>
                    <a:latin typeface="Arial Nova" panose="020B0504020202020204" pitchFamily="34" charset="0"/>
                  </a:rPr>
                  <a:t>L è un insieme di locazioni (gli stati) ed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oMath>
                </a14:m>
                <a:r>
                  <a:rPr lang="it-IT" sz="2000" dirty="0">
                    <a:solidFill>
                      <a:schemeClr val="bg2">
                        <a:lumMod val="25000"/>
                      </a:schemeClr>
                    </a:solidFill>
                    <a:latin typeface="Arial Nova" panose="020B0504020202020204" pitchFamily="34" charset="0"/>
                  </a:rPr>
                  <a:t> è la locazione iniziale;</a:t>
                </a:r>
              </a:p>
              <a:p>
                <a14:m>
                  <m:oMath xmlns:m="http://schemas.openxmlformats.org/officeDocument/2006/math">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l’insieme dei clock utilizzati;</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un insieme di azioni (operazioni di input/output nel sistema);</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𝐸</m:t>
                    </m:r>
                    <m:r>
                      <m:rPr>
                        <m:nor/>
                      </m:rPr>
                      <a:rPr lang="it-IT" sz="2000" b="0" i="0" smtClean="0">
                        <a:solidFill>
                          <a:schemeClr val="bg2">
                            <a:lumMod val="25000"/>
                          </a:schemeClr>
                        </a:solidFill>
                        <a:latin typeface="Cambria Math" panose="02040503050406030204" pitchFamily="18" charset="0"/>
                        <a:ea typeface="Cambria Math" panose="02040503050406030204" pitchFamily="18" charset="0"/>
                      </a:rPr>
                      <m:t> </m:t>
                    </m:r>
                    <m:r>
                      <m:rPr>
                        <m:nor/>
                      </m:rPr>
                      <a:rPr lang="it-IT" sz="2000"/>
                      <m:t>⊆</m:t>
                    </m:r>
                    <m:r>
                      <a:rPr lang="it-IT" sz="2000" b="0" i="1" smtClean="0">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 che è un insieme di archi (transizioni) tra coppie di locazioni;</a:t>
                </a:r>
              </a:p>
              <a:p>
                <a14:m>
                  <m:oMath xmlns:m="http://schemas.openxmlformats.org/officeDocument/2006/math">
                    <m:r>
                      <m:rPr>
                        <m:sty m:val="p"/>
                      </m:rPr>
                      <a:rPr lang="it-IT" sz="2000" b="0" i="0" smtClean="0">
                        <a:solidFill>
                          <a:schemeClr val="bg2">
                            <a:lumMod val="25000"/>
                          </a:schemeClr>
                        </a:solidFill>
                        <a:latin typeface="Cambria Math" panose="02040503050406030204" pitchFamily="18" charset="0"/>
                        <a:ea typeface="Cambria Math" panose="02040503050406030204" pitchFamily="18" charset="0"/>
                      </a:rPr>
                      <m:t>I</m:t>
                    </m:r>
                    <m:r>
                      <a:rPr lang="it-IT" sz="2000" b="0" i="0" smtClean="0">
                        <a:solidFill>
                          <a:schemeClr val="bg2">
                            <a:lumMod val="25000"/>
                          </a:schemeClr>
                        </a:solidFill>
                        <a:latin typeface="Cambria Math" panose="02040503050406030204" pitchFamily="18" charset="0"/>
                        <a:ea typeface="Cambria Math" panose="02040503050406030204" pitchFamily="18" charset="0"/>
                      </a:rPr>
                      <m:t>: </m:t>
                    </m:r>
                    <m:r>
                      <m:rPr>
                        <m:sty m:val="p"/>
                      </m:rPr>
                      <a:rPr lang="it-IT" sz="2000" b="0" i="0" smtClean="0">
                        <a:solidFill>
                          <a:schemeClr val="bg2">
                            <a:lumMod val="25000"/>
                          </a:schemeClr>
                        </a:solidFill>
                        <a:latin typeface="Cambria Math" panose="02040503050406030204" pitchFamily="18" charset="0"/>
                        <a:ea typeface="Cambria Math" panose="02040503050406030204" pitchFamily="18" charset="0"/>
                      </a:rPr>
                      <m:t>L</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è la funzione che assegna gli invarianti alle locazioni;</a:t>
                </a:r>
              </a:p>
              <a:p>
                <a14:m>
                  <m:oMath xmlns:m="http://schemas.openxmlformats.org/officeDocument/2006/math">
                    <m:r>
                      <a:rPr lang="it-IT" sz="2000" b="0" i="1" smtClean="0">
                        <a:solidFill>
                          <a:schemeClr val="bg2">
                            <a:lumMod val="25000"/>
                          </a:schemeClr>
                        </a:solidFill>
                        <a:latin typeface="Cambria Math" panose="02040503050406030204" pitchFamily="18" charset="0"/>
                      </a:rPr>
                      <m:t>𝐵</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rappresenta le congiunzioni che si possono formare tramite confronti fra i clock; </a:t>
                </a:r>
                <a:endParaRPr lang="it-IT" sz="2000" dirty="0"/>
              </a:p>
            </p:txBody>
          </p:sp>
        </mc:Choice>
        <mc:Fallback>
          <p:sp>
            <p:nvSpPr>
              <p:cNvPr id="6" name="Segnaposto contenuto 2">
                <a:extLst>
                  <a:ext uri="{FF2B5EF4-FFF2-40B4-BE49-F238E27FC236}">
                    <a16:creationId xmlns:a16="http://schemas.microsoft.com/office/drawing/2014/main" id="{FF1D3081-F083-0CCC-935B-FF4520DB2C64}"/>
                  </a:ext>
                </a:extLst>
              </p:cNvPr>
              <p:cNvSpPr>
                <a:spLocks noGrp="1" noRot="1" noChangeAspect="1" noMove="1" noResize="1" noEditPoints="1" noAdjustHandles="1" noChangeArrowheads="1" noChangeShapeType="1" noTextEdit="1"/>
              </p:cNvSpPr>
              <p:nvPr>
                <p:ph idx="1"/>
              </p:nvPr>
            </p:nvSpPr>
            <p:spPr>
              <a:xfrm>
                <a:off x="581192" y="1860335"/>
                <a:ext cx="11029616" cy="4868780"/>
              </a:xfrm>
              <a:blipFill>
                <a:blip r:embed="rId2"/>
                <a:stretch>
                  <a:fillRect l="-552" b="-626"/>
                </a:stretch>
              </a:blipFill>
            </p:spPr>
            <p:txBody>
              <a:bodyPr/>
              <a:lstStyle/>
              <a:p>
                <a:r>
                  <a:rPr lang="it-IT">
                    <a:noFill/>
                  </a:rPr>
                  <a:t> </a:t>
                </a:r>
              </a:p>
            </p:txBody>
          </p:sp>
        </mc:Fallback>
      </mc:AlternateContent>
    </p:spTree>
    <p:extLst>
      <p:ext uri="{BB962C8B-B14F-4D97-AF65-F5344CB8AC3E}">
        <p14:creationId xmlns:p14="http://schemas.microsoft.com/office/powerpoint/2010/main" val="3300333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3730D-C10A-859E-EBDC-5D7A56CEBC8B}"/>
              </a:ext>
            </a:extLst>
          </p:cNvPr>
          <p:cNvSpPr>
            <a:spLocks noGrp="1"/>
          </p:cNvSpPr>
          <p:nvPr>
            <p:ph type="title"/>
          </p:nvPr>
        </p:nvSpPr>
        <p:spPr/>
        <p:txBody>
          <a:bodyPr/>
          <a:lstStyle/>
          <a:p>
            <a:r>
              <a:rPr lang="it-IT" dirty="0"/>
              <a:t>Traduzione da time </a:t>
            </a:r>
            <a:r>
              <a:rPr lang="it-IT" dirty="0" err="1"/>
              <a:t>petri</a:t>
            </a:r>
            <a:r>
              <a:rPr lang="it-IT" dirty="0"/>
              <a:t> net a </a:t>
            </a:r>
            <a:r>
              <a:rPr lang="it-IT" dirty="0" err="1"/>
              <a:t>uppaal</a:t>
            </a:r>
            <a:r>
              <a:rPr lang="it-IT" dirty="0"/>
              <a:t> </a:t>
            </a:r>
          </a:p>
        </p:txBody>
      </p:sp>
    </p:spTree>
    <p:extLst>
      <p:ext uri="{BB962C8B-B14F-4D97-AF65-F5344CB8AC3E}">
        <p14:creationId xmlns:p14="http://schemas.microsoft.com/office/powerpoint/2010/main" val="394246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3AEF2-EF14-40F5-9EA8-BDE4D109E207}"/>
              </a:ext>
            </a:extLst>
          </p:cNvPr>
          <p:cNvSpPr>
            <a:spLocks noGrp="1"/>
          </p:cNvSpPr>
          <p:nvPr>
            <p:ph type="title"/>
          </p:nvPr>
        </p:nvSpPr>
        <p:spPr/>
        <p:txBody>
          <a:bodyPr/>
          <a:lstStyle/>
          <a:p>
            <a:r>
              <a:rPr lang="it-IT" dirty="0"/>
              <a:t>definizione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F0408E3-D1DB-4CED-A9F3-17DCD5194A33}"/>
                  </a:ext>
                </a:extLst>
              </p:cNvPr>
              <p:cNvSpPr>
                <a:spLocks noGrp="1"/>
              </p:cNvSpPr>
              <p:nvPr>
                <p:ph idx="1"/>
              </p:nvPr>
            </p:nvSpPr>
            <p:spPr>
              <a:xfrm>
                <a:off x="581191" y="3593431"/>
                <a:ext cx="11029616" cy="3047453"/>
              </a:xfrm>
            </p:spPr>
            <p:txBody>
              <a:bodyPr>
                <a:normAutofit/>
              </a:bodyPr>
              <a:lstStyle/>
              <a:p>
                <a:r>
                  <a:rPr lang="it-IT" sz="2000" dirty="0">
                    <a:latin typeface="Arial Nova" panose="020B0504020202020204" pitchFamily="34" charset="0"/>
                  </a:rPr>
                  <a:t>L’insieme finito dei posti P, che contengono le risorse;</a:t>
                </a:r>
              </a:p>
              <a:p>
                <a:r>
                  <a:rPr lang="it-IT" sz="2000" dirty="0">
                    <a:latin typeface="Arial Nova" panose="020B0504020202020204" pitchFamily="34" charset="0"/>
                  </a:rPr>
                  <a:t>L’insieme finito di transizioni T, che costituiscono gli eventi che possono verificarsi nel sistema;</a:t>
                </a:r>
              </a:p>
              <a:p>
                <a:r>
                  <a:rPr lang="it-IT" sz="2000" dirty="0">
                    <a:latin typeface="Arial Nova" panose="020B0504020202020204" pitchFamily="34" charset="0"/>
                  </a:rPr>
                  <a:t>La relazione di flusso F, realizzata dagli archi che collegano i posti alle transizioni e viceversa;</a:t>
                </a:r>
              </a:p>
              <a:p>
                <a:r>
                  <a:rPr lang="it-IT" sz="2000" dirty="0">
                    <a:latin typeface="Arial Nova" panose="020B0504020202020204" pitchFamily="34" charset="0"/>
                  </a:rPr>
                  <a:t>I token (o marche), che indicano le risorse;</a:t>
                </a:r>
              </a:p>
              <a:p>
                <a:r>
                  <a:rPr lang="it-IT" sz="2000" dirty="0">
                    <a:latin typeface="Arial Nova" panose="020B0504020202020204" pitchFamily="34" charset="0"/>
                  </a:rPr>
                  <a:t>La funzione W, che assegna dei pesi, dal valore non negativo, agli archi;</a:t>
                </a:r>
              </a:p>
              <a:p>
                <a:r>
                  <a:rPr lang="it-IT" sz="2000" dirty="0">
                    <a:latin typeface="Arial Nova" panose="020B0504020202020204" pitchFamily="34" charset="0"/>
                  </a:rPr>
                  <a:t>La marcatura iniziale </a:t>
                </a:r>
                <a14:m>
                  <m:oMath xmlns:m="http://schemas.openxmlformats.org/officeDocument/2006/math">
                    <m:sSub>
                      <m:sSubPr>
                        <m:ctrlPr>
                          <a:rPr lang="it-IT" sz="2000" i="1" dirty="0" smtClean="0">
                            <a:latin typeface="Cambria Math" panose="02040503050406030204" pitchFamily="18" charset="0"/>
                          </a:rPr>
                        </m:ctrlPr>
                      </m:sSubPr>
                      <m:e>
                        <m:r>
                          <a:rPr lang="it-IT" sz="2000" b="0" i="1" dirty="0" smtClean="0">
                            <a:latin typeface="Cambria Math" panose="02040503050406030204" pitchFamily="18" charset="0"/>
                          </a:rPr>
                          <m:t>𝑀</m:t>
                        </m:r>
                      </m:e>
                      <m:sub>
                        <m:r>
                          <a:rPr lang="it-IT" sz="2000" b="0" i="1" dirty="0" smtClean="0">
                            <a:latin typeface="Cambria Math" panose="02040503050406030204" pitchFamily="18" charset="0"/>
                          </a:rPr>
                          <m:t>0</m:t>
                        </m:r>
                      </m:sub>
                    </m:sSub>
                  </m:oMath>
                </a14:m>
                <a:r>
                  <a:rPr lang="it-IT" sz="2000" dirty="0">
                    <a:latin typeface="Arial Nova" panose="020B0504020202020204" pitchFamily="34" charset="0"/>
                  </a:rPr>
                  <a:t>, cioè lo stato con cui si presenta inizialmente la rete.</a:t>
                </a:r>
                <a:endParaRPr lang="it-IT" sz="2000" dirty="0"/>
              </a:p>
            </p:txBody>
          </p:sp>
        </mc:Choice>
        <mc:Fallback xmlns="">
          <p:sp>
            <p:nvSpPr>
              <p:cNvPr id="3" name="Segnaposto contenuto 2">
                <a:extLst>
                  <a:ext uri="{FF2B5EF4-FFF2-40B4-BE49-F238E27FC236}">
                    <a16:creationId xmlns:a16="http://schemas.microsoft.com/office/drawing/2014/main" id="{DF0408E3-D1DB-4CED-A9F3-17DCD5194A33}"/>
                  </a:ext>
                </a:extLst>
              </p:cNvPr>
              <p:cNvSpPr>
                <a:spLocks noGrp="1" noRot="1" noChangeAspect="1" noMove="1" noResize="1" noEditPoints="1" noAdjustHandles="1" noChangeArrowheads="1" noChangeShapeType="1" noTextEdit="1"/>
              </p:cNvSpPr>
              <p:nvPr>
                <p:ph idx="1"/>
              </p:nvPr>
            </p:nvSpPr>
            <p:spPr>
              <a:xfrm>
                <a:off x="581191" y="3593431"/>
                <a:ext cx="11029616" cy="3047453"/>
              </a:xfrm>
              <a:blipFill>
                <a:blip r:embed="rId2"/>
                <a:stretch>
                  <a:fillRect l="-276" r="-3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F783F65-4A28-4E78-B100-5745F8590A5A}"/>
                  </a:ext>
                </a:extLst>
              </p:cNvPr>
              <p:cNvSpPr txBox="1"/>
              <p:nvPr/>
            </p:nvSpPr>
            <p:spPr>
              <a:xfrm>
                <a:off x="581191" y="1962071"/>
                <a:ext cx="11029615" cy="1015663"/>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di Petri si può rappresentare a partire da un grafo orientato ed è definita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m:t>
                    </m:r>
                    <m:r>
                      <a:rPr lang="it-IT" sz="2000" b="1" i="0" smtClean="0">
                        <a:solidFill>
                          <a:schemeClr val="bg2">
                            <a:lumMod val="25000"/>
                          </a:schemeClr>
                        </a:solidFill>
                        <a:latin typeface="Cambria Math" panose="02040503050406030204" pitchFamily="18" charset="0"/>
                      </a:rPr>
                      <m:t>𝐓</m:t>
                    </m:r>
                  </m:oMath>
                </a14:m>
                <a:r>
                  <a:rPr lang="it-IT" sz="2000" b="1" dirty="0">
                    <a:solidFill>
                      <a:schemeClr val="bg2">
                        <a:lumMod val="25000"/>
                      </a:schemeClr>
                    </a:solidFill>
                    <a:latin typeface="Arial Nova" panose="020B0504020202020204" pitchFamily="34" charset="0"/>
                  </a:rPr>
                  <a:t> = </a:t>
                </a:r>
                <a14:m>
                  <m:oMath xmlns:m="http://schemas.openxmlformats.org/officeDocument/2006/math">
                    <m:r>
                      <a:rPr lang="it-IT" sz="2000" b="1" i="0" smtClean="0">
                        <a:solidFill>
                          <a:schemeClr val="bg2">
                            <a:lumMod val="25000"/>
                          </a:schemeClr>
                        </a:solidFill>
                        <a:latin typeface="Cambria Math" panose="02040503050406030204" pitchFamily="18" charset="0"/>
                      </a:rPr>
                      <m:t>&lt;</m:t>
                    </m:r>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𝐓</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𝐅</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𝐖</m:t>
                    </m:r>
                    <m:r>
                      <a:rPr lang="it-IT" sz="2000" b="1" i="0" smtClean="0">
                        <a:solidFill>
                          <a:schemeClr val="bg2">
                            <a:lumMod val="25000"/>
                          </a:schemeClr>
                        </a:solidFill>
                        <a:latin typeface="Cambria Math" panose="02040503050406030204" pitchFamily="18" charset="0"/>
                      </a:rPr>
                      <m:t>, </m:t>
                    </m:r>
                    <m:sSub>
                      <m:sSubPr>
                        <m:ctrlPr>
                          <a:rPr lang="it-IT" sz="2000" b="1" i="1" smtClean="0">
                            <a:solidFill>
                              <a:schemeClr val="bg2">
                                <a:lumMod val="25000"/>
                              </a:schemeClr>
                            </a:solidFill>
                            <a:latin typeface="Cambria Math" panose="02040503050406030204" pitchFamily="18" charset="0"/>
                          </a:rPr>
                        </m:ctrlPr>
                      </m:sSubPr>
                      <m:e>
                        <m:r>
                          <a:rPr lang="it-IT" sz="2000" b="1" i="0" smtClean="0">
                            <a:solidFill>
                              <a:schemeClr val="bg2">
                                <a:lumMod val="25000"/>
                              </a:schemeClr>
                            </a:solidFill>
                            <a:latin typeface="Cambria Math" panose="02040503050406030204" pitchFamily="18" charset="0"/>
                          </a:rPr>
                          <m:t>𝐌</m:t>
                        </m:r>
                      </m:e>
                      <m:sub>
                        <m:r>
                          <a:rPr lang="it-IT" sz="2000" b="1" i="0" smtClean="0">
                            <a:solidFill>
                              <a:schemeClr val="bg2">
                                <a:lumMod val="25000"/>
                              </a:schemeClr>
                            </a:solidFill>
                            <a:latin typeface="Cambria Math" panose="02040503050406030204" pitchFamily="18" charset="0"/>
                          </a:rPr>
                          <m:t>𝟎</m:t>
                        </m:r>
                      </m:sub>
                    </m:sSub>
                    <m:r>
                      <a:rPr lang="it-IT" sz="2000" b="1" i="0" smtClean="0">
                        <a:solidFill>
                          <a:schemeClr val="bg2">
                            <a:lumMod val="25000"/>
                          </a:schemeClr>
                        </a:solidFill>
                        <a:latin typeface="Cambria Math" panose="02040503050406030204" pitchFamily="18" charset="0"/>
                      </a:rPr>
                      <m:t>&gt;</m:t>
                    </m:r>
                  </m:oMath>
                </a14:m>
                <a:endParaRPr lang="it-IT" sz="2000" b="1"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9F783F65-4A28-4E78-B100-5745F8590A5A}"/>
                  </a:ext>
                </a:extLst>
              </p:cNvPr>
              <p:cNvSpPr txBox="1">
                <a:spLocks noRot="1" noChangeAspect="1" noMove="1" noResize="1" noEditPoints="1" noAdjustHandles="1" noChangeArrowheads="1" noChangeShapeType="1" noTextEdit="1"/>
              </p:cNvSpPr>
              <p:nvPr/>
            </p:nvSpPr>
            <p:spPr>
              <a:xfrm>
                <a:off x="581191" y="1962071"/>
                <a:ext cx="11029615" cy="1015663"/>
              </a:xfrm>
              <a:prstGeom prst="rect">
                <a:avLst/>
              </a:prstGeom>
              <a:blipFill>
                <a:blip r:embed="rId3"/>
                <a:stretch>
                  <a:fillRect l="-552" t="-3012" b="-10843"/>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91AD403-EF0A-3AC9-7BDB-65AC80443C76}"/>
              </a:ext>
            </a:extLst>
          </p:cNvPr>
          <p:cNvSpPr txBox="1"/>
          <p:nvPr/>
        </p:nvSpPr>
        <p:spPr>
          <a:xfrm>
            <a:off x="581191" y="3145685"/>
            <a:ext cx="11029615"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Gli elementi che la compongono sono i seguenti:</a:t>
            </a:r>
            <a:endParaRPr lang="it-IT" sz="2000" dirty="0">
              <a:solidFill>
                <a:schemeClr val="bg2">
                  <a:lumMod val="25000"/>
                </a:schemeClr>
              </a:solidFill>
            </a:endParaRPr>
          </a:p>
        </p:txBody>
      </p:sp>
    </p:spTree>
    <p:extLst>
      <p:ext uri="{BB962C8B-B14F-4D97-AF65-F5344CB8AC3E}">
        <p14:creationId xmlns:p14="http://schemas.microsoft.com/office/powerpoint/2010/main" val="33226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63819" y="609600"/>
            <a:ext cx="2251932"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3" name="Immagine 2">
            <a:extLst>
              <a:ext uri="{FF2B5EF4-FFF2-40B4-BE49-F238E27FC236}">
                <a16:creationId xmlns:a16="http://schemas.microsoft.com/office/drawing/2014/main" id="{EF54DE09-0728-2CFA-04A6-2886FBFDE7A6}"/>
              </a:ext>
            </a:extLst>
          </p:cNvPr>
          <p:cNvPicPr>
            <a:picLocks noChangeAspect="1"/>
          </p:cNvPicPr>
          <p:nvPr/>
        </p:nvPicPr>
        <p:blipFill rotWithShape="1">
          <a:blip r:embed="rId2">
            <a:extLst>
              <a:ext uri="{28A0092B-C50C-407E-A947-70E740481C1C}">
                <a14:useLocalDpi xmlns:a14="http://schemas.microsoft.com/office/drawing/2010/main" val="0"/>
              </a:ext>
            </a:extLst>
          </a:blip>
          <a:srcRect t="18466" b="35049"/>
          <a:stretch/>
        </p:blipFill>
        <p:spPr>
          <a:xfrm>
            <a:off x="2788511" y="839160"/>
            <a:ext cx="2853591" cy="786064"/>
          </a:xfrm>
          <a:prstGeom prst="rect">
            <a:avLst/>
          </a:prstGeom>
        </p:spPr>
      </p:pic>
      <p:pic>
        <p:nvPicPr>
          <p:cNvPr id="6" name="Immagine 5">
            <a:extLst>
              <a:ext uri="{FF2B5EF4-FFF2-40B4-BE49-F238E27FC236}">
                <a16:creationId xmlns:a16="http://schemas.microsoft.com/office/drawing/2014/main" id="{A4CB6D95-3327-227B-D6B6-5C8C3520E572}"/>
              </a:ext>
            </a:extLst>
          </p:cNvPr>
          <p:cNvPicPr>
            <a:picLocks noChangeAspect="1"/>
          </p:cNvPicPr>
          <p:nvPr/>
        </p:nvPicPr>
        <p:blipFill rotWithShape="1">
          <a:blip r:embed="rId3">
            <a:extLst>
              <a:ext uri="{28A0092B-C50C-407E-A947-70E740481C1C}">
                <a14:useLocalDpi xmlns:a14="http://schemas.microsoft.com/office/drawing/2010/main" val="0"/>
              </a:ext>
            </a:extLst>
          </a:blip>
          <a:srcRect l="25039" t="13309" r="7642" b="8288"/>
          <a:stretch/>
        </p:blipFill>
        <p:spPr>
          <a:xfrm>
            <a:off x="86307" y="2724330"/>
            <a:ext cx="4129001" cy="4000318"/>
          </a:xfrm>
          <a:prstGeom prst="rect">
            <a:avLst/>
          </a:prstGeom>
        </p:spPr>
      </p:pic>
      <p:pic>
        <p:nvPicPr>
          <p:cNvPr id="8" name="Immagine 7">
            <a:extLst>
              <a:ext uri="{FF2B5EF4-FFF2-40B4-BE49-F238E27FC236}">
                <a16:creationId xmlns:a16="http://schemas.microsoft.com/office/drawing/2014/main" id="{1E24BADF-771D-D185-D204-433A460D6966}"/>
              </a:ext>
            </a:extLst>
          </p:cNvPr>
          <p:cNvPicPr>
            <a:picLocks noChangeAspect="1"/>
          </p:cNvPicPr>
          <p:nvPr/>
        </p:nvPicPr>
        <p:blipFill rotWithShape="1">
          <a:blip r:embed="rId4">
            <a:extLst>
              <a:ext uri="{28A0092B-C50C-407E-A947-70E740481C1C}">
                <a14:useLocalDpi xmlns:a14="http://schemas.microsoft.com/office/drawing/2010/main" val="0"/>
              </a:ext>
            </a:extLst>
          </a:blip>
          <a:srcRect l="14574" t="11867" r="12656" b="13137"/>
          <a:stretch/>
        </p:blipFill>
        <p:spPr>
          <a:xfrm>
            <a:off x="4215307" y="2938387"/>
            <a:ext cx="5248511" cy="3572203"/>
          </a:xfrm>
          <a:prstGeom prst="rect">
            <a:avLst/>
          </a:prstGeom>
        </p:spPr>
      </p:pic>
      <p:sp>
        <p:nvSpPr>
          <p:cNvPr id="9" name="CasellaDiTesto 8">
            <a:extLst>
              <a:ext uri="{FF2B5EF4-FFF2-40B4-BE49-F238E27FC236}">
                <a16:creationId xmlns:a16="http://schemas.microsoft.com/office/drawing/2014/main" id="{76D2A970-9485-D671-31B8-0FEA5AD9C7B3}"/>
              </a:ext>
            </a:extLst>
          </p:cNvPr>
          <p:cNvSpPr txBox="1"/>
          <p:nvPr/>
        </p:nvSpPr>
        <p:spPr>
          <a:xfrm>
            <a:off x="5347647" y="1047526"/>
            <a:ext cx="994611" cy="369332"/>
          </a:xfrm>
          <a:prstGeom prst="rect">
            <a:avLst/>
          </a:prstGeom>
          <a:noFill/>
        </p:spPr>
        <p:txBody>
          <a:bodyPr wrap="square" rtlCol="0">
            <a:spAutoFit/>
          </a:bodyPr>
          <a:lstStyle/>
          <a:p>
            <a:r>
              <a:rPr lang="it-IT" dirty="0">
                <a:solidFill>
                  <a:schemeClr val="accent1"/>
                </a:solidFill>
                <a:latin typeface="Arial Nova" panose="020B0504020202020204" pitchFamily="34" charset="0"/>
              </a:rPr>
              <a:t>Starter</a:t>
            </a:r>
          </a:p>
        </p:txBody>
      </p:sp>
      <p:sp>
        <p:nvSpPr>
          <p:cNvPr id="10" name="CasellaDiTesto 9">
            <a:extLst>
              <a:ext uri="{FF2B5EF4-FFF2-40B4-BE49-F238E27FC236}">
                <a16:creationId xmlns:a16="http://schemas.microsoft.com/office/drawing/2014/main" id="{4EB2DD66-DA45-1A80-D9AB-34E04FDB0479}"/>
              </a:ext>
            </a:extLst>
          </p:cNvPr>
          <p:cNvSpPr txBox="1"/>
          <p:nvPr/>
        </p:nvSpPr>
        <p:spPr>
          <a:xfrm>
            <a:off x="1348700" y="1935399"/>
            <a:ext cx="1298247"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Transition</a:t>
            </a:r>
            <a:endParaRPr lang="it-IT" dirty="0">
              <a:solidFill>
                <a:schemeClr val="accent1"/>
              </a:solidFill>
              <a:latin typeface="Arial Nova" panose="020B0504020202020204" pitchFamily="34" charset="0"/>
            </a:endParaRPr>
          </a:p>
        </p:txBody>
      </p:sp>
      <p:sp>
        <p:nvSpPr>
          <p:cNvPr id="11" name="CasellaDiTesto 10">
            <a:extLst>
              <a:ext uri="{FF2B5EF4-FFF2-40B4-BE49-F238E27FC236}">
                <a16:creationId xmlns:a16="http://schemas.microsoft.com/office/drawing/2014/main" id="{0B5924A4-0ED9-590C-5C22-211FB429B49E}"/>
              </a:ext>
            </a:extLst>
          </p:cNvPr>
          <p:cNvSpPr txBox="1"/>
          <p:nvPr/>
        </p:nvSpPr>
        <p:spPr>
          <a:xfrm>
            <a:off x="6752017" y="1935399"/>
            <a:ext cx="1292271"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pTransition</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855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5" name="Immagine 4">
            <a:extLst>
              <a:ext uri="{FF2B5EF4-FFF2-40B4-BE49-F238E27FC236}">
                <a16:creationId xmlns:a16="http://schemas.microsoft.com/office/drawing/2014/main" id="{DC13E6FF-DF21-E092-7D73-90C3CAC2C4D7}"/>
              </a:ext>
            </a:extLst>
          </p:cNvPr>
          <p:cNvPicPr>
            <a:picLocks noChangeAspect="1"/>
          </p:cNvPicPr>
          <p:nvPr/>
        </p:nvPicPr>
        <p:blipFill rotWithShape="1">
          <a:blip r:embed="rId2">
            <a:extLst>
              <a:ext uri="{28A0092B-C50C-407E-A947-70E740481C1C}">
                <a14:useLocalDpi xmlns:a14="http://schemas.microsoft.com/office/drawing/2010/main" val="0"/>
              </a:ext>
            </a:extLst>
          </a:blip>
          <a:srcRect l="18210" t="17493" r="9142" b="15546"/>
          <a:stretch/>
        </p:blipFill>
        <p:spPr>
          <a:xfrm>
            <a:off x="480199" y="1032563"/>
            <a:ext cx="2892829" cy="2111433"/>
          </a:xfrm>
          <a:prstGeom prst="rect">
            <a:avLst/>
          </a:prstGeom>
        </p:spPr>
      </p:pic>
      <p:sp>
        <p:nvSpPr>
          <p:cNvPr id="7" name="CasellaDiTesto 6">
            <a:extLst>
              <a:ext uri="{FF2B5EF4-FFF2-40B4-BE49-F238E27FC236}">
                <a16:creationId xmlns:a16="http://schemas.microsoft.com/office/drawing/2014/main" id="{87C0FE91-8884-ACFC-8095-7DCD0BE29E27}"/>
              </a:ext>
            </a:extLst>
          </p:cNvPr>
          <p:cNvSpPr txBox="1"/>
          <p:nvPr/>
        </p:nvSpPr>
        <p:spPr>
          <a:xfrm>
            <a:off x="1186130" y="663231"/>
            <a:ext cx="1298247" cy="369332"/>
          </a:xfrm>
          <a:prstGeom prst="rect">
            <a:avLst/>
          </a:prstGeom>
          <a:noFill/>
        </p:spPr>
        <p:txBody>
          <a:bodyPr wrap="square" rtlCol="0">
            <a:spAutoFit/>
          </a:bodyPr>
          <a:lstStyle/>
          <a:p>
            <a:pPr algn="ctr"/>
            <a:r>
              <a:rPr lang="it-IT" dirty="0">
                <a:solidFill>
                  <a:schemeClr val="accent1"/>
                </a:solidFill>
                <a:latin typeface="Arial Nova" panose="020B0504020202020204" pitchFamily="34" charset="0"/>
              </a:rPr>
              <a:t>Fps</a:t>
            </a:r>
          </a:p>
        </p:txBody>
      </p:sp>
      <p:pic>
        <p:nvPicPr>
          <p:cNvPr id="9" name="Immagine 8">
            <a:extLst>
              <a:ext uri="{FF2B5EF4-FFF2-40B4-BE49-F238E27FC236}">
                <a16:creationId xmlns:a16="http://schemas.microsoft.com/office/drawing/2014/main" id="{B56CB4E7-EFDA-46AF-146A-BAD4ECCE4367}"/>
              </a:ext>
            </a:extLst>
          </p:cNvPr>
          <p:cNvPicPr>
            <a:picLocks noChangeAspect="1"/>
          </p:cNvPicPr>
          <p:nvPr/>
        </p:nvPicPr>
        <p:blipFill rotWithShape="1">
          <a:blip r:embed="rId3">
            <a:extLst>
              <a:ext uri="{28A0092B-C50C-407E-A947-70E740481C1C}">
                <a14:useLocalDpi xmlns:a14="http://schemas.microsoft.com/office/drawing/2010/main" val="0"/>
              </a:ext>
            </a:extLst>
          </a:blip>
          <a:srcRect l="17827" t="9960" r="15088" b="22259"/>
          <a:stretch/>
        </p:blipFill>
        <p:spPr>
          <a:xfrm>
            <a:off x="6095787" y="4693569"/>
            <a:ext cx="3144254" cy="2111434"/>
          </a:xfrm>
          <a:prstGeom prst="rect">
            <a:avLst/>
          </a:prstGeom>
        </p:spPr>
      </p:pic>
      <p:sp>
        <p:nvSpPr>
          <p:cNvPr id="10" name="CasellaDiTesto 9">
            <a:extLst>
              <a:ext uri="{FF2B5EF4-FFF2-40B4-BE49-F238E27FC236}">
                <a16:creationId xmlns:a16="http://schemas.microsoft.com/office/drawing/2014/main" id="{54B5CB4E-C924-F2AB-830E-C74B45229727}"/>
              </a:ext>
            </a:extLst>
          </p:cNvPr>
          <p:cNvSpPr txBox="1"/>
          <p:nvPr/>
        </p:nvSpPr>
        <p:spPr>
          <a:xfrm>
            <a:off x="7042696" y="660897"/>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npEdf</a:t>
            </a:r>
            <a:endParaRPr lang="it-IT" dirty="0">
              <a:solidFill>
                <a:schemeClr val="accent1"/>
              </a:solidFill>
              <a:latin typeface="Arial Nova" panose="020B0504020202020204" pitchFamily="34" charset="0"/>
            </a:endParaRPr>
          </a:p>
        </p:txBody>
      </p:sp>
      <p:pic>
        <p:nvPicPr>
          <p:cNvPr id="12" name="Immagine 11">
            <a:extLst>
              <a:ext uri="{FF2B5EF4-FFF2-40B4-BE49-F238E27FC236}">
                <a16:creationId xmlns:a16="http://schemas.microsoft.com/office/drawing/2014/main" id="{DD990B07-5D40-11AA-4DF4-C275F10B6E68}"/>
              </a:ext>
            </a:extLst>
          </p:cNvPr>
          <p:cNvPicPr>
            <a:picLocks noChangeAspect="1"/>
          </p:cNvPicPr>
          <p:nvPr/>
        </p:nvPicPr>
        <p:blipFill rotWithShape="1">
          <a:blip r:embed="rId4">
            <a:extLst>
              <a:ext uri="{28A0092B-C50C-407E-A947-70E740481C1C}">
                <a14:useLocalDpi xmlns:a14="http://schemas.microsoft.com/office/drawing/2010/main" val="0"/>
              </a:ext>
            </a:extLst>
          </a:blip>
          <a:srcRect l="10543" t="12006" r="7712" b="12006"/>
          <a:stretch/>
        </p:blipFill>
        <p:spPr>
          <a:xfrm>
            <a:off x="12458" y="3838299"/>
            <a:ext cx="5217268" cy="3019701"/>
          </a:xfrm>
          <a:prstGeom prst="rect">
            <a:avLst/>
          </a:prstGeom>
        </p:spPr>
      </p:pic>
      <p:pic>
        <p:nvPicPr>
          <p:cNvPr id="14" name="Immagine 13">
            <a:extLst>
              <a:ext uri="{FF2B5EF4-FFF2-40B4-BE49-F238E27FC236}">
                <a16:creationId xmlns:a16="http://schemas.microsoft.com/office/drawing/2014/main" id="{B22E807E-F03C-A3B5-502C-1F1EC0A827FC}"/>
              </a:ext>
            </a:extLst>
          </p:cNvPr>
          <p:cNvPicPr>
            <a:picLocks noChangeAspect="1"/>
          </p:cNvPicPr>
          <p:nvPr/>
        </p:nvPicPr>
        <p:blipFill rotWithShape="1">
          <a:blip r:embed="rId5">
            <a:extLst>
              <a:ext uri="{28A0092B-C50C-407E-A947-70E740481C1C}">
                <a14:useLocalDpi xmlns:a14="http://schemas.microsoft.com/office/drawing/2010/main" val="0"/>
              </a:ext>
            </a:extLst>
          </a:blip>
          <a:srcRect l="10201" t="9332" r="4731" b="6355"/>
          <a:stretch/>
        </p:blipFill>
        <p:spPr>
          <a:xfrm>
            <a:off x="4765139" y="1030229"/>
            <a:ext cx="4715744" cy="3190098"/>
          </a:xfrm>
          <a:prstGeom prst="rect">
            <a:avLst/>
          </a:prstGeom>
        </p:spPr>
      </p:pic>
      <p:sp>
        <p:nvSpPr>
          <p:cNvPr id="15" name="CasellaDiTesto 14">
            <a:extLst>
              <a:ext uri="{FF2B5EF4-FFF2-40B4-BE49-F238E27FC236}">
                <a16:creationId xmlns:a16="http://schemas.microsoft.com/office/drawing/2014/main" id="{6650E564-C7AC-9EC0-3E71-74935FFE110E}"/>
              </a:ext>
            </a:extLst>
          </p:cNvPr>
          <p:cNvSpPr txBox="1"/>
          <p:nvPr/>
        </p:nvSpPr>
        <p:spPr>
          <a:xfrm>
            <a:off x="1186130"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Edf</a:t>
            </a:r>
            <a:endParaRPr lang="it-IT" dirty="0">
              <a:solidFill>
                <a:schemeClr val="accent1"/>
              </a:solidFill>
              <a:latin typeface="Arial Nova" panose="020B0504020202020204" pitchFamily="34" charset="0"/>
            </a:endParaRPr>
          </a:p>
        </p:txBody>
      </p:sp>
      <p:sp>
        <p:nvSpPr>
          <p:cNvPr id="16" name="CasellaDiTesto 15">
            <a:extLst>
              <a:ext uri="{FF2B5EF4-FFF2-40B4-BE49-F238E27FC236}">
                <a16:creationId xmlns:a16="http://schemas.microsoft.com/office/drawing/2014/main" id="{C8FA8661-755A-F62F-1865-DB4F5F3DEDEC}"/>
              </a:ext>
            </a:extLst>
          </p:cNvPr>
          <p:cNvSpPr txBox="1"/>
          <p:nvPr/>
        </p:nvSpPr>
        <p:spPr>
          <a:xfrm>
            <a:off x="7123011"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npFps</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78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025FF-DD5D-4168-9AB5-BB333D539F8F}"/>
              </a:ext>
            </a:extLst>
          </p:cNvPr>
          <p:cNvSpPr>
            <a:spLocks noGrp="1"/>
          </p:cNvSpPr>
          <p:nvPr>
            <p:ph type="title"/>
          </p:nvPr>
        </p:nvSpPr>
        <p:spPr/>
        <p:txBody>
          <a:bodyPr/>
          <a:lstStyle/>
          <a:p>
            <a:r>
              <a:rPr lang="it-IT" dirty="0"/>
              <a:t>Strumenti utilizzati</a:t>
            </a:r>
          </a:p>
        </p:txBody>
      </p:sp>
      <p:graphicFrame>
        <p:nvGraphicFramePr>
          <p:cNvPr id="4" name="Segnaposto contenuto 3">
            <a:extLst>
              <a:ext uri="{FF2B5EF4-FFF2-40B4-BE49-F238E27FC236}">
                <a16:creationId xmlns:a16="http://schemas.microsoft.com/office/drawing/2014/main" id="{962A556D-31FC-4EB7-9EED-5C5438D5BA27}"/>
              </a:ext>
            </a:extLst>
          </p:cNvPr>
          <p:cNvGraphicFramePr>
            <a:graphicFrameLocks noGrp="1"/>
          </p:cNvGraphicFramePr>
          <p:nvPr>
            <p:ph idx="1"/>
            <p:extLst>
              <p:ext uri="{D42A27DB-BD31-4B8C-83A1-F6EECF244321}">
                <p14:modId xmlns:p14="http://schemas.microsoft.com/office/powerpoint/2010/main" val="2963239799"/>
              </p:ext>
            </p:extLst>
          </p:nvPr>
        </p:nvGraphicFramePr>
        <p:xfrm>
          <a:off x="581025" y="2181224"/>
          <a:ext cx="11029950" cy="426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759408"/>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08D41-EB21-406A-AA38-EDE5DE93D3EB}"/>
              </a:ext>
            </a:extLst>
          </p:cNvPr>
          <p:cNvSpPr>
            <a:spLocks noGrp="1"/>
          </p:cNvSpPr>
          <p:nvPr>
            <p:ph type="title"/>
          </p:nvPr>
        </p:nvSpPr>
        <p:spPr/>
        <p:txBody>
          <a:bodyPr/>
          <a:lstStyle/>
          <a:p>
            <a:r>
              <a:rPr lang="it-IT" dirty="0"/>
              <a:t>contatti</a:t>
            </a:r>
          </a:p>
        </p:txBody>
      </p:sp>
      <p:sp>
        <p:nvSpPr>
          <p:cNvPr id="3" name="Segnaposto testo 2">
            <a:extLst>
              <a:ext uri="{FF2B5EF4-FFF2-40B4-BE49-F238E27FC236}">
                <a16:creationId xmlns:a16="http://schemas.microsoft.com/office/drawing/2014/main" id="{F1B23AA3-710F-41F8-A0FD-0C294D4C8849}"/>
              </a:ext>
            </a:extLst>
          </p:cNvPr>
          <p:cNvSpPr>
            <a:spLocks noGrp="1"/>
          </p:cNvSpPr>
          <p:nvPr>
            <p:ph type="body" idx="1"/>
          </p:nvPr>
        </p:nvSpPr>
        <p:spPr/>
        <p:txBody>
          <a:bodyPr/>
          <a:lstStyle/>
          <a:p>
            <a:r>
              <a:rPr lang="it-IT" dirty="0"/>
              <a:t> Ivonne </a:t>
            </a:r>
            <a:r>
              <a:rPr lang="it-IT" dirty="0" err="1"/>
              <a:t>rizzuto</a:t>
            </a:r>
            <a:endParaRPr lang="it-IT" dirty="0"/>
          </a:p>
        </p:txBody>
      </p:sp>
      <p:pic>
        <p:nvPicPr>
          <p:cNvPr id="4" name="Immagine 3">
            <a:extLst>
              <a:ext uri="{FF2B5EF4-FFF2-40B4-BE49-F238E27FC236}">
                <a16:creationId xmlns:a16="http://schemas.microsoft.com/office/drawing/2014/main" id="{06F66B3E-74E1-4443-952B-21C01C3CAB95}"/>
              </a:ext>
            </a:extLst>
          </p:cNvPr>
          <p:cNvPicPr>
            <a:picLocks noChangeAspect="1"/>
          </p:cNvPicPr>
          <p:nvPr/>
        </p:nvPicPr>
        <p:blipFill>
          <a:blip r:embed="rId2"/>
          <a:stretch>
            <a:fillRect/>
          </a:stretch>
        </p:blipFill>
        <p:spPr>
          <a:xfrm>
            <a:off x="6095999" y="1112319"/>
            <a:ext cx="4858933" cy="2316681"/>
          </a:xfrm>
          <a:prstGeom prst="rect">
            <a:avLst/>
          </a:prstGeom>
        </p:spPr>
      </p:pic>
    </p:spTree>
    <p:extLst>
      <p:ext uri="{BB962C8B-B14F-4D97-AF65-F5344CB8AC3E}">
        <p14:creationId xmlns:p14="http://schemas.microsoft.com/office/powerpoint/2010/main" val="370834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19DD64-9A67-474B-A8A5-BA6F056913A6}"/>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r="6221" b="-1"/>
          <a:stretch/>
        </p:blipFill>
        <p:spPr>
          <a:xfrm>
            <a:off x="20" y="10"/>
            <a:ext cx="12191980" cy="6857990"/>
          </a:xfrm>
          <a:prstGeom prst="rect">
            <a:avLst/>
          </a:prstGeom>
          <a:effectLst>
            <a:glow rad="139700">
              <a:schemeClr val="accent3">
                <a:satMod val="175000"/>
                <a:alpha val="40000"/>
              </a:schemeClr>
            </a:glow>
          </a:effectLst>
        </p:spPr>
      </p:pic>
      <p:grpSp>
        <p:nvGrpSpPr>
          <p:cNvPr id="20" name="Group 11">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16">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6360E71-177F-4CF1-B192-704271828CA0}"/>
              </a:ext>
            </a:extLst>
          </p:cNvPr>
          <p:cNvSpPr>
            <a:spLocks noGrp="1"/>
          </p:cNvSpPr>
          <p:nvPr>
            <p:ph type="ctrTitle"/>
          </p:nvPr>
        </p:nvSpPr>
        <p:spPr>
          <a:xfrm>
            <a:off x="596715" y="4961693"/>
            <a:ext cx="10993549" cy="895244"/>
          </a:xfrm>
        </p:spPr>
        <p:txBody>
          <a:bodyPr>
            <a:normAutofit/>
          </a:bodyPr>
          <a:lstStyle/>
          <a:p>
            <a:pPr algn="ctr"/>
            <a:r>
              <a:rPr lang="it-IT" sz="4000" dirty="0">
                <a:solidFill>
                  <a:schemeClr val="bg1"/>
                </a:solidFill>
              </a:rPr>
              <a:t>Grazie per l’attenzione!</a:t>
            </a:r>
          </a:p>
        </p:txBody>
      </p:sp>
    </p:spTree>
    <p:extLst>
      <p:ext uri="{BB962C8B-B14F-4D97-AF65-F5344CB8AC3E}">
        <p14:creationId xmlns:p14="http://schemas.microsoft.com/office/powerpoint/2010/main" val="115321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757A8-94A4-45DE-BD4A-D5854A1E6BF8}"/>
              </a:ext>
            </a:extLst>
          </p:cNvPr>
          <p:cNvSpPr>
            <a:spLocks noGrp="1"/>
          </p:cNvSpPr>
          <p:nvPr>
            <p:ph type="title"/>
          </p:nvPr>
        </p:nvSpPr>
        <p:spPr/>
        <p:txBody>
          <a:bodyPr/>
          <a:lstStyle/>
          <a:p>
            <a:r>
              <a:rPr lang="it-IT" dirty="0"/>
              <a:t>Struttura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9C3026-7515-406C-8185-88254AE96A3D}"/>
                  </a:ext>
                </a:extLst>
              </p:cNvPr>
              <p:cNvSpPr>
                <a:spLocks noGrp="1"/>
              </p:cNvSpPr>
              <p:nvPr>
                <p:ph idx="1"/>
              </p:nvPr>
            </p:nvSpPr>
            <p:spPr>
              <a:xfrm>
                <a:off x="581191" y="2114761"/>
                <a:ext cx="11029616" cy="4580125"/>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gli elementi di una rete Posto/Transizione si possono descrivere come segue:</a:t>
                </a:r>
              </a:p>
              <a:p>
                <a:pPr marL="0" indent="0">
                  <a:buNone/>
                </a:pPr>
                <a:endParaRPr lang="it-IT" sz="2000" dirty="0">
                  <a:solidFill>
                    <a:schemeClr val="bg2">
                      <a:lumMod val="25000"/>
                    </a:schemeClr>
                  </a:solidFill>
                  <a:latin typeface="Arial Nova" panose="020B0504020202020204" pitchFamily="34" charset="0"/>
                </a:endParaRP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𝑃</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𝑃</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i="1">
                                <a:latin typeface="Cambria Math" panose="02040503050406030204" pitchFamily="18" charset="0"/>
                                <a:cs typeface="Times New Roman" panose="02020603050405020304" pitchFamily="18" charset="0"/>
                              </a:rPr>
                              <m:t>𝑃</m:t>
                            </m:r>
                          </m:e>
                          <m:sub>
                            <m:r>
                              <a:rPr lang="it-IT" sz="2000" i="1">
                                <a:latin typeface="Cambria Math" panose="02040503050406030204" pitchFamily="18" charset="0"/>
                                <a:cs typeface="Times New Roman" panose="02020603050405020304" pitchFamily="18" charset="0"/>
                              </a:rPr>
                              <m:t>𝑖</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𝑖</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T</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𝑗</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j</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m:rPr>
                        <m:nor/>
                      </m:rPr>
                      <a:rPr lang="it-IT" sz="2000" dirty="0">
                        <a:latin typeface="Arial Nova" panose="020B0504020202020204" pitchFamily="34" charset="0"/>
                        <a:ea typeface="Calibri" panose="020F0502020204030204" pitchFamily="34" charset="0"/>
                        <a:cs typeface="Symbol,Bold"/>
                      </a:rPr>
                      <m:t>Í</m:t>
                    </m:r>
                    <m:r>
                      <m:rPr>
                        <m:nor/>
                      </m:rPr>
                      <a:rPr lang="it-IT" sz="2000" b="0" i="0" dirty="0" smtClean="0">
                        <a:latin typeface="Arial Nova" panose="020B0504020202020204" pitchFamily="34" charset="0"/>
                        <a:ea typeface="Calibri" panose="020F0502020204030204" pitchFamily="34" charset="0"/>
                        <a:cs typeface="Symbol,Bold"/>
                      </a:rPr>
                      <m:t> </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𝑥</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𝑇</m:t>
                        </m:r>
                      </m:e>
                    </m:d>
                    <m:r>
                      <a:rPr lang="it-IT" sz="2000" b="0" i="1" dirty="0" smtClean="0">
                        <a:latin typeface="Cambria Math" panose="02040503050406030204" pitchFamily="18" charset="0"/>
                        <a:ea typeface="Cambria Math" panose="02040503050406030204" pitchFamily="18" charset="0"/>
                      </a:rPr>
                      <m:t>∪</m:t>
                    </m:r>
                    <m:d>
                      <m:dPr>
                        <m:ctrlPr>
                          <a:rPr lang="it-IT" sz="2000" b="0" i="1" dirty="0" smtClean="0">
                            <a:latin typeface="Cambria Math" panose="02040503050406030204" pitchFamily="18" charset="0"/>
                            <a:ea typeface="Cambria Math" panose="02040503050406030204" pitchFamily="18" charset="0"/>
                          </a:rPr>
                        </m:ctrlPr>
                      </m:dPr>
                      <m:e>
                        <m:r>
                          <a:rPr lang="it-IT" sz="2000" b="0" i="1" dirty="0" smtClean="0">
                            <a:latin typeface="Cambria Math" panose="02040503050406030204" pitchFamily="18" charset="0"/>
                            <a:ea typeface="Cambria Math" panose="02040503050406030204" pitchFamily="18" charset="0"/>
                          </a:rPr>
                          <m:t>𝑇</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𝑥</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𝑃</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𝑊</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it-IT"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it-IT" sz="2000" dirty="0">
                    <a:latin typeface="Arial Nova" panose="020B0504020202020204" pitchFamily="34" charset="0"/>
                    <a:ea typeface="Calibri" panose="020F0502020204030204" pitchFamily="34" charset="0"/>
                    <a:cs typeface="Times New Roman" panose="02020603050405020304" pitchFamily="18" charset="0"/>
                  </a:rPr>
                  <a:t>, dove </a:t>
                </a:r>
                <a14:m>
                  <m:oMath xmlns:m="http://schemas.openxmlformats.org/officeDocument/2006/math">
                    <m:sSup>
                      <m:sSupPr>
                        <m:ctrlPr>
                          <a:rPr lang="it-IT" sz="2000" i="1" smtClean="0">
                            <a:latin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cs typeface="Times New Roman" panose="02020603050405020304" pitchFamily="18" charset="0"/>
                          </a:rPr>
                          <m:t>∗</m:t>
                        </m:r>
                      </m:sup>
                    </m:sSup>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𝑁</m:t>
                    </m:r>
                    <m:r>
                      <a:rPr lang="it-IT" sz="2000" b="0" i="1" smtClean="0">
                        <a:latin typeface="Cambria Math" panose="02040503050406030204" pitchFamily="18" charset="0"/>
                        <a:cs typeface="Times New Roman" panose="02020603050405020304" pitchFamily="18" charset="0"/>
                      </a:rPr>
                      <m:t>\</m:t>
                    </m:r>
                    <m:d>
                      <m:dPr>
                        <m:begChr m:val="{"/>
                        <m:endChr m:val="}"/>
                        <m:ctrlPr>
                          <a:rPr lang="it-IT" sz="2000" b="0" i="1" smtClean="0">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0</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pPr marL="0" indent="0">
                  <a:buNone/>
                </a:pP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pPr marL="0" indent="0">
                  <a:buNone/>
                </a:pPr>
                <a:r>
                  <a:rPr lang="it-IT" sz="2000" dirty="0">
                    <a:latin typeface="Arial Nova" panose="020B0504020202020204" pitchFamily="34" charset="0"/>
                    <a:ea typeface="Calibri" panose="020F0502020204030204" pitchFamily="34" charset="0"/>
                    <a:cs typeface="Times New Roman" panose="02020603050405020304" pitchFamily="18" charset="0"/>
                  </a:rPr>
                  <a:t>Inoltre, </a:t>
                </a:r>
                <a:r>
                  <a:rPr lang="it-IT" sz="2000" dirty="0">
                    <a:solidFill>
                      <a:schemeClr val="bg2">
                        <a:lumMod val="25000"/>
                      </a:schemeClr>
                    </a:solidFill>
                    <a:latin typeface="Arial Nova" panose="020B0504020202020204" pitchFamily="34" charset="0"/>
                  </a:rPr>
                  <a:t>i posti e le transizioni non possono avere elementi in comune, ovvero:</a:t>
                </a: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p:txBody>
          </p:sp>
        </mc:Choice>
        <mc:Fallback xmlns="">
          <p:sp>
            <p:nvSpPr>
              <p:cNvPr id="3" name="Segnaposto contenuto 2">
                <a:extLst>
                  <a:ext uri="{FF2B5EF4-FFF2-40B4-BE49-F238E27FC236}">
                    <a16:creationId xmlns:a16="http://schemas.microsoft.com/office/drawing/2014/main" id="{B09C3026-7515-406C-8185-88254AE96A3D}"/>
                  </a:ext>
                </a:extLst>
              </p:cNvPr>
              <p:cNvSpPr>
                <a:spLocks noGrp="1" noRot="1" noChangeAspect="1" noMove="1" noResize="1" noEditPoints="1" noAdjustHandles="1" noChangeArrowheads="1" noChangeShapeType="1" noTextEdit="1"/>
              </p:cNvSpPr>
              <p:nvPr>
                <p:ph idx="1"/>
              </p:nvPr>
            </p:nvSpPr>
            <p:spPr>
              <a:xfrm>
                <a:off x="581191" y="2114761"/>
                <a:ext cx="11029616" cy="4580125"/>
              </a:xfrm>
              <a:blipFill>
                <a:blip r:embed="rId2"/>
                <a:stretch>
                  <a:fillRect l="-552" b="-1065"/>
                </a:stretch>
              </a:blipFill>
            </p:spPr>
            <p:txBody>
              <a:bodyPr/>
              <a:lstStyle/>
              <a:p>
                <a:r>
                  <a:rPr lang="it-IT">
                    <a:noFill/>
                  </a:rPr>
                  <a:t> </a:t>
                </a:r>
              </a:p>
            </p:txBody>
          </p:sp>
        </mc:Fallback>
      </mc:AlternateContent>
      <p:grpSp>
        <p:nvGrpSpPr>
          <p:cNvPr id="34" name="Gruppo 33">
            <a:extLst>
              <a:ext uri="{FF2B5EF4-FFF2-40B4-BE49-F238E27FC236}">
                <a16:creationId xmlns:a16="http://schemas.microsoft.com/office/drawing/2014/main" id="{6CB7CA9E-CAE0-4277-921F-1470F33EE3CC}"/>
              </a:ext>
            </a:extLst>
          </p:cNvPr>
          <p:cNvGrpSpPr/>
          <p:nvPr/>
        </p:nvGrpSpPr>
        <p:grpSpPr>
          <a:xfrm>
            <a:off x="7283114" y="2919663"/>
            <a:ext cx="4327693" cy="1928393"/>
            <a:chOff x="721894" y="2294021"/>
            <a:chExt cx="4454803" cy="2083475"/>
          </a:xfrm>
        </p:grpSpPr>
        <p:sp>
          <p:nvSpPr>
            <p:cNvPr id="16" name="CasellaDiTesto 15">
              <a:extLst>
                <a:ext uri="{FF2B5EF4-FFF2-40B4-BE49-F238E27FC236}">
                  <a16:creationId xmlns:a16="http://schemas.microsoft.com/office/drawing/2014/main" id="{9B0026A6-F535-447F-AC50-0E95AA8172DE}"/>
                </a:ext>
              </a:extLst>
            </p:cNvPr>
            <p:cNvSpPr txBox="1"/>
            <p:nvPr/>
          </p:nvSpPr>
          <p:spPr>
            <a:xfrm>
              <a:off x="4192388" y="3912319"/>
              <a:ext cx="984309" cy="369332"/>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token</a:t>
              </a:r>
            </a:p>
          </p:txBody>
        </p:sp>
        <p:sp>
          <p:nvSpPr>
            <p:cNvPr id="5" name="Ovale 4">
              <a:extLst>
                <a:ext uri="{FF2B5EF4-FFF2-40B4-BE49-F238E27FC236}">
                  <a16:creationId xmlns:a16="http://schemas.microsoft.com/office/drawing/2014/main" id="{C06B30AF-FBFC-4CD8-9E7A-2BEFDAE0904E}"/>
                </a:ext>
              </a:extLst>
            </p:cNvPr>
            <p:cNvSpPr/>
            <p:nvPr/>
          </p:nvSpPr>
          <p:spPr>
            <a:xfrm>
              <a:off x="3246234" y="284514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08FBBB2A-3520-4B83-A3FD-BD9299A0BCB1}"/>
                </a:ext>
              </a:extLst>
            </p:cNvPr>
            <p:cNvSpPr/>
            <p:nvPr/>
          </p:nvSpPr>
          <p:spPr>
            <a:xfrm>
              <a:off x="721894" y="284756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6887DD51-0B82-4094-A935-07E2597B1F33}"/>
                </a:ext>
              </a:extLst>
            </p:cNvPr>
            <p:cNvSpPr/>
            <p:nvPr/>
          </p:nvSpPr>
          <p:spPr>
            <a:xfrm flipV="1">
              <a:off x="1727598"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992EC7B-5236-4522-9FEF-CACEAF82942F}"/>
                </a:ext>
              </a:extLst>
            </p:cNvPr>
            <p:cNvSpPr/>
            <p:nvPr/>
          </p:nvSpPr>
          <p:spPr>
            <a:xfrm>
              <a:off x="2399909" y="2804978"/>
              <a:ext cx="155657" cy="1107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6488F6B6-4160-41DC-8D8B-28A0882A4ED8}"/>
                </a:ext>
              </a:extLst>
            </p:cNvPr>
            <p:cNvSpPr/>
            <p:nvPr/>
          </p:nvSpPr>
          <p:spPr>
            <a:xfrm flipV="1">
              <a:off x="2564745"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0C891BE9-A2DC-4BFB-987A-9594B779BD16}"/>
                </a:ext>
              </a:extLst>
            </p:cNvPr>
            <p:cNvSpPr/>
            <p:nvPr/>
          </p:nvSpPr>
          <p:spPr>
            <a:xfrm>
              <a:off x="3621326" y="3232025"/>
              <a:ext cx="269558" cy="2538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F767B52-F3A1-4FB0-92D4-21ECD71A0038}"/>
                </a:ext>
              </a:extLst>
            </p:cNvPr>
            <p:cNvCxnSpPr>
              <a:cxnSpLocks/>
              <a:endCxn id="16" idx="1"/>
            </p:cNvCxnSpPr>
            <p:nvPr/>
          </p:nvCxnSpPr>
          <p:spPr>
            <a:xfrm>
              <a:off x="3888377" y="3488372"/>
              <a:ext cx="304011" cy="60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3154685F-8B9F-410C-8B31-E7A4641F3B27}"/>
                </a:ext>
              </a:extLst>
            </p:cNvPr>
            <p:cNvCxnSpPr>
              <a:cxnSpLocks/>
              <a:stCxn id="6" idx="7"/>
              <a:endCxn id="28" idx="1"/>
            </p:cNvCxnSpPr>
            <p:nvPr/>
          </p:nvCxnSpPr>
          <p:spPr>
            <a:xfrm flipV="1">
              <a:off x="1592568" y="2479600"/>
              <a:ext cx="594155" cy="51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9108867E-E807-4EC8-B50F-5A80CB50598E}"/>
                </a:ext>
              </a:extLst>
            </p:cNvPr>
            <p:cNvSpPr txBox="1"/>
            <p:nvPr/>
          </p:nvSpPr>
          <p:spPr>
            <a:xfrm>
              <a:off x="2186723" y="2294021"/>
              <a:ext cx="948312"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posto</a:t>
              </a:r>
            </a:p>
          </p:txBody>
        </p:sp>
        <p:sp>
          <p:nvSpPr>
            <p:cNvPr id="30" name="CasellaDiTesto 29">
              <a:extLst>
                <a:ext uri="{FF2B5EF4-FFF2-40B4-BE49-F238E27FC236}">
                  <a16:creationId xmlns:a16="http://schemas.microsoft.com/office/drawing/2014/main" id="{4CAE5B7F-F30A-454C-A5A5-2E33AEDE54DA}"/>
                </a:ext>
              </a:extLst>
            </p:cNvPr>
            <p:cNvSpPr txBox="1"/>
            <p:nvPr/>
          </p:nvSpPr>
          <p:spPr>
            <a:xfrm>
              <a:off x="1839460" y="4006337"/>
              <a:ext cx="1349529"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transizione</a:t>
              </a:r>
            </a:p>
          </p:txBody>
        </p:sp>
        <p:sp>
          <p:nvSpPr>
            <p:cNvPr id="31" name="CasellaDiTesto 30">
              <a:extLst>
                <a:ext uri="{FF2B5EF4-FFF2-40B4-BE49-F238E27FC236}">
                  <a16:creationId xmlns:a16="http://schemas.microsoft.com/office/drawing/2014/main" id="{EEA37E24-24B8-4039-ACE9-8CFBAD67D9D9}"/>
                </a:ext>
              </a:extLst>
            </p:cNvPr>
            <p:cNvSpPr txBox="1"/>
            <p:nvPr/>
          </p:nvSpPr>
          <p:spPr>
            <a:xfrm>
              <a:off x="2618401" y="3332631"/>
              <a:ext cx="699790"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arco</a:t>
              </a:r>
            </a:p>
          </p:txBody>
        </p:sp>
      </p:grpSp>
    </p:spTree>
    <p:extLst>
      <p:ext uri="{BB962C8B-B14F-4D97-AF65-F5344CB8AC3E}">
        <p14:creationId xmlns:p14="http://schemas.microsoft.com/office/powerpoint/2010/main" val="90841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551CD-75DB-4C6B-80AF-E66A5AC88D60}"/>
              </a:ext>
            </a:extLst>
          </p:cNvPr>
          <p:cNvSpPr>
            <a:spLocks noGrp="1"/>
          </p:cNvSpPr>
          <p:nvPr>
            <p:ph type="title"/>
          </p:nvPr>
        </p:nvSpPr>
        <p:spPr/>
        <p:txBody>
          <a:bodyPr/>
          <a:lstStyle/>
          <a:p>
            <a:r>
              <a:rPr lang="it-IT"/>
              <a:t>Definizione di transizione</a:t>
            </a:r>
            <a:endParaRPr lang="it-IT" dirty="0"/>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60986AA9-E85D-46FD-8770-C2C92CC97993}"/>
                  </a:ext>
                </a:extLst>
              </p:cNvPr>
              <p:cNvSpPr txBox="1"/>
              <p:nvPr/>
            </p:nvSpPr>
            <p:spPr>
              <a:xfrm>
                <a:off x="581191" y="1937055"/>
                <a:ext cx="11029617"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In una rete Posto/Transizione, lo stato viene modificato, con conseguente cambiamento della marcatura, quando si verifica lo scatto di una transizione.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un evento, di tipo atomico ed istantaneo, che consuma dei token dai posti di ingresso e genera dei token nei posti di uscita.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può verificarsi soltanto se la transizione è abilitata, cioè se i suoi posti in ingresso contengono un numero di token che sia sufficiente a consentire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l’evento di sparo di una transizione è non deterministico, poiché, in presenza di più transizioni abilitate, non è possibile prevedere quella che effettuerà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L’abilitazione di una transizione t in una marcatura M si definisce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 [ </m:t>
                    </m:r>
                    <m:r>
                      <a:rPr lang="it-IT" sz="2000" b="0" i="1" smtClean="0">
                        <a:solidFill>
                          <a:schemeClr val="bg2">
                            <a:lumMod val="25000"/>
                          </a:schemeClr>
                        </a:solidFill>
                        <a:latin typeface="Cambria Math" panose="02040503050406030204" pitchFamily="18" charset="0"/>
                      </a:rPr>
                      <m:t>𝑡</m:t>
                    </m:r>
                    <m:r>
                      <a:rPr lang="it-IT" sz="2000" b="0" i="1" smtClean="0">
                        <a:solidFill>
                          <a:schemeClr val="bg2">
                            <a:lumMod val="25000"/>
                          </a:schemeClr>
                        </a:solidFill>
                        <a:latin typeface="Cambria Math" panose="02040503050406030204" pitchFamily="18" charset="0"/>
                      </a:rPr>
                      <m:t> &gt;(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𝑃𝑟𝑒𝑠𝑒𝑡</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𝑊</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𝑡𝑟𝑎𝑛𝑠𝑖𝑧𝑖𝑜𝑛𝑒</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a:t>
                </a:r>
              </a:p>
            </p:txBody>
          </p:sp>
        </mc:Choice>
        <mc:Fallback xmlns="">
          <p:sp>
            <p:nvSpPr>
              <p:cNvPr id="20" name="CasellaDiTesto 19">
                <a:extLst>
                  <a:ext uri="{FF2B5EF4-FFF2-40B4-BE49-F238E27FC236}">
                    <a16:creationId xmlns:a16="http://schemas.microsoft.com/office/drawing/2014/main" id="{60986AA9-E85D-46FD-8770-C2C92CC97993}"/>
                  </a:ext>
                </a:extLst>
              </p:cNvPr>
              <p:cNvSpPr txBox="1">
                <a:spLocks noRot="1" noChangeAspect="1" noMove="1" noResize="1" noEditPoints="1" noAdjustHandles="1" noChangeArrowheads="1" noChangeShapeType="1" noTextEdit="1"/>
              </p:cNvSpPr>
              <p:nvPr/>
            </p:nvSpPr>
            <p:spPr>
              <a:xfrm>
                <a:off x="581191" y="1937055"/>
                <a:ext cx="11029617" cy="4708981"/>
              </a:xfrm>
              <a:prstGeom prst="rect">
                <a:avLst/>
              </a:prstGeom>
              <a:blipFill>
                <a:blip r:embed="rId2"/>
                <a:stretch>
                  <a:fillRect l="-552" t="-648" b="-1554"/>
                </a:stretch>
              </a:blipFill>
            </p:spPr>
            <p:txBody>
              <a:bodyPr/>
              <a:lstStyle/>
              <a:p>
                <a:r>
                  <a:rPr lang="it-IT">
                    <a:noFill/>
                  </a:rPr>
                  <a:t> </a:t>
                </a:r>
              </a:p>
            </p:txBody>
          </p:sp>
        </mc:Fallback>
      </mc:AlternateContent>
    </p:spTree>
    <p:extLst>
      <p:ext uri="{BB962C8B-B14F-4D97-AF65-F5344CB8AC3E}">
        <p14:creationId xmlns:p14="http://schemas.microsoft.com/office/powerpoint/2010/main" val="4064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A4099-DD22-4FCA-9810-58412A9CD503}"/>
              </a:ext>
            </a:extLst>
          </p:cNvPr>
          <p:cNvSpPr>
            <a:spLocks noGrp="1"/>
          </p:cNvSpPr>
          <p:nvPr>
            <p:ph type="title"/>
          </p:nvPr>
        </p:nvSpPr>
        <p:spPr/>
        <p:txBody>
          <a:bodyPr/>
          <a:lstStyle/>
          <a:p>
            <a:r>
              <a:rPr lang="it-IT" dirty="0"/>
              <a:t>Preset e </a:t>
            </a:r>
            <a:r>
              <a:rPr lang="it-IT" dirty="0" err="1"/>
              <a:t>postset</a:t>
            </a:r>
            <a:r>
              <a:rPr lang="it-IT" dirty="0"/>
              <a:t>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3C325B-DC5C-4132-9E4C-E4AAB3239827}"/>
                  </a:ext>
                </a:extLst>
              </p:cNvPr>
              <p:cNvSpPr txBox="1"/>
              <p:nvPr/>
            </p:nvSpPr>
            <p:spPr>
              <a:xfrm>
                <a:off x="581192" y="1913180"/>
                <a:ext cx="11029616" cy="2246769"/>
              </a:xfrm>
              <a:prstGeom prst="rect">
                <a:avLst/>
              </a:prstGeom>
              <a:no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definisce </a:t>
                </a:r>
                <a:r>
                  <a:rPr lang="it-IT" sz="2000" i="1" dirty="0">
                    <a:solidFill>
                      <a:schemeClr val="bg2">
                        <a:lumMod val="25000"/>
                      </a:schemeClr>
                    </a:solidFill>
                    <a:latin typeface="Arial Nova" panose="020B0504020202020204" pitchFamily="34" charset="0"/>
                  </a:rPr>
                  <a:t>preset</a:t>
                </a:r>
                <a:r>
                  <a:rPr lang="it-IT" sz="2000" dirty="0">
                    <a:solidFill>
                      <a:schemeClr val="bg2">
                        <a:lumMod val="25000"/>
                      </a:schemeClr>
                    </a:solidFill>
                    <a:latin typeface="Arial Nova" panose="020B0504020202020204" pitchFamily="34" charset="0"/>
                  </a:rPr>
                  <a:t> l’insieme dei token necessari all’attivazione della transizione, nei posti in ingresso:</a:t>
                </a:r>
              </a:p>
              <a:p>
                <a:pPr marL="0" indent="0" algn="ctr">
                  <a:buNone/>
                </a:pP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rPr>
                  <a:t>, </a:t>
                </a:r>
                <a:r>
                  <a:rPr lang="it-IT" sz="2000" dirty="0">
                    <a:solidFill>
                      <a:schemeClr val="bg2">
                        <a:lumMod val="25000"/>
                      </a:schemeClr>
                    </a:solidFill>
                    <a:latin typeface="Arial Nova" panose="020B0504020202020204" pitchFamily="34" charset="0"/>
                  </a:rPr>
                  <a:t>dove</a:t>
                </a:r>
                <a:r>
                  <a:rPr lang="it-IT" sz="2000" dirty="0">
                    <a:solidFill>
                      <a:schemeClr val="bg2">
                        <a:lumMod val="25000"/>
                      </a:schemeClr>
                    </a:solidFill>
                  </a:rPr>
                  <a:t> </a:t>
                </a: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endParaRPr lang="it-IT" sz="2000" dirty="0">
                  <a:solidFill>
                    <a:schemeClr val="bg2">
                      <a:lumMod val="25000"/>
                    </a:schemeClr>
                  </a:solidFill>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Con </a:t>
                </a:r>
                <a:r>
                  <a:rPr lang="it-IT" sz="2000" i="1" dirty="0" err="1">
                    <a:solidFill>
                      <a:schemeClr val="bg2">
                        <a:lumMod val="25000"/>
                      </a:schemeClr>
                    </a:solidFill>
                    <a:latin typeface="Arial Nova" panose="020B0504020202020204" pitchFamily="34" charset="0"/>
                  </a:rPr>
                  <a:t>postset</a:t>
                </a:r>
                <a:r>
                  <a:rPr lang="it-IT" sz="2000" dirty="0">
                    <a:solidFill>
                      <a:schemeClr val="bg2">
                        <a:lumMod val="25000"/>
                      </a:schemeClr>
                    </a:solidFill>
                    <a:latin typeface="Arial Nova" panose="020B0504020202020204" pitchFamily="34" charset="0"/>
                  </a:rPr>
                  <a:t>, invece, ci si riferisce all’insieme dei token generati nei posti in uscita:</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a:t>
                </a:r>
              </a:p>
            </p:txBody>
          </p:sp>
        </mc:Choice>
        <mc:Fallback xmlns="">
          <p:sp>
            <p:nvSpPr>
              <p:cNvPr id="4" name="CasellaDiTesto 3">
                <a:extLst>
                  <a:ext uri="{FF2B5EF4-FFF2-40B4-BE49-F238E27FC236}">
                    <a16:creationId xmlns:a16="http://schemas.microsoft.com/office/drawing/2014/main" id="{A03C325B-DC5C-4132-9E4C-E4AAB3239827}"/>
                  </a:ext>
                </a:extLst>
              </p:cNvPr>
              <p:cNvSpPr txBox="1">
                <a:spLocks noRot="1" noChangeAspect="1" noMove="1" noResize="1" noEditPoints="1" noAdjustHandles="1" noChangeArrowheads="1" noChangeShapeType="1" noTextEdit="1"/>
              </p:cNvSpPr>
              <p:nvPr/>
            </p:nvSpPr>
            <p:spPr>
              <a:xfrm>
                <a:off x="581192" y="1913180"/>
                <a:ext cx="11029616" cy="2246769"/>
              </a:xfrm>
              <a:prstGeom prst="rect">
                <a:avLst/>
              </a:prstGeom>
              <a:blipFill>
                <a:blip r:embed="rId2"/>
                <a:stretch>
                  <a:fillRect l="-552" t="-1359"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A134AF8-9256-4299-85EB-20E9DE6DF251}"/>
                  </a:ext>
                </a:extLst>
              </p:cNvPr>
              <p:cNvSpPr txBox="1"/>
              <p:nvPr/>
            </p:nvSpPr>
            <p:spPr>
              <a:xfrm>
                <a:off x="581192" y="5984685"/>
                <a:ext cx="11029616"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termine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denota l’insieme delle parti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i cui elementi sono tutti i possibili sottoinsiemi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compreso l’insieme vuoto ed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stesso. Infatti </a:t>
                </a:r>
                <a14:m>
                  <m:oMath xmlns:m="http://schemas.openxmlformats.org/officeDocument/2006/math">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a:t>
                </a:r>
              </a:p>
            </p:txBody>
          </p:sp>
        </mc:Choice>
        <mc:Fallback xmlns="">
          <p:sp>
            <p:nvSpPr>
              <p:cNvPr id="5" name="CasellaDiTesto 4">
                <a:extLst>
                  <a:ext uri="{FF2B5EF4-FFF2-40B4-BE49-F238E27FC236}">
                    <a16:creationId xmlns:a16="http://schemas.microsoft.com/office/drawing/2014/main" id="{AA134AF8-9256-4299-85EB-20E9DE6DF251}"/>
                  </a:ext>
                </a:extLst>
              </p:cNvPr>
              <p:cNvSpPr txBox="1">
                <a:spLocks noRot="1" noChangeAspect="1" noMove="1" noResize="1" noEditPoints="1" noAdjustHandles="1" noChangeArrowheads="1" noChangeShapeType="1" noTextEdit="1"/>
              </p:cNvSpPr>
              <p:nvPr/>
            </p:nvSpPr>
            <p:spPr>
              <a:xfrm>
                <a:off x="581192" y="5984685"/>
                <a:ext cx="11029616" cy="707886"/>
              </a:xfrm>
              <a:prstGeom prst="rect">
                <a:avLst/>
              </a:prstGeom>
              <a:blipFill>
                <a:blip r:embed="rId3"/>
                <a:stretch>
                  <a:fillRect l="-552" t="-4310" r="-829" b="-15517"/>
                </a:stretch>
              </a:blipFill>
            </p:spPr>
            <p:txBody>
              <a:bodyPr/>
              <a:lstStyle/>
              <a:p>
                <a:r>
                  <a:rPr lang="it-IT">
                    <a:noFill/>
                  </a:rPr>
                  <a:t> </a:t>
                </a:r>
              </a:p>
            </p:txBody>
          </p:sp>
        </mc:Fallback>
      </mc:AlternateContent>
      <p:grpSp>
        <p:nvGrpSpPr>
          <p:cNvPr id="29" name="Gruppo 28">
            <a:extLst>
              <a:ext uri="{FF2B5EF4-FFF2-40B4-BE49-F238E27FC236}">
                <a16:creationId xmlns:a16="http://schemas.microsoft.com/office/drawing/2014/main" id="{7E0F08D7-F14B-4589-AFD6-E204097C8F8C}"/>
              </a:ext>
            </a:extLst>
          </p:cNvPr>
          <p:cNvGrpSpPr/>
          <p:nvPr/>
        </p:nvGrpSpPr>
        <p:grpSpPr>
          <a:xfrm>
            <a:off x="4641432" y="4576195"/>
            <a:ext cx="2964375" cy="1268404"/>
            <a:chOff x="3809999" y="4534970"/>
            <a:chExt cx="3040492" cy="1225994"/>
          </a:xfrm>
        </p:grpSpPr>
        <p:sp>
          <p:nvSpPr>
            <p:cNvPr id="6" name="Ovale 5">
              <a:extLst>
                <a:ext uri="{FF2B5EF4-FFF2-40B4-BE49-F238E27FC236}">
                  <a16:creationId xmlns:a16="http://schemas.microsoft.com/office/drawing/2014/main" id="{7AC71421-3052-43F1-A0B3-EF2D7A91D511}"/>
                </a:ext>
              </a:extLst>
            </p:cNvPr>
            <p:cNvSpPr/>
            <p:nvPr/>
          </p:nvSpPr>
          <p:spPr>
            <a:xfrm>
              <a:off x="5863392"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54F6DBEF-E328-4A50-9E65-434266D460CC}"/>
                </a:ext>
              </a:extLst>
            </p:cNvPr>
            <p:cNvSpPr/>
            <p:nvPr/>
          </p:nvSpPr>
          <p:spPr>
            <a:xfrm>
              <a:off x="3809999"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curvo 8">
              <a:extLst>
                <a:ext uri="{FF2B5EF4-FFF2-40B4-BE49-F238E27FC236}">
                  <a16:creationId xmlns:a16="http://schemas.microsoft.com/office/drawing/2014/main" id="{37DDFB7F-42EF-45FD-806E-03FD687B71AE}"/>
                </a:ext>
              </a:extLst>
            </p:cNvPr>
            <p:cNvCxnSpPr>
              <a:cxnSpLocks/>
              <a:stCxn id="7" idx="7"/>
              <a:endCxn id="6" idx="1"/>
            </p:cNvCxnSpPr>
            <p:nvPr/>
          </p:nvCxnSpPr>
          <p:spPr>
            <a:xfrm rot="5400000" flipH="1" flipV="1">
              <a:off x="5301916" y="3967181"/>
              <a:ext cx="12700" cy="1395471"/>
            </a:xfrm>
            <a:prstGeom prst="curvedConnector3">
              <a:avLst>
                <a:gd name="adj1" fmla="val 282319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4C52FB37-33FC-404F-A6B4-AD1FC6BE45D2}"/>
                </a:ext>
              </a:extLst>
            </p:cNvPr>
            <p:cNvCxnSpPr>
              <a:cxnSpLocks/>
              <a:stCxn id="6" idx="3"/>
              <a:endCxn id="7" idx="5"/>
            </p:cNvCxnSpPr>
            <p:nvPr/>
          </p:nvCxnSpPr>
          <p:spPr>
            <a:xfrm rot="5400000">
              <a:off x="5301917" y="4594615"/>
              <a:ext cx="12700" cy="1395471"/>
            </a:xfrm>
            <a:prstGeom prst="curvedConnector3">
              <a:avLst>
                <a:gd name="adj1" fmla="val 28231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B56834C-F34B-4E84-8150-3D87D6DDD032}"/>
                </a:ext>
              </a:extLst>
            </p:cNvPr>
            <p:cNvSpPr txBox="1"/>
            <p:nvPr/>
          </p:nvSpPr>
          <p:spPr>
            <a:xfrm>
              <a:off x="4118342" y="4793967"/>
              <a:ext cx="313755" cy="369332"/>
            </a:xfrm>
            <a:prstGeom prst="rect">
              <a:avLst/>
            </a:prstGeom>
            <a:noFill/>
          </p:spPr>
          <p:txBody>
            <a:bodyPr wrap="square" rtlCol="0">
              <a:spAutoFit/>
            </a:bodyPr>
            <a:lstStyle/>
            <a:p>
              <a:r>
                <a:rPr lang="it-IT" dirty="0">
                  <a:solidFill>
                    <a:schemeClr val="bg2">
                      <a:lumMod val="25000"/>
                    </a:schemeClr>
                  </a:solidFill>
                </a:rPr>
                <a:t>z</a:t>
              </a:r>
            </a:p>
          </p:txBody>
        </p:sp>
        <p:sp>
          <p:nvSpPr>
            <p:cNvPr id="14" name="CasellaDiTesto 13">
              <a:extLst>
                <a:ext uri="{FF2B5EF4-FFF2-40B4-BE49-F238E27FC236}">
                  <a16:creationId xmlns:a16="http://schemas.microsoft.com/office/drawing/2014/main" id="{1FC3A574-BF91-4540-8056-956F7E8FE6EB}"/>
                </a:ext>
              </a:extLst>
            </p:cNvPr>
            <p:cNvSpPr txBox="1"/>
            <p:nvPr/>
          </p:nvSpPr>
          <p:spPr>
            <a:xfrm>
              <a:off x="6205313" y="4793967"/>
              <a:ext cx="238017" cy="369332"/>
            </a:xfrm>
            <a:prstGeom prst="rect">
              <a:avLst/>
            </a:prstGeom>
            <a:noFill/>
          </p:spPr>
          <p:txBody>
            <a:bodyPr wrap="square" rtlCol="0">
              <a:spAutoFit/>
            </a:bodyPr>
            <a:lstStyle/>
            <a:p>
              <a:r>
                <a:rPr lang="it-IT" dirty="0">
                  <a:solidFill>
                    <a:schemeClr val="bg2">
                      <a:lumMod val="25000"/>
                    </a:schemeClr>
                  </a:solidFill>
                </a:rPr>
                <a:t>y</a:t>
              </a:r>
            </a:p>
          </p:txBody>
        </p:sp>
        <p:sp>
          <p:nvSpPr>
            <p:cNvPr id="18" name="CasellaDiTesto 17">
              <a:extLst>
                <a:ext uri="{FF2B5EF4-FFF2-40B4-BE49-F238E27FC236}">
                  <a16:creationId xmlns:a16="http://schemas.microsoft.com/office/drawing/2014/main" id="{C54D3FF9-86F0-4A72-AA23-8B8993D085D6}"/>
                </a:ext>
              </a:extLst>
            </p:cNvPr>
            <p:cNvSpPr txBox="1"/>
            <p:nvPr/>
          </p:nvSpPr>
          <p:spPr>
            <a:xfrm>
              <a:off x="3840510" y="5463478"/>
              <a:ext cx="770020" cy="297486"/>
            </a:xfrm>
            <a:prstGeom prst="rect">
              <a:avLst/>
            </a:prstGeom>
            <a:noFill/>
          </p:spPr>
          <p:txBody>
            <a:bodyPr wrap="square" rtlCol="0">
              <a:spAutoFit/>
            </a:bodyPr>
            <a:lstStyle/>
            <a:p>
              <a:r>
                <a:rPr lang="it-IT" sz="1400" dirty="0">
                  <a:latin typeface="Arial Nova" panose="020B0504020202020204" pitchFamily="34" charset="0"/>
                </a:rPr>
                <a:t>Preset</a:t>
              </a:r>
            </a:p>
          </p:txBody>
        </p:sp>
        <p:sp>
          <p:nvSpPr>
            <p:cNvPr id="19" name="CasellaDiTesto 18">
              <a:extLst>
                <a:ext uri="{FF2B5EF4-FFF2-40B4-BE49-F238E27FC236}">
                  <a16:creationId xmlns:a16="http://schemas.microsoft.com/office/drawing/2014/main" id="{B9E16859-6E87-4F89-A5E2-75543CA7BD5F}"/>
                </a:ext>
              </a:extLst>
            </p:cNvPr>
            <p:cNvSpPr txBox="1"/>
            <p:nvPr/>
          </p:nvSpPr>
          <p:spPr>
            <a:xfrm>
              <a:off x="6036166" y="5463478"/>
              <a:ext cx="814325" cy="297486"/>
            </a:xfrm>
            <a:prstGeom prst="rect">
              <a:avLst/>
            </a:prstGeom>
            <a:noFill/>
          </p:spPr>
          <p:txBody>
            <a:bodyPr wrap="square" rtlCol="0">
              <a:spAutoFit/>
            </a:bodyPr>
            <a:lstStyle/>
            <a:p>
              <a:r>
                <a:rPr lang="it-IT" sz="1400" dirty="0" err="1">
                  <a:latin typeface="Arial Nova" panose="020B0504020202020204" pitchFamily="34" charset="0"/>
                </a:rPr>
                <a:t>Postset</a:t>
              </a:r>
              <a:endParaRPr lang="it-IT" sz="1100" dirty="0">
                <a:latin typeface="Arial Nova" panose="020B0504020202020204" pitchFamily="34" charset="0"/>
              </a:endParaRPr>
            </a:p>
          </p:txBody>
        </p:sp>
      </p:grpSp>
    </p:spTree>
    <p:extLst>
      <p:ext uri="{BB962C8B-B14F-4D97-AF65-F5344CB8AC3E}">
        <p14:creationId xmlns:p14="http://schemas.microsoft.com/office/powerpoint/2010/main" val="241315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C43D-19D0-4054-89E2-93B348E79BB7}"/>
              </a:ext>
            </a:extLst>
          </p:cNvPr>
          <p:cNvSpPr>
            <a:spLocks noGrp="1"/>
          </p:cNvSpPr>
          <p:nvPr>
            <p:ph type="title"/>
          </p:nvPr>
        </p:nvSpPr>
        <p:spPr/>
        <p:txBody>
          <a:bodyPr/>
          <a:lstStyle/>
          <a:p>
            <a:r>
              <a:rPr lang="it-IT" dirty="0"/>
              <a:t>Regola di scatto di una transizione</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DF20206E-9E09-41A5-B599-D838930EF9B8}"/>
                  </a:ext>
                </a:extLst>
              </p:cNvPr>
              <p:cNvSpPr>
                <a:spLocks noGrp="1"/>
              </p:cNvSpPr>
              <p:nvPr>
                <p:ph idx="1"/>
              </p:nvPr>
            </p:nvSpPr>
            <p:spPr>
              <a:xfrm>
                <a:off x="571500" y="1992627"/>
                <a:ext cx="11039308" cy="4636773"/>
              </a:xfrm>
            </p:spPr>
            <p:txBody>
              <a:bodyPr>
                <a:normAutofit/>
              </a:bodyPr>
              <a:lstStyle/>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Una transizione è </a:t>
                </a:r>
                <a:r>
                  <a:rPr lang="it-IT" sz="2000" i="1" dirty="0">
                    <a:solidFill>
                      <a:schemeClr val="bg2">
                        <a:lumMod val="25000"/>
                      </a:schemeClr>
                    </a:solidFill>
                    <a:latin typeface="Arial Nova" panose="020B0504020202020204" pitchFamily="34" charset="0"/>
                    <a:ea typeface="CMR12"/>
                  </a:rPr>
                  <a:t>abilitata</a:t>
                </a:r>
                <a:r>
                  <a:rPr lang="it-IT" sz="2000" dirty="0">
                    <a:solidFill>
                      <a:schemeClr val="bg2">
                        <a:lumMod val="25000"/>
                      </a:schemeClr>
                    </a:solidFill>
                    <a:latin typeface="Arial Nova" panose="020B0504020202020204" pitchFamily="34" charset="0"/>
                    <a:ea typeface="CMR12"/>
                  </a:rPr>
                  <a:t> se tutti i posti del suo preset contengono un numero di token, cioè di risorse, che sia maggiore o uguale al peso dell’arco che li connette alla transizione.</a:t>
                </a: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effectLst/>
                    <a:latin typeface="Arial Nova" panose="020B0504020202020204" pitchFamily="34" charset="0"/>
                    <a:ea typeface="Calibri" panose="020F0502020204030204" pitchFamily="34" charset="0"/>
                  </a:rPr>
                  <a:t>Dunque, se la transizione t viene scelta per lo scatto, la marcatura della rete si modifica in questo modo:</a:t>
                </a:r>
                <a:endParaRPr lang="it-IT" sz="2000" b="0" i="1" dirty="0">
                  <a:solidFill>
                    <a:schemeClr val="bg2">
                      <a:lumMod val="25000"/>
                    </a:schemeClr>
                  </a:solidFill>
                  <a:effectLst/>
                  <a:latin typeface="Cambria Math" panose="020405030504060302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000" b="0" i="1" smtClean="0">
                          <a:solidFill>
                            <a:schemeClr val="bg2">
                              <a:lumMod val="25000"/>
                            </a:schemeClr>
                          </a:solidFill>
                          <a:effectLst/>
                          <a:latin typeface="Cambria Math" panose="02040503050406030204" pitchFamily="18" charset="0"/>
                          <a:ea typeface="Calibri" panose="020F0502020204030204" pitchFamily="34" charset="0"/>
                        </a:rPr>
                        <m:t>𝑀</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 [ </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𝑡</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&gt; </m:t>
                      </m:r>
                      <m:sSup>
                        <m:sSupPr>
                          <m:ctrlPr>
                            <a:rPr lang="it-IT" sz="2000" b="0" i="1" smtClean="0">
                              <a:solidFill>
                                <a:schemeClr val="bg2">
                                  <a:lumMod val="25000"/>
                                </a:schemeClr>
                              </a:solidFill>
                              <a:effectLst/>
                              <a:latin typeface="Cambria Math" panose="02040503050406030204" pitchFamily="18" charset="0"/>
                            </a:rPr>
                          </m:ctrlPr>
                        </m:sSupPr>
                        <m:e>
                          <m:r>
                            <a:rPr lang="it-IT" sz="2000" b="0" i="1" smtClean="0">
                              <a:solidFill>
                                <a:schemeClr val="bg2">
                                  <a:lumMod val="25000"/>
                                </a:schemeClr>
                              </a:solidFill>
                              <a:effectLst/>
                              <a:latin typeface="Cambria Math" panose="02040503050406030204" pitchFamily="18" charset="0"/>
                            </a:rPr>
                            <m:t>𝑀</m:t>
                          </m:r>
                        </m:e>
                        <m:sup>
                          <m:r>
                            <a:rPr lang="it-IT" sz="2000" b="0" i="1" smtClean="0">
                              <a:solidFill>
                                <a:schemeClr val="bg2">
                                  <a:lumMod val="25000"/>
                                </a:schemeClr>
                              </a:solidFill>
                              <a:effectLst/>
                              <a:latin typeface="Cambria Math" panose="02040503050406030204" pitchFamily="18" charset="0"/>
                            </a:rPr>
                            <m:t>′</m:t>
                          </m:r>
                        </m:sup>
                      </m:sSup>
                    </m:oMath>
                  </m:oMathPara>
                </a14:m>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Le proprietà che vengono garantite sono le seguenti:</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𝑊</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oMath>
                </a14:m>
                <a:r>
                  <a:rPr lang="it-IT" sz="2000" dirty="0"/>
                  <a:t>;</a:t>
                </a:r>
              </a:p>
            </p:txBody>
          </p:sp>
        </mc:Choice>
        <mc:Fallback xmlns="">
          <p:sp>
            <p:nvSpPr>
              <p:cNvPr id="5" name="Segnaposto contenuto 2">
                <a:extLst>
                  <a:ext uri="{FF2B5EF4-FFF2-40B4-BE49-F238E27FC236}">
                    <a16:creationId xmlns:a16="http://schemas.microsoft.com/office/drawing/2014/main" id="{DF20206E-9E09-41A5-B599-D838930EF9B8}"/>
                  </a:ext>
                </a:extLst>
              </p:cNvPr>
              <p:cNvSpPr>
                <a:spLocks noGrp="1" noRot="1" noChangeAspect="1" noMove="1" noResize="1" noEditPoints="1" noAdjustHandles="1" noChangeArrowheads="1" noChangeShapeType="1" noTextEdit="1"/>
              </p:cNvSpPr>
              <p:nvPr>
                <p:ph idx="1"/>
              </p:nvPr>
            </p:nvSpPr>
            <p:spPr>
              <a:xfrm>
                <a:off x="571500" y="1992627"/>
                <a:ext cx="11039308" cy="4636773"/>
              </a:xfrm>
              <a:blipFill>
                <a:blip r:embed="rId2"/>
                <a:stretch>
                  <a:fillRect l="-607" r="-1049" b="-657"/>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09F3819E-0181-4D48-B3D0-6D3849756633}"/>
              </a:ext>
            </a:extLst>
          </p:cNvPr>
          <p:cNvGrpSpPr/>
          <p:nvPr/>
        </p:nvGrpSpPr>
        <p:grpSpPr>
          <a:xfrm>
            <a:off x="8545160" y="3775056"/>
            <a:ext cx="3065648" cy="2380788"/>
            <a:chOff x="8526002" y="3245366"/>
            <a:chExt cx="3065648" cy="2380788"/>
          </a:xfrm>
        </p:grpSpPr>
        <p:sp>
          <p:nvSpPr>
            <p:cNvPr id="7" name="Connettore 6">
              <a:extLst>
                <a:ext uri="{FF2B5EF4-FFF2-40B4-BE49-F238E27FC236}">
                  <a16:creationId xmlns:a16="http://schemas.microsoft.com/office/drawing/2014/main" id="{7AE42771-1F86-4949-B880-B063AF702644}"/>
                </a:ext>
              </a:extLst>
            </p:cNvPr>
            <p:cNvSpPr/>
            <p:nvPr/>
          </p:nvSpPr>
          <p:spPr>
            <a:xfrm>
              <a:off x="10757460" y="3898225"/>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D781256C-EC2B-467D-A28F-285AF06FD7C8}"/>
                </a:ext>
              </a:extLst>
            </p:cNvPr>
            <p:cNvSpPr/>
            <p:nvPr/>
          </p:nvSpPr>
          <p:spPr>
            <a:xfrm>
              <a:off x="8526002" y="3245366"/>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onnettore 8">
              <a:extLst>
                <a:ext uri="{FF2B5EF4-FFF2-40B4-BE49-F238E27FC236}">
                  <a16:creationId xmlns:a16="http://schemas.microsoft.com/office/drawing/2014/main" id="{55F6F679-244A-4CAF-8C32-30A2A0DD8940}"/>
                </a:ext>
              </a:extLst>
            </p:cNvPr>
            <p:cNvSpPr/>
            <p:nvPr/>
          </p:nvSpPr>
          <p:spPr>
            <a:xfrm>
              <a:off x="8526402" y="4446328"/>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898F7554-572E-4E17-BD95-7DBB5E277A93}"/>
                </a:ext>
              </a:extLst>
            </p:cNvPr>
            <p:cNvSpPr/>
            <p:nvPr/>
          </p:nvSpPr>
          <p:spPr>
            <a:xfrm>
              <a:off x="10108949" y="3745824"/>
              <a:ext cx="115124" cy="1106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3E7DE5B3-8D5D-41D9-B241-849F18997A6C}"/>
                </a:ext>
              </a:extLst>
            </p:cNvPr>
            <p:cNvCxnSpPr>
              <a:stCxn id="10" idx="3"/>
              <a:endCxn id="7" idx="2"/>
            </p:cNvCxnSpPr>
            <p:nvPr/>
          </p:nvCxnSpPr>
          <p:spPr>
            <a:xfrm>
              <a:off x="10224073" y="4299277"/>
              <a:ext cx="533387"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D749D8B2-CAFE-4A64-BA8D-F03C36C1AB1D}"/>
                </a:ext>
              </a:extLst>
            </p:cNvPr>
            <p:cNvCxnSpPr>
              <a:cxnSpLocks/>
              <a:stCxn id="8" idx="6"/>
            </p:cNvCxnSpPr>
            <p:nvPr/>
          </p:nvCxnSpPr>
          <p:spPr>
            <a:xfrm>
              <a:off x="9360192" y="3646419"/>
              <a:ext cx="748757" cy="3826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Connettore curvo 45">
              <a:extLst>
                <a:ext uri="{FF2B5EF4-FFF2-40B4-BE49-F238E27FC236}">
                  <a16:creationId xmlns:a16="http://schemas.microsoft.com/office/drawing/2014/main" id="{9C215794-7882-4068-8614-8B19FC39E170}"/>
                </a:ext>
              </a:extLst>
            </p:cNvPr>
            <p:cNvCxnSpPr>
              <a:cxnSpLocks/>
              <a:stCxn id="9" idx="7"/>
            </p:cNvCxnSpPr>
            <p:nvPr/>
          </p:nvCxnSpPr>
          <p:spPr>
            <a:xfrm rot="16200000" flipH="1">
              <a:off x="9626946" y="4175276"/>
              <a:ext cx="83904" cy="860941"/>
            </a:xfrm>
            <a:prstGeom prst="curvedConnector4">
              <a:avLst>
                <a:gd name="adj1" fmla="val -272454"/>
                <a:gd name="adj2" fmla="val 8266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1" name="Connettore curvo 70">
              <a:extLst>
                <a:ext uri="{FF2B5EF4-FFF2-40B4-BE49-F238E27FC236}">
                  <a16:creationId xmlns:a16="http://schemas.microsoft.com/office/drawing/2014/main" id="{419CC906-F36E-471D-A287-425CAAD2F885}"/>
                </a:ext>
              </a:extLst>
            </p:cNvPr>
            <p:cNvCxnSpPr>
              <a:stCxn id="10" idx="2"/>
              <a:endCxn id="9" idx="6"/>
            </p:cNvCxnSpPr>
            <p:nvPr/>
          </p:nvCxnSpPr>
          <p:spPr>
            <a:xfrm rot="5400000" flipH="1">
              <a:off x="9760878" y="4447096"/>
              <a:ext cx="5348" cy="805919"/>
            </a:xfrm>
            <a:prstGeom prst="curvedConnector4">
              <a:avLst>
                <a:gd name="adj1" fmla="val -4274495"/>
                <a:gd name="adj2" fmla="val 5357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749D505C-602A-4927-8966-7D514B1E0219}"/>
                    </a:ext>
                  </a:extLst>
                </p:cNvPr>
                <p:cNvSpPr txBox="1"/>
                <p:nvPr/>
              </p:nvSpPr>
              <p:spPr>
                <a:xfrm>
                  <a:off x="9987959" y="3327810"/>
                  <a:ext cx="14099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𝑎𝑏𝑖𝑙𝑖𝑡𝑎𝑡𝑎</m:t>
                        </m:r>
                        <m:r>
                          <a:rPr lang="it-IT" b="0" i="1" smtClean="0">
                            <a:latin typeface="Cambria Math" panose="02040503050406030204" pitchFamily="18" charset="0"/>
                          </a:rPr>
                          <m:t>)</m:t>
                        </m:r>
                      </m:oMath>
                    </m:oMathPara>
                  </a14:m>
                  <a:endParaRPr lang="it-IT" dirty="0"/>
                </a:p>
              </p:txBody>
            </p:sp>
          </mc:Choice>
          <mc:Fallback xmlns="">
            <p:sp>
              <p:nvSpPr>
                <p:cNvPr id="79" name="CasellaDiTesto 78">
                  <a:extLst>
                    <a:ext uri="{FF2B5EF4-FFF2-40B4-BE49-F238E27FC236}">
                      <a16:creationId xmlns:a16="http://schemas.microsoft.com/office/drawing/2014/main" id="{749D505C-602A-4927-8966-7D514B1E0219}"/>
                    </a:ext>
                  </a:extLst>
                </p:cNvPr>
                <p:cNvSpPr txBox="1">
                  <a:spLocks noRot="1" noChangeAspect="1" noMove="1" noResize="1" noEditPoints="1" noAdjustHandles="1" noChangeArrowheads="1" noChangeShapeType="1" noTextEdit="1"/>
                </p:cNvSpPr>
                <p:nvPr/>
              </p:nvSpPr>
              <p:spPr>
                <a:xfrm>
                  <a:off x="9987959" y="3327810"/>
                  <a:ext cx="1409933" cy="369332"/>
                </a:xfrm>
                <a:prstGeom prst="rect">
                  <a:avLst/>
                </a:prstGeom>
                <a:blipFill>
                  <a:blip r:embed="rId3"/>
                  <a:stretch>
                    <a:fillRect r="-9524" b="-1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1ED80392-1D0C-46C3-8010-D8825AB7E92B}"/>
                    </a:ext>
                  </a:extLst>
                </p:cNvPr>
                <p:cNvSpPr txBox="1"/>
                <p:nvPr/>
              </p:nvSpPr>
              <p:spPr>
                <a:xfrm>
                  <a:off x="11032765" y="4708719"/>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3</m:t>
                            </m:r>
                          </m:sub>
                        </m:sSub>
                      </m:oMath>
                    </m:oMathPara>
                  </a14:m>
                  <a:endParaRPr lang="it-IT" dirty="0"/>
                </a:p>
              </p:txBody>
            </p:sp>
          </mc:Choice>
          <mc:Fallback xmlns="">
            <p:sp>
              <p:nvSpPr>
                <p:cNvPr id="80" name="CasellaDiTesto 79">
                  <a:extLst>
                    <a:ext uri="{FF2B5EF4-FFF2-40B4-BE49-F238E27FC236}">
                      <a16:creationId xmlns:a16="http://schemas.microsoft.com/office/drawing/2014/main" id="{1ED80392-1D0C-46C3-8010-D8825AB7E92B}"/>
                    </a:ext>
                  </a:extLst>
                </p:cNvPr>
                <p:cNvSpPr txBox="1">
                  <a:spLocks noRot="1" noChangeAspect="1" noMove="1" noResize="1" noEditPoints="1" noAdjustHandles="1" noChangeArrowheads="1" noChangeShapeType="1" noTextEdit="1"/>
                </p:cNvSpPr>
                <p:nvPr/>
              </p:nvSpPr>
              <p:spPr>
                <a:xfrm>
                  <a:off x="11032765" y="4708719"/>
                  <a:ext cx="36512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C212AB88-7C10-4BEE-8A30-9F77C53B5ED4}"/>
                    </a:ext>
                  </a:extLst>
                </p:cNvPr>
                <p:cNvSpPr txBox="1"/>
                <p:nvPr/>
              </p:nvSpPr>
              <p:spPr>
                <a:xfrm>
                  <a:off x="8760933" y="4047471"/>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2</m:t>
                            </m:r>
                          </m:sub>
                        </m:sSub>
                      </m:oMath>
                    </m:oMathPara>
                  </a14:m>
                  <a:endParaRPr lang="it-IT" dirty="0"/>
                </a:p>
              </p:txBody>
            </p:sp>
          </mc:Choice>
          <mc:Fallback xmlns="">
            <p:sp>
              <p:nvSpPr>
                <p:cNvPr id="81" name="CasellaDiTesto 80">
                  <a:extLst>
                    <a:ext uri="{FF2B5EF4-FFF2-40B4-BE49-F238E27FC236}">
                      <a16:creationId xmlns:a16="http://schemas.microsoft.com/office/drawing/2014/main" id="{C212AB88-7C10-4BEE-8A30-9F77C53B5ED4}"/>
                    </a:ext>
                  </a:extLst>
                </p:cNvPr>
                <p:cNvSpPr txBox="1">
                  <a:spLocks noRot="1" noChangeAspect="1" noMove="1" noResize="1" noEditPoints="1" noAdjustHandles="1" noChangeArrowheads="1" noChangeShapeType="1" noTextEdit="1"/>
                </p:cNvSpPr>
                <p:nvPr/>
              </p:nvSpPr>
              <p:spPr>
                <a:xfrm>
                  <a:off x="8760933" y="4047471"/>
                  <a:ext cx="365127" cy="369332"/>
                </a:xfrm>
                <a:prstGeom prst="rect">
                  <a:avLst/>
                </a:prstGeom>
                <a:blipFill>
                  <a:blip r:embed="rId5"/>
                  <a:stretch>
                    <a:fillRect r="-1667"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3650AD95-6CD9-499B-BCB3-B190ECBCC02A}"/>
                    </a:ext>
                  </a:extLst>
                </p:cNvPr>
                <p:cNvSpPr txBox="1"/>
                <p:nvPr/>
              </p:nvSpPr>
              <p:spPr>
                <a:xfrm>
                  <a:off x="8760933" y="5256822"/>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1</m:t>
                            </m:r>
                          </m:sub>
                        </m:sSub>
                      </m:oMath>
                    </m:oMathPara>
                  </a14:m>
                  <a:endParaRPr lang="it-IT" dirty="0"/>
                </a:p>
              </p:txBody>
            </p:sp>
          </mc:Choice>
          <mc:Fallback xmlns="">
            <p:sp>
              <p:nvSpPr>
                <p:cNvPr id="82" name="CasellaDiTesto 81">
                  <a:extLst>
                    <a:ext uri="{FF2B5EF4-FFF2-40B4-BE49-F238E27FC236}">
                      <a16:creationId xmlns:a16="http://schemas.microsoft.com/office/drawing/2014/main" id="{3650AD95-6CD9-499B-BCB3-B190ECBCC02A}"/>
                    </a:ext>
                  </a:extLst>
                </p:cNvPr>
                <p:cNvSpPr txBox="1">
                  <a:spLocks noRot="1" noChangeAspect="1" noMove="1" noResize="1" noEditPoints="1" noAdjustHandles="1" noChangeArrowheads="1" noChangeShapeType="1" noTextEdit="1"/>
                </p:cNvSpPr>
                <p:nvPr/>
              </p:nvSpPr>
              <p:spPr>
                <a:xfrm>
                  <a:off x="8760933" y="5256822"/>
                  <a:ext cx="365127" cy="369332"/>
                </a:xfrm>
                <a:prstGeom prst="rect">
                  <a:avLst/>
                </a:prstGeom>
                <a:blipFill>
                  <a:blip r:embed="rId6"/>
                  <a:stretch>
                    <a:fillRect/>
                  </a:stretch>
                </a:blipFill>
              </p:spPr>
              <p:txBody>
                <a:bodyPr/>
                <a:lstStyle/>
                <a:p>
                  <a:r>
                    <a:rPr lang="it-IT">
                      <a:noFill/>
                    </a:rPr>
                    <a:t> </a:t>
                  </a:r>
                </a:p>
              </p:txBody>
            </p:sp>
          </mc:Fallback>
        </mc:AlternateContent>
        <p:sp>
          <p:nvSpPr>
            <p:cNvPr id="84" name="Connettore 83">
              <a:extLst>
                <a:ext uri="{FF2B5EF4-FFF2-40B4-BE49-F238E27FC236}">
                  <a16:creationId xmlns:a16="http://schemas.microsoft.com/office/drawing/2014/main" id="{C3381DBE-D079-45BA-82A0-3CAE9DE6FED5}"/>
                </a:ext>
              </a:extLst>
            </p:cNvPr>
            <p:cNvSpPr/>
            <p:nvPr/>
          </p:nvSpPr>
          <p:spPr>
            <a:xfrm>
              <a:off x="8863345" y="4755047"/>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9880F342-9431-4154-8896-F3C27590A6C4}"/>
                </a:ext>
              </a:extLst>
            </p:cNvPr>
            <p:cNvSpPr/>
            <p:nvPr/>
          </p:nvSpPr>
          <p:spPr>
            <a:xfrm>
              <a:off x="8863345" y="3554085"/>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010AF0D8-6AAC-4095-9176-DABB59159A2A}"/>
                    </a:ext>
                  </a:extLst>
                </p:cNvPr>
                <p:cNvSpPr txBox="1"/>
                <p:nvPr/>
              </p:nvSpPr>
              <p:spPr>
                <a:xfrm>
                  <a:off x="10339197" y="4029038"/>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3</m:t>
                        </m:r>
                      </m:oMath>
                    </m:oMathPara>
                  </a14:m>
                  <a:endParaRPr lang="it-IT" sz="1400" dirty="0"/>
                </a:p>
              </p:txBody>
            </p:sp>
          </mc:Choice>
          <mc:Fallback xmlns="">
            <p:sp>
              <p:nvSpPr>
                <p:cNvPr id="86" name="CasellaDiTesto 85">
                  <a:extLst>
                    <a:ext uri="{FF2B5EF4-FFF2-40B4-BE49-F238E27FC236}">
                      <a16:creationId xmlns:a16="http://schemas.microsoft.com/office/drawing/2014/main" id="{010AF0D8-6AAC-4095-9176-DABB59159A2A}"/>
                    </a:ext>
                  </a:extLst>
                </p:cNvPr>
                <p:cNvSpPr txBox="1">
                  <a:spLocks noRot="1" noChangeAspect="1" noMove="1" noResize="1" noEditPoints="1" noAdjustHandles="1" noChangeArrowheads="1" noChangeShapeType="1" noTextEdit="1"/>
                </p:cNvSpPr>
                <p:nvPr/>
              </p:nvSpPr>
              <p:spPr>
                <a:xfrm>
                  <a:off x="10339197" y="4029038"/>
                  <a:ext cx="288081"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CasellaDiTesto 86">
                  <a:extLst>
                    <a:ext uri="{FF2B5EF4-FFF2-40B4-BE49-F238E27FC236}">
                      <a16:creationId xmlns:a16="http://schemas.microsoft.com/office/drawing/2014/main" id="{B78B78FF-ADDC-4FCC-8FBA-85473D608969}"/>
                    </a:ext>
                  </a:extLst>
                </p:cNvPr>
                <p:cNvSpPr txBox="1"/>
                <p:nvPr/>
              </p:nvSpPr>
              <p:spPr>
                <a:xfrm>
                  <a:off x="9574806" y="4940656"/>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2</m:t>
                        </m:r>
                      </m:oMath>
                    </m:oMathPara>
                  </a14:m>
                  <a:endParaRPr lang="it-IT" sz="1400" dirty="0"/>
                </a:p>
              </p:txBody>
            </p:sp>
          </mc:Choice>
          <mc:Fallback xmlns="">
            <p:sp>
              <p:nvSpPr>
                <p:cNvPr id="87" name="CasellaDiTesto 86">
                  <a:extLst>
                    <a:ext uri="{FF2B5EF4-FFF2-40B4-BE49-F238E27FC236}">
                      <a16:creationId xmlns:a16="http://schemas.microsoft.com/office/drawing/2014/main" id="{B78B78FF-ADDC-4FCC-8FBA-85473D608969}"/>
                    </a:ext>
                  </a:extLst>
                </p:cNvPr>
                <p:cNvSpPr txBox="1">
                  <a:spLocks noRot="1" noChangeAspect="1" noMove="1" noResize="1" noEditPoints="1" noAdjustHandles="1" noChangeArrowheads="1" noChangeShapeType="1" noTextEdit="1"/>
                </p:cNvSpPr>
                <p:nvPr/>
              </p:nvSpPr>
              <p:spPr>
                <a:xfrm>
                  <a:off x="9574806" y="4940656"/>
                  <a:ext cx="288081" cy="307777"/>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8804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Dividendi</Template>
  <TotalTime>7509</TotalTime>
  <Words>5630</Words>
  <Application>Microsoft Office PowerPoint</Application>
  <PresentationFormat>Widescreen</PresentationFormat>
  <Paragraphs>587</Paragraphs>
  <Slides>54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54</vt:i4>
      </vt:variant>
    </vt:vector>
  </HeadingPairs>
  <TitlesOfParts>
    <vt:vector size="60" baseType="lpstr">
      <vt:lpstr>Arial Nova</vt:lpstr>
      <vt:lpstr>Cambria</vt:lpstr>
      <vt:lpstr>Cambria Math</vt:lpstr>
      <vt:lpstr>Gill Sans MT</vt:lpstr>
      <vt:lpstr>Wingdings 2</vt:lpstr>
      <vt:lpstr>Dividendi</vt:lpstr>
      <vt:lpstr>Reti di petri</vt:lpstr>
      <vt:lpstr>sommario</vt:lpstr>
      <vt:lpstr>Introduzione alle reti di petri</vt:lpstr>
      <vt:lpstr>Introduzione alle reti di petri</vt:lpstr>
      <vt:lpstr>definizione di una rete di petri</vt:lpstr>
      <vt:lpstr>Struttura di una rete di petri</vt:lpstr>
      <vt:lpstr>Definizione di transizione</vt:lpstr>
      <vt:lpstr>Preset e postset di una rete di petri</vt:lpstr>
      <vt:lpstr>Regola di scatto di una transizione</vt:lpstr>
      <vt:lpstr>Configurazioni delle reti di petri</vt:lpstr>
      <vt:lpstr>Configurazioni delle reti di petri</vt:lpstr>
      <vt:lpstr>Proprietà delle reti di petri</vt:lpstr>
      <vt:lpstr>Proprietà delle reti di petri: raggiungibilità</vt:lpstr>
      <vt:lpstr>Proprietà delle reti di petri: limitatezza</vt:lpstr>
      <vt:lpstr>Proprietà delle reti di petri: conseratività</vt:lpstr>
      <vt:lpstr>Proprietà delle reti di petri: vitalità</vt:lpstr>
      <vt:lpstr>Proprietà delle reti di petri dipendenti dalla marcatura</vt:lpstr>
      <vt:lpstr>Proprietà delle reti di petri:  analisi grafica</vt:lpstr>
      <vt:lpstr>Grafo di raggiungibilità</vt:lpstr>
      <vt:lpstr>Albero di raggiungibilità</vt:lpstr>
      <vt:lpstr>Albero di copertura</vt:lpstr>
      <vt:lpstr>Sottoclassi delle reti di petri</vt:lpstr>
      <vt:lpstr>analisi matriciale di una rete di petri</vt:lpstr>
      <vt:lpstr>Analisi matriciale: equazione di stato</vt:lpstr>
      <vt:lpstr>Esempio di analisi matriciale di una rete di petri</vt:lpstr>
      <vt:lpstr>Invarianti di una rete di petri</vt:lpstr>
      <vt:lpstr>Reti di petri temporizzate</vt:lpstr>
      <vt:lpstr>Estensioni delle reti di petri</vt:lpstr>
      <vt:lpstr>Tipi di Reti di petri temporizzate</vt:lpstr>
      <vt:lpstr>Definizione di timed petri net</vt:lpstr>
      <vt:lpstr>Ritardi di sparo</vt:lpstr>
      <vt:lpstr>Tipologie di Politiche di sparo</vt:lpstr>
      <vt:lpstr>PoliticHe di sparo: race</vt:lpstr>
      <vt:lpstr>Politiche di sparo: preselection</vt:lpstr>
      <vt:lpstr>Politiche di sparo: casi particolari</vt:lpstr>
      <vt:lpstr>progetto</vt:lpstr>
      <vt:lpstr>Introduzione al progetto</vt:lpstr>
      <vt:lpstr>Funzionamento del magazzino</vt:lpstr>
      <vt:lpstr>Modellazione del sistema</vt:lpstr>
      <vt:lpstr>Presentazione standard di PowerPoint</vt:lpstr>
      <vt:lpstr>Risultati della simulazione della rete su PIPE editor</vt:lpstr>
      <vt:lpstr>Analisi degli invarianti</vt:lpstr>
      <vt:lpstr>Presentazione standard di PowerPoint</vt:lpstr>
      <vt:lpstr>Analisi del sistema su tpn designer</vt:lpstr>
      <vt:lpstr>Rete di petri con tempo di merlin e faber</vt:lpstr>
      <vt:lpstr>Presentazione standard di PowerPoint</vt:lpstr>
      <vt:lpstr>Analisi del sistema su uppaal</vt:lpstr>
      <vt:lpstr>Timed automata</vt:lpstr>
      <vt:lpstr>Traduzione da time petri net a uppaal </vt:lpstr>
      <vt:lpstr>Presentazione standard di PowerPoint</vt:lpstr>
      <vt:lpstr>Presentazione standard di PowerPoint</vt:lpstr>
      <vt:lpstr>Strumenti utilizzati</vt:lpstr>
      <vt:lpstr>contatti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IVONNE RIZZUTO</dc:creator>
  <cp:lastModifiedBy>IVONNE RIZZUTO</cp:lastModifiedBy>
  <cp:revision>123</cp:revision>
  <dcterms:created xsi:type="dcterms:W3CDTF">2022-02-15T12:56:29Z</dcterms:created>
  <dcterms:modified xsi:type="dcterms:W3CDTF">2022-05-05T18:47:41Z</dcterms:modified>
</cp:coreProperties>
</file>