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313" r:id="rId4"/>
    <p:sldId id="286" r:id="rId5"/>
    <p:sldId id="259" r:id="rId6"/>
    <p:sldId id="289" r:id="rId7"/>
    <p:sldId id="287" r:id="rId8"/>
    <p:sldId id="290" r:id="rId9"/>
    <p:sldId id="291" r:id="rId10"/>
    <p:sldId id="294" r:id="rId11"/>
    <p:sldId id="295" r:id="rId12"/>
    <p:sldId id="314" r:id="rId13"/>
    <p:sldId id="261" r:id="rId14"/>
    <p:sldId id="298" r:id="rId15"/>
    <p:sldId id="299" r:id="rId16"/>
    <p:sldId id="300" r:id="rId17"/>
    <p:sldId id="304" r:id="rId18"/>
    <p:sldId id="301" r:id="rId19"/>
    <p:sldId id="296" r:id="rId20"/>
    <p:sldId id="260" r:id="rId21"/>
    <p:sldId id="303" r:id="rId22"/>
    <p:sldId id="262" r:id="rId23"/>
    <p:sldId id="263" r:id="rId24"/>
    <p:sldId id="305" r:id="rId25"/>
    <p:sldId id="306" r:id="rId26"/>
    <p:sldId id="307" r:id="rId27"/>
    <p:sldId id="312" r:id="rId28"/>
    <p:sldId id="308" r:id="rId29"/>
    <p:sldId id="264" r:id="rId30"/>
    <p:sldId id="310" r:id="rId31"/>
    <p:sldId id="311" r:id="rId32"/>
    <p:sldId id="315" r:id="rId33"/>
    <p:sldId id="318" r:id="rId34"/>
    <p:sldId id="319" r:id="rId35"/>
    <p:sldId id="285" r:id="rId36"/>
    <p:sldId id="268" r:id="rId37"/>
    <p:sldId id="317" r:id="rId38"/>
    <p:sldId id="316" r:id="rId39"/>
    <p:sldId id="269" r:id="rId40"/>
    <p:sldId id="274" r:id="rId41"/>
    <p:sldId id="276" r:id="rId42"/>
    <p:sldId id="278" r:id="rId43"/>
    <p:sldId id="282" r:id="rId44"/>
    <p:sldId id="27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zione" id="{EADA633B-A0E2-4697-835E-E102302B6745}">
          <p14:sldIdLst>
            <p14:sldId id="256"/>
            <p14:sldId id="257"/>
          </p14:sldIdLst>
        </p14:section>
        <p14:section name="Reti di Petri" id="{962208BF-FA23-4B6C-A84F-1234A9D3784E}">
          <p14:sldIdLst>
            <p14:sldId id="313"/>
            <p14:sldId id="286"/>
            <p14:sldId id="259"/>
            <p14:sldId id="289"/>
            <p14:sldId id="287"/>
            <p14:sldId id="290"/>
            <p14:sldId id="291"/>
            <p14:sldId id="294"/>
            <p14:sldId id="295"/>
          </p14:sldIdLst>
        </p14:section>
        <p14:section name="Proprietà delle reti di Petri" id="{134E040A-EC75-4654-84F9-33BA652CC499}">
          <p14:sldIdLst>
            <p14:sldId id="314"/>
            <p14:sldId id="261"/>
            <p14:sldId id="298"/>
            <p14:sldId id="299"/>
            <p14:sldId id="300"/>
            <p14:sldId id="304"/>
            <p14:sldId id="301"/>
            <p14:sldId id="296"/>
            <p14:sldId id="260"/>
            <p14:sldId id="303"/>
            <p14:sldId id="262"/>
            <p14:sldId id="263"/>
            <p14:sldId id="305"/>
            <p14:sldId id="306"/>
            <p14:sldId id="307"/>
          </p14:sldIdLst>
        </p14:section>
        <p14:section name="Reti di Petri Temporizzate" id="{F5F10ABD-FBDD-4F40-8AFA-2C495AE36015}">
          <p14:sldIdLst>
            <p14:sldId id="312"/>
            <p14:sldId id="308"/>
            <p14:sldId id="264"/>
            <p14:sldId id="310"/>
            <p14:sldId id="311"/>
            <p14:sldId id="315"/>
            <p14:sldId id="318"/>
            <p14:sldId id="319"/>
          </p14:sldIdLst>
        </p14:section>
        <p14:section name="Progetto" id="{219342C8-8DFA-4C9C-8D59-3A69FDD87E66}">
          <p14:sldIdLst>
            <p14:sldId id="285"/>
            <p14:sldId id="268"/>
            <p14:sldId id="317"/>
            <p14:sldId id="316"/>
            <p14:sldId id="269"/>
            <p14:sldId id="274"/>
            <p14:sldId id="276"/>
          </p14:sldIdLst>
        </p14:section>
        <p14:section name="Conclusioni" id="{8822944E-C332-4CAF-9189-21415AFC39AB}">
          <p14:sldIdLst>
            <p14:sldId id="278"/>
            <p14:sldId id="282"/>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B64A"/>
    <a:srgbClr val="3666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Stile medio 3 - Colore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Stile medio 3 - Colore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A107856-5554-42FB-B03E-39F5DBC370BA}" styleName="Stile medio 4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Stile chiaro 3 - Colore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ile con tema 1 - Color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Stile con tema 2 - Colore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Stile chiaro 1 - Color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Stile chiaro 1 - Colore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F2DE63D5-997A-4646-A377-4702673A728D}" styleName="Stile chiaro 2 - Color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Stile chiaro 3 - Color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Stile chiaro 3 - Color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Stile chiaro 3 - Colore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CAF9ED-07DC-4A11-8D7F-57B35C25682E}" styleName="Stile medio 1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Stile medio 1 - Color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Stile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Stile medio 3 - Colore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Stile medio 4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Stile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EBBBCC-DAD2-459C-BE2E-F6DE35CF9A28}" styleName="Stile scuro 2 - Colore 3/Colore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Stile medio 4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Stile medio 4 - Color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Stile medio 4 - Color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D3D1B9-F022-4FF2-8502-B5465E883DB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it-IT"/>
        </a:p>
      </dgm:t>
    </dgm:pt>
    <dgm:pt modelId="{56427C80-083B-4286-9782-79F182418CA5}">
      <dgm:prSet phldrT="[Testo]"/>
      <dgm:spPr/>
      <dgm:t>
        <a:bodyPr/>
        <a:lstStyle/>
        <a:p>
          <a:r>
            <a:rPr lang="it-IT" dirty="0"/>
            <a:t>Reti di Petri</a:t>
          </a:r>
        </a:p>
      </dgm:t>
    </dgm:pt>
    <dgm:pt modelId="{89137728-6ED1-417D-B3CA-04B6CA58EE63}" type="parTrans" cxnId="{424165A6-D4AA-4506-9FE4-0D5E59E9E34B}">
      <dgm:prSet/>
      <dgm:spPr/>
      <dgm:t>
        <a:bodyPr/>
        <a:lstStyle/>
        <a:p>
          <a:endParaRPr lang="it-IT"/>
        </a:p>
      </dgm:t>
    </dgm:pt>
    <dgm:pt modelId="{2F77396C-EF0C-4FE8-9B6D-2031721E915B}" type="sibTrans" cxnId="{424165A6-D4AA-4506-9FE4-0D5E59E9E34B}">
      <dgm:prSet/>
      <dgm:spPr/>
      <dgm:t>
        <a:bodyPr/>
        <a:lstStyle/>
        <a:p>
          <a:endParaRPr lang="it-IT"/>
        </a:p>
      </dgm:t>
    </dgm:pt>
    <dgm:pt modelId="{4DB8647A-A8CB-486F-A158-794F062D2BD5}">
      <dgm:prSet phldrT="[Testo]"/>
      <dgm:spPr/>
      <dgm:t>
        <a:bodyPr/>
        <a:lstStyle/>
        <a:p>
          <a:r>
            <a:rPr lang="it-IT" dirty="0"/>
            <a:t>Introduzione e definizione delle caratteristiche </a:t>
          </a:r>
        </a:p>
      </dgm:t>
    </dgm:pt>
    <dgm:pt modelId="{138EA7BC-A730-448C-AAC6-B21C4FC9162D}" type="parTrans" cxnId="{BF9F9B02-A5B1-447D-96D6-B3090152CF2B}">
      <dgm:prSet/>
      <dgm:spPr/>
      <dgm:t>
        <a:bodyPr/>
        <a:lstStyle/>
        <a:p>
          <a:endParaRPr lang="it-IT"/>
        </a:p>
      </dgm:t>
    </dgm:pt>
    <dgm:pt modelId="{2CE3A367-B9BA-4D6A-94FC-BB195489A352}" type="sibTrans" cxnId="{BF9F9B02-A5B1-447D-96D6-B3090152CF2B}">
      <dgm:prSet/>
      <dgm:spPr/>
      <dgm:t>
        <a:bodyPr/>
        <a:lstStyle/>
        <a:p>
          <a:endParaRPr lang="it-IT"/>
        </a:p>
      </dgm:t>
    </dgm:pt>
    <dgm:pt modelId="{63FC5526-8ECE-48AB-A8B5-58C896F892F5}">
      <dgm:prSet phldrT="[Testo]"/>
      <dgm:spPr/>
      <dgm:t>
        <a:bodyPr/>
        <a:lstStyle/>
        <a:p>
          <a:r>
            <a:rPr lang="it-IT" dirty="0"/>
            <a:t>Proprietà e </a:t>
          </a:r>
          <a:r>
            <a:rPr lang="it-IT" dirty="0" err="1"/>
            <a:t>rapprensentazione</a:t>
          </a:r>
          <a:r>
            <a:rPr lang="it-IT" dirty="0"/>
            <a:t> </a:t>
          </a:r>
        </a:p>
      </dgm:t>
    </dgm:pt>
    <dgm:pt modelId="{C31339D0-EE70-4174-9D31-EB404C14CFDA}" type="parTrans" cxnId="{12B9872E-3DF8-481A-838D-7266FF9D3444}">
      <dgm:prSet/>
      <dgm:spPr/>
      <dgm:t>
        <a:bodyPr/>
        <a:lstStyle/>
        <a:p>
          <a:endParaRPr lang="it-IT"/>
        </a:p>
      </dgm:t>
    </dgm:pt>
    <dgm:pt modelId="{D0729DD8-D3DB-44FF-A951-332855EFC8BA}" type="sibTrans" cxnId="{12B9872E-3DF8-481A-838D-7266FF9D3444}">
      <dgm:prSet/>
      <dgm:spPr/>
      <dgm:t>
        <a:bodyPr/>
        <a:lstStyle/>
        <a:p>
          <a:endParaRPr lang="it-IT"/>
        </a:p>
      </dgm:t>
    </dgm:pt>
    <dgm:pt modelId="{07D43E21-F798-4508-BF26-15E0638D6444}">
      <dgm:prSet phldrT="[Testo]"/>
      <dgm:spPr/>
      <dgm:t>
        <a:bodyPr/>
        <a:lstStyle/>
        <a:p>
          <a:r>
            <a:rPr lang="it-IT" dirty="0"/>
            <a:t>Reti di Petri Temporizzate</a:t>
          </a:r>
        </a:p>
      </dgm:t>
    </dgm:pt>
    <dgm:pt modelId="{B6694171-15C0-4C95-A933-96EF468438B1}" type="parTrans" cxnId="{0DFB1E88-2B8F-48DC-9C8A-35B50DB96904}">
      <dgm:prSet/>
      <dgm:spPr/>
      <dgm:t>
        <a:bodyPr/>
        <a:lstStyle/>
        <a:p>
          <a:endParaRPr lang="it-IT"/>
        </a:p>
      </dgm:t>
    </dgm:pt>
    <dgm:pt modelId="{44C26155-C5DE-4973-8746-0DDB632A5ECF}" type="sibTrans" cxnId="{0DFB1E88-2B8F-48DC-9C8A-35B50DB96904}">
      <dgm:prSet/>
      <dgm:spPr/>
      <dgm:t>
        <a:bodyPr/>
        <a:lstStyle/>
        <a:p>
          <a:endParaRPr lang="it-IT"/>
        </a:p>
      </dgm:t>
    </dgm:pt>
    <dgm:pt modelId="{E817F607-2886-4C47-916D-B6877F7C0C35}">
      <dgm:prSet phldrT="[Testo]"/>
      <dgm:spPr/>
      <dgm:t>
        <a:bodyPr/>
        <a:lstStyle/>
        <a:p>
          <a:r>
            <a:rPr lang="it-IT" dirty="0"/>
            <a:t>Descrizione delle tipologie</a:t>
          </a:r>
        </a:p>
      </dgm:t>
    </dgm:pt>
    <dgm:pt modelId="{365D16FB-E915-429E-8EDB-9C562D4DDB00}" type="parTrans" cxnId="{A6954948-32AE-4329-99E8-98E09E77A27A}">
      <dgm:prSet/>
      <dgm:spPr/>
      <dgm:t>
        <a:bodyPr/>
        <a:lstStyle/>
        <a:p>
          <a:endParaRPr lang="it-IT"/>
        </a:p>
      </dgm:t>
    </dgm:pt>
    <dgm:pt modelId="{E61E6769-19A5-431F-8684-A581E0F90DA2}" type="sibTrans" cxnId="{A6954948-32AE-4329-99E8-98E09E77A27A}">
      <dgm:prSet/>
      <dgm:spPr/>
      <dgm:t>
        <a:bodyPr/>
        <a:lstStyle/>
        <a:p>
          <a:endParaRPr lang="it-IT"/>
        </a:p>
      </dgm:t>
    </dgm:pt>
    <dgm:pt modelId="{150C60BB-87C8-47B9-AD44-3A574562CE72}">
      <dgm:prSet phldrT="[Testo]"/>
      <dgm:spPr/>
      <dgm:t>
        <a:bodyPr/>
        <a:lstStyle/>
        <a:p>
          <a:r>
            <a:rPr lang="it-IT" dirty="0"/>
            <a:t>Introduzione alle TTPN</a:t>
          </a:r>
        </a:p>
      </dgm:t>
    </dgm:pt>
    <dgm:pt modelId="{E21609FA-22DC-4C0A-8668-63795335FE73}" type="parTrans" cxnId="{BCD284E6-8071-4D2C-9FCA-1515B9780C1E}">
      <dgm:prSet/>
      <dgm:spPr/>
      <dgm:t>
        <a:bodyPr/>
        <a:lstStyle/>
        <a:p>
          <a:endParaRPr lang="it-IT"/>
        </a:p>
      </dgm:t>
    </dgm:pt>
    <dgm:pt modelId="{4D3CBAEB-40A1-4602-AF87-A40214A704B2}" type="sibTrans" cxnId="{BCD284E6-8071-4D2C-9FCA-1515B9780C1E}">
      <dgm:prSet/>
      <dgm:spPr/>
      <dgm:t>
        <a:bodyPr/>
        <a:lstStyle/>
        <a:p>
          <a:endParaRPr lang="it-IT"/>
        </a:p>
      </dgm:t>
    </dgm:pt>
    <dgm:pt modelId="{E6ED5398-BDE7-4CC7-AB53-2F7CF48C3E8D}">
      <dgm:prSet phldrT="[Testo]" phldr="1"/>
      <dgm:spPr/>
      <dgm:t>
        <a:bodyPr/>
        <a:lstStyle/>
        <a:p>
          <a:endParaRPr lang="it-IT"/>
        </a:p>
      </dgm:t>
    </dgm:pt>
    <dgm:pt modelId="{7DDE47FA-0BF1-4DC8-A64A-0C37F717D405}" type="parTrans" cxnId="{38A5DEDC-BE1B-476D-95A9-BCDA036224FB}">
      <dgm:prSet/>
      <dgm:spPr/>
      <dgm:t>
        <a:bodyPr/>
        <a:lstStyle/>
        <a:p>
          <a:endParaRPr lang="it-IT"/>
        </a:p>
      </dgm:t>
    </dgm:pt>
    <dgm:pt modelId="{0594419E-536C-4D26-BAAC-6733BEECDB70}" type="sibTrans" cxnId="{38A5DEDC-BE1B-476D-95A9-BCDA036224FB}">
      <dgm:prSet/>
      <dgm:spPr/>
      <dgm:t>
        <a:bodyPr/>
        <a:lstStyle/>
        <a:p>
          <a:endParaRPr lang="it-IT"/>
        </a:p>
      </dgm:t>
    </dgm:pt>
    <dgm:pt modelId="{9AF3ADBD-8628-49FD-943C-D1F0B633FD17}">
      <dgm:prSet phldrT="[Testo]" phldr="1"/>
      <dgm:spPr/>
      <dgm:t>
        <a:bodyPr/>
        <a:lstStyle/>
        <a:p>
          <a:endParaRPr lang="it-IT"/>
        </a:p>
      </dgm:t>
    </dgm:pt>
    <dgm:pt modelId="{53878144-44CF-4DBD-9DB8-98897BE1237F}" type="parTrans" cxnId="{1A070ACE-CF25-4275-A53B-2991CB5D6459}">
      <dgm:prSet/>
      <dgm:spPr/>
      <dgm:t>
        <a:bodyPr/>
        <a:lstStyle/>
        <a:p>
          <a:endParaRPr lang="it-IT"/>
        </a:p>
      </dgm:t>
    </dgm:pt>
    <dgm:pt modelId="{1FB987C1-6962-4C2C-9774-2FBA302E4079}" type="sibTrans" cxnId="{1A070ACE-CF25-4275-A53B-2991CB5D6459}">
      <dgm:prSet/>
      <dgm:spPr/>
      <dgm:t>
        <a:bodyPr/>
        <a:lstStyle/>
        <a:p>
          <a:endParaRPr lang="it-IT"/>
        </a:p>
      </dgm:t>
    </dgm:pt>
    <dgm:pt modelId="{540E0FCC-6D6A-4464-9E11-D85C4972080E}">
      <dgm:prSet phldrT="[Testo]" phldr="1"/>
      <dgm:spPr/>
      <dgm:t>
        <a:bodyPr/>
        <a:lstStyle/>
        <a:p>
          <a:endParaRPr lang="it-IT"/>
        </a:p>
      </dgm:t>
    </dgm:pt>
    <dgm:pt modelId="{1D71F1AC-E64D-4621-9DDA-CAF38B133512}" type="parTrans" cxnId="{ABADA0FD-0F22-43A7-9603-CB26A63EAB51}">
      <dgm:prSet/>
      <dgm:spPr/>
      <dgm:t>
        <a:bodyPr/>
        <a:lstStyle/>
        <a:p>
          <a:endParaRPr lang="it-IT"/>
        </a:p>
      </dgm:t>
    </dgm:pt>
    <dgm:pt modelId="{5092144B-D15A-4AC3-8B86-F8E0FDB04BCF}" type="sibTrans" cxnId="{ABADA0FD-0F22-43A7-9603-CB26A63EAB51}">
      <dgm:prSet/>
      <dgm:spPr/>
      <dgm:t>
        <a:bodyPr/>
        <a:lstStyle/>
        <a:p>
          <a:endParaRPr lang="it-IT"/>
        </a:p>
      </dgm:t>
    </dgm:pt>
    <dgm:pt modelId="{71668505-BA56-451B-810F-9CD90090CDF7}" type="pres">
      <dgm:prSet presAssocID="{40D3D1B9-F022-4FF2-8502-B5465E883DB5}" presName="Name0" presStyleCnt="0">
        <dgm:presLayoutVars>
          <dgm:dir/>
          <dgm:animLvl val="lvl"/>
          <dgm:resizeHandles val="exact"/>
        </dgm:presLayoutVars>
      </dgm:prSet>
      <dgm:spPr/>
    </dgm:pt>
    <dgm:pt modelId="{41ED3BA6-5EA5-48D7-9E66-FF328A653999}" type="pres">
      <dgm:prSet presAssocID="{56427C80-083B-4286-9782-79F182418CA5}" presName="linNode" presStyleCnt="0"/>
      <dgm:spPr/>
    </dgm:pt>
    <dgm:pt modelId="{5850DDE1-CB91-4B5B-B307-0300E20C9D35}" type="pres">
      <dgm:prSet presAssocID="{56427C80-083B-4286-9782-79F182418CA5}" presName="parentText" presStyleLbl="node1" presStyleIdx="0" presStyleCnt="3">
        <dgm:presLayoutVars>
          <dgm:chMax val="1"/>
          <dgm:bulletEnabled val="1"/>
        </dgm:presLayoutVars>
      </dgm:prSet>
      <dgm:spPr/>
    </dgm:pt>
    <dgm:pt modelId="{B1DD8F58-D4C3-44BF-AF66-BDCB52766D91}" type="pres">
      <dgm:prSet presAssocID="{56427C80-083B-4286-9782-79F182418CA5}" presName="descendantText" presStyleLbl="alignAccFollowNode1" presStyleIdx="0" presStyleCnt="3">
        <dgm:presLayoutVars>
          <dgm:bulletEnabled val="1"/>
        </dgm:presLayoutVars>
      </dgm:prSet>
      <dgm:spPr/>
    </dgm:pt>
    <dgm:pt modelId="{75CD5DD5-9C77-472B-B2FD-93BB7FD89F15}" type="pres">
      <dgm:prSet presAssocID="{2F77396C-EF0C-4FE8-9B6D-2031721E915B}" presName="sp" presStyleCnt="0"/>
      <dgm:spPr/>
    </dgm:pt>
    <dgm:pt modelId="{ECB71B37-6BD0-46D8-9E4B-72F0DCBC3783}" type="pres">
      <dgm:prSet presAssocID="{07D43E21-F798-4508-BF26-15E0638D6444}" presName="linNode" presStyleCnt="0"/>
      <dgm:spPr/>
    </dgm:pt>
    <dgm:pt modelId="{E0CFD9F7-6B52-45D6-AA5B-A2D709965C27}" type="pres">
      <dgm:prSet presAssocID="{07D43E21-F798-4508-BF26-15E0638D6444}" presName="parentText" presStyleLbl="node1" presStyleIdx="1" presStyleCnt="3">
        <dgm:presLayoutVars>
          <dgm:chMax val="1"/>
          <dgm:bulletEnabled val="1"/>
        </dgm:presLayoutVars>
      </dgm:prSet>
      <dgm:spPr/>
    </dgm:pt>
    <dgm:pt modelId="{2986E28C-7C9E-4A86-9EF3-B2ED2D108204}" type="pres">
      <dgm:prSet presAssocID="{07D43E21-F798-4508-BF26-15E0638D6444}" presName="descendantText" presStyleLbl="alignAccFollowNode1" presStyleIdx="1" presStyleCnt="3">
        <dgm:presLayoutVars>
          <dgm:bulletEnabled val="1"/>
        </dgm:presLayoutVars>
      </dgm:prSet>
      <dgm:spPr/>
    </dgm:pt>
    <dgm:pt modelId="{D119AEC3-CA0D-4809-B750-2B6915378A91}" type="pres">
      <dgm:prSet presAssocID="{44C26155-C5DE-4973-8746-0DDB632A5ECF}" presName="sp" presStyleCnt="0"/>
      <dgm:spPr/>
    </dgm:pt>
    <dgm:pt modelId="{2A33849E-CE5E-484E-88C1-8377AE5A7DF4}" type="pres">
      <dgm:prSet presAssocID="{E6ED5398-BDE7-4CC7-AB53-2F7CF48C3E8D}" presName="linNode" presStyleCnt="0"/>
      <dgm:spPr/>
    </dgm:pt>
    <dgm:pt modelId="{35730CA0-688B-44ED-A7F5-D3B1170CCF31}" type="pres">
      <dgm:prSet presAssocID="{E6ED5398-BDE7-4CC7-AB53-2F7CF48C3E8D}" presName="parentText" presStyleLbl="node1" presStyleIdx="2" presStyleCnt="3">
        <dgm:presLayoutVars>
          <dgm:chMax val="1"/>
          <dgm:bulletEnabled val="1"/>
        </dgm:presLayoutVars>
      </dgm:prSet>
      <dgm:spPr/>
    </dgm:pt>
    <dgm:pt modelId="{181128BC-FAFC-4F5C-8D8B-BF4DC8F54B43}" type="pres">
      <dgm:prSet presAssocID="{E6ED5398-BDE7-4CC7-AB53-2F7CF48C3E8D}" presName="descendantText" presStyleLbl="alignAccFollowNode1" presStyleIdx="2" presStyleCnt="3">
        <dgm:presLayoutVars>
          <dgm:bulletEnabled val="1"/>
        </dgm:presLayoutVars>
      </dgm:prSet>
      <dgm:spPr/>
    </dgm:pt>
  </dgm:ptLst>
  <dgm:cxnLst>
    <dgm:cxn modelId="{BF9F9B02-A5B1-447D-96D6-B3090152CF2B}" srcId="{56427C80-083B-4286-9782-79F182418CA5}" destId="{4DB8647A-A8CB-486F-A158-794F062D2BD5}" srcOrd="0" destOrd="0" parTransId="{138EA7BC-A730-448C-AAC6-B21C4FC9162D}" sibTransId="{2CE3A367-B9BA-4D6A-94FC-BB195489A352}"/>
    <dgm:cxn modelId="{F042B102-05C5-43E7-BD3F-0C07BF56EF8E}" type="presOf" srcId="{E817F607-2886-4C47-916D-B6877F7C0C35}" destId="{2986E28C-7C9E-4A86-9EF3-B2ED2D108204}" srcOrd="0" destOrd="0" presId="urn:microsoft.com/office/officeart/2005/8/layout/vList5"/>
    <dgm:cxn modelId="{1961C117-F14C-48E6-A3FF-D173D0B7F195}" type="presOf" srcId="{4DB8647A-A8CB-486F-A158-794F062D2BD5}" destId="{B1DD8F58-D4C3-44BF-AF66-BDCB52766D91}" srcOrd="0" destOrd="0" presId="urn:microsoft.com/office/officeart/2005/8/layout/vList5"/>
    <dgm:cxn modelId="{12B9872E-3DF8-481A-838D-7266FF9D3444}" srcId="{56427C80-083B-4286-9782-79F182418CA5}" destId="{63FC5526-8ECE-48AB-A8B5-58C896F892F5}" srcOrd="1" destOrd="0" parTransId="{C31339D0-EE70-4174-9D31-EB404C14CFDA}" sibTransId="{D0729DD8-D3DB-44FF-A951-332855EFC8BA}"/>
    <dgm:cxn modelId="{09113A60-932D-465E-8474-920E01DAF27A}" type="presOf" srcId="{40D3D1B9-F022-4FF2-8502-B5465E883DB5}" destId="{71668505-BA56-451B-810F-9CD90090CDF7}" srcOrd="0" destOrd="0" presId="urn:microsoft.com/office/officeart/2005/8/layout/vList5"/>
    <dgm:cxn modelId="{7EE59863-7819-4A73-B514-15A1E3235725}" type="presOf" srcId="{9AF3ADBD-8628-49FD-943C-D1F0B633FD17}" destId="{181128BC-FAFC-4F5C-8D8B-BF4DC8F54B43}" srcOrd="0" destOrd="0" presId="urn:microsoft.com/office/officeart/2005/8/layout/vList5"/>
    <dgm:cxn modelId="{A6954948-32AE-4329-99E8-98E09E77A27A}" srcId="{07D43E21-F798-4508-BF26-15E0638D6444}" destId="{E817F607-2886-4C47-916D-B6877F7C0C35}" srcOrd="0" destOrd="0" parTransId="{365D16FB-E915-429E-8EDB-9C562D4DDB00}" sibTransId="{E61E6769-19A5-431F-8684-A581E0F90DA2}"/>
    <dgm:cxn modelId="{0DFB1E88-2B8F-48DC-9C8A-35B50DB96904}" srcId="{40D3D1B9-F022-4FF2-8502-B5465E883DB5}" destId="{07D43E21-F798-4508-BF26-15E0638D6444}" srcOrd="1" destOrd="0" parTransId="{B6694171-15C0-4C95-A933-96EF468438B1}" sibTransId="{44C26155-C5DE-4973-8746-0DDB632A5ECF}"/>
    <dgm:cxn modelId="{20A11C92-578D-428B-ADDD-3BAC37BDB23D}" type="presOf" srcId="{540E0FCC-6D6A-4464-9E11-D85C4972080E}" destId="{181128BC-FAFC-4F5C-8D8B-BF4DC8F54B43}" srcOrd="0" destOrd="1" presId="urn:microsoft.com/office/officeart/2005/8/layout/vList5"/>
    <dgm:cxn modelId="{06299E9D-637D-4B00-8D00-977C75292E5F}" type="presOf" srcId="{63FC5526-8ECE-48AB-A8B5-58C896F892F5}" destId="{B1DD8F58-D4C3-44BF-AF66-BDCB52766D91}" srcOrd="0" destOrd="1" presId="urn:microsoft.com/office/officeart/2005/8/layout/vList5"/>
    <dgm:cxn modelId="{409CB49F-1149-4EAC-B136-4CB252F99990}" type="presOf" srcId="{E6ED5398-BDE7-4CC7-AB53-2F7CF48C3E8D}" destId="{35730CA0-688B-44ED-A7F5-D3B1170CCF31}" srcOrd="0" destOrd="0" presId="urn:microsoft.com/office/officeart/2005/8/layout/vList5"/>
    <dgm:cxn modelId="{424165A6-D4AA-4506-9FE4-0D5E59E9E34B}" srcId="{40D3D1B9-F022-4FF2-8502-B5465E883DB5}" destId="{56427C80-083B-4286-9782-79F182418CA5}" srcOrd="0" destOrd="0" parTransId="{89137728-6ED1-417D-B3CA-04B6CA58EE63}" sibTransId="{2F77396C-EF0C-4FE8-9B6D-2031721E915B}"/>
    <dgm:cxn modelId="{1A9612AB-8348-4C01-805C-884E80FFD6F5}" type="presOf" srcId="{07D43E21-F798-4508-BF26-15E0638D6444}" destId="{E0CFD9F7-6B52-45D6-AA5B-A2D709965C27}" srcOrd="0" destOrd="0" presId="urn:microsoft.com/office/officeart/2005/8/layout/vList5"/>
    <dgm:cxn modelId="{1A070ACE-CF25-4275-A53B-2991CB5D6459}" srcId="{E6ED5398-BDE7-4CC7-AB53-2F7CF48C3E8D}" destId="{9AF3ADBD-8628-49FD-943C-D1F0B633FD17}" srcOrd="0" destOrd="0" parTransId="{53878144-44CF-4DBD-9DB8-98897BE1237F}" sibTransId="{1FB987C1-6962-4C2C-9774-2FBA302E4079}"/>
    <dgm:cxn modelId="{38A5DEDC-BE1B-476D-95A9-BCDA036224FB}" srcId="{40D3D1B9-F022-4FF2-8502-B5465E883DB5}" destId="{E6ED5398-BDE7-4CC7-AB53-2F7CF48C3E8D}" srcOrd="2" destOrd="0" parTransId="{7DDE47FA-0BF1-4DC8-A64A-0C37F717D405}" sibTransId="{0594419E-536C-4D26-BAAC-6733BEECDB70}"/>
    <dgm:cxn modelId="{BCD284E6-8071-4D2C-9FCA-1515B9780C1E}" srcId="{07D43E21-F798-4508-BF26-15E0638D6444}" destId="{150C60BB-87C8-47B9-AD44-3A574562CE72}" srcOrd="1" destOrd="0" parTransId="{E21609FA-22DC-4C0A-8668-63795335FE73}" sibTransId="{4D3CBAEB-40A1-4602-AF87-A40214A704B2}"/>
    <dgm:cxn modelId="{30A632F5-4E70-498A-B9E9-698666556882}" type="presOf" srcId="{56427C80-083B-4286-9782-79F182418CA5}" destId="{5850DDE1-CB91-4B5B-B307-0300E20C9D35}" srcOrd="0" destOrd="0" presId="urn:microsoft.com/office/officeart/2005/8/layout/vList5"/>
    <dgm:cxn modelId="{ABADA0FD-0F22-43A7-9603-CB26A63EAB51}" srcId="{E6ED5398-BDE7-4CC7-AB53-2F7CF48C3E8D}" destId="{540E0FCC-6D6A-4464-9E11-D85C4972080E}" srcOrd="1" destOrd="0" parTransId="{1D71F1AC-E64D-4621-9DDA-CAF38B133512}" sibTransId="{5092144B-D15A-4AC3-8B86-F8E0FDB04BCF}"/>
    <dgm:cxn modelId="{7AB2C1FF-6D95-44AB-8736-AE39B5F0CDDE}" type="presOf" srcId="{150C60BB-87C8-47B9-AD44-3A574562CE72}" destId="{2986E28C-7C9E-4A86-9EF3-B2ED2D108204}" srcOrd="0" destOrd="1" presId="urn:microsoft.com/office/officeart/2005/8/layout/vList5"/>
    <dgm:cxn modelId="{219CB7EB-C730-45B6-8216-D6639134977D}" type="presParOf" srcId="{71668505-BA56-451B-810F-9CD90090CDF7}" destId="{41ED3BA6-5EA5-48D7-9E66-FF328A653999}" srcOrd="0" destOrd="0" presId="urn:microsoft.com/office/officeart/2005/8/layout/vList5"/>
    <dgm:cxn modelId="{D446CF76-B0B8-46AA-93A0-7F5B39A0CCCD}" type="presParOf" srcId="{41ED3BA6-5EA5-48D7-9E66-FF328A653999}" destId="{5850DDE1-CB91-4B5B-B307-0300E20C9D35}" srcOrd="0" destOrd="0" presId="urn:microsoft.com/office/officeart/2005/8/layout/vList5"/>
    <dgm:cxn modelId="{07B478F7-1D67-4759-8DFD-0C87CFC906FA}" type="presParOf" srcId="{41ED3BA6-5EA5-48D7-9E66-FF328A653999}" destId="{B1DD8F58-D4C3-44BF-AF66-BDCB52766D91}" srcOrd="1" destOrd="0" presId="urn:microsoft.com/office/officeart/2005/8/layout/vList5"/>
    <dgm:cxn modelId="{3B0C9DD4-1A6C-4475-9EC8-EA0580128391}" type="presParOf" srcId="{71668505-BA56-451B-810F-9CD90090CDF7}" destId="{75CD5DD5-9C77-472B-B2FD-93BB7FD89F15}" srcOrd="1" destOrd="0" presId="urn:microsoft.com/office/officeart/2005/8/layout/vList5"/>
    <dgm:cxn modelId="{9A1F70DB-E41C-4E4B-B713-F6CB63229F17}" type="presParOf" srcId="{71668505-BA56-451B-810F-9CD90090CDF7}" destId="{ECB71B37-6BD0-46D8-9E4B-72F0DCBC3783}" srcOrd="2" destOrd="0" presId="urn:microsoft.com/office/officeart/2005/8/layout/vList5"/>
    <dgm:cxn modelId="{0F1D8E7B-DC0A-48AA-B4D8-369F440F4EAD}" type="presParOf" srcId="{ECB71B37-6BD0-46D8-9E4B-72F0DCBC3783}" destId="{E0CFD9F7-6B52-45D6-AA5B-A2D709965C27}" srcOrd="0" destOrd="0" presId="urn:microsoft.com/office/officeart/2005/8/layout/vList5"/>
    <dgm:cxn modelId="{424BDC4B-A37D-4587-AB8D-9F656A0615AC}" type="presParOf" srcId="{ECB71B37-6BD0-46D8-9E4B-72F0DCBC3783}" destId="{2986E28C-7C9E-4A86-9EF3-B2ED2D108204}" srcOrd="1" destOrd="0" presId="urn:microsoft.com/office/officeart/2005/8/layout/vList5"/>
    <dgm:cxn modelId="{C7DC81DF-822A-4233-928D-52F155A6991D}" type="presParOf" srcId="{71668505-BA56-451B-810F-9CD90090CDF7}" destId="{D119AEC3-CA0D-4809-B750-2B6915378A91}" srcOrd="3" destOrd="0" presId="urn:microsoft.com/office/officeart/2005/8/layout/vList5"/>
    <dgm:cxn modelId="{3E511A3E-C42E-459C-918D-26E76890CA99}" type="presParOf" srcId="{71668505-BA56-451B-810F-9CD90090CDF7}" destId="{2A33849E-CE5E-484E-88C1-8377AE5A7DF4}" srcOrd="4" destOrd="0" presId="urn:microsoft.com/office/officeart/2005/8/layout/vList5"/>
    <dgm:cxn modelId="{F384B231-4DA7-4A79-B6AF-B390238166D1}" type="presParOf" srcId="{2A33849E-CE5E-484E-88C1-8377AE5A7DF4}" destId="{35730CA0-688B-44ED-A7F5-D3B1170CCF31}" srcOrd="0" destOrd="0" presId="urn:microsoft.com/office/officeart/2005/8/layout/vList5"/>
    <dgm:cxn modelId="{80619979-4824-4A07-B1E9-A0091F28FC27}" type="presParOf" srcId="{2A33849E-CE5E-484E-88C1-8377AE5A7DF4}" destId="{181128BC-FAFC-4F5C-8D8B-BF4DC8F54B4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AF7E2C-ACE2-4DEB-BCFD-F7852DBE1766}" type="doc">
      <dgm:prSet loTypeId="urn:microsoft.com/office/officeart/2008/layout/VerticalCurvedList" loCatId="list" qsTypeId="urn:microsoft.com/office/officeart/2005/8/quickstyle/simple1" qsCatId="simple" csTypeId="urn:microsoft.com/office/officeart/2005/8/colors/accent1_2" csCatId="accent1" phldr="0"/>
      <dgm:spPr/>
      <dgm:t>
        <a:bodyPr/>
        <a:lstStyle/>
        <a:p>
          <a:endParaRPr lang="it-IT"/>
        </a:p>
      </dgm:t>
    </dgm:pt>
    <dgm:pt modelId="{8F3B85B4-4E75-4E23-B6B6-D2901D4818BD}">
      <dgm:prSet phldrT="[Testo]" phldr="1"/>
      <dgm:spPr/>
      <dgm:t>
        <a:bodyPr/>
        <a:lstStyle/>
        <a:p>
          <a:endParaRPr lang="it-IT"/>
        </a:p>
      </dgm:t>
    </dgm:pt>
    <dgm:pt modelId="{978C45FC-61E5-4B6C-8E94-93D03615503B}" type="parTrans" cxnId="{1E6EAE44-1DAA-4ED1-A166-EDE4ACA19BEB}">
      <dgm:prSet/>
      <dgm:spPr/>
      <dgm:t>
        <a:bodyPr/>
        <a:lstStyle/>
        <a:p>
          <a:endParaRPr lang="it-IT"/>
        </a:p>
      </dgm:t>
    </dgm:pt>
    <dgm:pt modelId="{9DB94736-F789-4ED5-ABEA-2839EFA9B76F}" type="sibTrans" cxnId="{1E6EAE44-1DAA-4ED1-A166-EDE4ACA19BEB}">
      <dgm:prSet/>
      <dgm:spPr/>
      <dgm:t>
        <a:bodyPr/>
        <a:lstStyle/>
        <a:p>
          <a:endParaRPr lang="it-IT"/>
        </a:p>
      </dgm:t>
    </dgm:pt>
    <dgm:pt modelId="{69006DB3-0F83-4390-9192-3C34864C2A1F}">
      <dgm:prSet phldrT="[Testo]" phldr="1"/>
      <dgm:spPr/>
      <dgm:t>
        <a:bodyPr/>
        <a:lstStyle/>
        <a:p>
          <a:endParaRPr lang="it-IT"/>
        </a:p>
      </dgm:t>
    </dgm:pt>
    <dgm:pt modelId="{C5B59F13-FA76-46FD-8D61-516E0E16822C}" type="parTrans" cxnId="{FD2599A0-D559-4638-876B-404311BF6138}">
      <dgm:prSet/>
      <dgm:spPr/>
      <dgm:t>
        <a:bodyPr/>
        <a:lstStyle/>
        <a:p>
          <a:endParaRPr lang="it-IT"/>
        </a:p>
      </dgm:t>
    </dgm:pt>
    <dgm:pt modelId="{8336254B-9FFD-4BA2-9845-4F21D4C40C0D}" type="sibTrans" cxnId="{FD2599A0-D559-4638-876B-404311BF6138}">
      <dgm:prSet/>
      <dgm:spPr/>
      <dgm:t>
        <a:bodyPr/>
        <a:lstStyle/>
        <a:p>
          <a:endParaRPr lang="it-IT"/>
        </a:p>
      </dgm:t>
    </dgm:pt>
    <dgm:pt modelId="{1EFF2F09-4A82-4BC4-871E-41697222A85A}">
      <dgm:prSet phldrT="[Testo]" phldr="1"/>
      <dgm:spPr/>
      <dgm:t>
        <a:bodyPr/>
        <a:lstStyle/>
        <a:p>
          <a:endParaRPr lang="it-IT"/>
        </a:p>
      </dgm:t>
    </dgm:pt>
    <dgm:pt modelId="{0B7FAE02-06AD-4A2C-8F74-45EBF2FCDDCE}" type="parTrans" cxnId="{F4C332F1-A15B-4061-8E90-A9CB26409B88}">
      <dgm:prSet/>
      <dgm:spPr/>
      <dgm:t>
        <a:bodyPr/>
        <a:lstStyle/>
        <a:p>
          <a:endParaRPr lang="it-IT"/>
        </a:p>
      </dgm:t>
    </dgm:pt>
    <dgm:pt modelId="{BA5FE3E8-23A9-4D91-B4A1-4DA97E6FC71D}" type="sibTrans" cxnId="{F4C332F1-A15B-4061-8E90-A9CB26409B88}">
      <dgm:prSet/>
      <dgm:spPr/>
      <dgm:t>
        <a:bodyPr/>
        <a:lstStyle/>
        <a:p>
          <a:endParaRPr lang="it-IT"/>
        </a:p>
      </dgm:t>
    </dgm:pt>
    <dgm:pt modelId="{EE47A650-5D56-47B1-87AD-F3709A64EC12}" type="pres">
      <dgm:prSet presAssocID="{72AF7E2C-ACE2-4DEB-BCFD-F7852DBE1766}" presName="Name0" presStyleCnt="0">
        <dgm:presLayoutVars>
          <dgm:chMax val="7"/>
          <dgm:chPref val="7"/>
          <dgm:dir/>
        </dgm:presLayoutVars>
      </dgm:prSet>
      <dgm:spPr/>
    </dgm:pt>
    <dgm:pt modelId="{EDE8D6F4-F5B2-499D-8048-827A30514BEA}" type="pres">
      <dgm:prSet presAssocID="{72AF7E2C-ACE2-4DEB-BCFD-F7852DBE1766}" presName="Name1" presStyleCnt="0"/>
      <dgm:spPr/>
    </dgm:pt>
    <dgm:pt modelId="{2683C2AC-6071-4A82-9369-E46DEDD2F897}" type="pres">
      <dgm:prSet presAssocID="{72AF7E2C-ACE2-4DEB-BCFD-F7852DBE1766}" presName="cycle" presStyleCnt="0"/>
      <dgm:spPr/>
    </dgm:pt>
    <dgm:pt modelId="{0089F61C-BD36-410C-89BF-577C9BE8A3AB}" type="pres">
      <dgm:prSet presAssocID="{72AF7E2C-ACE2-4DEB-BCFD-F7852DBE1766}" presName="srcNode" presStyleLbl="node1" presStyleIdx="0" presStyleCnt="3"/>
      <dgm:spPr/>
    </dgm:pt>
    <dgm:pt modelId="{08F5B30C-5416-40EC-9DCB-EC549AEA2E6F}" type="pres">
      <dgm:prSet presAssocID="{72AF7E2C-ACE2-4DEB-BCFD-F7852DBE1766}" presName="conn" presStyleLbl="parChTrans1D2" presStyleIdx="0" presStyleCnt="1"/>
      <dgm:spPr/>
    </dgm:pt>
    <dgm:pt modelId="{8BB39D2B-E126-4FB3-8245-AEE670592994}" type="pres">
      <dgm:prSet presAssocID="{72AF7E2C-ACE2-4DEB-BCFD-F7852DBE1766}" presName="extraNode" presStyleLbl="node1" presStyleIdx="0" presStyleCnt="3"/>
      <dgm:spPr/>
    </dgm:pt>
    <dgm:pt modelId="{AD617723-F3C7-4F14-B151-5146E89FA717}" type="pres">
      <dgm:prSet presAssocID="{72AF7E2C-ACE2-4DEB-BCFD-F7852DBE1766}" presName="dstNode" presStyleLbl="node1" presStyleIdx="0" presStyleCnt="3"/>
      <dgm:spPr/>
    </dgm:pt>
    <dgm:pt modelId="{F2450507-3341-4C52-B78B-FB75B6C348D8}" type="pres">
      <dgm:prSet presAssocID="{8F3B85B4-4E75-4E23-B6B6-D2901D4818BD}" presName="text_1" presStyleLbl="node1" presStyleIdx="0" presStyleCnt="3">
        <dgm:presLayoutVars>
          <dgm:bulletEnabled val="1"/>
        </dgm:presLayoutVars>
      </dgm:prSet>
      <dgm:spPr/>
    </dgm:pt>
    <dgm:pt modelId="{2258B480-4857-4928-AFC8-D4E3DBDDFA00}" type="pres">
      <dgm:prSet presAssocID="{8F3B85B4-4E75-4E23-B6B6-D2901D4818BD}" presName="accent_1" presStyleCnt="0"/>
      <dgm:spPr/>
    </dgm:pt>
    <dgm:pt modelId="{F6256D3F-3FE2-46F8-A811-13236F49DC91}" type="pres">
      <dgm:prSet presAssocID="{8F3B85B4-4E75-4E23-B6B6-D2901D4818BD}" presName="accentRepeatNode" presStyleLbl="solidFgAcc1" presStyleIdx="0" presStyleCnt="3"/>
      <dgm:spPr/>
    </dgm:pt>
    <dgm:pt modelId="{DC0627D1-CD1E-4B17-8458-ACF37D5FB914}" type="pres">
      <dgm:prSet presAssocID="{69006DB3-0F83-4390-9192-3C34864C2A1F}" presName="text_2" presStyleLbl="node1" presStyleIdx="1" presStyleCnt="3">
        <dgm:presLayoutVars>
          <dgm:bulletEnabled val="1"/>
        </dgm:presLayoutVars>
      </dgm:prSet>
      <dgm:spPr/>
    </dgm:pt>
    <dgm:pt modelId="{B6106B43-6FD7-429D-A399-F74932AA0BFC}" type="pres">
      <dgm:prSet presAssocID="{69006DB3-0F83-4390-9192-3C34864C2A1F}" presName="accent_2" presStyleCnt="0"/>
      <dgm:spPr/>
    </dgm:pt>
    <dgm:pt modelId="{F2A636A5-5097-426F-BE34-A97C793E2866}" type="pres">
      <dgm:prSet presAssocID="{69006DB3-0F83-4390-9192-3C34864C2A1F}" presName="accentRepeatNode" presStyleLbl="solidFgAcc1" presStyleIdx="1" presStyleCnt="3"/>
      <dgm:spPr/>
    </dgm:pt>
    <dgm:pt modelId="{C135A382-B6BC-457B-936B-6D3F2A7051C3}" type="pres">
      <dgm:prSet presAssocID="{1EFF2F09-4A82-4BC4-871E-41697222A85A}" presName="text_3" presStyleLbl="node1" presStyleIdx="2" presStyleCnt="3">
        <dgm:presLayoutVars>
          <dgm:bulletEnabled val="1"/>
        </dgm:presLayoutVars>
      </dgm:prSet>
      <dgm:spPr/>
    </dgm:pt>
    <dgm:pt modelId="{D493C3AA-1DC3-4E63-97CD-455815BCD195}" type="pres">
      <dgm:prSet presAssocID="{1EFF2F09-4A82-4BC4-871E-41697222A85A}" presName="accent_3" presStyleCnt="0"/>
      <dgm:spPr/>
    </dgm:pt>
    <dgm:pt modelId="{D0B0181A-F92E-4DCA-9A11-BCE2E509AEBE}" type="pres">
      <dgm:prSet presAssocID="{1EFF2F09-4A82-4BC4-871E-41697222A85A}" presName="accentRepeatNode" presStyleLbl="solidFgAcc1" presStyleIdx="2" presStyleCnt="3"/>
      <dgm:spPr/>
    </dgm:pt>
  </dgm:ptLst>
  <dgm:cxnLst>
    <dgm:cxn modelId="{2BCDED2D-9DAE-423E-96A5-71F2C0A5CC05}" type="presOf" srcId="{72AF7E2C-ACE2-4DEB-BCFD-F7852DBE1766}" destId="{EE47A650-5D56-47B1-87AD-F3709A64EC12}" srcOrd="0" destOrd="0" presId="urn:microsoft.com/office/officeart/2008/layout/VerticalCurvedList"/>
    <dgm:cxn modelId="{1E6EAE44-1DAA-4ED1-A166-EDE4ACA19BEB}" srcId="{72AF7E2C-ACE2-4DEB-BCFD-F7852DBE1766}" destId="{8F3B85B4-4E75-4E23-B6B6-D2901D4818BD}" srcOrd="0" destOrd="0" parTransId="{978C45FC-61E5-4B6C-8E94-93D03615503B}" sibTransId="{9DB94736-F789-4ED5-ABEA-2839EFA9B76F}"/>
    <dgm:cxn modelId="{E576054C-05DA-4F89-8B9F-262F6776BB94}" type="presOf" srcId="{1EFF2F09-4A82-4BC4-871E-41697222A85A}" destId="{C135A382-B6BC-457B-936B-6D3F2A7051C3}" srcOrd="0" destOrd="0" presId="urn:microsoft.com/office/officeart/2008/layout/VerticalCurvedList"/>
    <dgm:cxn modelId="{FD2599A0-D559-4638-876B-404311BF6138}" srcId="{72AF7E2C-ACE2-4DEB-BCFD-F7852DBE1766}" destId="{69006DB3-0F83-4390-9192-3C34864C2A1F}" srcOrd="1" destOrd="0" parTransId="{C5B59F13-FA76-46FD-8D61-516E0E16822C}" sibTransId="{8336254B-9FFD-4BA2-9845-4F21D4C40C0D}"/>
    <dgm:cxn modelId="{293E10D9-43CE-49C3-A063-E7A3249E3C82}" type="presOf" srcId="{9DB94736-F789-4ED5-ABEA-2839EFA9B76F}" destId="{08F5B30C-5416-40EC-9DCB-EC549AEA2E6F}" srcOrd="0" destOrd="0" presId="urn:microsoft.com/office/officeart/2008/layout/VerticalCurvedList"/>
    <dgm:cxn modelId="{7D9AB7EC-617E-4215-8572-0991F2345100}" type="presOf" srcId="{69006DB3-0F83-4390-9192-3C34864C2A1F}" destId="{DC0627D1-CD1E-4B17-8458-ACF37D5FB914}" srcOrd="0" destOrd="0" presId="urn:microsoft.com/office/officeart/2008/layout/VerticalCurvedList"/>
    <dgm:cxn modelId="{F4C332F1-A15B-4061-8E90-A9CB26409B88}" srcId="{72AF7E2C-ACE2-4DEB-BCFD-F7852DBE1766}" destId="{1EFF2F09-4A82-4BC4-871E-41697222A85A}" srcOrd="2" destOrd="0" parTransId="{0B7FAE02-06AD-4A2C-8F74-45EBF2FCDDCE}" sibTransId="{BA5FE3E8-23A9-4D91-B4A1-4DA97E6FC71D}"/>
    <dgm:cxn modelId="{2BAF73F4-E3D6-4816-85FC-DF3D0F48C3A7}" type="presOf" srcId="{8F3B85B4-4E75-4E23-B6B6-D2901D4818BD}" destId="{F2450507-3341-4C52-B78B-FB75B6C348D8}" srcOrd="0" destOrd="0" presId="urn:microsoft.com/office/officeart/2008/layout/VerticalCurvedList"/>
    <dgm:cxn modelId="{A9997FC4-4EA7-43A4-8ED5-77ADC142DD49}" type="presParOf" srcId="{EE47A650-5D56-47B1-87AD-F3709A64EC12}" destId="{EDE8D6F4-F5B2-499D-8048-827A30514BEA}" srcOrd="0" destOrd="0" presId="urn:microsoft.com/office/officeart/2008/layout/VerticalCurvedList"/>
    <dgm:cxn modelId="{7E257B52-F564-4790-9994-16768D990C08}" type="presParOf" srcId="{EDE8D6F4-F5B2-499D-8048-827A30514BEA}" destId="{2683C2AC-6071-4A82-9369-E46DEDD2F897}" srcOrd="0" destOrd="0" presId="urn:microsoft.com/office/officeart/2008/layout/VerticalCurvedList"/>
    <dgm:cxn modelId="{60F7F020-C761-435C-9F7D-45AEB3B36F07}" type="presParOf" srcId="{2683C2AC-6071-4A82-9369-E46DEDD2F897}" destId="{0089F61C-BD36-410C-89BF-577C9BE8A3AB}" srcOrd="0" destOrd="0" presId="urn:microsoft.com/office/officeart/2008/layout/VerticalCurvedList"/>
    <dgm:cxn modelId="{26785246-63D8-466F-94E6-45A2819B0B80}" type="presParOf" srcId="{2683C2AC-6071-4A82-9369-E46DEDD2F897}" destId="{08F5B30C-5416-40EC-9DCB-EC549AEA2E6F}" srcOrd="1" destOrd="0" presId="urn:microsoft.com/office/officeart/2008/layout/VerticalCurvedList"/>
    <dgm:cxn modelId="{D198BFD5-CF19-41A2-BA43-1FFA4EFD487D}" type="presParOf" srcId="{2683C2AC-6071-4A82-9369-E46DEDD2F897}" destId="{8BB39D2B-E126-4FB3-8245-AEE670592994}" srcOrd="2" destOrd="0" presId="urn:microsoft.com/office/officeart/2008/layout/VerticalCurvedList"/>
    <dgm:cxn modelId="{407CD9F8-D042-4A28-B8C5-C85E5147DE3A}" type="presParOf" srcId="{2683C2AC-6071-4A82-9369-E46DEDD2F897}" destId="{AD617723-F3C7-4F14-B151-5146E89FA717}" srcOrd="3" destOrd="0" presId="urn:microsoft.com/office/officeart/2008/layout/VerticalCurvedList"/>
    <dgm:cxn modelId="{992FC220-F40D-409E-B114-292C5010801A}" type="presParOf" srcId="{EDE8D6F4-F5B2-499D-8048-827A30514BEA}" destId="{F2450507-3341-4C52-B78B-FB75B6C348D8}" srcOrd="1" destOrd="0" presId="urn:microsoft.com/office/officeart/2008/layout/VerticalCurvedList"/>
    <dgm:cxn modelId="{D42D60A0-7DAC-490B-9E93-947F315AE7C9}" type="presParOf" srcId="{EDE8D6F4-F5B2-499D-8048-827A30514BEA}" destId="{2258B480-4857-4928-AFC8-D4E3DBDDFA00}" srcOrd="2" destOrd="0" presId="urn:microsoft.com/office/officeart/2008/layout/VerticalCurvedList"/>
    <dgm:cxn modelId="{2EEA294D-94C8-4D8C-8898-0E38CF5A31E1}" type="presParOf" srcId="{2258B480-4857-4928-AFC8-D4E3DBDDFA00}" destId="{F6256D3F-3FE2-46F8-A811-13236F49DC91}" srcOrd="0" destOrd="0" presId="urn:microsoft.com/office/officeart/2008/layout/VerticalCurvedList"/>
    <dgm:cxn modelId="{45CBFF5D-6235-474B-911F-9D04AAA59678}" type="presParOf" srcId="{EDE8D6F4-F5B2-499D-8048-827A30514BEA}" destId="{DC0627D1-CD1E-4B17-8458-ACF37D5FB914}" srcOrd="3" destOrd="0" presId="urn:microsoft.com/office/officeart/2008/layout/VerticalCurvedList"/>
    <dgm:cxn modelId="{B81672EE-E626-464A-B765-263CB1751BC7}" type="presParOf" srcId="{EDE8D6F4-F5B2-499D-8048-827A30514BEA}" destId="{B6106B43-6FD7-429D-A399-F74932AA0BFC}" srcOrd="4" destOrd="0" presId="urn:microsoft.com/office/officeart/2008/layout/VerticalCurvedList"/>
    <dgm:cxn modelId="{34155DFF-ECAA-456D-A10B-C55CA874D77E}" type="presParOf" srcId="{B6106B43-6FD7-429D-A399-F74932AA0BFC}" destId="{F2A636A5-5097-426F-BE34-A97C793E2866}" srcOrd="0" destOrd="0" presId="urn:microsoft.com/office/officeart/2008/layout/VerticalCurvedList"/>
    <dgm:cxn modelId="{167D4558-013C-49D9-A320-07494DCCB568}" type="presParOf" srcId="{EDE8D6F4-F5B2-499D-8048-827A30514BEA}" destId="{C135A382-B6BC-457B-936B-6D3F2A7051C3}" srcOrd="5" destOrd="0" presId="urn:microsoft.com/office/officeart/2008/layout/VerticalCurvedList"/>
    <dgm:cxn modelId="{E3B8E7F5-EEDF-4C6C-8075-8EDFB7B281ED}" type="presParOf" srcId="{EDE8D6F4-F5B2-499D-8048-827A30514BEA}" destId="{D493C3AA-1DC3-4E63-97CD-455815BCD195}" srcOrd="6" destOrd="0" presId="urn:microsoft.com/office/officeart/2008/layout/VerticalCurvedList"/>
    <dgm:cxn modelId="{B2C4DBDC-1550-4841-A028-F8EC8411E107}" type="presParOf" srcId="{D493C3AA-1DC3-4E63-97CD-455815BCD195}" destId="{D0B0181A-F92E-4DCA-9A11-BCE2E509AEB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D8F58-D4C3-44BF-AF66-BDCB52766D91}">
      <dsp:nvSpPr>
        <dsp:cNvPr id="0" name=""/>
        <dsp:cNvSpPr/>
      </dsp:nvSpPr>
      <dsp:spPr>
        <a:xfrm rot="5400000">
          <a:off x="7010597" y="-2915695"/>
          <a:ext cx="979082" cy="705895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it-IT" sz="2700" kern="1200" dirty="0"/>
            <a:t>Introduzione e definizione delle caratteristiche </a:t>
          </a:r>
        </a:p>
        <a:p>
          <a:pPr marL="228600" lvl="1" indent="-228600" algn="l" defTabSz="1200150">
            <a:lnSpc>
              <a:spcPct val="90000"/>
            </a:lnSpc>
            <a:spcBef>
              <a:spcPct val="0"/>
            </a:spcBef>
            <a:spcAft>
              <a:spcPct val="15000"/>
            </a:spcAft>
            <a:buChar char="•"/>
          </a:pPr>
          <a:r>
            <a:rPr lang="it-IT" sz="2700" kern="1200" dirty="0"/>
            <a:t>Proprietà e </a:t>
          </a:r>
          <a:r>
            <a:rPr lang="it-IT" sz="2700" kern="1200" dirty="0" err="1"/>
            <a:t>rapprensentazione</a:t>
          </a:r>
          <a:r>
            <a:rPr lang="it-IT" sz="2700" kern="1200" dirty="0"/>
            <a:t> </a:t>
          </a:r>
        </a:p>
      </dsp:txBody>
      <dsp:txXfrm rot="-5400000">
        <a:off x="3970662" y="172035"/>
        <a:ext cx="7011159" cy="883492"/>
      </dsp:txXfrm>
    </dsp:sp>
    <dsp:sp modelId="{5850DDE1-CB91-4B5B-B307-0300E20C9D35}">
      <dsp:nvSpPr>
        <dsp:cNvPr id="0" name=""/>
        <dsp:cNvSpPr/>
      </dsp:nvSpPr>
      <dsp:spPr>
        <a:xfrm>
          <a:off x="0" y="1854"/>
          <a:ext cx="3970661" cy="122385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it-IT" sz="3600" kern="1200" dirty="0"/>
            <a:t>Reti di Petri</a:t>
          </a:r>
        </a:p>
      </dsp:txBody>
      <dsp:txXfrm>
        <a:off x="59744" y="61598"/>
        <a:ext cx="3851173" cy="1104365"/>
      </dsp:txXfrm>
    </dsp:sp>
    <dsp:sp modelId="{2986E28C-7C9E-4A86-9EF3-B2ED2D108204}">
      <dsp:nvSpPr>
        <dsp:cNvPr id="0" name=""/>
        <dsp:cNvSpPr/>
      </dsp:nvSpPr>
      <dsp:spPr>
        <a:xfrm rot="5400000">
          <a:off x="7010597" y="-1630649"/>
          <a:ext cx="979082" cy="705895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it-IT" sz="2700" kern="1200" dirty="0"/>
            <a:t>Descrizione delle tipologie</a:t>
          </a:r>
        </a:p>
        <a:p>
          <a:pPr marL="228600" lvl="1" indent="-228600" algn="l" defTabSz="1200150">
            <a:lnSpc>
              <a:spcPct val="90000"/>
            </a:lnSpc>
            <a:spcBef>
              <a:spcPct val="0"/>
            </a:spcBef>
            <a:spcAft>
              <a:spcPct val="15000"/>
            </a:spcAft>
            <a:buChar char="•"/>
          </a:pPr>
          <a:r>
            <a:rPr lang="it-IT" sz="2700" kern="1200" dirty="0"/>
            <a:t>Introduzione alle TTPN</a:t>
          </a:r>
        </a:p>
      </dsp:txBody>
      <dsp:txXfrm rot="-5400000">
        <a:off x="3970662" y="1457081"/>
        <a:ext cx="7011159" cy="883492"/>
      </dsp:txXfrm>
    </dsp:sp>
    <dsp:sp modelId="{E0CFD9F7-6B52-45D6-AA5B-A2D709965C27}">
      <dsp:nvSpPr>
        <dsp:cNvPr id="0" name=""/>
        <dsp:cNvSpPr/>
      </dsp:nvSpPr>
      <dsp:spPr>
        <a:xfrm>
          <a:off x="0" y="1286900"/>
          <a:ext cx="3970661" cy="122385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it-IT" sz="3600" kern="1200" dirty="0"/>
            <a:t>Reti di Petri Temporizzate</a:t>
          </a:r>
        </a:p>
      </dsp:txBody>
      <dsp:txXfrm>
        <a:off x="59744" y="1346644"/>
        <a:ext cx="3851173" cy="1104365"/>
      </dsp:txXfrm>
    </dsp:sp>
    <dsp:sp modelId="{181128BC-FAFC-4F5C-8D8B-BF4DC8F54B43}">
      <dsp:nvSpPr>
        <dsp:cNvPr id="0" name=""/>
        <dsp:cNvSpPr/>
      </dsp:nvSpPr>
      <dsp:spPr>
        <a:xfrm rot="5400000">
          <a:off x="7010597" y="-345603"/>
          <a:ext cx="979082" cy="7058954"/>
        </a:xfrm>
        <a:prstGeom prst="round2Same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endParaRPr lang="it-IT" sz="2700" kern="1200"/>
        </a:p>
        <a:p>
          <a:pPr marL="228600" lvl="1" indent="-228600" algn="l" defTabSz="1200150">
            <a:lnSpc>
              <a:spcPct val="90000"/>
            </a:lnSpc>
            <a:spcBef>
              <a:spcPct val="0"/>
            </a:spcBef>
            <a:spcAft>
              <a:spcPct val="15000"/>
            </a:spcAft>
            <a:buChar char="•"/>
          </a:pPr>
          <a:endParaRPr lang="it-IT" sz="2700" kern="1200"/>
        </a:p>
      </dsp:txBody>
      <dsp:txXfrm rot="-5400000">
        <a:off x="3970662" y="2742127"/>
        <a:ext cx="7011159" cy="883492"/>
      </dsp:txXfrm>
    </dsp:sp>
    <dsp:sp modelId="{35730CA0-688B-44ED-A7F5-D3B1170CCF31}">
      <dsp:nvSpPr>
        <dsp:cNvPr id="0" name=""/>
        <dsp:cNvSpPr/>
      </dsp:nvSpPr>
      <dsp:spPr>
        <a:xfrm>
          <a:off x="0" y="2571947"/>
          <a:ext cx="3970661" cy="1223853"/>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endParaRPr lang="it-IT" sz="3600" kern="1200"/>
        </a:p>
      </dsp:txBody>
      <dsp:txXfrm>
        <a:off x="59744" y="2631691"/>
        <a:ext cx="3851173" cy="11043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5B30C-5416-40EC-9DCB-EC549AEA2E6F}">
      <dsp:nvSpPr>
        <dsp:cNvPr id="0" name=""/>
        <dsp:cNvSpPr/>
      </dsp:nvSpPr>
      <dsp:spPr>
        <a:xfrm>
          <a:off x="-4073538" y="-625232"/>
          <a:ext cx="4854145" cy="4854145"/>
        </a:xfrm>
        <a:prstGeom prst="blockArc">
          <a:avLst>
            <a:gd name="adj1" fmla="val 18900000"/>
            <a:gd name="adj2" fmla="val 2700000"/>
            <a:gd name="adj3" fmla="val 445"/>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450507-3341-4C52-B78B-FB75B6C348D8}">
      <dsp:nvSpPr>
        <dsp:cNvPr id="0" name=""/>
        <dsp:cNvSpPr/>
      </dsp:nvSpPr>
      <dsp:spPr>
        <a:xfrm>
          <a:off x="502005" y="360368"/>
          <a:ext cx="9371117" cy="72073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2084" tIns="99060" rIns="99060" bIns="99060" numCol="1" spcCol="1270" anchor="ctr" anchorCtr="0">
          <a:noAutofit/>
        </a:bodyPr>
        <a:lstStyle/>
        <a:p>
          <a:pPr marL="0" lvl="0" indent="0" algn="l" defTabSz="1733550">
            <a:lnSpc>
              <a:spcPct val="90000"/>
            </a:lnSpc>
            <a:spcBef>
              <a:spcPct val="0"/>
            </a:spcBef>
            <a:spcAft>
              <a:spcPct val="35000"/>
            </a:spcAft>
            <a:buNone/>
          </a:pPr>
          <a:endParaRPr lang="it-IT" sz="3900" kern="1200"/>
        </a:p>
      </dsp:txBody>
      <dsp:txXfrm>
        <a:off x="502005" y="360368"/>
        <a:ext cx="9371117" cy="720736"/>
      </dsp:txXfrm>
    </dsp:sp>
    <dsp:sp modelId="{F6256D3F-3FE2-46F8-A811-13236F49DC91}">
      <dsp:nvSpPr>
        <dsp:cNvPr id="0" name=""/>
        <dsp:cNvSpPr/>
      </dsp:nvSpPr>
      <dsp:spPr>
        <a:xfrm>
          <a:off x="51545" y="270276"/>
          <a:ext cx="900920" cy="900920"/>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0627D1-CD1E-4B17-8458-ACF37D5FB914}">
      <dsp:nvSpPr>
        <dsp:cNvPr id="0" name=""/>
        <dsp:cNvSpPr/>
      </dsp:nvSpPr>
      <dsp:spPr>
        <a:xfrm>
          <a:off x="763992" y="1441472"/>
          <a:ext cx="9109129" cy="72073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2084" tIns="99060" rIns="99060" bIns="99060" numCol="1" spcCol="1270" anchor="ctr" anchorCtr="0">
          <a:noAutofit/>
        </a:bodyPr>
        <a:lstStyle/>
        <a:p>
          <a:pPr marL="0" lvl="0" indent="0" algn="l" defTabSz="1733550">
            <a:lnSpc>
              <a:spcPct val="90000"/>
            </a:lnSpc>
            <a:spcBef>
              <a:spcPct val="0"/>
            </a:spcBef>
            <a:spcAft>
              <a:spcPct val="35000"/>
            </a:spcAft>
            <a:buNone/>
          </a:pPr>
          <a:endParaRPr lang="it-IT" sz="3900" kern="1200"/>
        </a:p>
      </dsp:txBody>
      <dsp:txXfrm>
        <a:off x="763992" y="1441472"/>
        <a:ext cx="9109129" cy="720736"/>
      </dsp:txXfrm>
    </dsp:sp>
    <dsp:sp modelId="{F2A636A5-5097-426F-BE34-A97C793E2866}">
      <dsp:nvSpPr>
        <dsp:cNvPr id="0" name=""/>
        <dsp:cNvSpPr/>
      </dsp:nvSpPr>
      <dsp:spPr>
        <a:xfrm>
          <a:off x="313532" y="1351380"/>
          <a:ext cx="900920" cy="900920"/>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35A382-B6BC-457B-936B-6D3F2A7051C3}">
      <dsp:nvSpPr>
        <dsp:cNvPr id="0" name=""/>
        <dsp:cNvSpPr/>
      </dsp:nvSpPr>
      <dsp:spPr>
        <a:xfrm>
          <a:off x="502005" y="2522576"/>
          <a:ext cx="9371117" cy="72073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2084" tIns="99060" rIns="99060" bIns="99060" numCol="1" spcCol="1270" anchor="ctr" anchorCtr="0">
          <a:noAutofit/>
        </a:bodyPr>
        <a:lstStyle/>
        <a:p>
          <a:pPr marL="0" lvl="0" indent="0" algn="l" defTabSz="1733550">
            <a:lnSpc>
              <a:spcPct val="90000"/>
            </a:lnSpc>
            <a:spcBef>
              <a:spcPct val="0"/>
            </a:spcBef>
            <a:spcAft>
              <a:spcPct val="35000"/>
            </a:spcAft>
            <a:buNone/>
          </a:pPr>
          <a:endParaRPr lang="it-IT" sz="3900" kern="1200"/>
        </a:p>
      </dsp:txBody>
      <dsp:txXfrm>
        <a:off x="502005" y="2522576"/>
        <a:ext cx="9371117" cy="720736"/>
      </dsp:txXfrm>
    </dsp:sp>
    <dsp:sp modelId="{D0B0181A-F92E-4DCA-9A11-BCE2E509AEBE}">
      <dsp:nvSpPr>
        <dsp:cNvPr id="0" name=""/>
        <dsp:cNvSpPr/>
      </dsp:nvSpPr>
      <dsp:spPr>
        <a:xfrm>
          <a:off x="51545" y="2432484"/>
          <a:ext cx="900920" cy="900920"/>
        </a:xfrm>
        <a:prstGeom prst="ellipse">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2146D68-30D2-41BC-A589-E945C2677C83}" type="datetimeFigureOut">
              <a:rPr lang="it-IT" smtClean="0"/>
              <a:t>13/04/2022</a:t>
            </a:fld>
            <a:endParaRPr lang="it-IT"/>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it-IT"/>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7E07006-C88A-4336-A977-389F4D6A6EDF}" type="slidenum">
              <a:rPr lang="it-IT" smtClean="0"/>
              <a:t>‹N›</a:t>
            </a:fld>
            <a:endParaRPr lang="it-IT"/>
          </a:p>
        </p:txBody>
      </p:sp>
    </p:spTree>
    <p:extLst>
      <p:ext uri="{BB962C8B-B14F-4D97-AF65-F5344CB8AC3E}">
        <p14:creationId xmlns:p14="http://schemas.microsoft.com/office/powerpoint/2010/main" val="1721717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2146D68-30D2-41BC-A589-E945C2677C83}" type="datetimeFigureOut">
              <a:rPr lang="it-IT" smtClean="0"/>
              <a:t>13/04/2022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1068777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2146D68-30D2-41BC-A589-E945C2677C83}" type="datetimeFigureOut">
              <a:rPr lang="it-IT" smtClean="0"/>
              <a:t>13/04/2022</a:t>
            </a:fld>
            <a:endParaRPr lang="it-IT"/>
          </a:p>
        </p:txBody>
      </p:sp>
      <p:sp>
        <p:nvSpPr>
          <p:cNvPr id="5" name="Footer Placeholder 4"/>
          <p:cNvSpPr>
            <a:spLocks noGrp="1"/>
          </p:cNvSpPr>
          <p:nvPr>
            <p:ph type="ftr" sz="quarter" idx="11"/>
          </p:nvPr>
        </p:nvSpPr>
        <p:spPr>
          <a:xfrm>
            <a:off x="774923" y="5951811"/>
            <a:ext cx="7896279" cy="365125"/>
          </a:xfrm>
        </p:spPr>
        <p:txBody>
          <a:bodyPr/>
          <a:lstStyle/>
          <a:p>
            <a:endParaRPr lang="it-IT"/>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7E07006-C88A-4336-A977-389F4D6A6EDF}" type="slidenum">
              <a:rPr lang="it-IT" smtClean="0"/>
              <a:t>‹N›</a:t>
            </a:fld>
            <a:endParaRPr lang="it-IT"/>
          </a:p>
        </p:txBody>
      </p:sp>
    </p:spTree>
    <p:extLst>
      <p:ext uri="{BB962C8B-B14F-4D97-AF65-F5344CB8AC3E}">
        <p14:creationId xmlns:p14="http://schemas.microsoft.com/office/powerpoint/2010/main" val="88174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2146D68-30D2-41BC-A589-E945C2677C83}" type="datetimeFigureOut">
              <a:rPr lang="it-IT" smtClean="0"/>
              <a:t>13/04/2022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a:xfrm>
            <a:off x="10558300" y="5956137"/>
            <a:ext cx="1052508" cy="365125"/>
          </a:xfrm>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1514496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2146D68-30D2-41BC-A589-E945C2677C83}" type="datetimeFigureOut">
              <a:rPr lang="it-IT" smtClean="0"/>
              <a:t>13/04/2022</a:t>
            </a:fld>
            <a:endParaRPr lang="it-IT"/>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it-IT"/>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7E07006-C88A-4336-A977-389F4D6A6EDF}" type="slidenum">
              <a:rPr lang="it-IT" smtClean="0"/>
              <a:t>‹N›</a:t>
            </a:fld>
            <a:endParaRPr lang="it-IT"/>
          </a:p>
        </p:txBody>
      </p:sp>
    </p:spTree>
    <p:extLst>
      <p:ext uri="{BB962C8B-B14F-4D97-AF65-F5344CB8AC3E}">
        <p14:creationId xmlns:p14="http://schemas.microsoft.com/office/powerpoint/2010/main" val="1152926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2146D68-30D2-41BC-A589-E945C2677C83}" type="datetimeFigureOut">
              <a:rPr lang="it-IT" smtClean="0"/>
              <a:t>13/04/2022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41766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2146D68-30D2-41BC-A589-E945C2677C83}" type="datetimeFigureOut">
              <a:rPr lang="it-IT" smtClean="0"/>
              <a:t>13/04/2022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5675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2146D68-30D2-41BC-A589-E945C2677C83}" type="datetimeFigureOut">
              <a:rPr lang="it-IT" smtClean="0"/>
              <a:t>13/04/2022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311301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146D68-30D2-41BC-A589-E945C2677C83}" type="datetimeFigureOut">
              <a:rPr lang="it-IT" smtClean="0"/>
              <a:t>13/04/2022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1701043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2146D68-30D2-41BC-A589-E945C2677C83}" type="datetimeFigureOut">
              <a:rPr lang="it-IT" smtClean="0"/>
              <a:t>13/04/2022</a:t>
            </a:fld>
            <a:endParaRPr lang="it-IT"/>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7E07006-C88A-4336-A977-389F4D6A6EDF}" type="slidenum">
              <a:rPr lang="it-IT" smtClean="0"/>
              <a:t>‹N›</a:t>
            </a:fld>
            <a:endParaRPr lang="it-IT"/>
          </a:p>
        </p:txBody>
      </p:sp>
    </p:spTree>
    <p:extLst>
      <p:ext uri="{BB962C8B-B14F-4D97-AF65-F5344CB8AC3E}">
        <p14:creationId xmlns:p14="http://schemas.microsoft.com/office/powerpoint/2010/main" val="344652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2146D68-30D2-41BC-A589-E945C2677C83}" type="datetimeFigureOut">
              <a:rPr lang="it-IT" smtClean="0"/>
              <a:t>13/04/2022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7E07006-C88A-4336-A977-389F4D6A6EDF}" type="slidenum">
              <a:rPr lang="it-IT" smtClean="0"/>
              <a:t>‹N›</a:t>
            </a:fld>
            <a:endParaRPr lang="it-IT"/>
          </a:p>
        </p:txBody>
      </p:sp>
    </p:spTree>
    <p:extLst>
      <p:ext uri="{BB962C8B-B14F-4D97-AF65-F5344CB8AC3E}">
        <p14:creationId xmlns:p14="http://schemas.microsoft.com/office/powerpoint/2010/main" val="3305596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2146D68-30D2-41BC-A589-E945C2677C83}" type="datetimeFigureOut">
              <a:rPr lang="it-IT" smtClean="0"/>
              <a:t>13/04/2022</a:t>
            </a:fld>
            <a:endParaRPr lang="it-IT"/>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it-IT"/>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7E07006-C88A-4336-A977-389F4D6A6EDF}" type="slidenum">
              <a:rPr lang="it-IT" smtClean="0"/>
              <a:t>‹N›</a:t>
            </a:fld>
            <a:endParaRPr lang="it-IT"/>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459965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image" Target="../media/image42.png"/><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1.png"/><Relationship Id="rId17" Type="http://schemas.openxmlformats.org/officeDocument/2006/relationships/image" Target="../media/image76.png"/><Relationship Id="rId2" Type="http://schemas.openxmlformats.org/officeDocument/2006/relationships/image" Target="../media/image61.png"/><Relationship Id="rId16"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5" Type="http://schemas.openxmlformats.org/officeDocument/2006/relationships/image" Target="../media/image7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 Id="rId14" Type="http://schemas.openxmlformats.org/officeDocument/2006/relationships/image" Target="../media/image73.png"/></Relationships>
</file>

<file path=ppt/slides/_rels/slide2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83.png"/><Relationship Id="rId3" Type="http://schemas.openxmlformats.org/officeDocument/2006/relationships/image" Target="../media/image79.png"/><Relationship Id="rId7" Type="http://schemas.openxmlformats.org/officeDocument/2006/relationships/image" Target="../media/image48.png"/><Relationship Id="rId12" Type="http://schemas.openxmlformats.org/officeDocument/2006/relationships/image" Target="../media/image44.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11" Type="http://schemas.openxmlformats.org/officeDocument/2006/relationships/image" Target="../media/image57.png"/><Relationship Id="rId5" Type="http://schemas.openxmlformats.org/officeDocument/2006/relationships/image" Target="../media/image81.png"/><Relationship Id="rId10" Type="http://schemas.openxmlformats.org/officeDocument/2006/relationships/image" Target="../media/image46.png"/><Relationship Id="rId4" Type="http://schemas.openxmlformats.org/officeDocument/2006/relationships/image" Target="../media/image80.png"/><Relationship Id="rId9" Type="http://schemas.openxmlformats.org/officeDocument/2006/relationships/image" Target="../media/image59.png"/><Relationship Id="rId14" Type="http://schemas.openxmlformats.org/officeDocument/2006/relationships/image" Target="../media/image84.png"/></Relationships>
</file>

<file path=ppt/slides/_rels/slide2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png"/><Relationship Id="rId3" Type="http://schemas.openxmlformats.org/officeDocument/2006/relationships/image" Target="../media/image88.png"/><Relationship Id="rId7" Type="http://schemas.openxmlformats.org/officeDocument/2006/relationships/image" Target="../media/image92.png"/><Relationship Id="rId12" Type="http://schemas.openxmlformats.org/officeDocument/2006/relationships/image" Target="../media/image97.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90.png"/><Relationship Id="rId15" Type="http://schemas.openxmlformats.org/officeDocument/2006/relationships/image" Target="../media/image100.png"/><Relationship Id="rId10" Type="http://schemas.openxmlformats.org/officeDocument/2006/relationships/image" Target="../media/image95.png"/><Relationship Id="rId4" Type="http://schemas.openxmlformats.org/officeDocument/2006/relationships/image" Target="../media/image89.png"/><Relationship Id="rId9" Type="http://schemas.openxmlformats.org/officeDocument/2006/relationships/image" Target="../media/image94.png"/><Relationship Id="rId14" Type="http://schemas.openxmlformats.org/officeDocument/2006/relationships/image" Target="../media/image9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3.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BF830C-B6C7-423C-9614-57C08C323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descr="Immagine che contiene testo, elettronico, circuito&#10;&#10;Descrizione generata automaticamente">
            <a:extLst>
              <a:ext uri="{FF2B5EF4-FFF2-40B4-BE49-F238E27FC236}">
                <a16:creationId xmlns:a16="http://schemas.microsoft.com/office/drawing/2014/main" id="{F870FE9E-2DE1-4E3D-95E2-FE42D98DE82B}"/>
              </a:ext>
            </a:extLst>
          </p:cNvPr>
          <p:cNvPicPr>
            <a:picLocks noChangeAspect="1"/>
          </p:cNvPicPr>
          <p:nvPr/>
        </p:nvPicPr>
        <p:blipFill rotWithShape="1">
          <a:blip r:embed="rId2">
            <a:extLst>
              <a:ext uri="{28A0092B-C50C-407E-A947-70E740481C1C}">
                <a14:useLocalDpi xmlns:a14="http://schemas.microsoft.com/office/drawing/2010/main" val="0"/>
              </a:ext>
            </a:extLst>
          </a:blip>
          <a:srcRect l="9292" r="26708"/>
          <a:stretch/>
        </p:blipFill>
        <p:spPr>
          <a:xfrm>
            <a:off x="20" y="10"/>
            <a:ext cx="12191980" cy="6857990"/>
          </a:xfrm>
          <a:prstGeom prst="rect">
            <a:avLst/>
          </a:prstGeom>
        </p:spPr>
      </p:pic>
      <p:grpSp>
        <p:nvGrpSpPr>
          <p:cNvPr id="14" name="Group 13">
            <a:extLst>
              <a:ext uri="{FF2B5EF4-FFF2-40B4-BE49-F238E27FC236}">
                <a16:creationId xmlns:a16="http://schemas.microsoft.com/office/drawing/2014/main" id="{0E4A73AE-0788-4542-B4A8-13285C7CE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24A18362-7604-4149-A365-69E1BC2E1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97F488"/>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92A281C-3AAD-4F35-A822-1436E3CB9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7F488"/>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B3214004-C725-45BC-8E6A-78262D1F5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97F488"/>
            </a:solidFill>
            <a:ln>
              <a:noFill/>
            </a:ln>
            <a:effectLst/>
          </p:spPr>
          <p:style>
            <a:lnRef idx="1">
              <a:schemeClr val="accent1"/>
            </a:lnRef>
            <a:fillRef idx="3">
              <a:schemeClr val="accent1"/>
            </a:fillRef>
            <a:effectRef idx="2">
              <a:schemeClr val="accent1"/>
            </a:effectRef>
            <a:fontRef idx="minor">
              <a:schemeClr val="lt1"/>
            </a:fontRef>
          </p:style>
        </p:sp>
      </p:grpSp>
      <p:sp>
        <p:nvSpPr>
          <p:cNvPr id="19" name="Rectangle 18">
            <a:extLst>
              <a:ext uri="{FF2B5EF4-FFF2-40B4-BE49-F238E27FC236}">
                <a16:creationId xmlns:a16="http://schemas.microsoft.com/office/drawing/2014/main" id="{2285D255-F70B-4F6F-9D26-BF6E9B6E2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FBEFCA94-E1C0-47FC-8E68-1ED3A9F2E6DB}"/>
              </a:ext>
            </a:extLst>
          </p:cNvPr>
          <p:cNvSpPr>
            <a:spLocks noGrp="1"/>
          </p:cNvSpPr>
          <p:nvPr>
            <p:ph type="ctrTitle"/>
          </p:nvPr>
        </p:nvSpPr>
        <p:spPr>
          <a:xfrm>
            <a:off x="581191" y="4572000"/>
            <a:ext cx="10993549" cy="895244"/>
          </a:xfrm>
        </p:spPr>
        <p:txBody>
          <a:bodyPr>
            <a:normAutofit/>
          </a:bodyPr>
          <a:lstStyle/>
          <a:p>
            <a:pPr algn="ctr"/>
            <a:r>
              <a:rPr lang="it-IT" sz="4000" dirty="0">
                <a:solidFill>
                  <a:schemeClr val="bg1"/>
                </a:solidFill>
              </a:rPr>
              <a:t>Reti di </a:t>
            </a:r>
            <a:r>
              <a:rPr lang="it-IT" sz="4000" dirty="0" err="1">
                <a:solidFill>
                  <a:schemeClr val="bg1"/>
                </a:solidFill>
              </a:rPr>
              <a:t>petri</a:t>
            </a:r>
            <a:endParaRPr lang="it-IT" sz="4000" dirty="0">
              <a:solidFill>
                <a:schemeClr val="bg1"/>
              </a:solidFill>
            </a:endParaRPr>
          </a:p>
        </p:txBody>
      </p:sp>
      <p:sp>
        <p:nvSpPr>
          <p:cNvPr id="3" name="Sottotitolo 2">
            <a:extLst>
              <a:ext uri="{FF2B5EF4-FFF2-40B4-BE49-F238E27FC236}">
                <a16:creationId xmlns:a16="http://schemas.microsoft.com/office/drawing/2014/main" id="{199E5C44-EB5A-42BF-B109-8FBA6355FB21}"/>
              </a:ext>
            </a:extLst>
          </p:cNvPr>
          <p:cNvSpPr>
            <a:spLocks noGrp="1"/>
          </p:cNvSpPr>
          <p:nvPr>
            <p:ph type="subTitle" idx="1"/>
          </p:nvPr>
        </p:nvSpPr>
        <p:spPr>
          <a:xfrm>
            <a:off x="581194" y="5467246"/>
            <a:ext cx="10993546" cy="484822"/>
          </a:xfrm>
        </p:spPr>
        <p:txBody>
          <a:bodyPr>
            <a:normAutofit/>
          </a:bodyPr>
          <a:lstStyle/>
          <a:p>
            <a:r>
              <a:rPr lang="it-IT" dirty="0">
                <a:solidFill>
                  <a:srgbClr val="97F488"/>
                </a:solidFill>
              </a:rPr>
              <a:t>	Docente: prof. Pupo												studente: </a:t>
            </a:r>
            <a:r>
              <a:rPr lang="it-IT" dirty="0" err="1">
                <a:solidFill>
                  <a:srgbClr val="97F488"/>
                </a:solidFill>
              </a:rPr>
              <a:t>ivonne</a:t>
            </a:r>
            <a:r>
              <a:rPr lang="it-IT" dirty="0">
                <a:solidFill>
                  <a:srgbClr val="97F488"/>
                </a:solidFill>
              </a:rPr>
              <a:t> </a:t>
            </a:r>
            <a:r>
              <a:rPr lang="it-IT" dirty="0" err="1">
                <a:solidFill>
                  <a:srgbClr val="97F488"/>
                </a:solidFill>
              </a:rPr>
              <a:t>rizzuto</a:t>
            </a:r>
            <a:endParaRPr lang="it-IT" dirty="0">
              <a:solidFill>
                <a:srgbClr val="97F488"/>
              </a:solidFill>
            </a:endParaRPr>
          </a:p>
        </p:txBody>
      </p:sp>
      <p:pic>
        <p:nvPicPr>
          <p:cNvPr id="9" name="Immagine 8" descr="Immagine che contiene testo&#10;&#10;Descrizione generata automaticamente">
            <a:extLst>
              <a:ext uri="{FF2B5EF4-FFF2-40B4-BE49-F238E27FC236}">
                <a16:creationId xmlns:a16="http://schemas.microsoft.com/office/drawing/2014/main" id="{315376E4-510C-42CF-910A-BD4A2511D611}"/>
              </a:ext>
            </a:extLst>
          </p:cNvPr>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artisticPencilSketch/>
                    </a14:imgEffect>
                  </a14:imgLayer>
                </a14:imgProps>
              </a:ext>
              <a:ext uri="{28A0092B-C50C-407E-A947-70E740481C1C}">
                <a14:useLocalDpi xmlns:a14="http://schemas.microsoft.com/office/drawing/2010/main" val="0"/>
              </a:ext>
            </a:extLst>
          </a:blip>
          <a:stretch>
            <a:fillRect/>
          </a:stretch>
        </p:blipFill>
        <p:spPr>
          <a:xfrm>
            <a:off x="4260156" y="501441"/>
            <a:ext cx="2961976" cy="1367115"/>
          </a:xfrm>
          <a:prstGeom prst="rect">
            <a:avLst/>
          </a:prstGeom>
        </p:spPr>
      </p:pic>
      <p:sp>
        <p:nvSpPr>
          <p:cNvPr id="4" name="CasellaDiTesto 3">
            <a:extLst>
              <a:ext uri="{FF2B5EF4-FFF2-40B4-BE49-F238E27FC236}">
                <a16:creationId xmlns:a16="http://schemas.microsoft.com/office/drawing/2014/main" id="{7BE7E0F9-2A93-414A-A874-DB4F92B5E0CF}"/>
              </a:ext>
            </a:extLst>
          </p:cNvPr>
          <p:cNvSpPr txBox="1"/>
          <p:nvPr/>
        </p:nvSpPr>
        <p:spPr>
          <a:xfrm>
            <a:off x="2706660" y="2369986"/>
            <a:ext cx="6068968" cy="646331"/>
          </a:xfrm>
          <a:prstGeom prst="rect">
            <a:avLst/>
          </a:prstGeom>
          <a:noFill/>
        </p:spPr>
        <p:txBody>
          <a:bodyPr wrap="square" rtlCol="0">
            <a:spAutoFit/>
          </a:bodyPr>
          <a:lstStyle/>
          <a:p>
            <a:pPr algn="ctr"/>
            <a:r>
              <a:rPr lang="it-IT" dirty="0">
                <a:solidFill>
                  <a:schemeClr val="accent2">
                    <a:lumMod val="40000"/>
                    <a:lumOff val="60000"/>
                  </a:schemeClr>
                </a:solidFill>
              </a:rPr>
              <a:t>Corso di laurea magistrale in Ingegneria dell’Automazione </a:t>
            </a:r>
          </a:p>
          <a:p>
            <a:pPr algn="ctr"/>
            <a:r>
              <a:rPr lang="it-IT" dirty="0">
                <a:solidFill>
                  <a:schemeClr val="accent2">
                    <a:lumMod val="40000"/>
                    <a:lumOff val="60000"/>
                  </a:schemeClr>
                </a:solidFill>
              </a:rPr>
              <a:t>A.A. 2021/2022</a:t>
            </a:r>
          </a:p>
        </p:txBody>
      </p:sp>
    </p:spTree>
    <p:extLst>
      <p:ext uri="{BB962C8B-B14F-4D97-AF65-F5344CB8AC3E}">
        <p14:creationId xmlns:p14="http://schemas.microsoft.com/office/powerpoint/2010/main" val="194681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3D62B0-FB2B-46FD-A363-2796806E892F}"/>
              </a:ext>
            </a:extLst>
          </p:cNvPr>
          <p:cNvSpPr>
            <a:spLocks noGrp="1"/>
          </p:cNvSpPr>
          <p:nvPr>
            <p:ph type="title"/>
          </p:nvPr>
        </p:nvSpPr>
        <p:spPr/>
        <p:txBody>
          <a:bodyPr/>
          <a:lstStyle/>
          <a:p>
            <a:r>
              <a:rPr lang="it-IT" dirty="0"/>
              <a:t>Configurazioni delle reti di </a:t>
            </a:r>
            <a:r>
              <a:rPr lang="it-IT" dirty="0" err="1"/>
              <a:t>petri</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BB557F6-0811-4317-8AE4-ABD8724E4947}"/>
                  </a:ext>
                </a:extLst>
              </p:cNvPr>
              <p:cNvSpPr>
                <a:spLocks noGrp="1"/>
              </p:cNvSpPr>
              <p:nvPr>
                <p:ph sz="half" idx="1"/>
              </p:nvPr>
            </p:nvSpPr>
            <p:spPr>
              <a:xfrm>
                <a:off x="581193" y="2861926"/>
                <a:ext cx="6441376" cy="3505978"/>
              </a:xfrm>
            </p:spPr>
            <p:txBody>
              <a:bodyPr>
                <a:normAutofit/>
              </a:bodyPr>
              <a:lstStyle/>
              <a:p>
                <a:r>
                  <a:rPr lang="it-IT" sz="2000" dirty="0">
                    <a:latin typeface="Arial Nova" panose="020B0504020202020204" pitchFamily="34" charset="0"/>
                  </a:rPr>
                  <a:t>Sequenzialità, se date due transizioni, con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1</m:t>
                        </m:r>
                      </m:sub>
                    </m:sSub>
                  </m:oMath>
                </a14:m>
                <a:r>
                  <a:rPr lang="it-IT" sz="2000" dirty="0">
                    <a:latin typeface="Arial Nova" panose="020B0504020202020204" pitchFamily="34" charset="0"/>
                  </a:rPr>
                  <a:t> abilitata e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2</m:t>
                        </m:r>
                      </m:sub>
                    </m:sSub>
                  </m:oMath>
                </a14:m>
                <a:r>
                  <a:rPr lang="it-IT" sz="2000" dirty="0">
                    <a:latin typeface="Arial Nova" panose="020B0504020202020204" pitchFamily="34" charset="0"/>
                  </a:rPr>
                  <a:t> non abilitata, lo scatto della prima abilita la seconda;</a:t>
                </a:r>
              </a:p>
              <a:p>
                <a:endParaRPr lang="it-IT" sz="2000" dirty="0">
                  <a:latin typeface="Arial Nova" panose="020B0504020202020204" pitchFamily="34" charset="0"/>
                </a:endParaRPr>
              </a:p>
              <a:p>
                <a:r>
                  <a:rPr lang="it-IT" sz="2000" dirty="0">
                    <a:latin typeface="Arial Nova" panose="020B0504020202020204" pitchFamily="34" charset="0"/>
                  </a:rPr>
                  <a:t>Conflitto strutturale, se due transizioni hanno almeno un posto di ingresso in comune. Il conflitto si dice effettivo se sono entrambe abilitate ed il numero dei token nei rispettivi posti non soddisfa tutti i pesi degli archi che li collegano.</a:t>
                </a:r>
              </a:p>
            </p:txBody>
          </p:sp>
        </mc:Choice>
        <mc:Fallback xmlns="">
          <p:sp>
            <p:nvSpPr>
              <p:cNvPr id="3" name="Segnaposto contenuto 2">
                <a:extLst>
                  <a:ext uri="{FF2B5EF4-FFF2-40B4-BE49-F238E27FC236}">
                    <a16:creationId xmlns:a16="http://schemas.microsoft.com/office/drawing/2014/main" id="{9BB557F6-0811-4317-8AE4-ABD8724E4947}"/>
                  </a:ext>
                </a:extLst>
              </p:cNvPr>
              <p:cNvSpPr>
                <a:spLocks noGrp="1" noRot="1" noChangeAspect="1" noMove="1" noResize="1" noEditPoints="1" noAdjustHandles="1" noChangeArrowheads="1" noChangeShapeType="1" noTextEdit="1"/>
              </p:cNvSpPr>
              <p:nvPr>
                <p:ph sz="half" idx="1"/>
              </p:nvPr>
            </p:nvSpPr>
            <p:spPr>
              <a:xfrm>
                <a:off x="581193" y="2861926"/>
                <a:ext cx="6441376" cy="3505978"/>
              </a:xfrm>
              <a:blipFill>
                <a:blip r:embed="rId2"/>
                <a:stretch>
                  <a:fillRect l="-473" r="-1419"/>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0D19D57A-5131-49B4-9C6B-F01C3BCCB4E1}"/>
              </a:ext>
            </a:extLst>
          </p:cNvPr>
          <p:cNvSpPr txBox="1"/>
          <p:nvPr/>
        </p:nvSpPr>
        <p:spPr>
          <a:xfrm>
            <a:off x="581193" y="2007590"/>
            <a:ext cx="11029616" cy="400110"/>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Le reti di Petri possono presentarsi in configurazioni particolari, quali:</a:t>
            </a:r>
          </a:p>
        </p:txBody>
      </p:sp>
      <p:grpSp>
        <p:nvGrpSpPr>
          <p:cNvPr id="32" name="Gruppo 31">
            <a:extLst>
              <a:ext uri="{FF2B5EF4-FFF2-40B4-BE49-F238E27FC236}">
                <a16:creationId xmlns:a16="http://schemas.microsoft.com/office/drawing/2014/main" id="{79F7024D-70C8-41BE-80FB-6EE7EDD1BB5F}"/>
              </a:ext>
            </a:extLst>
          </p:cNvPr>
          <p:cNvGrpSpPr/>
          <p:nvPr/>
        </p:nvGrpSpPr>
        <p:grpSpPr>
          <a:xfrm>
            <a:off x="7395411" y="2715476"/>
            <a:ext cx="4090736" cy="1517742"/>
            <a:chOff x="6689558" y="2714826"/>
            <a:chExt cx="4584031" cy="1671767"/>
          </a:xfrm>
        </p:grpSpPr>
        <p:sp>
          <p:nvSpPr>
            <p:cNvPr id="6" name="Connettore 5">
              <a:extLst>
                <a:ext uri="{FF2B5EF4-FFF2-40B4-BE49-F238E27FC236}">
                  <a16:creationId xmlns:a16="http://schemas.microsoft.com/office/drawing/2014/main" id="{E981FAAD-FFDF-44DF-A2CA-FCA80CEBDE19}"/>
                </a:ext>
              </a:extLst>
            </p:cNvPr>
            <p:cNvSpPr/>
            <p:nvPr/>
          </p:nvSpPr>
          <p:spPr>
            <a:xfrm>
              <a:off x="6689558" y="3168808"/>
              <a:ext cx="930442" cy="89185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onnettore 6">
              <a:extLst>
                <a:ext uri="{FF2B5EF4-FFF2-40B4-BE49-F238E27FC236}">
                  <a16:creationId xmlns:a16="http://schemas.microsoft.com/office/drawing/2014/main" id="{3F0E16C5-44CD-4845-821F-BE5354BA72A4}"/>
                </a:ext>
              </a:extLst>
            </p:cNvPr>
            <p:cNvSpPr/>
            <p:nvPr/>
          </p:nvSpPr>
          <p:spPr>
            <a:xfrm>
              <a:off x="10343147" y="3166043"/>
              <a:ext cx="930442" cy="89185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onnettore 7">
              <a:extLst>
                <a:ext uri="{FF2B5EF4-FFF2-40B4-BE49-F238E27FC236}">
                  <a16:creationId xmlns:a16="http://schemas.microsoft.com/office/drawing/2014/main" id="{6D79741C-F1BC-4B57-80C5-412DB273123D}"/>
                </a:ext>
              </a:extLst>
            </p:cNvPr>
            <p:cNvSpPr/>
            <p:nvPr/>
          </p:nvSpPr>
          <p:spPr>
            <a:xfrm>
              <a:off x="8482263" y="3166045"/>
              <a:ext cx="930442" cy="891851"/>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a:extLst>
                <a:ext uri="{FF2B5EF4-FFF2-40B4-BE49-F238E27FC236}">
                  <a16:creationId xmlns:a16="http://schemas.microsoft.com/office/drawing/2014/main" id="{8E8BA8A4-41B2-4132-960A-3ED6A9981C06}"/>
                </a:ext>
              </a:extLst>
            </p:cNvPr>
            <p:cNvSpPr/>
            <p:nvPr/>
          </p:nvSpPr>
          <p:spPr>
            <a:xfrm>
              <a:off x="7940842" y="3166045"/>
              <a:ext cx="128337" cy="891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EC81D372-B523-48D9-9080-A1BD318D8365}"/>
                </a:ext>
              </a:extLst>
            </p:cNvPr>
            <p:cNvSpPr/>
            <p:nvPr/>
          </p:nvSpPr>
          <p:spPr>
            <a:xfrm>
              <a:off x="9825789" y="3166044"/>
              <a:ext cx="128337" cy="891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onnettore 10">
              <a:extLst>
                <a:ext uri="{FF2B5EF4-FFF2-40B4-BE49-F238E27FC236}">
                  <a16:creationId xmlns:a16="http://schemas.microsoft.com/office/drawing/2014/main" id="{68E9E908-29EA-420A-B155-9D631B2B4A34}"/>
                </a:ext>
              </a:extLst>
            </p:cNvPr>
            <p:cNvSpPr/>
            <p:nvPr/>
          </p:nvSpPr>
          <p:spPr>
            <a:xfrm>
              <a:off x="6874044" y="3491162"/>
              <a:ext cx="276725" cy="260684"/>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onnettore 11">
              <a:extLst>
                <a:ext uri="{FF2B5EF4-FFF2-40B4-BE49-F238E27FC236}">
                  <a16:creationId xmlns:a16="http://schemas.microsoft.com/office/drawing/2014/main" id="{1021E26D-155F-4A40-8AE8-860D6C6194B4}"/>
                </a:ext>
              </a:extLst>
            </p:cNvPr>
            <p:cNvSpPr/>
            <p:nvPr/>
          </p:nvSpPr>
          <p:spPr>
            <a:xfrm>
              <a:off x="7206917" y="3491162"/>
              <a:ext cx="276725" cy="260684"/>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 name="Connettore 2 13">
              <a:extLst>
                <a:ext uri="{FF2B5EF4-FFF2-40B4-BE49-F238E27FC236}">
                  <a16:creationId xmlns:a16="http://schemas.microsoft.com/office/drawing/2014/main" id="{5B803A1A-EA96-4DB2-AC6F-3EC078A59CC1}"/>
                </a:ext>
              </a:extLst>
            </p:cNvPr>
            <p:cNvCxnSpPr>
              <a:stCxn id="6" idx="6"/>
              <a:endCxn id="9" idx="1"/>
            </p:cNvCxnSpPr>
            <p:nvPr/>
          </p:nvCxnSpPr>
          <p:spPr>
            <a:xfrm flipV="1">
              <a:off x="7620000" y="3611971"/>
              <a:ext cx="320842" cy="276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ttore 2 14">
              <a:extLst>
                <a:ext uri="{FF2B5EF4-FFF2-40B4-BE49-F238E27FC236}">
                  <a16:creationId xmlns:a16="http://schemas.microsoft.com/office/drawing/2014/main" id="{764E5625-F2EC-4B64-855E-19BA41C9E964}"/>
                </a:ext>
              </a:extLst>
            </p:cNvPr>
            <p:cNvCxnSpPr>
              <a:cxnSpLocks/>
              <a:stCxn id="9" idx="3"/>
              <a:endCxn id="8" idx="2"/>
            </p:cNvCxnSpPr>
            <p:nvPr/>
          </p:nvCxnSpPr>
          <p:spPr>
            <a:xfrm>
              <a:off x="8069179" y="3611971"/>
              <a:ext cx="413084"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ttore 2 17">
              <a:extLst>
                <a:ext uri="{FF2B5EF4-FFF2-40B4-BE49-F238E27FC236}">
                  <a16:creationId xmlns:a16="http://schemas.microsoft.com/office/drawing/2014/main" id="{159009D8-0144-4434-8CEA-2897F5AD743B}"/>
                </a:ext>
              </a:extLst>
            </p:cNvPr>
            <p:cNvCxnSpPr>
              <a:cxnSpLocks/>
              <a:stCxn id="8" idx="6"/>
              <a:endCxn id="10" idx="1"/>
            </p:cNvCxnSpPr>
            <p:nvPr/>
          </p:nvCxnSpPr>
          <p:spPr>
            <a:xfrm flipV="1">
              <a:off x="9412705" y="3611970"/>
              <a:ext cx="413084" cy="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2" name="Connettore 2 21">
              <a:extLst>
                <a:ext uri="{FF2B5EF4-FFF2-40B4-BE49-F238E27FC236}">
                  <a16:creationId xmlns:a16="http://schemas.microsoft.com/office/drawing/2014/main" id="{A2CC5B4B-EBA8-4795-847C-55D8D44F847F}"/>
                </a:ext>
              </a:extLst>
            </p:cNvPr>
            <p:cNvCxnSpPr>
              <a:cxnSpLocks/>
              <a:stCxn id="10" idx="3"/>
              <a:endCxn id="7" idx="2"/>
            </p:cNvCxnSpPr>
            <p:nvPr/>
          </p:nvCxnSpPr>
          <p:spPr>
            <a:xfrm flipV="1">
              <a:off x="9954126" y="3611969"/>
              <a:ext cx="389021" cy="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A4C2DB88-22FE-408C-A1F9-32D2138D88B4}"/>
                    </a:ext>
                  </a:extLst>
                </p:cNvPr>
                <p:cNvSpPr txBox="1"/>
                <p:nvPr/>
              </p:nvSpPr>
              <p:spPr>
                <a:xfrm>
                  <a:off x="8746957" y="4013682"/>
                  <a:ext cx="401053" cy="3729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2</m:t>
                            </m:r>
                          </m:sub>
                        </m:sSub>
                      </m:oMath>
                    </m:oMathPara>
                  </a14:m>
                  <a:endParaRPr lang="it-IT" sz="1600" i="1" dirty="0"/>
                </a:p>
              </p:txBody>
            </p:sp>
          </mc:Choice>
          <mc:Fallback xmlns="">
            <p:sp>
              <p:nvSpPr>
                <p:cNvPr id="26" name="CasellaDiTesto 25">
                  <a:extLst>
                    <a:ext uri="{FF2B5EF4-FFF2-40B4-BE49-F238E27FC236}">
                      <a16:creationId xmlns:a16="http://schemas.microsoft.com/office/drawing/2014/main" id="{A4C2DB88-22FE-408C-A1F9-32D2138D88B4}"/>
                    </a:ext>
                  </a:extLst>
                </p:cNvPr>
                <p:cNvSpPr txBox="1">
                  <a:spLocks noRot="1" noChangeAspect="1" noMove="1" noResize="1" noEditPoints="1" noAdjustHandles="1" noChangeArrowheads="1" noChangeShapeType="1" noTextEdit="1"/>
                </p:cNvSpPr>
                <p:nvPr/>
              </p:nvSpPr>
              <p:spPr>
                <a:xfrm>
                  <a:off x="8746957" y="4013682"/>
                  <a:ext cx="401053" cy="372911"/>
                </a:xfrm>
                <a:prstGeom prst="rect">
                  <a:avLst/>
                </a:prstGeom>
                <a:blipFill>
                  <a:blip r:embed="rId3"/>
                  <a:stretch>
                    <a:fillRect b="-54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FE57AEDC-68F1-4B33-B219-7D75D3409076}"/>
                    </a:ext>
                  </a:extLst>
                </p:cNvPr>
                <p:cNvSpPr txBox="1"/>
                <p:nvPr/>
              </p:nvSpPr>
              <p:spPr>
                <a:xfrm>
                  <a:off x="6950242" y="4013681"/>
                  <a:ext cx="401053" cy="322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1</m:t>
                            </m:r>
                          </m:sub>
                        </m:sSub>
                      </m:oMath>
                    </m:oMathPara>
                  </a14:m>
                  <a:endParaRPr lang="it-IT" sz="1600" i="1" dirty="0"/>
                </a:p>
              </p:txBody>
            </p:sp>
          </mc:Choice>
          <mc:Fallback xmlns="">
            <p:sp>
              <p:nvSpPr>
                <p:cNvPr id="27" name="CasellaDiTesto 26">
                  <a:extLst>
                    <a:ext uri="{FF2B5EF4-FFF2-40B4-BE49-F238E27FC236}">
                      <a16:creationId xmlns:a16="http://schemas.microsoft.com/office/drawing/2014/main" id="{FE57AEDC-68F1-4B33-B219-7D75D3409076}"/>
                    </a:ext>
                  </a:extLst>
                </p:cNvPr>
                <p:cNvSpPr txBox="1">
                  <a:spLocks noRot="1" noChangeAspect="1" noMove="1" noResize="1" noEditPoints="1" noAdjustHandles="1" noChangeArrowheads="1" noChangeShapeType="1" noTextEdit="1"/>
                </p:cNvSpPr>
                <p:nvPr/>
              </p:nvSpPr>
              <p:spPr>
                <a:xfrm>
                  <a:off x="6950242" y="4013681"/>
                  <a:ext cx="401053" cy="322626"/>
                </a:xfrm>
                <a:prstGeom prst="rect">
                  <a:avLst/>
                </a:prstGeom>
                <a:blipFill>
                  <a:blip r:embed="rId4"/>
                  <a:stretch>
                    <a:fillRect b="-208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9AD9CD14-FFFB-4713-A2E7-E5104503CF82}"/>
                    </a:ext>
                  </a:extLst>
                </p:cNvPr>
                <p:cNvSpPr txBox="1"/>
                <p:nvPr/>
              </p:nvSpPr>
              <p:spPr>
                <a:xfrm>
                  <a:off x="7804483" y="2714826"/>
                  <a:ext cx="401053" cy="322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1</m:t>
                            </m:r>
                          </m:sub>
                        </m:sSub>
                      </m:oMath>
                    </m:oMathPara>
                  </a14:m>
                  <a:endParaRPr lang="it-IT" sz="1600" i="1" dirty="0"/>
                </a:p>
              </p:txBody>
            </p:sp>
          </mc:Choice>
          <mc:Fallback xmlns="">
            <p:sp>
              <p:nvSpPr>
                <p:cNvPr id="28" name="CasellaDiTesto 27">
                  <a:extLst>
                    <a:ext uri="{FF2B5EF4-FFF2-40B4-BE49-F238E27FC236}">
                      <a16:creationId xmlns:a16="http://schemas.microsoft.com/office/drawing/2014/main" id="{9AD9CD14-FFFB-4713-A2E7-E5104503CF82}"/>
                    </a:ext>
                  </a:extLst>
                </p:cNvPr>
                <p:cNvSpPr txBox="1">
                  <a:spLocks noRot="1" noChangeAspect="1" noMove="1" noResize="1" noEditPoints="1" noAdjustHandles="1" noChangeArrowheads="1" noChangeShapeType="1" noTextEdit="1"/>
                </p:cNvSpPr>
                <p:nvPr/>
              </p:nvSpPr>
              <p:spPr>
                <a:xfrm>
                  <a:off x="7804483" y="2714826"/>
                  <a:ext cx="401053" cy="322626"/>
                </a:xfrm>
                <a:prstGeom prst="rect">
                  <a:avLst/>
                </a:prstGeom>
                <a:blipFill>
                  <a:blip r:embed="rId5"/>
                  <a:stretch>
                    <a:fillRect b="-1224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9" name="CasellaDiTesto 28">
                  <a:extLst>
                    <a:ext uri="{FF2B5EF4-FFF2-40B4-BE49-F238E27FC236}">
                      <a16:creationId xmlns:a16="http://schemas.microsoft.com/office/drawing/2014/main" id="{32C80157-8C00-47CF-B828-B9DEA1A3150A}"/>
                    </a:ext>
                  </a:extLst>
                </p:cNvPr>
                <p:cNvSpPr txBox="1"/>
                <p:nvPr/>
              </p:nvSpPr>
              <p:spPr>
                <a:xfrm>
                  <a:off x="10607840" y="3997821"/>
                  <a:ext cx="401053" cy="322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3</m:t>
                            </m:r>
                          </m:sub>
                        </m:sSub>
                      </m:oMath>
                    </m:oMathPara>
                  </a14:m>
                  <a:endParaRPr lang="it-IT" sz="1600" i="1" dirty="0"/>
                </a:p>
              </p:txBody>
            </p:sp>
          </mc:Choice>
          <mc:Fallback xmlns="">
            <p:sp>
              <p:nvSpPr>
                <p:cNvPr id="29" name="CasellaDiTesto 28">
                  <a:extLst>
                    <a:ext uri="{FF2B5EF4-FFF2-40B4-BE49-F238E27FC236}">
                      <a16:creationId xmlns:a16="http://schemas.microsoft.com/office/drawing/2014/main" id="{32C80157-8C00-47CF-B828-B9DEA1A3150A}"/>
                    </a:ext>
                  </a:extLst>
                </p:cNvPr>
                <p:cNvSpPr txBox="1">
                  <a:spLocks noRot="1" noChangeAspect="1" noMove="1" noResize="1" noEditPoints="1" noAdjustHandles="1" noChangeArrowheads="1" noChangeShapeType="1" noTextEdit="1"/>
                </p:cNvSpPr>
                <p:nvPr/>
              </p:nvSpPr>
              <p:spPr>
                <a:xfrm>
                  <a:off x="10607840" y="3997821"/>
                  <a:ext cx="401053" cy="322626"/>
                </a:xfrm>
                <a:prstGeom prst="rect">
                  <a:avLst/>
                </a:prstGeom>
                <a:blipFill>
                  <a:blip r:embed="rId6"/>
                  <a:stretch>
                    <a:fillRect b="-208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0" name="CasellaDiTesto 29">
                  <a:extLst>
                    <a:ext uri="{FF2B5EF4-FFF2-40B4-BE49-F238E27FC236}">
                      <a16:creationId xmlns:a16="http://schemas.microsoft.com/office/drawing/2014/main" id="{82A1E7F1-E4DB-49C4-938F-A671DA73721E}"/>
                    </a:ext>
                  </a:extLst>
                </p:cNvPr>
                <p:cNvSpPr txBox="1"/>
                <p:nvPr/>
              </p:nvSpPr>
              <p:spPr>
                <a:xfrm>
                  <a:off x="9689430" y="2756084"/>
                  <a:ext cx="401053" cy="322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2</m:t>
                            </m:r>
                          </m:sub>
                        </m:sSub>
                      </m:oMath>
                    </m:oMathPara>
                  </a14:m>
                  <a:endParaRPr lang="it-IT" sz="1600" i="1" dirty="0"/>
                </a:p>
              </p:txBody>
            </p:sp>
          </mc:Choice>
          <mc:Fallback xmlns="">
            <p:sp>
              <p:nvSpPr>
                <p:cNvPr id="30" name="CasellaDiTesto 29">
                  <a:extLst>
                    <a:ext uri="{FF2B5EF4-FFF2-40B4-BE49-F238E27FC236}">
                      <a16:creationId xmlns:a16="http://schemas.microsoft.com/office/drawing/2014/main" id="{82A1E7F1-E4DB-49C4-938F-A671DA73721E}"/>
                    </a:ext>
                  </a:extLst>
                </p:cNvPr>
                <p:cNvSpPr txBox="1">
                  <a:spLocks noRot="1" noChangeAspect="1" noMove="1" noResize="1" noEditPoints="1" noAdjustHandles="1" noChangeArrowheads="1" noChangeShapeType="1" noTextEdit="1"/>
                </p:cNvSpPr>
                <p:nvPr/>
              </p:nvSpPr>
              <p:spPr>
                <a:xfrm>
                  <a:off x="9689430" y="2756084"/>
                  <a:ext cx="401053" cy="322626"/>
                </a:xfrm>
                <a:prstGeom prst="rect">
                  <a:avLst/>
                </a:prstGeom>
                <a:blipFill>
                  <a:blip r:embed="rId7"/>
                  <a:stretch>
                    <a:fillRect b="-12500"/>
                  </a:stretch>
                </a:blipFill>
              </p:spPr>
              <p:txBody>
                <a:bodyPr/>
                <a:lstStyle/>
                <a:p>
                  <a:r>
                    <a:rPr lang="it-IT">
                      <a:noFill/>
                    </a:rPr>
                    <a:t> </a:t>
                  </a:r>
                </a:p>
              </p:txBody>
            </p:sp>
          </mc:Fallback>
        </mc:AlternateContent>
      </p:grpSp>
      <p:grpSp>
        <p:nvGrpSpPr>
          <p:cNvPr id="67" name="Gruppo 66">
            <a:extLst>
              <a:ext uri="{FF2B5EF4-FFF2-40B4-BE49-F238E27FC236}">
                <a16:creationId xmlns:a16="http://schemas.microsoft.com/office/drawing/2014/main" id="{0B1D21D8-6480-42B3-B54D-D6B77639435E}"/>
              </a:ext>
            </a:extLst>
          </p:cNvPr>
          <p:cNvGrpSpPr/>
          <p:nvPr/>
        </p:nvGrpSpPr>
        <p:grpSpPr>
          <a:xfrm>
            <a:off x="7914329" y="4941797"/>
            <a:ext cx="3349952" cy="1527048"/>
            <a:chOff x="7628042" y="5033386"/>
            <a:chExt cx="3378644" cy="1604500"/>
          </a:xfrm>
        </p:grpSpPr>
        <p:sp>
          <p:nvSpPr>
            <p:cNvPr id="33" name="Connettore 32">
              <a:extLst>
                <a:ext uri="{FF2B5EF4-FFF2-40B4-BE49-F238E27FC236}">
                  <a16:creationId xmlns:a16="http://schemas.microsoft.com/office/drawing/2014/main" id="{934A6E4F-B047-4DB1-9326-3C408750F957}"/>
                </a:ext>
              </a:extLst>
            </p:cNvPr>
            <p:cNvSpPr/>
            <p:nvPr/>
          </p:nvSpPr>
          <p:spPr>
            <a:xfrm>
              <a:off x="7710357" y="5045533"/>
              <a:ext cx="830316" cy="80968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Connettore 33">
              <a:extLst>
                <a:ext uri="{FF2B5EF4-FFF2-40B4-BE49-F238E27FC236}">
                  <a16:creationId xmlns:a16="http://schemas.microsoft.com/office/drawing/2014/main" id="{E6A85834-14E0-48E8-AAB4-9557248388CE}"/>
                </a:ext>
              </a:extLst>
            </p:cNvPr>
            <p:cNvSpPr/>
            <p:nvPr/>
          </p:nvSpPr>
          <p:spPr>
            <a:xfrm>
              <a:off x="9880281" y="5033386"/>
              <a:ext cx="830316" cy="80968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36" name="CasellaDiTesto 35">
                  <a:extLst>
                    <a:ext uri="{FF2B5EF4-FFF2-40B4-BE49-F238E27FC236}">
                      <a16:creationId xmlns:a16="http://schemas.microsoft.com/office/drawing/2014/main" id="{6D8934BD-15A3-4D9B-BB25-3E3F9F3D3939}"/>
                    </a:ext>
                  </a:extLst>
                </p:cNvPr>
                <p:cNvSpPr txBox="1"/>
                <p:nvPr/>
              </p:nvSpPr>
              <p:spPr>
                <a:xfrm>
                  <a:off x="8512042" y="5268950"/>
                  <a:ext cx="38652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1</m:t>
                            </m:r>
                          </m:sub>
                        </m:sSub>
                      </m:oMath>
                    </m:oMathPara>
                  </a14:m>
                  <a:endParaRPr lang="it-IT" sz="1600" i="1" dirty="0"/>
                </a:p>
              </p:txBody>
            </p:sp>
          </mc:Choice>
          <mc:Fallback xmlns="">
            <p:sp>
              <p:nvSpPr>
                <p:cNvPr id="36" name="CasellaDiTesto 35">
                  <a:extLst>
                    <a:ext uri="{FF2B5EF4-FFF2-40B4-BE49-F238E27FC236}">
                      <a16:creationId xmlns:a16="http://schemas.microsoft.com/office/drawing/2014/main" id="{6D8934BD-15A3-4D9B-BB25-3E3F9F3D3939}"/>
                    </a:ext>
                  </a:extLst>
                </p:cNvPr>
                <p:cNvSpPr txBox="1">
                  <a:spLocks noRot="1" noChangeAspect="1" noMove="1" noResize="1" noEditPoints="1" noAdjustHandles="1" noChangeArrowheads="1" noChangeShapeType="1" noTextEdit="1"/>
                </p:cNvSpPr>
                <p:nvPr/>
              </p:nvSpPr>
              <p:spPr>
                <a:xfrm>
                  <a:off x="8512042" y="5268950"/>
                  <a:ext cx="386526" cy="338554"/>
                </a:xfrm>
                <a:prstGeom prst="rect">
                  <a:avLst/>
                </a:prstGeom>
                <a:blipFill>
                  <a:blip r:embed="rId8"/>
                  <a:stretch>
                    <a:fillRect b="-1132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8" name="CasellaDiTesto 37">
                  <a:extLst>
                    <a:ext uri="{FF2B5EF4-FFF2-40B4-BE49-F238E27FC236}">
                      <a16:creationId xmlns:a16="http://schemas.microsoft.com/office/drawing/2014/main" id="{A0D25738-74BA-4829-A7A1-1467FF5E0A3F}"/>
                    </a:ext>
                  </a:extLst>
                </p:cNvPr>
                <p:cNvSpPr txBox="1"/>
                <p:nvPr/>
              </p:nvSpPr>
              <p:spPr>
                <a:xfrm>
                  <a:off x="10686820" y="5280933"/>
                  <a:ext cx="31986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𝑝</m:t>
                            </m:r>
                          </m:e>
                          <m:sub>
                            <m:r>
                              <a:rPr lang="it-IT" sz="1600" b="0" i="1" smtClean="0">
                                <a:latin typeface="Cambria Math" panose="02040503050406030204" pitchFamily="18" charset="0"/>
                              </a:rPr>
                              <m:t>2</m:t>
                            </m:r>
                          </m:sub>
                        </m:sSub>
                      </m:oMath>
                    </m:oMathPara>
                  </a14:m>
                  <a:endParaRPr lang="it-IT" sz="1600" i="1" dirty="0"/>
                </a:p>
              </p:txBody>
            </p:sp>
          </mc:Choice>
          <mc:Fallback xmlns="">
            <p:sp>
              <p:nvSpPr>
                <p:cNvPr id="38" name="CasellaDiTesto 37">
                  <a:extLst>
                    <a:ext uri="{FF2B5EF4-FFF2-40B4-BE49-F238E27FC236}">
                      <a16:creationId xmlns:a16="http://schemas.microsoft.com/office/drawing/2014/main" id="{A0D25738-74BA-4829-A7A1-1467FF5E0A3F}"/>
                    </a:ext>
                  </a:extLst>
                </p:cNvPr>
                <p:cNvSpPr txBox="1">
                  <a:spLocks noRot="1" noChangeAspect="1" noMove="1" noResize="1" noEditPoints="1" noAdjustHandles="1" noChangeArrowheads="1" noChangeShapeType="1" noTextEdit="1"/>
                </p:cNvSpPr>
                <p:nvPr/>
              </p:nvSpPr>
              <p:spPr>
                <a:xfrm>
                  <a:off x="10686820" y="5280933"/>
                  <a:ext cx="319866" cy="338554"/>
                </a:xfrm>
                <a:prstGeom prst="rect">
                  <a:avLst/>
                </a:prstGeom>
                <a:blipFill>
                  <a:blip r:embed="rId9"/>
                  <a:stretch>
                    <a:fillRect r="-3846" b="-11321"/>
                  </a:stretch>
                </a:blipFill>
              </p:spPr>
              <p:txBody>
                <a:bodyPr/>
                <a:lstStyle/>
                <a:p>
                  <a:r>
                    <a:rPr lang="it-IT">
                      <a:noFill/>
                    </a:rPr>
                    <a:t> </a:t>
                  </a:r>
                </a:p>
              </p:txBody>
            </p:sp>
          </mc:Fallback>
        </mc:AlternateContent>
        <p:sp>
          <p:nvSpPr>
            <p:cNvPr id="39" name="Rettangolo 38">
              <a:extLst>
                <a:ext uri="{FF2B5EF4-FFF2-40B4-BE49-F238E27FC236}">
                  <a16:creationId xmlns:a16="http://schemas.microsoft.com/office/drawing/2014/main" id="{85F947E2-8D9A-4C72-B849-912331B9C9FA}"/>
                </a:ext>
              </a:extLst>
            </p:cNvPr>
            <p:cNvSpPr/>
            <p:nvPr/>
          </p:nvSpPr>
          <p:spPr>
            <a:xfrm>
              <a:off x="7628042" y="6272667"/>
              <a:ext cx="994946" cy="144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ttangolo 39">
              <a:extLst>
                <a:ext uri="{FF2B5EF4-FFF2-40B4-BE49-F238E27FC236}">
                  <a16:creationId xmlns:a16="http://schemas.microsoft.com/office/drawing/2014/main" id="{EDDECE7D-C1BE-4098-92AF-B4611D9B2B11}"/>
                </a:ext>
              </a:extLst>
            </p:cNvPr>
            <p:cNvSpPr/>
            <p:nvPr/>
          </p:nvSpPr>
          <p:spPr>
            <a:xfrm>
              <a:off x="9797966" y="6274002"/>
              <a:ext cx="994946" cy="144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Connettore 40">
              <a:extLst>
                <a:ext uri="{FF2B5EF4-FFF2-40B4-BE49-F238E27FC236}">
                  <a16:creationId xmlns:a16="http://schemas.microsoft.com/office/drawing/2014/main" id="{F89CC213-8375-403D-B05D-4BE3E79FFEEE}"/>
                </a:ext>
              </a:extLst>
            </p:cNvPr>
            <p:cNvSpPr/>
            <p:nvPr/>
          </p:nvSpPr>
          <p:spPr>
            <a:xfrm>
              <a:off x="7857096" y="5330723"/>
              <a:ext cx="246946" cy="2366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Connettore 41">
              <a:extLst>
                <a:ext uri="{FF2B5EF4-FFF2-40B4-BE49-F238E27FC236}">
                  <a16:creationId xmlns:a16="http://schemas.microsoft.com/office/drawing/2014/main" id="{0578D826-BE5A-458C-B4F6-205DF747A222}"/>
                </a:ext>
              </a:extLst>
            </p:cNvPr>
            <p:cNvSpPr/>
            <p:nvPr/>
          </p:nvSpPr>
          <p:spPr>
            <a:xfrm>
              <a:off x="8172043" y="5329079"/>
              <a:ext cx="246946" cy="2366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3" name="CasellaDiTesto 42">
                  <a:extLst>
                    <a:ext uri="{FF2B5EF4-FFF2-40B4-BE49-F238E27FC236}">
                      <a16:creationId xmlns:a16="http://schemas.microsoft.com/office/drawing/2014/main" id="{B407E19C-CF38-4C82-998F-643A9786B697}"/>
                    </a:ext>
                  </a:extLst>
                </p:cNvPr>
                <p:cNvSpPr txBox="1"/>
                <p:nvPr/>
              </p:nvSpPr>
              <p:spPr>
                <a:xfrm>
                  <a:off x="7946567" y="6344985"/>
                  <a:ext cx="357895" cy="2929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1</m:t>
                            </m:r>
                          </m:sub>
                        </m:sSub>
                      </m:oMath>
                    </m:oMathPara>
                  </a14:m>
                  <a:endParaRPr lang="it-IT" sz="1600" i="1" dirty="0"/>
                </a:p>
              </p:txBody>
            </p:sp>
          </mc:Choice>
          <mc:Fallback xmlns="">
            <p:sp>
              <p:nvSpPr>
                <p:cNvPr id="43" name="CasellaDiTesto 42">
                  <a:extLst>
                    <a:ext uri="{FF2B5EF4-FFF2-40B4-BE49-F238E27FC236}">
                      <a16:creationId xmlns:a16="http://schemas.microsoft.com/office/drawing/2014/main" id="{B407E19C-CF38-4C82-998F-643A9786B697}"/>
                    </a:ext>
                  </a:extLst>
                </p:cNvPr>
                <p:cNvSpPr txBox="1">
                  <a:spLocks noRot="1" noChangeAspect="1" noMove="1" noResize="1" noEditPoints="1" noAdjustHandles="1" noChangeArrowheads="1" noChangeShapeType="1" noTextEdit="1"/>
                </p:cNvSpPr>
                <p:nvPr/>
              </p:nvSpPr>
              <p:spPr>
                <a:xfrm>
                  <a:off x="7946567" y="6344985"/>
                  <a:ext cx="357895" cy="292901"/>
                </a:xfrm>
                <a:prstGeom prst="rect">
                  <a:avLst/>
                </a:prstGeom>
                <a:blipFill>
                  <a:blip r:embed="rId10"/>
                  <a:stretch>
                    <a:fillRect b="-1956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4" name="CasellaDiTesto 43">
                  <a:extLst>
                    <a:ext uri="{FF2B5EF4-FFF2-40B4-BE49-F238E27FC236}">
                      <a16:creationId xmlns:a16="http://schemas.microsoft.com/office/drawing/2014/main" id="{0F16B02B-BC13-415A-86FF-9FE19FEB0CDE}"/>
                    </a:ext>
                  </a:extLst>
                </p:cNvPr>
                <p:cNvSpPr txBox="1"/>
                <p:nvPr/>
              </p:nvSpPr>
              <p:spPr>
                <a:xfrm>
                  <a:off x="10148790" y="6312803"/>
                  <a:ext cx="357895" cy="2929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𝑡</m:t>
                            </m:r>
                          </m:e>
                          <m:sub>
                            <m:r>
                              <a:rPr lang="it-IT" sz="1600" b="0" i="1" smtClean="0">
                                <a:latin typeface="Cambria Math" panose="02040503050406030204" pitchFamily="18" charset="0"/>
                              </a:rPr>
                              <m:t>2</m:t>
                            </m:r>
                          </m:sub>
                        </m:sSub>
                      </m:oMath>
                    </m:oMathPara>
                  </a14:m>
                  <a:endParaRPr lang="it-IT" sz="1600" i="1" dirty="0"/>
                </a:p>
              </p:txBody>
            </p:sp>
          </mc:Choice>
          <mc:Fallback xmlns="">
            <p:sp>
              <p:nvSpPr>
                <p:cNvPr id="44" name="CasellaDiTesto 43">
                  <a:extLst>
                    <a:ext uri="{FF2B5EF4-FFF2-40B4-BE49-F238E27FC236}">
                      <a16:creationId xmlns:a16="http://schemas.microsoft.com/office/drawing/2014/main" id="{0F16B02B-BC13-415A-86FF-9FE19FEB0CDE}"/>
                    </a:ext>
                  </a:extLst>
                </p:cNvPr>
                <p:cNvSpPr txBox="1">
                  <a:spLocks noRot="1" noChangeAspect="1" noMove="1" noResize="1" noEditPoints="1" noAdjustHandles="1" noChangeArrowheads="1" noChangeShapeType="1" noTextEdit="1"/>
                </p:cNvSpPr>
                <p:nvPr/>
              </p:nvSpPr>
              <p:spPr>
                <a:xfrm>
                  <a:off x="10148790" y="6312803"/>
                  <a:ext cx="357895" cy="292901"/>
                </a:xfrm>
                <a:prstGeom prst="rect">
                  <a:avLst/>
                </a:prstGeom>
                <a:blipFill>
                  <a:blip r:embed="rId11"/>
                  <a:stretch>
                    <a:fillRect b="-19565"/>
                  </a:stretch>
                </a:blipFill>
              </p:spPr>
              <p:txBody>
                <a:bodyPr/>
                <a:lstStyle/>
                <a:p>
                  <a:r>
                    <a:rPr lang="it-IT">
                      <a:noFill/>
                    </a:rPr>
                    <a:t> </a:t>
                  </a:r>
                </a:p>
              </p:txBody>
            </p:sp>
          </mc:Fallback>
        </mc:AlternateContent>
        <p:cxnSp>
          <p:nvCxnSpPr>
            <p:cNvPr id="45" name="Connettore 2 44">
              <a:extLst>
                <a:ext uri="{FF2B5EF4-FFF2-40B4-BE49-F238E27FC236}">
                  <a16:creationId xmlns:a16="http://schemas.microsoft.com/office/drawing/2014/main" id="{6CB95CE6-6C76-4789-A6CE-4966A1AFDC27}"/>
                </a:ext>
              </a:extLst>
            </p:cNvPr>
            <p:cNvCxnSpPr>
              <a:cxnSpLocks/>
              <a:stCxn id="33" idx="4"/>
              <a:endCxn id="39" idx="0"/>
            </p:cNvCxnSpPr>
            <p:nvPr/>
          </p:nvCxnSpPr>
          <p:spPr>
            <a:xfrm>
              <a:off x="8125515" y="5855215"/>
              <a:ext cx="0" cy="41745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8" name="Connettore 2 47">
              <a:extLst>
                <a:ext uri="{FF2B5EF4-FFF2-40B4-BE49-F238E27FC236}">
                  <a16:creationId xmlns:a16="http://schemas.microsoft.com/office/drawing/2014/main" id="{77D0D086-D2EC-4F77-A8A4-BE423CE2BF2E}"/>
                </a:ext>
              </a:extLst>
            </p:cNvPr>
            <p:cNvCxnSpPr>
              <a:cxnSpLocks/>
              <a:stCxn id="33" idx="5"/>
              <a:endCxn id="40" idx="1"/>
            </p:cNvCxnSpPr>
            <p:nvPr/>
          </p:nvCxnSpPr>
          <p:spPr>
            <a:xfrm>
              <a:off x="8419076" y="5736640"/>
              <a:ext cx="1378890" cy="60968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55" name="Connettore 2 54">
              <a:extLst>
                <a:ext uri="{FF2B5EF4-FFF2-40B4-BE49-F238E27FC236}">
                  <a16:creationId xmlns:a16="http://schemas.microsoft.com/office/drawing/2014/main" id="{35189C1C-DF04-4B4B-A929-9D6E43C4C880}"/>
                </a:ext>
              </a:extLst>
            </p:cNvPr>
            <p:cNvCxnSpPr>
              <a:cxnSpLocks/>
              <a:stCxn id="34" idx="4"/>
              <a:endCxn id="40" idx="0"/>
            </p:cNvCxnSpPr>
            <p:nvPr/>
          </p:nvCxnSpPr>
          <p:spPr>
            <a:xfrm>
              <a:off x="10295439" y="5843068"/>
              <a:ext cx="0" cy="43093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0835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3D62B0-FB2B-46FD-A363-2796806E892F}"/>
              </a:ext>
            </a:extLst>
          </p:cNvPr>
          <p:cNvSpPr>
            <a:spLocks noGrp="1"/>
          </p:cNvSpPr>
          <p:nvPr>
            <p:ph type="title"/>
          </p:nvPr>
        </p:nvSpPr>
        <p:spPr/>
        <p:txBody>
          <a:bodyPr/>
          <a:lstStyle/>
          <a:p>
            <a:r>
              <a:rPr lang="it-IT" dirty="0"/>
              <a:t>Configurazioni delle reti di </a:t>
            </a:r>
            <a:r>
              <a:rPr lang="it-IT" dirty="0" err="1"/>
              <a:t>petri</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BB557F6-0811-4317-8AE4-ABD8724E4947}"/>
                  </a:ext>
                </a:extLst>
              </p:cNvPr>
              <p:cNvSpPr>
                <a:spLocks noGrp="1"/>
              </p:cNvSpPr>
              <p:nvPr>
                <p:ph sz="half" idx="1"/>
              </p:nvPr>
            </p:nvSpPr>
            <p:spPr>
              <a:xfrm>
                <a:off x="581193" y="2715475"/>
                <a:ext cx="6441375" cy="3753369"/>
              </a:xfrm>
            </p:spPr>
            <p:txBody>
              <a:bodyPr>
                <a:normAutofit lnSpcReduction="10000"/>
              </a:bodyPr>
              <a:lstStyle/>
              <a:p>
                <a:r>
                  <a:rPr lang="it-IT" sz="2000" dirty="0">
                    <a:latin typeface="Arial Nova" panose="020B0504020202020204" pitchFamily="34" charset="0"/>
                  </a:rPr>
                  <a:t>Concorrenza, se date due transizioni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1</m:t>
                        </m:r>
                      </m:sub>
                    </m:sSub>
                  </m:oMath>
                </a14:m>
                <a:r>
                  <a:rPr lang="it-IT" sz="2000" dirty="0">
                    <a:latin typeface="Arial Nova" panose="020B0504020202020204" pitchFamily="34" charset="0"/>
                  </a:rPr>
                  <a:t> e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2</m:t>
                        </m:r>
                      </m:sub>
                    </m:sSub>
                  </m:oMath>
                </a14:m>
                <a:r>
                  <a:rPr lang="it-IT" sz="2000" dirty="0">
                    <a:latin typeface="Arial Nova" panose="020B0504020202020204" pitchFamily="34" charset="0"/>
                  </a:rPr>
                  <a:t>, queste non condividono alcun posto di ingresso e perciò lo scatto di unna non influenza quello dell’altra;</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Mutua esclusione, quando due transizioni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1</m:t>
                        </m:r>
                      </m:sub>
                    </m:sSub>
                  </m:oMath>
                </a14:m>
                <a:r>
                  <a:rPr lang="it-IT" sz="2000" dirty="0">
                    <a:latin typeface="Arial Nova" panose="020B0504020202020204" pitchFamily="34" charset="0"/>
                  </a:rPr>
                  <a:t> e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2</m:t>
                        </m:r>
                      </m:sub>
                    </m:sSub>
                  </m:oMath>
                </a14:m>
                <a:r>
                  <a:rPr lang="it-IT" sz="2000" dirty="0">
                    <a:latin typeface="Arial Nova" panose="020B0504020202020204" pitchFamily="34" charset="0"/>
                  </a:rPr>
                  <a:t> non saranno mai abilitate contemporaneamente;</a:t>
                </a:r>
              </a:p>
              <a:p>
                <a:endParaRPr lang="it-IT" sz="2000" dirty="0">
                  <a:latin typeface="Arial Nova" panose="020B0504020202020204" pitchFamily="34" charset="0"/>
                </a:endParaRPr>
              </a:p>
              <a:p>
                <a:r>
                  <a:rPr lang="it-IT" sz="2000" dirty="0">
                    <a:latin typeface="Arial Nova" panose="020B0504020202020204" pitchFamily="34" charset="0"/>
                  </a:rPr>
                  <a:t>Confusione, se due transizioni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1</m:t>
                        </m:r>
                      </m:sub>
                    </m:sSub>
                  </m:oMath>
                </a14:m>
                <a:r>
                  <a:rPr lang="it-IT" sz="2000" dirty="0">
                    <a:latin typeface="Arial Nova" panose="020B0504020202020204" pitchFamily="34" charset="0"/>
                  </a:rPr>
                  <a:t> e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2</m:t>
                        </m:r>
                      </m:sub>
                    </m:sSub>
                  </m:oMath>
                </a14:m>
                <a:r>
                  <a:rPr lang="it-IT" sz="2000" dirty="0">
                    <a:latin typeface="Arial Nova" panose="020B0504020202020204" pitchFamily="34" charset="0"/>
                  </a:rPr>
                  <a:t> sono in concorrenza, l’ordine con cui verrà lo sparo influenzerà la risoluzione di un successivo conflitto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2</m:t>
                        </m:r>
                      </m:sub>
                    </m:sSub>
                  </m:oMath>
                </a14:m>
                <a:r>
                  <a:rPr lang="it-IT" sz="2000" dirty="0">
                    <a:latin typeface="Arial Nova" panose="020B0504020202020204" pitchFamily="34" charset="0"/>
                  </a:rPr>
                  <a:t> e </a:t>
                </a:r>
                <a14:m>
                  <m:oMath xmlns:m="http://schemas.openxmlformats.org/officeDocument/2006/math">
                    <m:sSub>
                      <m:sSubPr>
                        <m:ctrlPr>
                          <a:rPr lang="it-IT" sz="2000" i="1" smtClean="0">
                            <a:latin typeface="Cambria Math" panose="02040503050406030204" pitchFamily="18" charset="0"/>
                          </a:rPr>
                        </m:ctrlPr>
                      </m:sSubPr>
                      <m:e>
                        <m:r>
                          <a:rPr lang="it-IT" sz="2000" i="1">
                            <a:latin typeface="Cambria Math" panose="02040503050406030204" pitchFamily="18" charset="0"/>
                          </a:rPr>
                          <m:t>𝑡</m:t>
                        </m:r>
                      </m:e>
                      <m:sub>
                        <m:r>
                          <a:rPr lang="it-IT" sz="2000" b="0" i="1" smtClean="0">
                            <a:latin typeface="Cambria Math" panose="02040503050406030204" pitchFamily="18" charset="0"/>
                          </a:rPr>
                          <m:t>3</m:t>
                        </m:r>
                      </m:sub>
                    </m:sSub>
                  </m:oMath>
                </a14:m>
                <a:r>
                  <a:rPr lang="it-IT" sz="2000" dirty="0">
                    <a:latin typeface="Arial Nova" panose="020B0504020202020204" pitchFamily="34" charset="0"/>
                  </a:rPr>
                  <a:t>).</a:t>
                </a:r>
              </a:p>
            </p:txBody>
          </p:sp>
        </mc:Choice>
        <mc:Fallback xmlns="">
          <p:sp>
            <p:nvSpPr>
              <p:cNvPr id="3" name="Segnaposto contenuto 2">
                <a:extLst>
                  <a:ext uri="{FF2B5EF4-FFF2-40B4-BE49-F238E27FC236}">
                    <a16:creationId xmlns:a16="http://schemas.microsoft.com/office/drawing/2014/main" id="{9BB557F6-0811-4317-8AE4-ABD8724E4947}"/>
                  </a:ext>
                </a:extLst>
              </p:cNvPr>
              <p:cNvSpPr>
                <a:spLocks noGrp="1" noRot="1" noChangeAspect="1" noMove="1" noResize="1" noEditPoints="1" noAdjustHandles="1" noChangeArrowheads="1" noChangeShapeType="1" noTextEdit="1"/>
              </p:cNvSpPr>
              <p:nvPr>
                <p:ph sz="half" idx="1"/>
              </p:nvPr>
            </p:nvSpPr>
            <p:spPr>
              <a:xfrm>
                <a:off x="581193" y="2715475"/>
                <a:ext cx="6441375" cy="3753369"/>
              </a:xfrm>
              <a:blipFill>
                <a:blip r:embed="rId2"/>
                <a:stretch>
                  <a:fillRect l="-473" t="-162" r="-1135" b="-1786"/>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0D19D57A-5131-49B4-9C6B-F01C3BCCB4E1}"/>
              </a:ext>
            </a:extLst>
          </p:cNvPr>
          <p:cNvSpPr txBox="1"/>
          <p:nvPr/>
        </p:nvSpPr>
        <p:spPr>
          <a:xfrm>
            <a:off x="581193" y="1975626"/>
            <a:ext cx="11029616" cy="400110"/>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Le reti di Petri possono presentarsi in configurazioni particolari, quali:</a:t>
            </a:r>
          </a:p>
        </p:txBody>
      </p:sp>
      <p:grpSp>
        <p:nvGrpSpPr>
          <p:cNvPr id="78" name="Gruppo 77">
            <a:extLst>
              <a:ext uri="{FF2B5EF4-FFF2-40B4-BE49-F238E27FC236}">
                <a16:creationId xmlns:a16="http://schemas.microsoft.com/office/drawing/2014/main" id="{D45DDEAB-DF98-4167-B65C-A9EC57334EE7}"/>
              </a:ext>
            </a:extLst>
          </p:cNvPr>
          <p:cNvGrpSpPr/>
          <p:nvPr/>
        </p:nvGrpSpPr>
        <p:grpSpPr>
          <a:xfrm>
            <a:off x="7431979" y="2519619"/>
            <a:ext cx="2141888" cy="1716245"/>
            <a:chOff x="9174066" y="2581811"/>
            <a:chExt cx="1980855" cy="1644254"/>
          </a:xfrm>
        </p:grpSpPr>
        <p:grpSp>
          <p:nvGrpSpPr>
            <p:cNvPr id="75" name="Gruppo 74">
              <a:extLst>
                <a:ext uri="{FF2B5EF4-FFF2-40B4-BE49-F238E27FC236}">
                  <a16:creationId xmlns:a16="http://schemas.microsoft.com/office/drawing/2014/main" id="{C73839CB-367E-47E5-83A5-60FB4E9897F6}"/>
                </a:ext>
              </a:extLst>
            </p:cNvPr>
            <p:cNvGrpSpPr/>
            <p:nvPr/>
          </p:nvGrpSpPr>
          <p:grpSpPr>
            <a:xfrm>
              <a:off x="9174066" y="2581811"/>
              <a:ext cx="1980855" cy="1644254"/>
              <a:chOff x="7756244" y="2709982"/>
              <a:chExt cx="1980855" cy="1644254"/>
            </a:xfrm>
          </p:grpSpPr>
          <p:sp>
            <p:nvSpPr>
              <p:cNvPr id="6" name="Connettore 5">
                <a:extLst>
                  <a:ext uri="{FF2B5EF4-FFF2-40B4-BE49-F238E27FC236}">
                    <a16:creationId xmlns:a16="http://schemas.microsoft.com/office/drawing/2014/main" id="{E981FAAD-FFDF-44DF-A2CA-FCA80CEBDE19}"/>
                  </a:ext>
                </a:extLst>
              </p:cNvPr>
              <p:cNvSpPr/>
              <p:nvPr/>
            </p:nvSpPr>
            <p:spPr>
              <a:xfrm>
                <a:off x="7833076" y="2709982"/>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a:extLst>
                  <a:ext uri="{FF2B5EF4-FFF2-40B4-BE49-F238E27FC236}">
                    <a16:creationId xmlns:a16="http://schemas.microsoft.com/office/drawing/2014/main" id="{8E8BA8A4-41B2-4132-960A-3ED6A9981C06}"/>
                  </a:ext>
                </a:extLst>
              </p:cNvPr>
              <p:cNvSpPr/>
              <p:nvPr/>
            </p:nvSpPr>
            <p:spPr>
              <a:xfrm>
                <a:off x="7756244" y="3458039"/>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onnettore 11">
                <a:extLst>
                  <a:ext uri="{FF2B5EF4-FFF2-40B4-BE49-F238E27FC236}">
                    <a16:creationId xmlns:a16="http://schemas.microsoft.com/office/drawing/2014/main" id="{1021E26D-155F-4A40-8AE8-860D6C6194B4}"/>
                  </a:ext>
                </a:extLst>
              </p:cNvPr>
              <p:cNvSpPr/>
              <p:nvPr/>
            </p:nvSpPr>
            <p:spPr>
              <a:xfrm>
                <a:off x="7995945" y="2895501"/>
                <a:ext cx="179264" cy="176878"/>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4" name="Connettore 2 13">
                <a:extLst>
                  <a:ext uri="{FF2B5EF4-FFF2-40B4-BE49-F238E27FC236}">
                    <a16:creationId xmlns:a16="http://schemas.microsoft.com/office/drawing/2014/main" id="{5B803A1A-EA96-4DB2-AC6F-3EC078A59CC1}"/>
                  </a:ext>
                </a:extLst>
              </p:cNvPr>
              <p:cNvCxnSpPr>
                <a:cxnSpLocks/>
                <a:stCxn id="6" idx="4"/>
                <a:endCxn id="9" idx="0"/>
              </p:cNvCxnSpPr>
              <p:nvPr/>
            </p:nvCxnSpPr>
            <p:spPr>
              <a:xfrm>
                <a:off x="8088812" y="3229747"/>
                <a:ext cx="945" cy="22829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FE57AEDC-68F1-4B33-B219-7D75D3409076}"/>
                      </a:ext>
                    </a:extLst>
                  </p:cNvPr>
                  <p:cNvSpPr txBox="1"/>
                  <p:nvPr/>
                </p:nvSpPr>
                <p:spPr>
                  <a:xfrm>
                    <a:off x="8277283" y="2823965"/>
                    <a:ext cx="30063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27" name="CasellaDiTesto 26">
                    <a:extLst>
                      <a:ext uri="{FF2B5EF4-FFF2-40B4-BE49-F238E27FC236}">
                        <a16:creationId xmlns:a16="http://schemas.microsoft.com/office/drawing/2014/main" id="{FE57AEDC-68F1-4B33-B219-7D75D3409076}"/>
                      </a:ext>
                    </a:extLst>
                  </p:cNvPr>
                  <p:cNvSpPr txBox="1">
                    <a:spLocks noRot="1" noChangeAspect="1" noMove="1" noResize="1" noEditPoints="1" noAdjustHandles="1" noChangeArrowheads="1" noChangeShapeType="1" noTextEdit="1"/>
                  </p:cNvSpPr>
                  <p:nvPr/>
                </p:nvSpPr>
                <p:spPr>
                  <a:xfrm>
                    <a:off x="8277283" y="2823965"/>
                    <a:ext cx="300633" cy="307777"/>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9AD9CD14-FFFB-4713-A2E7-E5104503CF82}"/>
                      </a:ext>
                    </a:extLst>
                  </p:cNvPr>
                  <p:cNvSpPr txBox="1"/>
                  <p:nvPr/>
                </p:nvSpPr>
                <p:spPr>
                  <a:xfrm>
                    <a:off x="8372416" y="3333298"/>
                    <a:ext cx="31299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28" name="CasellaDiTesto 27">
                    <a:extLst>
                      <a:ext uri="{FF2B5EF4-FFF2-40B4-BE49-F238E27FC236}">
                        <a16:creationId xmlns:a16="http://schemas.microsoft.com/office/drawing/2014/main" id="{9AD9CD14-FFFB-4713-A2E7-E5104503CF82}"/>
                      </a:ext>
                    </a:extLst>
                  </p:cNvPr>
                  <p:cNvSpPr txBox="1">
                    <a:spLocks noRot="1" noChangeAspect="1" noMove="1" noResize="1" noEditPoints="1" noAdjustHandles="1" noChangeArrowheads="1" noChangeShapeType="1" noTextEdit="1"/>
                  </p:cNvSpPr>
                  <p:nvPr/>
                </p:nvSpPr>
                <p:spPr>
                  <a:xfrm>
                    <a:off x="8372416" y="3333298"/>
                    <a:ext cx="312997" cy="307777"/>
                  </a:xfrm>
                  <a:prstGeom prst="rect">
                    <a:avLst/>
                  </a:prstGeom>
                  <a:blipFill>
                    <a:blip r:embed="rId4"/>
                    <a:stretch>
                      <a:fillRect/>
                    </a:stretch>
                  </a:blipFill>
                </p:spPr>
                <p:txBody>
                  <a:bodyPr/>
                  <a:lstStyle/>
                  <a:p>
                    <a:r>
                      <a:rPr lang="it-IT">
                        <a:noFill/>
                      </a:rPr>
                      <a:t> </a:t>
                    </a:r>
                  </a:p>
                </p:txBody>
              </p:sp>
            </mc:Fallback>
          </mc:AlternateContent>
          <p:sp>
            <p:nvSpPr>
              <p:cNvPr id="60" name="Connettore 59">
                <a:extLst>
                  <a:ext uri="{FF2B5EF4-FFF2-40B4-BE49-F238E27FC236}">
                    <a16:creationId xmlns:a16="http://schemas.microsoft.com/office/drawing/2014/main" id="{FD38A9CB-56D4-4D00-A2C9-BCBE0EECDE5E}"/>
                  </a:ext>
                </a:extLst>
              </p:cNvPr>
              <p:cNvSpPr/>
              <p:nvPr/>
            </p:nvSpPr>
            <p:spPr>
              <a:xfrm>
                <a:off x="8891170" y="2712883"/>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263893FD-1C68-4505-A0B7-9A087B361FDC}"/>
                  </a:ext>
                </a:extLst>
              </p:cNvPr>
              <p:cNvSpPr/>
              <p:nvPr/>
            </p:nvSpPr>
            <p:spPr>
              <a:xfrm>
                <a:off x="8814338" y="3460940"/>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2" name="Connettore 61">
                <a:extLst>
                  <a:ext uri="{FF2B5EF4-FFF2-40B4-BE49-F238E27FC236}">
                    <a16:creationId xmlns:a16="http://schemas.microsoft.com/office/drawing/2014/main" id="{DD5E49A2-1148-4A66-839A-E60DDEFCA377}"/>
                  </a:ext>
                </a:extLst>
              </p:cNvPr>
              <p:cNvSpPr/>
              <p:nvPr/>
            </p:nvSpPr>
            <p:spPr>
              <a:xfrm>
                <a:off x="9054039" y="2898402"/>
                <a:ext cx="179264" cy="176878"/>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3" name="Connettore 2 62">
                <a:extLst>
                  <a:ext uri="{FF2B5EF4-FFF2-40B4-BE49-F238E27FC236}">
                    <a16:creationId xmlns:a16="http://schemas.microsoft.com/office/drawing/2014/main" id="{EEF8B518-A45D-40E9-A925-162B7F8BD5BD}"/>
                  </a:ext>
                </a:extLst>
              </p:cNvPr>
              <p:cNvCxnSpPr>
                <a:cxnSpLocks/>
                <a:stCxn id="60" idx="4"/>
                <a:endCxn id="61" idx="0"/>
              </p:cNvCxnSpPr>
              <p:nvPr/>
            </p:nvCxnSpPr>
            <p:spPr>
              <a:xfrm>
                <a:off x="9146906" y="3232648"/>
                <a:ext cx="945" cy="22829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4" name="CasellaDiTesto 63">
                    <a:extLst>
                      <a:ext uri="{FF2B5EF4-FFF2-40B4-BE49-F238E27FC236}">
                        <a16:creationId xmlns:a16="http://schemas.microsoft.com/office/drawing/2014/main" id="{58F6DC04-9BF8-4026-A691-6A4DCA366EB9}"/>
                      </a:ext>
                    </a:extLst>
                  </p:cNvPr>
                  <p:cNvSpPr txBox="1"/>
                  <p:nvPr/>
                </p:nvSpPr>
                <p:spPr>
                  <a:xfrm>
                    <a:off x="9335377" y="2826866"/>
                    <a:ext cx="30063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64" name="CasellaDiTesto 63">
                    <a:extLst>
                      <a:ext uri="{FF2B5EF4-FFF2-40B4-BE49-F238E27FC236}">
                        <a16:creationId xmlns:a16="http://schemas.microsoft.com/office/drawing/2014/main" id="{58F6DC04-9BF8-4026-A691-6A4DCA366EB9}"/>
                      </a:ext>
                    </a:extLst>
                  </p:cNvPr>
                  <p:cNvSpPr txBox="1">
                    <a:spLocks noRot="1" noChangeAspect="1" noMove="1" noResize="1" noEditPoints="1" noAdjustHandles="1" noChangeArrowheads="1" noChangeShapeType="1" noTextEdit="1"/>
                  </p:cNvSpPr>
                  <p:nvPr/>
                </p:nvSpPr>
                <p:spPr>
                  <a:xfrm>
                    <a:off x="9335377" y="2826866"/>
                    <a:ext cx="300633" cy="307777"/>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5" name="CasellaDiTesto 64">
                    <a:extLst>
                      <a:ext uri="{FF2B5EF4-FFF2-40B4-BE49-F238E27FC236}">
                        <a16:creationId xmlns:a16="http://schemas.microsoft.com/office/drawing/2014/main" id="{B8678CEA-4888-4B9B-BA54-003B71B97A7B}"/>
                      </a:ext>
                    </a:extLst>
                  </p:cNvPr>
                  <p:cNvSpPr txBox="1"/>
                  <p:nvPr/>
                </p:nvSpPr>
                <p:spPr>
                  <a:xfrm>
                    <a:off x="9424102" y="3327225"/>
                    <a:ext cx="31299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65" name="CasellaDiTesto 64">
                    <a:extLst>
                      <a:ext uri="{FF2B5EF4-FFF2-40B4-BE49-F238E27FC236}">
                        <a16:creationId xmlns:a16="http://schemas.microsoft.com/office/drawing/2014/main" id="{B8678CEA-4888-4B9B-BA54-003B71B97A7B}"/>
                      </a:ext>
                    </a:extLst>
                  </p:cNvPr>
                  <p:cNvSpPr txBox="1">
                    <a:spLocks noRot="1" noChangeAspect="1" noMove="1" noResize="1" noEditPoints="1" noAdjustHandles="1" noChangeArrowheads="1" noChangeShapeType="1" noTextEdit="1"/>
                  </p:cNvSpPr>
                  <p:nvPr/>
                </p:nvSpPr>
                <p:spPr>
                  <a:xfrm>
                    <a:off x="9424102" y="3327225"/>
                    <a:ext cx="312997" cy="307777"/>
                  </a:xfrm>
                  <a:prstGeom prst="rect">
                    <a:avLst/>
                  </a:prstGeom>
                  <a:blipFill>
                    <a:blip r:embed="rId6"/>
                    <a:stretch>
                      <a:fillRect/>
                    </a:stretch>
                  </a:blipFill>
                </p:spPr>
                <p:txBody>
                  <a:bodyPr/>
                  <a:lstStyle/>
                  <a:p>
                    <a:r>
                      <a:rPr lang="it-IT">
                        <a:noFill/>
                      </a:rPr>
                      <a:t> </a:t>
                    </a:r>
                  </a:p>
                </p:txBody>
              </p:sp>
            </mc:Fallback>
          </mc:AlternateContent>
          <p:sp>
            <p:nvSpPr>
              <p:cNvPr id="66" name="Connettore 65">
                <a:extLst>
                  <a:ext uri="{FF2B5EF4-FFF2-40B4-BE49-F238E27FC236}">
                    <a16:creationId xmlns:a16="http://schemas.microsoft.com/office/drawing/2014/main" id="{9EBF77D6-11C8-4FFA-8C51-6827780BA28D}"/>
                  </a:ext>
                </a:extLst>
              </p:cNvPr>
              <p:cNvSpPr/>
              <p:nvPr/>
            </p:nvSpPr>
            <p:spPr>
              <a:xfrm>
                <a:off x="7837052" y="3834471"/>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Connettore 67">
                <a:extLst>
                  <a:ext uri="{FF2B5EF4-FFF2-40B4-BE49-F238E27FC236}">
                    <a16:creationId xmlns:a16="http://schemas.microsoft.com/office/drawing/2014/main" id="{EB39F80E-047B-4E09-ADD3-E1D70474EEAF}"/>
                  </a:ext>
                </a:extLst>
              </p:cNvPr>
              <p:cNvSpPr/>
              <p:nvPr/>
            </p:nvSpPr>
            <p:spPr>
              <a:xfrm>
                <a:off x="8887935" y="3832073"/>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9" name="Connettore 2 68">
                <a:extLst>
                  <a:ext uri="{FF2B5EF4-FFF2-40B4-BE49-F238E27FC236}">
                    <a16:creationId xmlns:a16="http://schemas.microsoft.com/office/drawing/2014/main" id="{563AC841-A884-4658-A0F9-83026281C135}"/>
                  </a:ext>
                </a:extLst>
              </p:cNvPr>
              <p:cNvCxnSpPr>
                <a:cxnSpLocks/>
                <a:stCxn id="9" idx="2"/>
                <a:endCxn id="66" idx="0"/>
              </p:cNvCxnSpPr>
              <p:nvPr/>
            </p:nvCxnSpPr>
            <p:spPr>
              <a:xfrm>
                <a:off x="8089757" y="3559384"/>
                <a:ext cx="3031" cy="27508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72" name="Connettore 2 71">
                <a:extLst>
                  <a:ext uri="{FF2B5EF4-FFF2-40B4-BE49-F238E27FC236}">
                    <a16:creationId xmlns:a16="http://schemas.microsoft.com/office/drawing/2014/main" id="{35A5E22A-ACEB-4EA5-8FF8-06259F8D6AB9}"/>
                  </a:ext>
                </a:extLst>
              </p:cNvPr>
              <p:cNvCxnSpPr>
                <a:cxnSpLocks/>
                <a:stCxn id="61" idx="2"/>
                <a:endCxn id="68" idx="0"/>
              </p:cNvCxnSpPr>
              <p:nvPr/>
            </p:nvCxnSpPr>
            <p:spPr>
              <a:xfrm flipH="1">
                <a:off x="9143671" y="3562285"/>
                <a:ext cx="4180" cy="26978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76" name="CasellaDiTesto 75">
                  <a:extLst>
                    <a:ext uri="{FF2B5EF4-FFF2-40B4-BE49-F238E27FC236}">
                      <a16:creationId xmlns:a16="http://schemas.microsoft.com/office/drawing/2014/main" id="{B226A02C-08DA-4D40-99D4-44D7BF835390}"/>
                    </a:ext>
                  </a:extLst>
                </p:cNvPr>
                <p:cNvSpPr txBox="1"/>
                <p:nvPr/>
              </p:nvSpPr>
              <p:spPr>
                <a:xfrm>
                  <a:off x="10759488" y="3798738"/>
                  <a:ext cx="30063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4</m:t>
                            </m:r>
                          </m:sub>
                        </m:sSub>
                      </m:oMath>
                    </m:oMathPara>
                  </a14:m>
                  <a:endParaRPr lang="it-IT" sz="1600" i="1" dirty="0"/>
                </a:p>
              </p:txBody>
            </p:sp>
          </mc:Choice>
          <mc:Fallback xmlns="">
            <p:sp>
              <p:nvSpPr>
                <p:cNvPr id="76" name="CasellaDiTesto 75">
                  <a:extLst>
                    <a:ext uri="{FF2B5EF4-FFF2-40B4-BE49-F238E27FC236}">
                      <a16:creationId xmlns:a16="http://schemas.microsoft.com/office/drawing/2014/main" id="{B226A02C-08DA-4D40-99D4-44D7BF835390}"/>
                    </a:ext>
                  </a:extLst>
                </p:cNvPr>
                <p:cNvSpPr txBox="1">
                  <a:spLocks noRot="1" noChangeAspect="1" noMove="1" noResize="1" noEditPoints="1" noAdjustHandles="1" noChangeArrowheads="1" noChangeShapeType="1" noTextEdit="1"/>
                </p:cNvSpPr>
                <p:nvPr/>
              </p:nvSpPr>
              <p:spPr>
                <a:xfrm>
                  <a:off x="10759488" y="3798738"/>
                  <a:ext cx="300633" cy="307777"/>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7" name="CasellaDiTesto 76">
                  <a:extLst>
                    <a:ext uri="{FF2B5EF4-FFF2-40B4-BE49-F238E27FC236}">
                      <a16:creationId xmlns:a16="http://schemas.microsoft.com/office/drawing/2014/main" id="{5AEFF20B-71E8-48B7-9176-141D069D39BF}"/>
                    </a:ext>
                  </a:extLst>
                </p:cNvPr>
                <p:cNvSpPr txBox="1"/>
                <p:nvPr/>
              </p:nvSpPr>
              <p:spPr>
                <a:xfrm>
                  <a:off x="9714814" y="3785739"/>
                  <a:ext cx="30063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3</m:t>
                            </m:r>
                          </m:sub>
                        </m:sSub>
                      </m:oMath>
                    </m:oMathPara>
                  </a14:m>
                  <a:endParaRPr lang="it-IT" sz="1600" i="1" dirty="0"/>
                </a:p>
              </p:txBody>
            </p:sp>
          </mc:Choice>
          <mc:Fallback xmlns="">
            <p:sp>
              <p:nvSpPr>
                <p:cNvPr id="77" name="CasellaDiTesto 76">
                  <a:extLst>
                    <a:ext uri="{FF2B5EF4-FFF2-40B4-BE49-F238E27FC236}">
                      <a16:creationId xmlns:a16="http://schemas.microsoft.com/office/drawing/2014/main" id="{5AEFF20B-71E8-48B7-9176-141D069D39BF}"/>
                    </a:ext>
                  </a:extLst>
                </p:cNvPr>
                <p:cNvSpPr txBox="1">
                  <a:spLocks noRot="1" noChangeAspect="1" noMove="1" noResize="1" noEditPoints="1" noAdjustHandles="1" noChangeArrowheads="1" noChangeShapeType="1" noTextEdit="1"/>
                </p:cNvSpPr>
                <p:nvPr/>
              </p:nvSpPr>
              <p:spPr>
                <a:xfrm>
                  <a:off x="9714814" y="3785739"/>
                  <a:ext cx="300633" cy="307777"/>
                </a:xfrm>
                <a:prstGeom prst="rect">
                  <a:avLst/>
                </a:prstGeom>
                <a:blipFill>
                  <a:blip r:embed="rId8"/>
                  <a:stretch>
                    <a:fillRect/>
                  </a:stretch>
                </a:blipFill>
              </p:spPr>
              <p:txBody>
                <a:bodyPr/>
                <a:lstStyle/>
                <a:p>
                  <a:r>
                    <a:rPr lang="it-IT">
                      <a:noFill/>
                    </a:rPr>
                    <a:t> </a:t>
                  </a:r>
                </a:p>
              </p:txBody>
            </p:sp>
          </mc:Fallback>
        </mc:AlternateContent>
      </p:grpSp>
      <p:grpSp>
        <p:nvGrpSpPr>
          <p:cNvPr id="116" name="Gruppo 115">
            <a:extLst>
              <a:ext uri="{FF2B5EF4-FFF2-40B4-BE49-F238E27FC236}">
                <a16:creationId xmlns:a16="http://schemas.microsoft.com/office/drawing/2014/main" id="{C9575EEA-A2E4-4640-B963-D318434B9521}"/>
              </a:ext>
            </a:extLst>
          </p:cNvPr>
          <p:cNvGrpSpPr/>
          <p:nvPr/>
        </p:nvGrpSpPr>
        <p:grpSpPr>
          <a:xfrm>
            <a:off x="10084319" y="3887004"/>
            <a:ext cx="1526488" cy="1566606"/>
            <a:chOff x="9338358" y="4608568"/>
            <a:chExt cx="1798521" cy="2003096"/>
          </a:xfrm>
        </p:grpSpPr>
        <p:sp>
          <p:nvSpPr>
            <p:cNvPr id="79" name="Connettore 78">
              <a:extLst>
                <a:ext uri="{FF2B5EF4-FFF2-40B4-BE49-F238E27FC236}">
                  <a16:creationId xmlns:a16="http://schemas.microsoft.com/office/drawing/2014/main" id="{59FA50B8-4656-413C-A891-6300B7F25FA2}"/>
                </a:ext>
              </a:extLst>
            </p:cNvPr>
            <p:cNvSpPr/>
            <p:nvPr/>
          </p:nvSpPr>
          <p:spPr>
            <a:xfrm>
              <a:off x="9946736" y="4608568"/>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0" name="Rettangolo 79">
              <a:extLst>
                <a:ext uri="{FF2B5EF4-FFF2-40B4-BE49-F238E27FC236}">
                  <a16:creationId xmlns:a16="http://schemas.microsoft.com/office/drawing/2014/main" id="{881EAC23-981D-4386-8F58-1511C8B31129}"/>
                </a:ext>
              </a:extLst>
            </p:cNvPr>
            <p:cNvSpPr/>
            <p:nvPr/>
          </p:nvSpPr>
          <p:spPr>
            <a:xfrm>
              <a:off x="9338358" y="5380167"/>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3" name="Connettore 82">
              <a:extLst>
                <a:ext uri="{FF2B5EF4-FFF2-40B4-BE49-F238E27FC236}">
                  <a16:creationId xmlns:a16="http://schemas.microsoft.com/office/drawing/2014/main" id="{B6DF7C07-CB39-418D-9EAE-2143366EC0C7}"/>
                </a:ext>
              </a:extLst>
            </p:cNvPr>
            <p:cNvSpPr/>
            <p:nvPr/>
          </p:nvSpPr>
          <p:spPr>
            <a:xfrm>
              <a:off x="9419166" y="5756599"/>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4" name="Connettore 2 83">
              <a:extLst>
                <a:ext uri="{FF2B5EF4-FFF2-40B4-BE49-F238E27FC236}">
                  <a16:creationId xmlns:a16="http://schemas.microsoft.com/office/drawing/2014/main" id="{4DA7F9BE-6E8C-4751-93DD-6EC57D01B80C}"/>
                </a:ext>
              </a:extLst>
            </p:cNvPr>
            <p:cNvCxnSpPr>
              <a:cxnSpLocks/>
              <a:stCxn id="80" idx="2"/>
              <a:endCxn id="83" idx="0"/>
            </p:cNvCxnSpPr>
            <p:nvPr/>
          </p:nvCxnSpPr>
          <p:spPr>
            <a:xfrm>
              <a:off x="9671871" y="5481512"/>
              <a:ext cx="3031" cy="27508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88" name="Connettore curvo 87">
              <a:extLst>
                <a:ext uri="{FF2B5EF4-FFF2-40B4-BE49-F238E27FC236}">
                  <a16:creationId xmlns:a16="http://schemas.microsoft.com/office/drawing/2014/main" id="{731FB660-9350-41FD-94A6-04D47D9E8DB2}"/>
                </a:ext>
              </a:extLst>
            </p:cNvPr>
            <p:cNvCxnSpPr>
              <a:stCxn id="79" idx="2"/>
              <a:endCxn id="80" idx="0"/>
            </p:cNvCxnSpPr>
            <p:nvPr/>
          </p:nvCxnSpPr>
          <p:spPr>
            <a:xfrm rot="10800000" flipV="1">
              <a:off x="9671872" y="4868451"/>
              <a:ext cx="274865" cy="511716"/>
            </a:xfrm>
            <a:prstGeom prst="curvedConnector2">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89" name="Rettangolo 88">
              <a:extLst>
                <a:ext uri="{FF2B5EF4-FFF2-40B4-BE49-F238E27FC236}">
                  <a16:creationId xmlns:a16="http://schemas.microsoft.com/office/drawing/2014/main" id="{218B0F1A-87C9-4E85-A942-714646615CD4}"/>
                </a:ext>
              </a:extLst>
            </p:cNvPr>
            <p:cNvSpPr/>
            <p:nvPr/>
          </p:nvSpPr>
          <p:spPr>
            <a:xfrm>
              <a:off x="9338358" y="6510319"/>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0" name="Connettore 2 89">
              <a:extLst>
                <a:ext uri="{FF2B5EF4-FFF2-40B4-BE49-F238E27FC236}">
                  <a16:creationId xmlns:a16="http://schemas.microsoft.com/office/drawing/2014/main" id="{3179DC6B-8C56-41AD-939D-DE7A63C2881B}"/>
                </a:ext>
              </a:extLst>
            </p:cNvPr>
            <p:cNvCxnSpPr>
              <a:cxnSpLocks/>
              <a:stCxn id="83" idx="4"/>
              <a:endCxn id="89" idx="0"/>
            </p:cNvCxnSpPr>
            <p:nvPr/>
          </p:nvCxnSpPr>
          <p:spPr>
            <a:xfrm flipH="1">
              <a:off x="9671871" y="6276364"/>
              <a:ext cx="3031" cy="23395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94" name="Rettangolo 93">
              <a:extLst>
                <a:ext uri="{FF2B5EF4-FFF2-40B4-BE49-F238E27FC236}">
                  <a16:creationId xmlns:a16="http://schemas.microsoft.com/office/drawing/2014/main" id="{F50CA657-F9D8-4894-BD05-A34B322F843A}"/>
                </a:ext>
              </a:extLst>
            </p:cNvPr>
            <p:cNvSpPr/>
            <p:nvPr/>
          </p:nvSpPr>
          <p:spPr>
            <a:xfrm>
              <a:off x="10469854" y="5333912"/>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5" name="Connettore 94">
              <a:extLst>
                <a:ext uri="{FF2B5EF4-FFF2-40B4-BE49-F238E27FC236}">
                  <a16:creationId xmlns:a16="http://schemas.microsoft.com/office/drawing/2014/main" id="{4B140C89-B462-4306-9501-A8E5E52467D5}"/>
                </a:ext>
              </a:extLst>
            </p:cNvPr>
            <p:cNvSpPr/>
            <p:nvPr/>
          </p:nvSpPr>
          <p:spPr>
            <a:xfrm>
              <a:off x="10550662" y="5710344"/>
              <a:ext cx="511471" cy="51976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6" name="Connettore 2 95">
              <a:extLst>
                <a:ext uri="{FF2B5EF4-FFF2-40B4-BE49-F238E27FC236}">
                  <a16:creationId xmlns:a16="http://schemas.microsoft.com/office/drawing/2014/main" id="{70CE20DB-49E3-4444-A9B9-917DBBB0CC13}"/>
                </a:ext>
              </a:extLst>
            </p:cNvPr>
            <p:cNvCxnSpPr>
              <a:cxnSpLocks/>
              <a:stCxn id="94" idx="2"/>
              <a:endCxn id="95" idx="0"/>
            </p:cNvCxnSpPr>
            <p:nvPr/>
          </p:nvCxnSpPr>
          <p:spPr>
            <a:xfrm>
              <a:off x="10803367" y="5435257"/>
              <a:ext cx="3031" cy="27508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97" name="Connettore curvo 96">
              <a:extLst>
                <a:ext uri="{FF2B5EF4-FFF2-40B4-BE49-F238E27FC236}">
                  <a16:creationId xmlns:a16="http://schemas.microsoft.com/office/drawing/2014/main" id="{AAA553C1-C470-48FD-BFE5-6588C197AC54}"/>
                </a:ext>
              </a:extLst>
            </p:cNvPr>
            <p:cNvCxnSpPr>
              <a:cxnSpLocks/>
              <a:stCxn id="79" idx="6"/>
              <a:endCxn id="94" idx="0"/>
            </p:cNvCxnSpPr>
            <p:nvPr/>
          </p:nvCxnSpPr>
          <p:spPr>
            <a:xfrm>
              <a:off x="10458207" y="4868451"/>
              <a:ext cx="345160" cy="465461"/>
            </a:xfrm>
            <a:prstGeom prst="curvedConnector2">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98" name="Rettangolo 97">
              <a:extLst>
                <a:ext uri="{FF2B5EF4-FFF2-40B4-BE49-F238E27FC236}">
                  <a16:creationId xmlns:a16="http://schemas.microsoft.com/office/drawing/2014/main" id="{FBBBFEFF-CBC6-4BEF-8564-0129DB565FA2}"/>
                </a:ext>
              </a:extLst>
            </p:cNvPr>
            <p:cNvSpPr/>
            <p:nvPr/>
          </p:nvSpPr>
          <p:spPr>
            <a:xfrm>
              <a:off x="10469854" y="6464064"/>
              <a:ext cx="667025" cy="101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9" name="Connettore 2 98">
              <a:extLst>
                <a:ext uri="{FF2B5EF4-FFF2-40B4-BE49-F238E27FC236}">
                  <a16:creationId xmlns:a16="http://schemas.microsoft.com/office/drawing/2014/main" id="{21B91EDD-AF1E-427E-B7A7-7EAB9E57143D}"/>
                </a:ext>
              </a:extLst>
            </p:cNvPr>
            <p:cNvCxnSpPr>
              <a:cxnSpLocks/>
              <a:stCxn id="95" idx="4"/>
              <a:endCxn id="98" idx="0"/>
            </p:cNvCxnSpPr>
            <p:nvPr/>
          </p:nvCxnSpPr>
          <p:spPr>
            <a:xfrm flipH="1">
              <a:off x="10803367" y="6230109"/>
              <a:ext cx="3031" cy="23395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07" name="Connettore 106">
              <a:extLst>
                <a:ext uri="{FF2B5EF4-FFF2-40B4-BE49-F238E27FC236}">
                  <a16:creationId xmlns:a16="http://schemas.microsoft.com/office/drawing/2014/main" id="{ACD12E4A-B2CB-4F72-AAE3-EC8301542564}"/>
                </a:ext>
              </a:extLst>
            </p:cNvPr>
            <p:cNvSpPr/>
            <p:nvPr/>
          </p:nvSpPr>
          <p:spPr>
            <a:xfrm>
              <a:off x="10118503" y="4780011"/>
              <a:ext cx="179264" cy="176878"/>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08" name="Connettore curvo 107">
              <a:extLst>
                <a:ext uri="{FF2B5EF4-FFF2-40B4-BE49-F238E27FC236}">
                  <a16:creationId xmlns:a16="http://schemas.microsoft.com/office/drawing/2014/main" id="{4028DFE4-C45F-49AC-B58B-FC446008C5CF}"/>
                </a:ext>
              </a:extLst>
            </p:cNvPr>
            <p:cNvCxnSpPr>
              <a:cxnSpLocks/>
              <a:stCxn id="89" idx="2"/>
              <a:endCxn id="79" idx="1"/>
            </p:cNvCxnSpPr>
            <p:nvPr/>
          </p:nvCxnSpPr>
          <p:spPr>
            <a:xfrm rot="5400000" flipH="1" flipV="1">
              <a:off x="8883266" y="5473291"/>
              <a:ext cx="1926978" cy="349768"/>
            </a:xfrm>
            <a:prstGeom prst="curvedConnector5">
              <a:avLst>
                <a:gd name="adj1" fmla="val -11863"/>
                <a:gd name="adj2" fmla="val -199248"/>
                <a:gd name="adj3" fmla="val 111863"/>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2" name="Connettore curvo 111">
              <a:extLst>
                <a:ext uri="{FF2B5EF4-FFF2-40B4-BE49-F238E27FC236}">
                  <a16:creationId xmlns:a16="http://schemas.microsoft.com/office/drawing/2014/main" id="{2603F65C-0D61-45B5-B511-98C0D238BEB8}"/>
                </a:ext>
              </a:extLst>
            </p:cNvPr>
            <p:cNvCxnSpPr>
              <a:cxnSpLocks/>
              <a:stCxn id="98" idx="2"/>
              <a:endCxn id="79" idx="7"/>
            </p:cNvCxnSpPr>
            <p:nvPr/>
          </p:nvCxnSpPr>
          <p:spPr>
            <a:xfrm rot="5400000" flipH="1">
              <a:off x="9652974" y="5415017"/>
              <a:ext cx="1880723" cy="420063"/>
            </a:xfrm>
            <a:prstGeom prst="curvedConnector5">
              <a:avLst>
                <a:gd name="adj1" fmla="val -12155"/>
                <a:gd name="adj2" fmla="val -147024"/>
                <a:gd name="adj3" fmla="val 112155"/>
              </a:avLst>
            </a:prstGeom>
            <a:ln w="28575">
              <a:tailEnd type="triangle"/>
            </a:ln>
          </p:spPr>
          <p:style>
            <a:lnRef idx="1">
              <a:schemeClr val="accent2"/>
            </a:lnRef>
            <a:fillRef idx="0">
              <a:schemeClr val="accent2"/>
            </a:fillRef>
            <a:effectRef idx="0">
              <a:schemeClr val="accent2"/>
            </a:effectRef>
            <a:fontRef idx="minor">
              <a:schemeClr val="tx1"/>
            </a:fontRef>
          </p:style>
        </p:cxnSp>
      </p:grpSp>
      <p:grpSp>
        <p:nvGrpSpPr>
          <p:cNvPr id="187" name="Gruppo 186">
            <a:extLst>
              <a:ext uri="{FF2B5EF4-FFF2-40B4-BE49-F238E27FC236}">
                <a16:creationId xmlns:a16="http://schemas.microsoft.com/office/drawing/2014/main" id="{49671051-21CF-4669-9639-EC0F209426DC}"/>
              </a:ext>
            </a:extLst>
          </p:cNvPr>
          <p:cNvGrpSpPr/>
          <p:nvPr/>
        </p:nvGrpSpPr>
        <p:grpSpPr>
          <a:xfrm>
            <a:off x="7188766" y="5338173"/>
            <a:ext cx="2263366" cy="1316965"/>
            <a:chOff x="7188766" y="5338173"/>
            <a:chExt cx="2263366" cy="1316965"/>
          </a:xfrm>
        </p:grpSpPr>
        <p:grpSp>
          <p:nvGrpSpPr>
            <p:cNvPr id="182" name="Gruppo 181">
              <a:extLst>
                <a:ext uri="{FF2B5EF4-FFF2-40B4-BE49-F238E27FC236}">
                  <a16:creationId xmlns:a16="http://schemas.microsoft.com/office/drawing/2014/main" id="{C4501B30-6C7D-4DD6-A2DE-7BE2D6F9D9C5}"/>
                </a:ext>
              </a:extLst>
            </p:cNvPr>
            <p:cNvGrpSpPr/>
            <p:nvPr/>
          </p:nvGrpSpPr>
          <p:grpSpPr>
            <a:xfrm>
              <a:off x="7188766" y="5338173"/>
              <a:ext cx="2263366" cy="1100906"/>
              <a:chOff x="7022568" y="5445173"/>
              <a:chExt cx="2273628" cy="1192393"/>
            </a:xfrm>
          </p:grpSpPr>
          <p:sp>
            <p:nvSpPr>
              <p:cNvPr id="137" name="Connettore 136">
                <a:extLst>
                  <a:ext uri="{FF2B5EF4-FFF2-40B4-BE49-F238E27FC236}">
                    <a16:creationId xmlns:a16="http://schemas.microsoft.com/office/drawing/2014/main" id="{2067AAD3-9419-4A0F-8B27-87EC0F762369}"/>
                  </a:ext>
                </a:extLst>
              </p:cNvPr>
              <p:cNvSpPr/>
              <p:nvPr/>
            </p:nvSpPr>
            <p:spPr>
              <a:xfrm>
                <a:off x="7022568" y="5445173"/>
                <a:ext cx="453985" cy="478714"/>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8" name="Rettangolo 137">
                <a:extLst>
                  <a:ext uri="{FF2B5EF4-FFF2-40B4-BE49-F238E27FC236}">
                    <a16:creationId xmlns:a16="http://schemas.microsoft.com/office/drawing/2014/main" id="{A933EF0D-D676-45C2-85C9-48ECE11E6049}"/>
                  </a:ext>
                </a:extLst>
              </p:cNvPr>
              <p:cNvSpPr/>
              <p:nvPr/>
            </p:nvSpPr>
            <p:spPr>
              <a:xfrm>
                <a:off x="7678808" y="5445173"/>
                <a:ext cx="51563" cy="478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9" name="Connettore 138">
                <a:extLst>
                  <a:ext uri="{FF2B5EF4-FFF2-40B4-BE49-F238E27FC236}">
                    <a16:creationId xmlns:a16="http://schemas.microsoft.com/office/drawing/2014/main" id="{C4363614-8E36-49AB-AE87-9C4D3E90F95F}"/>
                  </a:ext>
                </a:extLst>
              </p:cNvPr>
              <p:cNvSpPr/>
              <p:nvPr/>
            </p:nvSpPr>
            <p:spPr>
              <a:xfrm>
                <a:off x="7926199" y="5445173"/>
                <a:ext cx="454062" cy="478714"/>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0" name="Connettore 139">
                <a:extLst>
                  <a:ext uri="{FF2B5EF4-FFF2-40B4-BE49-F238E27FC236}">
                    <a16:creationId xmlns:a16="http://schemas.microsoft.com/office/drawing/2014/main" id="{BAB398CA-B39C-4197-AF59-C9CEE3743CA3}"/>
                  </a:ext>
                </a:extLst>
              </p:cNvPr>
              <p:cNvSpPr/>
              <p:nvPr/>
            </p:nvSpPr>
            <p:spPr>
              <a:xfrm>
                <a:off x="8842134" y="5445173"/>
                <a:ext cx="454062" cy="478714"/>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1" name="Rettangolo 140">
                <a:extLst>
                  <a:ext uri="{FF2B5EF4-FFF2-40B4-BE49-F238E27FC236}">
                    <a16:creationId xmlns:a16="http://schemas.microsoft.com/office/drawing/2014/main" id="{ABEFCEE8-7C36-4C3F-9D31-F581992DED28}"/>
                  </a:ext>
                </a:extLst>
              </p:cNvPr>
              <p:cNvSpPr/>
              <p:nvPr/>
            </p:nvSpPr>
            <p:spPr>
              <a:xfrm>
                <a:off x="8576089" y="5445562"/>
                <a:ext cx="51563" cy="478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2" name="Connettore 141">
                <a:extLst>
                  <a:ext uri="{FF2B5EF4-FFF2-40B4-BE49-F238E27FC236}">
                    <a16:creationId xmlns:a16="http://schemas.microsoft.com/office/drawing/2014/main" id="{7BC6915E-C0A9-4B4E-B6E0-096CAB0D5940}"/>
                  </a:ext>
                </a:extLst>
              </p:cNvPr>
              <p:cNvSpPr/>
              <p:nvPr/>
            </p:nvSpPr>
            <p:spPr>
              <a:xfrm>
                <a:off x="7926199" y="6158852"/>
                <a:ext cx="454062" cy="478714"/>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3" name="Connettore 142">
                <a:extLst>
                  <a:ext uri="{FF2B5EF4-FFF2-40B4-BE49-F238E27FC236}">
                    <a16:creationId xmlns:a16="http://schemas.microsoft.com/office/drawing/2014/main" id="{B072BDC1-2EA0-42C4-9DB4-3C53E7EE3B1E}"/>
                  </a:ext>
                </a:extLst>
              </p:cNvPr>
              <p:cNvSpPr/>
              <p:nvPr/>
            </p:nvSpPr>
            <p:spPr>
              <a:xfrm>
                <a:off x="7173259" y="5624232"/>
                <a:ext cx="144101" cy="14127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4" name="Connettore 143">
                <a:extLst>
                  <a:ext uri="{FF2B5EF4-FFF2-40B4-BE49-F238E27FC236}">
                    <a16:creationId xmlns:a16="http://schemas.microsoft.com/office/drawing/2014/main" id="{72B7AA05-A385-47D5-B93B-7D268C1E6815}"/>
                  </a:ext>
                </a:extLst>
              </p:cNvPr>
              <p:cNvSpPr/>
              <p:nvPr/>
            </p:nvSpPr>
            <p:spPr>
              <a:xfrm>
                <a:off x="8081180" y="6327574"/>
                <a:ext cx="144101" cy="14127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5" name="Connettore 144">
                <a:extLst>
                  <a:ext uri="{FF2B5EF4-FFF2-40B4-BE49-F238E27FC236}">
                    <a16:creationId xmlns:a16="http://schemas.microsoft.com/office/drawing/2014/main" id="{AEF2AB8E-CB20-44B8-A539-15695AB4464C}"/>
                  </a:ext>
                </a:extLst>
              </p:cNvPr>
              <p:cNvSpPr/>
              <p:nvPr/>
            </p:nvSpPr>
            <p:spPr>
              <a:xfrm>
                <a:off x="8835278" y="6158852"/>
                <a:ext cx="454062" cy="478714"/>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6" name="Rettangolo 145">
                <a:extLst>
                  <a:ext uri="{FF2B5EF4-FFF2-40B4-BE49-F238E27FC236}">
                    <a16:creationId xmlns:a16="http://schemas.microsoft.com/office/drawing/2014/main" id="{2DA407CB-DC2C-4561-A38D-911954605BC0}"/>
                  </a:ext>
                </a:extLst>
              </p:cNvPr>
              <p:cNvSpPr/>
              <p:nvPr/>
            </p:nvSpPr>
            <p:spPr>
              <a:xfrm>
                <a:off x="8576089" y="6158852"/>
                <a:ext cx="51563" cy="478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7" name="Connettore 2 146">
                <a:extLst>
                  <a:ext uri="{FF2B5EF4-FFF2-40B4-BE49-F238E27FC236}">
                    <a16:creationId xmlns:a16="http://schemas.microsoft.com/office/drawing/2014/main" id="{0E6AA0C1-3750-4320-AC27-FAD042E422CB}"/>
                  </a:ext>
                </a:extLst>
              </p:cNvPr>
              <p:cNvCxnSpPr>
                <a:cxnSpLocks/>
                <a:stCxn id="137" idx="6"/>
                <a:endCxn id="138" idx="1"/>
              </p:cNvCxnSpPr>
              <p:nvPr/>
            </p:nvCxnSpPr>
            <p:spPr>
              <a:xfrm>
                <a:off x="7476553" y="5684530"/>
                <a:ext cx="20225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0" name="Connettore 2 149">
                <a:extLst>
                  <a:ext uri="{FF2B5EF4-FFF2-40B4-BE49-F238E27FC236}">
                    <a16:creationId xmlns:a16="http://schemas.microsoft.com/office/drawing/2014/main" id="{799EFF8F-C53D-4342-9BBE-7BE1A38838DE}"/>
                  </a:ext>
                </a:extLst>
              </p:cNvPr>
              <p:cNvCxnSpPr>
                <a:cxnSpLocks/>
                <a:stCxn id="138" idx="3"/>
                <a:endCxn id="139" idx="2"/>
              </p:cNvCxnSpPr>
              <p:nvPr/>
            </p:nvCxnSpPr>
            <p:spPr>
              <a:xfrm>
                <a:off x="7730371" y="5684530"/>
                <a:ext cx="195828"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3" name="Connettore 2 152">
                <a:extLst>
                  <a:ext uri="{FF2B5EF4-FFF2-40B4-BE49-F238E27FC236}">
                    <a16:creationId xmlns:a16="http://schemas.microsoft.com/office/drawing/2014/main" id="{8D2B2DCE-0068-4EAA-9A29-FD4DACEE4705}"/>
                  </a:ext>
                </a:extLst>
              </p:cNvPr>
              <p:cNvCxnSpPr>
                <a:cxnSpLocks/>
                <a:stCxn id="139" idx="6"/>
                <a:endCxn id="141" idx="1"/>
              </p:cNvCxnSpPr>
              <p:nvPr/>
            </p:nvCxnSpPr>
            <p:spPr>
              <a:xfrm>
                <a:off x="8380261" y="5684530"/>
                <a:ext cx="195828" cy="38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61" name="Connettore 2 160">
                <a:extLst>
                  <a:ext uri="{FF2B5EF4-FFF2-40B4-BE49-F238E27FC236}">
                    <a16:creationId xmlns:a16="http://schemas.microsoft.com/office/drawing/2014/main" id="{7C641681-0C01-451C-83FC-3B7BD18D21C7}"/>
                  </a:ext>
                </a:extLst>
              </p:cNvPr>
              <p:cNvCxnSpPr>
                <a:cxnSpLocks/>
                <a:stCxn id="141" idx="3"/>
                <a:endCxn id="140" idx="2"/>
              </p:cNvCxnSpPr>
              <p:nvPr/>
            </p:nvCxnSpPr>
            <p:spPr>
              <a:xfrm flipV="1">
                <a:off x="8627652" y="5684530"/>
                <a:ext cx="214482" cy="38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65" name="Connettore 2 164">
                <a:extLst>
                  <a:ext uri="{FF2B5EF4-FFF2-40B4-BE49-F238E27FC236}">
                    <a16:creationId xmlns:a16="http://schemas.microsoft.com/office/drawing/2014/main" id="{A47C7739-4418-46B0-B485-AA5A7612312B}"/>
                  </a:ext>
                </a:extLst>
              </p:cNvPr>
              <p:cNvCxnSpPr>
                <a:cxnSpLocks/>
                <a:stCxn id="142" idx="6"/>
                <a:endCxn id="146" idx="1"/>
              </p:cNvCxnSpPr>
              <p:nvPr/>
            </p:nvCxnSpPr>
            <p:spPr>
              <a:xfrm>
                <a:off x="8380261" y="6398209"/>
                <a:ext cx="195828"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71" name="Connettore 2 170">
                <a:extLst>
                  <a:ext uri="{FF2B5EF4-FFF2-40B4-BE49-F238E27FC236}">
                    <a16:creationId xmlns:a16="http://schemas.microsoft.com/office/drawing/2014/main" id="{2E1FFA8E-2DBA-4139-8F94-3D82717735C3}"/>
                  </a:ext>
                </a:extLst>
              </p:cNvPr>
              <p:cNvCxnSpPr>
                <a:cxnSpLocks/>
                <a:stCxn id="146" idx="3"/>
                <a:endCxn id="145" idx="2"/>
              </p:cNvCxnSpPr>
              <p:nvPr/>
            </p:nvCxnSpPr>
            <p:spPr>
              <a:xfrm>
                <a:off x="8627652" y="6398209"/>
                <a:ext cx="207626"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74" name="Connettore curvo 173">
                <a:extLst>
                  <a:ext uri="{FF2B5EF4-FFF2-40B4-BE49-F238E27FC236}">
                    <a16:creationId xmlns:a16="http://schemas.microsoft.com/office/drawing/2014/main" id="{D5BAE36E-A6EA-40D0-90E7-F526C8E976FF}"/>
                  </a:ext>
                </a:extLst>
              </p:cNvPr>
              <p:cNvCxnSpPr>
                <a:cxnSpLocks/>
                <a:stCxn id="142" idx="7"/>
              </p:cNvCxnSpPr>
              <p:nvPr/>
            </p:nvCxnSpPr>
            <p:spPr>
              <a:xfrm rot="5400000" flipH="1" flipV="1">
                <a:off x="8257915" y="5885004"/>
                <a:ext cx="399804" cy="288104"/>
              </a:xfrm>
              <a:prstGeom prst="curvedConnector3">
                <a:avLst>
                  <a:gd name="adj1" fmla="val 99237"/>
                </a:avLst>
              </a:prstGeom>
              <a:ln w="28575">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xmlns:a14="http://schemas.microsoft.com/office/drawing/2010/main">
          <mc:Choice Requires="a14">
            <p:sp>
              <p:nvSpPr>
                <p:cNvPr id="183" name="CasellaDiTesto 182">
                  <a:extLst>
                    <a:ext uri="{FF2B5EF4-FFF2-40B4-BE49-F238E27FC236}">
                      <a16:creationId xmlns:a16="http://schemas.microsoft.com/office/drawing/2014/main" id="{9BF8A261-BE4F-4431-9DFF-719FE0B834C7}"/>
                    </a:ext>
                  </a:extLst>
                </p:cNvPr>
                <p:cNvSpPr txBox="1"/>
                <p:nvPr/>
              </p:nvSpPr>
              <p:spPr>
                <a:xfrm>
                  <a:off x="8601004" y="5722302"/>
                  <a:ext cx="33844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200" i="1" smtClean="0">
                                <a:latin typeface="Cambria Math" panose="02040503050406030204" pitchFamily="18" charset="0"/>
                              </a:rPr>
                            </m:ctrlPr>
                          </m:sSubPr>
                          <m:e>
                            <m:r>
                              <a:rPr lang="it-IT" sz="1200" b="0" i="1" smtClean="0">
                                <a:latin typeface="Cambria Math" panose="02040503050406030204" pitchFamily="18" charset="0"/>
                              </a:rPr>
                              <m:t>𝑡</m:t>
                            </m:r>
                          </m:e>
                          <m:sub>
                            <m:r>
                              <a:rPr lang="it-IT" sz="1200" b="0" i="1" smtClean="0">
                                <a:latin typeface="Cambria Math" panose="02040503050406030204" pitchFamily="18" charset="0"/>
                              </a:rPr>
                              <m:t>3</m:t>
                            </m:r>
                          </m:sub>
                        </m:sSub>
                      </m:oMath>
                    </m:oMathPara>
                  </a14:m>
                  <a:endParaRPr lang="it-IT" sz="1200" i="1" dirty="0"/>
                </a:p>
              </p:txBody>
            </p:sp>
          </mc:Choice>
          <mc:Fallback xmlns="">
            <p:sp>
              <p:nvSpPr>
                <p:cNvPr id="183" name="CasellaDiTesto 182">
                  <a:extLst>
                    <a:ext uri="{FF2B5EF4-FFF2-40B4-BE49-F238E27FC236}">
                      <a16:creationId xmlns:a16="http://schemas.microsoft.com/office/drawing/2014/main" id="{9BF8A261-BE4F-4431-9DFF-719FE0B834C7}"/>
                    </a:ext>
                  </a:extLst>
                </p:cNvPr>
                <p:cNvSpPr txBox="1">
                  <a:spLocks noRot="1" noChangeAspect="1" noMove="1" noResize="1" noEditPoints="1" noAdjustHandles="1" noChangeArrowheads="1" noChangeShapeType="1" noTextEdit="1"/>
                </p:cNvSpPr>
                <p:nvPr/>
              </p:nvSpPr>
              <p:spPr>
                <a:xfrm>
                  <a:off x="8601004" y="5722302"/>
                  <a:ext cx="338442" cy="276999"/>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4" name="CasellaDiTesto 183">
                  <a:extLst>
                    <a:ext uri="{FF2B5EF4-FFF2-40B4-BE49-F238E27FC236}">
                      <a16:creationId xmlns:a16="http://schemas.microsoft.com/office/drawing/2014/main" id="{992A0BD7-E59F-4E00-9AA6-253E10958127}"/>
                    </a:ext>
                  </a:extLst>
                </p:cNvPr>
                <p:cNvSpPr txBox="1"/>
                <p:nvPr/>
              </p:nvSpPr>
              <p:spPr>
                <a:xfrm>
                  <a:off x="8617384" y="6378139"/>
                  <a:ext cx="33844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200" i="1" smtClean="0">
                                <a:latin typeface="Cambria Math" panose="02040503050406030204" pitchFamily="18" charset="0"/>
                              </a:rPr>
                            </m:ctrlPr>
                          </m:sSubPr>
                          <m:e>
                            <m:r>
                              <a:rPr lang="it-IT" sz="1200" b="0" i="1" smtClean="0">
                                <a:latin typeface="Cambria Math" panose="02040503050406030204" pitchFamily="18" charset="0"/>
                              </a:rPr>
                              <m:t>𝑡</m:t>
                            </m:r>
                          </m:e>
                          <m:sub>
                            <m:r>
                              <a:rPr lang="it-IT" sz="1200" b="0" i="1" smtClean="0">
                                <a:latin typeface="Cambria Math" panose="02040503050406030204" pitchFamily="18" charset="0"/>
                              </a:rPr>
                              <m:t>2</m:t>
                            </m:r>
                          </m:sub>
                        </m:sSub>
                      </m:oMath>
                    </m:oMathPara>
                  </a14:m>
                  <a:endParaRPr lang="it-IT" sz="1200" i="1" dirty="0"/>
                </a:p>
              </p:txBody>
            </p:sp>
          </mc:Choice>
          <mc:Fallback xmlns="">
            <p:sp>
              <p:nvSpPr>
                <p:cNvPr id="184" name="CasellaDiTesto 183">
                  <a:extLst>
                    <a:ext uri="{FF2B5EF4-FFF2-40B4-BE49-F238E27FC236}">
                      <a16:creationId xmlns:a16="http://schemas.microsoft.com/office/drawing/2014/main" id="{992A0BD7-E59F-4E00-9AA6-253E10958127}"/>
                    </a:ext>
                  </a:extLst>
                </p:cNvPr>
                <p:cNvSpPr txBox="1">
                  <a:spLocks noRot="1" noChangeAspect="1" noMove="1" noResize="1" noEditPoints="1" noAdjustHandles="1" noChangeArrowheads="1" noChangeShapeType="1" noTextEdit="1"/>
                </p:cNvSpPr>
                <p:nvPr/>
              </p:nvSpPr>
              <p:spPr>
                <a:xfrm>
                  <a:off x="8617384" y="6378139"/>
                  <a:ext cx="338442" cy="276999"/>
                </a:xfrm>
                <a:prstGeom prst="rect">
                  <a:avLst/>
                </a:prstGeom>
                <a:blipFill>
                  <a:blip r:embed="rId1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5" name="CasellaDiTesto 184">
                  <a:extLst>
                    <a:ext uri="{FF2B5EF4-FFF2-40B4-BE49-F238E27FC236}">
                      <a16:creationId xmlns:a16="http://schemas.microsoft.com/office/drawing/2014/main" id="{67D4EBB1-841F-4BB6-9EFF-8CC8BD83C0B5}"/>
                    </a:ext>
                  </a:extLst>
                </p:cNvPr>
                <p:cNvSpPr txBox="1"/>
                <p:nvPr/>
              </p:nvSpPr>
              <p:spPr>
                <a:xfrm>
                  <a:off x="7726189" y="5738757"/>
                  <a:ext cx="33844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200" i="1" smtClean="0">
                                <a:latin typeface="Cambria Math" panose="02040503050406030204" pitchFamily="18" charset="0"/>
                              </a:rPr>
                            </m:ctrlPr>
                          </m:sSubPr>
                          <m:e>
                            <m:r>
                              <a:rPr lang="it-IT" sz="1200" b="0" i="1" smtClean="0">
                                <a:latin typeface="Cambria Math" panose="02040503050406030204" pitchFamily="18" charset="0"/>
                              </a:rPr>
                              <m:t>𝑡</m:t>
                            </m:r>
                          </m:e>
                          <m:sub>
                            <m:r>
                              <a:rPr lang="it-IT" sz="1200" b="0" i="1" smtClean="0">
                                <a:latin typeface="Cambria Math" panose="02040503050406030204" pitchFamily="18" charset="0"/>
                              </a:rPr>
                              <m:t>1</m:t>
                            </m:r>
                          </m:sub>
                        </m:sSub>
                      </m:oMath>
                    </m:oMathPara>
                  </a14:m>
                  <a:endParaRPr lang="it-IT" sz="1200" i="1" dirty="0"/>
                </a:p>
              </p:txBody>
            </p:sp>
          </mc:Choice>
          <mc:Fallback xmlns="">
            <p:sp>
              <p:nvSpPr>
                <p:cNvPr id="185" name="CasellaDiTesto 184">
                  <a:extLst>
                    <a:ext uri="{FF2B5EF4-FFF2-40B4-BE49-F238E27FC236}">
                      <a16:creationId xmlns:a16="http://schemas.microsoft.com/office/drawing/2014/main" id="{67D4EBB1-841F-4BB6-9EFF-8CC8BD83C0B5}"/>
                    </a:ext>
                  </a:extLst>
                </p:cNvPr>
                <p:cNvSpPr txBox="1">
                  <a:spLocks noRot="1" noChangeAspect="1" noMove="1" noResize="1" noEditPoints="1" noAdjustHandles="1" noChangeArrowheads="1" noChangeShapeType="1" noTextEdit="1"/>
                </p:cNvSpPr>
                <p:nvPr/>
              </p:nvSpPr>
              <p:spPr>
                <a:xfrm>
                  <a:off x="7726189" y="5738757"/>
                  <a:ext cx="338442" cy="276999"/>
                </a:xfrm>
                <a:prstGeom prst="rect">
                  <a:avLst/>
                </a:prstGeom>
                <a:blipFill>
                  <a:blip r:embed="rId11"/>
                  <a:stretch>
                    <a:fillRect/>
                  </a:stretch>
                </a:blipFill>
              </p:spPr>
              <p:txBody>
                <a:bodyPr/>
                <a:lstStyle/>
                <a:p>
                  <a:r>
                    <a:rPr lang="it-IT">
                      <a:noFill/>
                    </a:rPr>
                    <a:t> </a:t>
                  </a:r>
                </a:p>
              </p:txBody>
            </p:sp>
          </mc:Fallback>
        </mc:AlternateContent>
      </p:grpSp>
    </p:spTree>
    <p:extLst>
      <p:ext uri="{BB962C8B-B14F-4D97-AF65-F5344CB8AC3E}">
        <p14:creationId xmlns:p14="http://schemas.microsoft.com/office/powerpoint/2010/main" val="4249228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6">
            <a:extLst>
              <a:ext uri="{FF2B5EF4-FFF2-40B4-BE49-F238E27FC236}">
                <a16:creationId xmlns:a16="http://schemas.microsoft.com/office/drawing/2014/main" id="{25DCEFC0-5D14-4BA8-8CB0-8E1307628F4C}"/>
              </a:ext>
            </a:extLst>
          </p:cNvPr>
          <p:cNvPicPr>
            <a:picLocks noChangeAspect="1"/>
          </p:cNvPicPr>
          <p:nvPr/>
        </p:nvPicPr>
        <p:blipFill>
          <a:blip r:embed="rId2">
            <a:alphaModFix amt="25000"/>
            <a:extLst>
              <a:ext uri="{BEBA8EAE-BF5A-486C-A8C5-ECC9F3942E4B}">
                <a14:imgProps xmlns:a14="http://schemas.microsoft.com/office/drawing/2010/main">
                  <a14:imgLayer r:embed="rId3">
                    <a14:imgEffect>
                      <a14:sharpenSoften amount="7000"/>
                    </a14:imgEffect>
                  </a14:imgLayer>
                </a14:imgProps>
              </a:ext>
              <a:ext uri="{28A0092B-C50C-407E-A947-70E740481C1C}">
                <a14:useLocalDpi xmlns:a14="http://schemas.microsoft.com/office/drawing/2010/main" val="0"/>
              </a:ext>
            </a:extLst>
          </a:blip>
          <a:srcRect/>
          <a:stretch/>
        </p:blipFill>
        <p:spPr>
          <a:xfrm>
            <a:off x="0" y="0"/>
            <a:ext cx="12191996" cy="6858000"/>
          </a:xfrm>
          <a:prstGeom prst="rect">
            <a:avLst/>
          </a:prstGeom>
          <a:noFill/>
          <a:ln cap="flat">
            <a:noFill/>
          </a:ln>
        </p:spPr>
      </p:pic>
      <p:sp>
        <p:nvSpPr>
          <p:cNvPr id="2" name="Titolo 1">
            <a:extLst>
              <a:ext uri="{FF2B5EF4-FFF2-40B4-BE49-F238E27FC236}">
                <a16:creationId xmlns:a16="http://schemas.microsoft.com/office/drawing/2014/main" id="{DAB393EF-61F1-41DC-9FDB-49F81C397D08}"/>
              </a:ext>
            </a:extLst>
          </p:cNvPr>
          <p:cNvSpPr txBox="1">
            <a:spLocks noGrp="1"/>
          </p:cNvSpPr>
          <p:nvPr>
            <p:ph type="title"/>
          </p:nvPr>
        </p:nvSpPr>
        <p:spPr/>
        <p:txBody>
          <a:bodyPr/>
          <a:lstStyle/>
          <a:p>
            <a:pPr lvl="0"/>
            <a:r>
              <a:rPr lang="it-IT" dirty="0"/>
              <a:t>Proprietà delle reti di </a:t>
            </a:r>
            <a:r>
              <a:rPr lang="it-IT" dirty="0" err="1"/>
              <a:t>petri</a:t>
            </a:r>
            <a:endParaRPr lang="it-IT" dirty="0"/>
          </a:p>
        </p:txBody>
      </p:sp>
      <p:sp>
        <p:nvSpPr>
          <p:cNvPr id="3" name="Segnaposto testo 2">
            <a:extLst>
              <a:ext uri="{FF2B5EF4-FFF2-40B4-BE49-F238E27FC236}">
                <a16:creationId xmlns:a16="http://schemas.microsoft.com/office/drawing/2014/main" id="{D62CBB0D-14B9-4065-840F-5B59F89AC184}"/>
              </a:ext>
            </a:extLst>
          </p:cNvPr>
          <p:cNvSpPr txBox="1">
            <a:spLocks noGrp="1"/>
          </p:cNvSpPr>
          <p:nvPr>
            <p:ph type="body" idx="1"/>
          </p:nvPr>
        </p:nvSpPr>
        <p:spPr/>
        <p:txBody>
          <a:bodyPr/>
          <a:lstStyle/>
          <a:p>
            <a:pPr lvl="0"/>
            <a:r>
              <a:rPr lang="it-IT" dirty="0">
                <a:solidFill>
                  <a:srgbClr val="00B050"/>
                </a:solidFill>
              </a:rPr>
              <a:t>descrizione delle caratteristiche e dei tipi di rappresentazione</a:t>
            </a:r>
          </a:p>
        </p:txBody>
      </p:sp>
    </p:spTree>
    <p:extLst>
      <p:ext uri="{BB962C8B-B14F-4D97-AF65-F5344CB8AC3E}">
        <p14:creationId xmlns:p14="http://schemas.microsoft.com/office/powerpoint/2010/main" val="3600436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51377-C4F5-428B-A7DC-0117387ECE7D}"/>
              </a:ext>
            </a:extLst>
          </p:cNvPr>
          <p:cNvSpPr>
            <a:spLocks noGrp="1"/>
          </p:cNvSpPr>
          <p:nvPr>
            <p:ph type="title"/>
          </p:nvPr>
        </p:nvSpPr>
        <p:spPr/>
        <p:txBody>
          <a:bodyPr/>
          <a:lstStyle/>
          <a:p>
            <a:r>
              <a:rPr lang="it-IT" dirty="0"/>
              <a:t>Proprietà delle reti di </a:t>
            </a:r>
            <a:r>
              <a:rPr lang="it-IT" dirty="0" err="1"/>
              <a:t>petri</a:t>
            </a:r>
            <a:r>
              <a:rPr lang="it-IT" dirty="0"/>
              <a:t>: raggiungibilità</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4765DCA0-EB68-450E-8262-19055692CD60}"/>
                  </a:ext>
                </a:extLst>
              </p:cNvPr>
              <p:cNvSpPr txBox="1"/>
              <p:nvPr/>
            </p:nvSpPr>
            <p:spPr>
              <a:xfrm>
                <a:off x="581192" y="2229853"/>
                <a:ext cx="11029616" cy="3784819"/>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cs typeface="Adobe Arabic" panose="02040503050201020203" pitchFamily="18" charset="-78"/>
                  </a:rPr>
                  <a:t>Si consideri una generica rete di Petri P/N = (P, T, F, W, M</a:t>
                </a:r>
                <a:r>
                  <a:rPr lang="it-IT" sz="2000" baseline="-25000" dirty="0">
                    <a:solidFill>
                      <a:schemeClr val="bg2">
                        <a:lumMod val="25000"/>
                      </a:schemeClr>
                    </a:solidFill>
                    <a:latin typeface="Arial Nova" panose="020B0504020202020204" pitchFamily="34" charset="0"/>
                    <a:cs typeface="Adobe Arabic" panose="02040503050201020203" pitchFamily="18" charset="-78"/>
                  </a:rPr>
                  <a:t>0</a:t>
                </a:r>
                <a:r>
                  <a:rPr lang="it-IT" sz="2000" dirty="0">
                    <a:solidFill>
                      <a:schemeClr val="bg2">
                        <a:lumMod val="25000"/>
                      </a:schemeClr>
                    </a:solidFill>
                    <a:latin typeface="Arial Nova" panose="020B0504020202020204" pitchFamily="34" charset="0"/>
                    <a:cs typeface="Adobe Arabic" panose="02040503050201020203" pitchFamily="18" charset="-78"/>
                  </a:rPr>
                  <a:t>), dove M</a:t>
                </a:r>
                <a:r>
                  <a:rPr lang="it-IT" sz="2000" baseline="-25000" dirty="0">
                    <a:solidFill>
                      <a:schemeClr val="bg2">
                        <a:lumMod val="25000"/>
                      </a:schemeClr>
                    </a:solidFill>
                    <a:latin typeface="Arial Nova" panose="020B0504020202020204" pitchFamily="34" charset="0"/>
                    <a:cs typeface="Adobe Arabic" panose="02040503050201020203" pitchFamily="18" charset="-78"/>
                  </a:rPr>
                  <a:t>0</a:t>
                </a:r>
                <a:r>
                  <a:rPr lang="it-IT" sz="2000" dirty="0">
                    <a:solidFill>
                      <a:schemeClr val="bg2">
                        <a:lumMod val="25000"/>
                      </a:schemeClr>
                    </a:solidFill>
                    <a:latin typeface="Arial Nova" panose="020B0504020202020204" pitchFamily="34" charset="0"/>
                    <a:cs typeface="Adobe Arabic" panose="02040503050201020203" pitchFamily="18" charset="-78"/>
                  </a:rPr>
                  <a:t> è la marcatura iniziale.</a:t>
                </a:r>
              </a:p>
              <a:p>
                <a:endParaRPr lang="it-IT" sz="2000" dirty="0">
                  <a:solidFill>
                    <a:schemeClr val="bg2">
                      <a:lumMod val="25000"/>
                    </a:schemeClr>
                  </a:solidFill>
                  <a:latin typeface="Arial Nova" panose="020B0504020202020204" pitchFamily="34" charset="0"/>
                  <a:cs typeface="Adobe Arabic" panose="02040503050201020203" pitchFamily="18" charset="-78"/>
                </a:endParaRPr>
              </a:p>
              <a:p>
                <a:r>
                  <a:rPr lang="it-IT" sz="2000" dirty="0">
                    <a:solidFill>
                      <a:schemeClr val="bg2">
                        <a:lumMod val="25000"/>
                      </a:schemeClr>
                    </a:solidFill>
                    <a:latin typeface="Arial Nova" panose="020B0504020202020204" pitchFamily="34" charset="0"/>
                    <a:cs typeface="Adobe Arabic" panose="02040503050201020203" pitchFamily="18" charset="-78"/>
                  </a:rPr>
                  <a:t>Una marcatura </a:t>
                </a:r>
                <a14:m>
                  <m:oMath xmlns:m="http://schemas.openxmlformats.org/officeDocument/2006/math">
                    <m:sSup>
                      <m:sSupPr>
                        <m:ctrlPr>
                          <a:rPr lang="it-IT" sz="2000" i="1" smtClean="0">
                            <a:solidFill>
                              <a:schemeClr val="bg2">
                                <a:lumMod val="25000"/>
                              </a:schemeClr>
                            </a:solidFill>
                            <a:latin typeface="Cambria Math" panose="02040503050406030204" pitchFamily="18" charset="0"/>
                            <a:cs typeface="Adobe Arabic" panose="02040503050201020203" pitchFamily="18" charset="-78"/>
                          </a:rPr>
                        </m:ctrlPr>
                      </m:sSupPr>
                      <m:e>
                        <m:r>
                          <a:rPr lang="it-IT" sz="2000" b="0" i="1" smtClean="0">
                            <a:solidFill>
                              <a:schemeClr val="bg2">
                                <a:lumMod val="25000"/>
                              </a:schemeClr>
                            </a:solidFill>
                            <a:latin typeface="Cambria Math" panose="02040503050406030204" pitchFamily="18" charset="0"/>
                            <a:cs typeface="Adobe Arabic" panose="02040503050201020203" pitchFamily="18" charset="-78"/>
                          </a:rPr>
                          <m:t>𝑀</m:t>
                        </m:r>
                      </m:e>
                      <m:sup>
                        <m:r>
                          <a:rPr lang="it-IT" sz="2000" b="0" i="1" smtClean="0">
                            <a:solidFill>
                              <a:schemeClr val="bg2">
                                <a:lumMod val="25000"/>
                              </a:schemeClr>
                            </a:solidFill>
                            <a:latin typeface="Cambria Math" panose="02040503050406030204" pitchFamily="18" charset="0"/>
                            <a:cs typeface="Adobe Arabic" panose="02040503050201020203" pitchFamily="18" charset="-78"/>
                          </a:rPr>
                          <m:t>′′</m:t>
                        </m:r>
                      </m:sup>
                    </m:sSup>
                  </m:oMath>
                </a14:m>
                <a:r>
                  <a:rPr lang="it-IT" sz="2000" dirty="0">
                    <a:solidFill>
                      <a:schemeClr val="bg2">
                        <a:lumMod val="25000"/>
                      </a:schemeClr>
                    </a:solidFill>
                    <a:latin typeface="Arial Nova" panose="020B0504020202020204" pitchFamily="34" charset="0"/>
                    <a:cs typeface="Adobe Arabic" panose="02040503050201020203" pitchFamily="18" charset="-78"/>
                  </a:rPr>
                  <a:t>è </a:t>
                </a:r>
                <a:r>
                  <a:rPr lang="it-IT" sz="2000" i="1" dirty="0">
                    <a:solidFill>
                      <a:schemeClr val="bg2">
                        <a:lumMod val="25000"/>
                      </a:schemeClr>
                    </a:solidFill>
                    <a:latin typeface="Arial Nova" panose="020B0504020202020204" pitchFamily="34" charset="0"/>
                    <a:cs typeface="Adobe Arabic" panose="02040503050201020203" pitchFamily="18" charset="-78"/>
                  </a:rPr>
                  <a:t>raggiungibile</a:t>
                </a:r>
                <a:r>
                  <a:rPr lang="it-IT" sz="2000" dirty="0">
                    <a:solidFill>
                      <a:schemeClr val="bg2">
                        <a:lumMod val="25000"/>
                      </a:schemeClr>
                    </a:solidFill>
                    <a:latin typeface="Arial Nova" panose="020B0504020202020204" pitchFamily="34" charset="0"/>
                    <a:cs typeface="Adobe Arabic" panose="02040503050201020203" pitchFamily="18" charset="-78"/>
                  </a:rPr>
                  <a:t> a partire dalla marcatura </a:t>
                </a:r>
                <a14:m>
                  <m:oMath xmlns:m="http://schemas.openxmlformats.org/officeDocument/2006/math">
                    <m:r>
                      <a:rPr lang="it-IT" sz="2000" i="1" dirty="0" smtClean="0">
                        <a:solidFill>
                          <a:schemeClr val="bg2">
                            <a:lumMod val="25000"/>
                          </a:schemeClr>
                        </a:solidFill>
                        <a:latin typeface="Cambria Math" panose="02040503050406030204" pitchFamily="18" charset="0"/>
                        <a:cs typeface="Adobe Arabic" panose="02040503050201020203" pitchFamily="18" charset="-78"/>
                      </a:rPr>
                      <m:t>𝑀</m:t>
                    </m:r>
                  </m:oMath>
                </a14:m>
                <a:r>
                  <a:rPr lang="it-IT" sz="2000" dirty="0">
                    <a:solidFill>
                      <a:schemeClr val="bg2">
                        <a:lumMod val="25000"/>
                      </a:schemeClr>
                    </a:solidFill>
                    <a:latin typeface="Arial Nova" panose="020B0504020202020204" pitchFamily="34" charset="0"/>
                    <a:cs typeface="Adobe Arabic" panose="02040503050201020203" pitchFamily="18" charset="-78"/>
                  </a:rPr>
                  <a:t> se esiste almeno una sequenza di transizioni, la cui esecuzione permette di ottenere </a:t>
                </a:r>
                <a14:m>
                  <m:oMath xmlns:m="http://schemas.openxmlformats.org/officeDocument/2006/math">
                    <m:sSup>
                      <m:sSupPr>
                        <m:ctrlPr>
                          <a:rPr lang="it-IT" sz="2000" i="1">
                            <a:solidFill>
                              <a:schemeClr val="bg2">
                                <a:lumMod val="25000"/>
                              </a:schemeClr>
                            </a:solidFill>
                            <a:latin typeface="Cambria Math" panose="02040503050406030204" pitchFamily="18" charset="0"/>
                            <a:cs typeface="Adobe Arabic" panose="02040503050201020203" pitchFamily="18" charset="-78"/>
                          </a:rPr>
                        </m:ctrlPr>
                      </m:sSupPr>
                      <m:e>
                        <m:r>
                          <a:rPr lang="it-IT" sz="2000" i="1">
                            <a:solidFill>
                              <a:schemeClr val="bg2">
                                <a:lumMod val="25000"/>
                              </a:schemeClr>
                            </a:solidFill>
                            <a:latin typeface="Cambria Math" panose="02040503050406030204" pitchFamily="18" charset="0"/>
                            <a:cs typeface="Adobe Arabic" panose="02040503050201020203" pitchFamily="18" charset="-78"/>
                          </a:rPr>
                          <m:t>𝑀</m:t>
                        </m:r>
                      </m:e>
                      <m:sup>
                        <m:r>
                          <a:rPr lang="it-IT" sz="2000" b="0" i="1" smtClean="0">
                            <a:solidFill>
                              <a:schemeClr val="bg2">
                                <a:lumMod val="25000"/>
                              </a:schemeClr>
                            </a:solidFill>
                            <a:latin typeface="Cambria Math" panose="02040503050406030204" pitchFamily="18" charset="0"/>
                            <a:cs typeface="Adobe Arabic" panose="02040503050201020203" pitchFamily="18" charset="-78"/>
                          </a:rPr>
                          <m:t>′</m:t>
                        </m:r>
                      </m:sup>
                    </m:sSup>
                  </m:oMath>
                </a14:m>
                <a:r>
                  <a:rPr lang="it-IT" sz="2000" dirty="0">
                    <a:solidFill>
                      <a:schemeClr val="bg2">
                        <a:lumMod val="25000"/>
                      </a:schemeClr>
                    </a:solidFill>
                    <a:latin typeface="Arial Nova" panose="020B0504020202020204" pitchFamily="34" charset="0"/>
                    <a:cs typeface="Adobe Arabic" panose="02040503050201020203" pitchFamily="18" charset="-78"/>
                  </a:rPr>
                  <a:t> da</a:t>
                </a:r>
                <a14:m>
                  <m:oMath xmlns:m="http://schemas.openxmlformats.org/officeDocument/2006/math">
                    <m:r>
                      <a:rPr lang="it-IT" sz="2000" i="1" dirty="0">
                        <a:solidFill>
                          <a:schemeClr val="bg2">
                            <a:lumMod val="25000"/>
                          </a:schemeClr>
                        </a:solidFill>
                        <a:latin typeface="Cambria Math" panose="02040503050406030204" pitchFamily="18" charset="0"/>
                        <a:cs typeface="Adobe Arabic" panose="02040503050201020203" pitchFamily="18" charset="-78"/>
                      </a:rPr>
                      <m:t>𝑀</m:t>
                    </m:r>
                  </m:oMath>
                </a14:m>
                <a:r>
                  <a:rPr lang="it-IT" sz="2000" dirty="0">
                    <a:solidFill>
                      <a:schemeClr val="bg2">
                        <a:lumMod val="25000"/>
                      </a:schemeClr>
                    </a:solidFill>
                    <a:latin typeface="Arial Nova" panose="020B0504020202020204" pitchFamily="34" charset="0"/>
                    <a:cs typeface="Adobe Arabic" panose="02040503050201020203" pitchFamily="18" charset="-78"/>
                  </a:rPr>
                  <a:t>.</a:t>
                </a:r>
              </a:p>
              <a:p>
                <a:endParaRPr lang="it-IT" sz="2000" dirty="0">
                  <a:solidFill>
                    <a:schemeClr val="bg2">
                      <a:lumMod val="25000"/>
                    </a:schemeClr>
                  </a:solidFill>
                  <a:latin typeface="Arial Nova" panose="020B0504020202020204" pitchFamily="34" charset="0"/>
                  <a:cs typeface="Adobe Arabic" panose="02040503050201020203" pitchFamily="18" charset="-78"/>
                </a:endParaRPr>
              </a:p>
              <a:p>
                <a:r>
                  <a:rPr lang="it-IT" sz="2000" dirty="0">
                    <a:solidFill>
                      <a:schemeClr val="bg2">
                        <a:lumMod val="25000"/>
                      </a:schemeClr>
                    </a:solidFill>
                    <a:latin typeface="Arial Nova" panose="020B0504020202020204" pitchFamily="34" charset="0"/>
                    <a:cs typeface="Adobe Arabic" panose="02040503050201020203" pitchFamily="18" charset="-78"/>
                  </a:rPr>
                  <a:t>L’insieme di raggiungibilità </a:t>
                </a:r>
                <a14:m>
                  <m:oMath xmlns:m="http://schemas.openxmlformats.org/officeDocument/2006/math">
                    <m:r>
                      <a:rPr lang="it-IT" sz="2000" b="0" i="1" smtClean="0">
                        <a:solidFill>
                          <a:schemeClr val="bg2">
                            <a:lumMod val="25000"/>
                          </a:schemeClr>
                        </a:solidFill>
                        <a:latin typeface="Cambria Math" panose="02040503050406030204" pitchFamily="18" charset="0"/>
                        <a:cs typeface="Adobe Arabic" panose="02040503050201020203" pitchFamily="18" charset="-78"/>
                      </a:rPr>
                      <m:t>𝑅</m:t>
                    </m:r>
                    <m:d>
                      <m:dPr>
                        <m:ctrlPr>
                          <a:rPr lang="it-IT" sz="2000" b="0" i="1" smtClean="0">
                            <a:solidFill>
                              <a:schemeClr val="bg2">
                                <a:lumMod val="25000"/>
                              </a:schemeClr>
                            </a:solidFill>
                            <a:latin typeface="Cambria Math" panose="02040503050406030204" pitchFamily="18" charset="0"/>
                            <a:cs typeface="Adobe Arabic" panose="02040503050201020203" pitchFamily="18" charset="-78"/>
                          </a:rPr>
                        </m:ctrlPr>
                      </m:dPr>
                      <m:e>
                        <m:f>
                          <m:fPr>
                            <m:type m:val="lin"/>
                            <m:ctrlPr>
                              <a:rPr lang="it-IT" sz="2000" b="0" i="1" smtClean="0">
                                <a:solidFill>
                                  <a:schemeClr val="bg2">
                                    <a:lumMod val="25000"/>
                                  </a:schemeClr>
                                </a:solidFill>
                                <a:latin typeface="Cambria Math" panose="02040503050406030204" pitchFamily="18" charset="0"/>
                                <a:cs typeface="Adobe Arabic" panose="02040503050201020203" pitchFamily="18" charset="-78"/>
                              </a:rPr>
                            </m:ctrlPr>
                          </m:fPr>
                          <m:num>
                            <m:r>
                              <a:rPr lang="it-IT" sz="2000" b="0" i="1" smtClean="0">
                                <a:solidFill>
                                  <a:schemeClr val="bg2">
                                    <a:lumMod val="25000"/>
                                  </a:schemeClr>
                                </a:solidFill>
                                <a:latin typeface="Cambria Math" panose="02040503050406030204" pitchFamily="18" charset="0"/>
                                <a:cs typeface="Adobe Arabic" panose="02040503050201020203" pitchFamily="18" charset="-78"/>
                              </a:rPr>
                              <m:t>𝑃</m:t>
                            </m:r>
                          </m:num>
                          <m:den>
                            <m:r>
                              <a:rPr lang="it-IT" sz="2000" b="0" i="1" smtClean="0">
                                <a:solidFill>
                                  <a:schemeClr val="bg2">
                                    <a:lumMod val="25000"/>
                                  </a:schemeClr>
                                </a:solidFill>
                                <a:latin typeface="Cambria Math" panose="02040503050406030204" pitchFamily="18" charset="0"/>
                                <a:cs typeface="Adobe Arabic" panose="02040503050201020203" pitchFamily="18" charset="-78"/>
                              </a:rPr>
                              <m:t>𝑇</m:t>
                            </m:r>
                          </m:den>
                        </m:f>
                        <m:r>
                          <a:rPr lang="it-IT" sz="2000" b="0" i="1" smtClean="0">
                            <a:solidFill>
                              <a:schemeClr val="bg2">
                                <a:lumMod val="25000"/>
                              </a:schemeClr>
                            </a:solidFill>
                            <a:latin typeface="Cambria Math" panose="02040503050406030204" pitchFamily="18" charset="0"/>
                            <a:cs typeface="Adobe Arabic" panose="02040503050201020203" pitchFamily="18" charset="-78"/>
                          </a:rPr>
                          <m:t>, </m:t>
                        </m:r>
                        <m:r>
                          <a:rPr lang="it-IT" sz="2000" b="0" i="1" smtClean="0">
                            <a:solidFill>
                              <a:schemeClr val="bg2">
                                <a:lumMod val="25000"/>
                              </a:schemeClr>
                            </a:solidFill>
                            <a:latin typeface="Cambria Math" panose="02040503050406030204" pitchFamily="18" charset="0"/>
                            <a:cs typeface="Adobe Arabic" panose="02040503050201020203" pitchFamily="18" charset="-78"/>
                          </a:rPr>
                          <m:t>𝑀</m:t>
                        </m:r>
                      </m:e>
                    </m:d>
                  </m:oMath>
                </a14:m>
                <a:r>
                  <a:rPr lang="it-IT" sz="2000" dirty="0">
                    <a:solidFill>
                      <a:schemeClr val="bg2">
                        <a:lumMod val="25000"/>
                      </a:schemeClr>
                    </a:solidFill>
                    <a:latin typeface="Arial Nova" panose="020B0504020202020204" pitchFamily="34" charset="0"/>
                    <a:cs typeface="Adobe Arabic" panose="02040503050201020203" pitchFamily="18" charset="-78"/>
                  </a:rPr>
                  <a:t> è definito come il più piccolo insieme di marcature tale che:</a:t>
                </a:r>
              </a:p>
              <a:p>
                <a:endParaRPr lang="it-IT" sz="2000" dirty="0">
                  <a:solidFill>
                    <a:schemeClr val="bg2">
                      <a:lumMod val="25000"/>
                    </a:schemeClr>
                  </a:solidFill>
                  <a:latin typeface="Arial Nova" panose="020B0504020202020204" pitchFamily="34" charset="0"/>
                  <a:cs typeface="Adobe Arabic" panose="02040503050201020203" pitchFamily="18" charset="-78"/>
                </a:endParaRPr>
              </a:p>
              <a:p>
                <a:pPr/>
                <a14:m>
                  <m:oMathPara xmlns:m="http://schemas.openxmlformats.org/officeDocument/2006/math">
                    <m:oMathParaPr>
                      <m:jc m:val="centerGroup"/>
                    </m:oMathParaPr>
                    <m:oMath xmlns:m="http://schemas.openxmlformats.org/officeDocument/2006/math">
                      <m:d>
                        <m:dPr>
                          <m:begChr m:val="{"/>
                          <m:endChr m:val=""/>
                          <m:ctrlPr>
                            <a:rPr lang="it-IT" sz="2000" i="1" smtClean="0">
                              <a:solidFill>
                                <a:schemeClr val="bg2">
                                  <a:lumMod val="25000"/>
                                </a:schemeClr>
                              </a:solidFill>
                              <a:latin typeface="Cambria Math" panose="02040503050406030204" pitchFamily="18" charset="0"/>
                              <a:cs typeface="Adobe Arabic" panose="02040503050201020203" pitchFamily="18" charset="-78"/>
                            </a:rPr>
                          </m:ctrlPr>
                        </m:dPr>
                        <m:e>
                          <m:eqArr>
                            <m:eqArrPr>
                              <m:ctrlPr>
                                <a:rPr lang="it-IT" sz="2000" i="1">
                                  <a:solidFill>
                                    <a:schemeClr val="bg2">
                                      <a:lumMod val="25000"/>
                                    </a:schemeClr>
                                  </a:solidFill>
                                  <a:latin typeface="Cambria Math" panose="02040503050406030204" pitchFamily="18" charset="0"/>
                                  <a:cs typeface="Adobe Arabic" panose="02040503050201020203" pitchFamily="18" charset="-78"/>
                                </a:rPr>
                              </m:ctrlPr>
                            </m:eqArrPr>
                            <m:e>
                              <m:r>
                                <a:rPr lang="it-IT" sz="2000" i="1">
                                  <a:solidFill>
                                    <a:schemeClr val="bg2">
                                      <a:lumMod val="25000"/>
                                    </a:schemeClr>
                                  </a:solidFill>
                                  <a:latin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𝑅</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f>
                                <m:fPr>
                                  <m:type m:val="lin"/>
                                  <m:ctrlP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ctrlPr>
                                </m:fPr>
                                <m:num>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𝑃</m:t>
                                  </m:r>
                                </m:num>
                                <m:den>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𝑇</m:t>
                                  </m:r>
                                </m:den>
                              </m:f>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 </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e>
                            <m:e>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dirty="0">
                                  <a:solidFill>
                                    <a:schemeClr val="bg2">
                                      <a:lumMod val="25000"/>
                                    </a:schemeClr>
                                  </a:solidFill>
                                  <a:latin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𝑅</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f>
                                <m:fPr>
                                  <m:type m:val="lin"/>
                                  <m:ctrlP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ctrlPr>
                                </m:fPr>
                                <m:num>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𝑃</m:t>
                                  </m:r>
                                </m:num>
                                <m:den>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𝑇</m:t>
                                  </m:r>
                                </m:den>
                              </m:f>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 </m:t>
                              </m:r>
                              <m:r>
                                <a:rPr lang="it-IT" sz="2000" i="1">
                                  <a:solidFill>
                                    <a:schemeClr val="bg2">
                                      <a:lumMod val="25000"/>
                                    </a:schemeClr>
                                  </a:solidFill>
                                  <a:latin typeface="Cambria Math" panose="02040503050406030204" pitchFamily="18" charset="0"/>
                                  <a:ea typeface="Cambria Math" panose="02040503050406030204" pitchFamily="18" charset="0"/>
                                </a:rPr>
                                <m:t>𝑡</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i="1">
                                  <a:solidFill>
                                    <a:schemeClr val="bg2">
                                      <a:lumMod val="25000"/>
                                    </a:schemeClr>
                                  </a:solidFill>
                                  <a:latin typeface="Cambria Math" panose="02040503050406030204" pitchFamily="18" charset="0"/>
                                  <a:ea typeface="Cambria Math" panose="02040503050406030204" pitchFamily="18" charset="0"/>
                                </a:rPr>
                                <m:t>𝑇</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i="1" dirty="0">
                                  <a:solidFill>
                                    <a:schemeClr val="bg2">
                                      <a:lumMod val="25000"/>
                                    </a:schemeClr>
                                  </a:solidFill>
                                  <a:latin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cs typeface="Adobe Arabic" panose="02040503050201020203" pitchFamily="18" charset="-78"/>
                                </a:rPr>
                                <m:t>𝑡</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&gt;</m:t>
                              </m:r>
                              <m:sSup>
                                <m:sSupPr>
                                  <m:ctrlPr>
                                    <a:rPr lang="it-IT" sz="2000" i="1">
                                      <a:solidFill>
                                        <a:schemeClr val="bg2">
                                          <a:lumMod val="25000"/>
                                        </a:schemeClr>
                                      </a:solidFill>
                                      <a:latin typeface="Cambria Math" panose="02040503050406030204" pitchFamily="18" charset="0"/>
                                      <a:cs typeface="Adobe Arabic" panose="02040503050201020203" pitchFamily="18" charset="-78"/>
                                    </a:rPr>
                                  </m:ctrlPr>
                                </m:sSupPr>
                                <m:e>
                                  <m:r>
                                    <a:rPr lang="it-IT" sz="2000" i="1">
                                      <a:solidFill>
                                        <a:schemeClr val="bg2">
                                          <a:lumMod val="25000"/>
                                        </a:schemeClr>
                                      </a:solidFill>
                                      <a:latin typeface="Cambria Math" panose="02040503050406030204" pitchFamily="18" charset="0"/>
                                      <a:cs typeface="Adobe Arabic" panose="02040503050201020203" pitchFamily="18" charset="-78"/>
                                    </a:rPr>
                                    <m:t>𝑀</m:t>
                                  </m:r>
                                </m:e>
                                <m:sup>
                                  <m:r>
                                    <a:rPr lang="it-IT" sz="2000" i="1">
                                      <a:solidFill>
                                        <a:schemeClr val="bg2">
                                          <a:lumMod val="25000"/>
                                        </a:schemeClr>
                                      </a:solidFill>
                                      <a:latin typeface="Cambria Math" panose="02040503050406030204" pitchFamily="18" charset="0"/>
                                      <a:cs typeface="Adobe Arabic" panose="02040503050201020203" pitchFamily="18" charset="-78"/>
                                    </a:rPr>
                                    <m:t>′</m:t>
                                  </m:r>
                                </m:sup>
                              </m:sSup>
                              <m:r>
                                <a:rPr lang="it-IT" sz="2000" i="1">
                                  <a:solidFill>
                                    <a:schemeClr val="bg2">
                                      <a:lumMod val="25000"/>
                                    </a:schemeClr>
                                  </a:solidFill>
                                  <a:latin typeface="Cambria Math" panose="02040503050406030204" pitchFamily="18" charset="0"/>
                                  <a:cs typeface="Adobe Arabic" panose="02040503050201020203" pitchFamily="18" charset="-78"/>
                                </a:rPr>
                                <m:t>) </m:t>
                              </m:r>
                              <m:groupChr>
                                <m:groupChrPr>
                                  <m:chr m:val="⇒"/>
                                  <m:pos m:val="top"/>
                                  <m:ctrlPr>
                                    <a:rPr lang="it-IT" sz="2000" i="1" smtClean="0">
                                      <a:solidFill>
                                        <a:schemeClr val="bg2">
                                          <a:lumMod val="25000"/>
                                        </a:schemeClr>
                                      </a:solidFill>
                                      <a:latin typeface="Cambria Math" panose="02040503050406030204" pitchFamily="18" charset="0"/>
                                      <a:cs typeface="Adobe Arabic" panose="02040503050201020203" pitchFamily="18" charset="-78"/>
                                    </a:rPr>
                                  </m:ctrlPr>
                                </m:groupChrPr>
                                <m:e/>
                              </m:groupChr>
                              <m:sSup>
                                <m:sSupPr>
                                  <m:ctrlPr>
                                    <a:rPr lang="it-IT" sz="2000" i="1" smtClean="0">
                                      <a:solidFill>
                                        <a:schemeClr val="bg2">
                                          <a:lumMod val="25000"/>
                                        </a:schemeClr>
                                      </a:solidFill>
                                      <a:latin typeface="Cambria Math" panose="02040503050406030204" pitchFamily="18" charset="0"/>
                                      <a:cs typeface="Adobe Arabic" panose="02040503050201020203" pitchFamily="18" charset="-78"/>
                                    </a:rPr>
                                  </m:ctrlPr>
                                </m:sSupPr>
                                <m:e>
                                  <m:r>
                                    <a:rPr lang="it-IT" sz="2000" i="1">
                                      <a:solidFill>
                                        <a:schemeClr val="bg2">
                                          <a:lumMod val="25000"/>
                                        </a:schemeClr>
                                      </a:solidFill>
                                      <a:latin typeface="Cambria Math" panose="02040503050406030204" pitchFamily="18" charset="0"/>
                                      <a:cs typeface="Adobe Arabic" panose="02040503050201020203" pitchFamily="18" charset="-78"/>
                                    </a:rPr>
                                    <m:t>𝑀</m:t>
                                  </m:r>
                                </m:e>
                                <m:sup>
                                  <m:r>
                                    <a:rPr lang="it-IT" sz="2000" i="1">
                                      <a:solidFill>
                                        <a:schemeClr val="bg2">
                                          <a:lumMod val="25000"/>
                                        </a:schemeClr>
                                      </a:solidFill>
                                      <a:latin typeface="Cambria Math" panose="02040503050406030204" pitchFamily="18" charset="0"/>
                                      <a:cs typeface="Adobe Arabic" panose="02040503050201020203" pitchFamily="18" charset="-78"/>
                                    </a:rPr>
                                    <m:t>′</m:t>
                                  </m:r>
                                </m:sup>
                              </m:sSup>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𝑅</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f>
                                <m:fPr>
                                  <m:type m:val="lin"/>
                                  <m:ctrlP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ctrlPr>
                                </m:fPr>
                                <m:num>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𝑃</m:t>
                                  </m:r>
                                </m:num>
                                <m:den>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𝑇</m:t>
                                  </m:r>
                                </m:den>
                              </m:f>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𝑀</m:t>
                              </m:r>
                              <m:r>
                                <a:rPr lang="it-IT" sz="2000" i="1">
                                  <a:solidFill>
                                    <a:schemeClr val="bg2">
                                      <a:lumMod val="25000"/>
                                    </a:schemeClr>
                                  </a:solidFill>
                                  <a:latin typeface="Cambria Math" panose="02040503050406030204" pitchFamily="18" charset="0"/>
                                  <a:ea typeface="Cambria Math" panose="02040503050406030204" pitchFamily="18" charset="0"/>
                                  <a:cs typeface="Adobe Arabic" panose="02040503050201020203" pitchFamily="18" charset="-78"/>
                                </a:rPr>
                                <m:t>)</m:t>
                              </m:r>
                            </m:e>
                          </m:eqArr>
                        </m:e>
                      </m:d>
                    </m:oMath>
                  </m:oMathPara>
                </a14:m>
                <a:endParaRPr lang="it-IT" sz="2000" i="1" dirty="0">
                  <a:solidFill>
                    <a:schemeClr val="bg2">
                      <a:lumMod val="25000"/>
                    </a:schemeClr>
                  </a:solidFill>
                  <a:latin typeface="Arial Nova" panose="020B0504020202020204" pitchFamily="34" charset="0"/>
                  <a:cs typeface="Adobe Arabic" panose="02040503050201020203" pitchFamily="18" charset="-78"/>
                </a:endParaRPr>
              </a:p>
              <a:p>
                <a:endParaRPr lang="it-IT" sz="2800" dirty="0">
                  <a:solidFill>
                    <a:schemeClr val="bg2">
                      <a:lumMod val="25000"/>
                    </a:schemeClr>
                  </a:solidFill>
                  <a:latin typeface="Cambria" panose="02040503050406030204" pitchFamily="18" charset="0"/>
                  <a:ea typeface="Cambria" panose="02040503050406030204" pitchFamily="18" charset="0"/>
                </a:endParaRPr>
              </a:p>
            </p:txBody>
          </p:sp>
        </mc:Choice>
        <mc:Fallback xmlns="">
          <p:sp>
            <p:nvSpPr>
              <p:cNvPr id="4" name="CasellaDiTesto 3">
                <a:extLst>
                  <a:ext uri="{FF2B5EF4-FFF2-40B4-BE49-F238E27FC236}">
                    <a16:creationId xmlns:a16="http://schemas.microsoft.com/office/drawing/2014/main" id="{4765DCA0-EB68-450E-8262-19055692CD60}"/>
                  </a:ext>
                </a:extLst>
              </p:cNvPr>
              <p:cNvSpPr txBox="1">
                <a:spLocks noRot="1" noChangeAspect="1" noMove="1" noResize="1" noEditPoints="1" noAdjustHandles="1" noChangeArrowheads="1" noChangeShapeType="1" noTextEdit="1"/>
              </p:cNvSpPr>
              <p:nvPr/>
            </p:nvSpPr>
            <p:spPr>
              <a:xfrm>
                <a:off x="581192" y="2229853"/>
                <a:ext cx="11029616" cy="3784819"/>
              </a:xfrm>
              <a:prstGeom prst="rect">
                <a:avLst/>
              </a:prstGeom>
              <a:blipFill>
                <a:blip r:embed="rId2"/>
                <a:stretch>
                  <a:fillRect l="-552" t="-805" r="-55"/>
                </a:stretch>
              </a:blipFill>
            </p:spPr>
            <p:txBody>
              <a:bodyPr/>
              <a:lstStyle/>
              <a:p>
                <a:r>
                  <a:rPr lang="it-IT">
                    <a:noFill/>
                  </a:rPr>
                  <a:t> </a:t>
                </a:r>
              </a:p>
            </p:txBody>
          </p:sp>
        </mc:Fallback>
      </mc:AlternateContent>
    </p:spTree>
    <p:extLst>
      <p:ext uri="{BB962C8B-B14F-4D97-AF65-F5344CB8AC3E}">
        <p14:creationId xmlns:p14="http://schemas.microsoft.com/office/powerpoint/2010/main" val="3747161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51377-C4F5-428B-A7DC-0117387ECE7D}"/>
              </a:ext>
            </a:extLst>
          </p:cNvPr>
          <p:cNvSpPr>
            <a:spLocks noGrp="1"/>
          </p:cNvSpPr>
          <p:nvPr>
            <p:ph type="title"/>
          </p:nvPr>
        </p:nvSpPr>
        <p:spPr/>
        <p:txBody>
          <a:bodyPr/>
          <a:lstStyle/>
          <a:p>
            <a:r>
              <a:rPr lang="it-IT" dirty="0"/>
              <a:t>Proprietà delle reti di </a:t>
            </a:r>
            <a:r>
              <a:rPr lang="it-IT" dirty="0" err="1"/>
              <a:t>petri</a:t>
            </a:r>
            <a:r>
              <a:rPr lang="it-IT" dirty="0"/>
              <a:t>: limitatezza</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4765DCA0-EB68-450E-8262-19055692CD60}"/>
                  </a:ext>
                </a:extLst>
              </p:cNvPr>
              <p:cNvSpPr txBox="1"/>
              <p:nvPr/>
            </p:nvSpPr>
            <p:spPr>
              <a:xfrm>
                <a:off x="581192" y="2062416"/>
                <a:ext cx="11029616" cy="4401205"/>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Una rete P/T si dice </a:t>
                </a:r>
                <a:r>
                  <a:rPr lang="it-IT" sz="2000" i="1" dirty="0">
                    <a:solidFill>
                      <a:schemeClr val="bg2">
                        <a:lumMod val="25000"/>
                      </a:schemeClr>
                    </a:solidFill>
                    <a:latin typeface="Arial Nova" panose="020B0504020202020204" pitchFamily="34" charset="0"/>
                  </a:rPr>
                  <a:t>limitata</a:t>
                </a:r>
                <a:r>
                  <a:rPr lang="it-IT" sz="2000" dirty="0">
                    <a:solidFill>
                      <a:schemeClr val="bg2">
                        <a:lumMod val="25000"/>
                      </a:schemeClr>
                    </a:solidFill>
                    <a:latin typeface="Arial Nova" panose="020B0504020202020204" pitchFamily="34" charset="0"/>
                  </a:rPr>
                  <a:t> di ordine </a:t>
                </a:r>
                <a:r>
                  <a:rPr lang="it-IT" sz="2000" i="1" dirty="0">
                    <a:solidFill>
                      <a:schemeClr val="bg2">
                        <a:lumMod val="25000"/>
                      </a:schemeClr>
                    </a:solidFill>
                    <a:latin typeface="Arial Nova" panose="020B0504020202020204" pitchFamily="34" charset="0"/>
                  </a:rPr>
                  <a:t>k </a:t>
                </a:r>
                <a:r>
                  <a:rPr lang="it-IT" sz="2000" dirty="0">
                    <a:solidFill>
                      <a:schemeClr val="bg2">
                        <a:lumMod val="25000"/>
                      </a:schemeClr>
                    </a:solidFill>
                    <a:latin typeface="Arial Nova" panose="020B0504020202020204" pitchFamily="34" charset="0"/>
                  </a:rPr>
                  <a:t>se, in ogni marcatura raggiungibile, il numero dei token in un qualsiasi posto non supera il valore di </a:t>
                </a:r>
                <a:r>
                  <a:rPr lang="it-IT" sz="2000" i="1" dirty="0">
                    <a:solidFill>
                      <a:schemeClr val="bg2">
                        <a:lumMod val="25000"/>
                      </a:schemeClr>
                    </a:solidFill>
                    <a:latin typeface="Arial Nova" panose="020B0504020202020204" pitchFamily="34" charset="0"/>
                  </a:rPr>
                  <a:t>k</a:t>
                </a:r>
                <a:r>
                  <a:rPr lang="it-IT" sz="2000" dirty="0">
                    <a:solidFill>
                      <a:schemeClr val="bg2">
                        <a:lumMod val="25000"/>
                      </a:schemeClr>
                    </a:solidFill>
                    <a:latin typeface="Arial Nova" panose="020B0504020202020204" pitchFamily="34" charset="0"/>
                  </a:rPr>
                  <a:t>, ovvero:</a:t>
                </a:r>
              </a:p>
              <a:p>
                <a:endParaRPr lang="it-IT" sz="2000" dirty="0">
                  <a:solidFill>
                    <a:schemeClr val="bg2">
                      <a:lumMod val="25000"/>
                    </a:schemeClr>
                  </a:solidFill>
                  <a:latin typeface="Arial Nova" panose="020B0504020202020204" pitchFamily="34" charset="0"/>
                </a:endParaRPr>
              </a:p>
              <a:p>
                <a:pPr/>
                <a14:m>
                  <m:oMathPara xmlns:m="http://schemas.openxmlformats.org/officeDocument/2006/math">
                    <m:oMathParaPr>
                      <m:jc m:val="centerGroup"/>
                    </m:oMathParaPr>
                    <m:oMath xmlns:m="http://schemas.openxmlformats.org/officeDocument/2006/math">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𝑘</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𝑁</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m:t>
                          </m:r>
                        </m:sup>
                      </m:sSup>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f>
                            <m:fPr>
                              <m:type m:val="lin"/>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fPr>
                            <m:num>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num>
                            <m:den>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den>
                          </m:f>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d>
                    </m:oMath>
                  </m:oMathPara>
                </a14:m>
                <a:endParaRPr lang="it-IT" sz="2000" i="1" dirty="0">
                  <a:solidFill>
                    <a:schemeClr val="bg2">
                      <a:lumMod val="25000"/>
                    </a:schemeClr>
                  </a:solidFill>
                  <a:latin typeface="Arial Nova" panose="020B0504020202020204" pitchFamily="34" charset="0"/>
                </a:endParaRPr>
              </a:p>
              <a:p>
                <a:endParaRPr lang="it-IT" sz="2000" i="1" dirty="0">
                  <a:solidFill>
                    <a:schemeClr val="bg2">
                      <a:lumMod val="25000"/>
                    </a:schemeClr>
                  </a:solidFill>
                  <a:latin typeface="Arial Nova" panose="020B0504020202020204" pitchFamily="34" charset="0"/>
                </a:endParaRPr>
              </a:p>
              <a:p>
                <a:pPr/>
                <a14:m>
                  <m:oMathPara xmlns:m="http://schemas.openxmlformats.org/officeDocument/2006/math">
                    <m:oMathParaPr>
                      <m:jc m:val="centerGroup"/>
                    </m:oMathParaPr>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d>
                        <m:dPr>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𝑘</m:t>
                      </m:r>
                      <m:r>
                        <a:rPr lang="it-IT" sz="2000" b="0" i="1" smtClean="0">
                          <a:solidFill>
                            <a:schemeClr val="bg2">
                              <a:lumMod val="25000"/>
                            </a:schemeClr>
                          </a:solidFill>
                          <a:latin typeface="Cambria Math" panose="02040503050406030204" pitchFamily="18" charset="0"/>
                          <a:ea typeface="Cambria Math" panose="02040503050406030204" pitchFamily="18" charset="0"/>
                        </a:rPr>
                        <m:t>, ∀  </m:t>
                      </m:r>
                      <m:r>
                        <a:rPr lang="it-IT" sz="2000" b="0" i="1" smtClean="0">
                          <a:solidFill>
                            <a:schemeClr val="bg2">
                              <a:lumMod val="25000"/>
                            </a:schemeClr>
                          </a:solidFill>
                          <a:latin typeface="Cambria Math" panose="02040503050406030204" pitchFamily="18" charset="0"/>
                          <a:ea typeface="Cambria Math" panose="02040503050406030204" pitchFamily="18" charset="0"/>
                        </a:rPr>
                        <m:t>𝑝</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oMath>
                  </m:oMathPara>
                </a14:m>
                <a:endParaRPr lang="it-IT" sz="2000" i="1" dirty="0">
                  <a:solidFill>
                    <a:schemeClr val="bg2">
                      <a:lumMod val="25000"/>
                    </a:schemeClr>
                  </a:solidFill>
                  <a:latin typeface="Arial Nova" panose="020B0504020202020204" pitchFamily="34" charset="0"/>
                </a:endParaRPr>
              </a:p>
              <a:p>
                <a:endParaRPr lang="it-IT" sz="2000" i="1"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Una rete non limitata può essere resa tale introducendo un posto complementare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𝑝</m:t>
                        </m:r>
                      </m:e>
                      <m:sup>
                        <m:r>
                          <a:rPr lang="it-IT" sz="2000" b="0" i="1" smtClean="0">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 di </a:t>
                </a:r>
                <a14:m>
                  <m:oMath xmlns:m="http://schemas.openxmlformats.org/officeDocument/2006/math">
                    <m:r>
                      <a:rPr lang="it-IT" sz="2000" i="1" dirty="0" smtClean="0">
                        <a:solidFill>
                          <a:schemeClr val="bg2">
                            <a:lumMod val="25000"/>
                          </a:schemeClr>
                        </a:solidFill>
                        <a:latin typeface="Cambria Math" panose="02040503050406030204" pitchFamily="18" charset="0"/>
                      </a:rPr>
                      <m:t>𝑝</m:t>
                    </m:r>
                  </m:oMath>
                </a14:m>
                <a:r>
                  <a:rPr lang="it-IT" sz="2000" dirty="0">
                    <a:solidFill>
                      <a:schemeClr val="bg2">
                        <a:lumMod val="25000"/>
                      </a:schemeClr>
                    </a:solidFill>
                    <a:latin typeface="Arial Nova" panose="020B0504020202020204" pitchFamily="34" charset="0"/>
                  </a:rPr>
                  <a:t>, in modo che la marcatura inziale </a:t>
                </a:r>
                <a14:m>
                  <m:oMath xmlns:m="http://schemas.openxmlformats.org/officeDocument/2006/math">
                    <m:r>
                      <a:rPr lang="it-IT" sz="2000" b="0" i="1" smtClean="0">
                        <a:solidFill>
                          <a:schemeClr val="bg2">
                            <a:lumMod val="25000"/>
                          </a:schemeClr>
                        </a:solidFill>
                        <a:latin typeface="Cambria Math" panose="02040503050406030204" pitchFamily="18" charset="0"/>
                      </a:rPr>
                      <m:t>𝑀</m:t>
                    </m:r>
                    <m:d>
                      <m:dPr>
                        <m:begChr m:val="["/>
                        <m:endChr m:val="]"/>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𝑀</m:t>
                    </m:r>
                    <m:d>
                      <m:dPr>
                        <m:begChr m:val="["/>
                        <m:endChr m:val="]"/>
                        <m:ctrlPr>
                          <a:rPr lang="it-IT" sz="2000" b="0" i="1" smtClean="0">
                            <a:solidFill>
                              <a:schemeClr val="bg2">
                                <a:lumMod val="25000"/>
                              </a:schemeClr>
                            </a:solidFill>
                            <a:latin typeface="Cambria Math" panose="02040503050406030204" pitchFamily="18" charset="0"/>
                          </a:rPr>
                        </m:ctrlPr>
                      </m:dPr>
                      <m:e>
                        <m:sSup>
                          <m:sSupPr>
                            <m:ctrlPr>
                              <a:rPr lang="it-IT" sz="2000" b="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𝑝</m:t>
                            </m:r>
                          </m:e>
                          <m:sup>
                            <m:r>
                              <a:rPr lang="it-IT" sz="2000" b="0" i="1" smtClean="0">
                                <a:solidFill>
                                  <a:schemeClr val="bg2">
                                    <a:lumMod val="25000"/>
                                  </a:schemeClr>
                                </a:solidFill>
                                <a:latin typeface="Cambria Math" panose="02040503050406030204" pitchFamily="18" charset="0"/>
                              </a:rPr>
                              <m:t>′</m:t>
                            </m:r>
                          </m:sup>
                        </m:sSup>
                      </m:e>
                    </m:d>
                  </m:oMath>
                </a14:m>
                <a:r>
                  <a:rPr lang="it-IT" sz="2000" dirty="0">
                    <a:solidFill>
                      <a:schemeClr val="bg2">
                        <a:lumMod val="25000"/>
                      </a:schemeClr>
                    </a:solidFill>
                    <a:latin typeface="Arial Nova" panose="020B0504020202020204" pitchFamily="34" charset="0"/>
                  </a:rPr>
                  <a:t> costituisca il grado desiderato di limitatezza in </a:t>
                </a:r>
                <a14:m>
                  <m:oMath xmlns:m="http://schemas.openxmlformats.org/officeDocument/2006/math">
                    <m:r>
                      <a:rPr lang="it-IT" sz="2000" i="1" dirty="0">
                        <a:solidFill>
                          <a:schemeClr val="bg2">
                            <a:lumMod val="25000"/>
                          </a:schemeClr>
                        </a:solidFill>
                        <a:latin typeface="Cambria Math" panose="02040503050406030204" pitchFamily="18" charset="0"/>
                      </a:rPr>
                      <m:t>𝑝</m:t>
                    </m:r>
                  </m:oMath>
                </a14:m>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Un caso particolare di limitatezza è rappresentato dalla proprietà di </a:t>
                </a:r>
                <a:r>
                  <a:rPr lang="it-IT" sz="2000" dirty="0" err="1">
                    <a:solidFill>
                      <a:schemeClr val="bg2">
                        <a:lumMod val="25000"/>
                      </a:schemeClr>
                    </a:solidFill>
                    <a:latin typeface="Arial Nova" panose="020B0504020202020204" pitchFamily="34" charset="0"/>
                  </a:rPr>
                  <a:t>safeness</a:t>
                </a:r>
                <a:r>
                  <a:rPr lang="it-IT" sz="2000" dirty="0">
                    <a:solidFill>
                      <a:schemeClr val="bg2">
                        <a:lumMod val="25000"/>
                      </a:schemeClr>
                    </a:solidFill>
                    <a:latin typeface="Arial Nova" panose="020B0504020202020204" pitchFamily="34" charset="0"/>
                  </a:rPr>
                  <a:t> o </a:t>
                </a:r>
                <a:r>
                  <a:rPr lang="it-IT" sz="2000" dirty="0" err="1">
                    <a:solidFill>
                      <a:schemeClr val="bg2">
                        <a:lumMod val="25000"/>
                      </a:schemeClr>
                    </a:solidFill>
                    <a:latin typeface="Arial Nova" panose="020B0504020202020204" pitchFamily="34" charset="0"/>
                  </a:rPr>
                  <a:t>binarietà</a:t>
                </a:r>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Una rete P/T si definisce </a:t>
                </a:r>
                <a:r>
                  <a:rPr lang="it-IT" sz="2000" i="1" dirty="0">
                    <a:solidFill>
                      <a:schemeClr val="bg2">
                        <a:lumMod val="25000"/>
                      </a:schemeClr>
                    </a:solidFill>
                    <a:latin typeface="Arial Nova" panose="020B0504020202020204" pitchFamily="34" charset="0"/>
                  </a:rPr>
                  <a:t>binaria</a:t>
                </a:r>
                <a:r>
                  <a:rPr lang="it-IT" sz="2000" dirty="0">
                    <a:solidFill>
                      <a:schemeClr val="bg2">
                        <a:lumMod val="25000"/>
                      </a:schemeClr>
                    </a:solidFill>
                    <a:latin typeface="Arial Nova" panose="020B0504020202020204" pitchFamily="34" charset="0"/>
                  </a:rPr>
                  <a:t> se, in ogni suo posto, in ogni possibile marcatura, il numero dei token è zero oppure uno, </a:t>
                </a:r>
                <a14:m>
                  <m:oMath xmlns:m="http://schemas.openxmlformats.org/officeDocument/2006/math">
                    <m:r>
                      <a:rPr lang="it-IT" sz="200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sSup>
                      <m:sSupPr>
                        <m:ctrlPr>
                          <a:rPr lang="it-IT" sz="200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m:t>
                        </m:r>
                      </m:sup>
                    </m:sSup>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f>
                          <m:fPr>
                            <m:type m:val="lin"/>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fPr>
                          <m:num>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num>
                          <m:den>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den>
                        </m:f>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 ∀ </m:t>
                    </m:r>
                    <m:r>
                      <a:rPr lang="it-IT" sz="2000" b="0" i="1" smtClean="0">
                        <a:solidFill>
                          <a:schemeClr val="bg2">
                            <a:lumMod val="25000"/>
                          </a:schemeClr>
                        </a:solidFill>
                        <a:latin typeface="Cambria Math" panose="02040503050406030204" pitchFamily="18" charset="0"/>
                        <a:ea typeface="Cambria Math" panose="02040503050406030204" pitchFamily="18" charset="0"/>
                      </a:rPr>
                      <m:t>𝑝</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m:t>
                            </m:r>
                          </m:sup>
                        </m:sSup>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𝑝</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≤1</m:t>
                        </m:r>
                      </m:e>
                    </m:d>
                  </m:oMath>
                </a14:m>
                <a:r>
                  <a:rPr lang="it-IT" sz="2000" dirty="0">
                    <a:solidFill>
                      <a:schemeClr val="bg2">
                        <a:lumMod val="25000"/>
                      </a:schemeClr>
                    </a:solidFill>
                    <a:latin typeface="Arial Nova" panose="020B0504020202020204" pitchFamily="34" charset="0"/>
                  </a:rPr>
                  <a:t>.</a:t>
                </a:r>
              </a:p>
            </p:txBody>
          </p:sp>
        </mc:Choice>
        <mc:Fallback xmlns="">
          <p:sp>
            <p:nvSpPr>
              <p:cNvPr id="4" name="CasellaDiTesto 3">
                <a:extLst>
                  <a:ext uri="{FF2B5EF4-FFF2-40B4-BE49-F238E27FC236}">
                    <a16:creationId xmlns:a16="http://schemas.microsoft.com/office/drawing/2014/main" id="{4765DCA0-EB68-450E-8262-19055692CD60}"/>
                  </a:ext>
                </a:extLst>
              </p:cNvPr>
              <p:cNvSpPr txBox="1">
                <a:spLocks noRot="1" noChangeAspect="1" noMove="1" noResize="1" noEditPoints="1" noAdjustHandles="1" noChangeArrowheads="1" noChangeShapeType="1" noTextEdit="1"/>
              </p:cNvSpPr>
              <p:nvPr/>
            </p:nvSpPr>
            <p:spPr>
              <a:xfrm>
                <a:off x="581192" y="2062416"/>
                <a:ext cx="11029616" cy="4401205"/>
              </a:xfrm>
              <a:prstGeom prst="rect">
                <a:avLst/>
              </a:prstGeom>
              <a:blipFill>
                <a:blip r:embed="rId2"/>
                <a:stretch>
                  <a:fillRect l="-552" t="-554" r="-939" b="-15651"/>
                </a:stretch>
              </a:blipFill>
            </p:spPr>
            <p:txBody>
              <a:bodyPr/>
              <a:lstStyle/>
              <a:p>
                <a:r>
                  <a:rPr lang="it-IT">
                    <a:noFill/>
                  </a:rPr>
                  <a:t> </a:t>
                </a:r>
              </a:p>
            </p:txBody>
          </p:sp>
        </mc:Fallback>
      </mc:AlternateContent>
    </p:spTree>
    <p:extLst>
      <p:ext uri="{BB962C8B-B14F-4D97-AF65-F5344CB8AC3E}">
        <p14:creationId xmlns:p14="http://schemas.microsoft.com/office/powerpoint/2010/main" val="547417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51377-C4F5-428B-A7DC-0117387ECE7D}"/>
              </a:ext>
            </a:extLst>
          </p:cNvPr>
          <p:cNvSpPr>
            <a:spLocks noGrp="1"/>
          </p:cNvSpPr>
          <p:nvPr>
            <p:ph type="title"/>
          </p:nvPr>
        </p:nvSpPr>
        <p:spPr/>
        <p:txBody>
          <a:bodyPr/>
          <a:lstStyle/>
          <a:p>
            <a:r>
              <a:rPr lang="it-IT" dirty="0"/>
              <a:t>Proprietà delle reti di </a:t>
            </a:r>
            <a:r>
              <a:rPr lang="it-IT" dirty="0" err="1"/>
              <a:t>petri</a:t>
            </a:r>
            <a:r>
              <a:rPr lang="it-IT" dirty="0"/>
              <a:t>: </a:t>
            </a:r>
            <a:r>
              <a:rPr lang="it-IT" dirty="0" err="1"/>
              <a:t>conseratività</a:t>
            </a:r>
            <a:endParaRPr lang="it-IT" dirty="0"/>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4765DCA0-EB68-450E-8262-19055692CD60}"/>
                  </a:ext>
                </a:extLst>
              </p:cNvPr>
              <p:cNvSpPr txBox="1"/>
              <p:nvPr/>
            </p:nvSpPr>
            <p:spPr>
              <a:xfrm>
                <a:off x="581192" y="2213809"/>
                <a:ext cx="11029616" cy="3814314"/>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Una rete P/T è </a:t>
                </a:r>
                <a:r>
                  <a:rPr lang="it-IT" sz="2000" i="1" dirty="0">
                    <a:solidFill>
                      <a:schemeClr val="bg2">
                        <a:lumMod val="25000"/>
                      </a:schemeClr>
                    </a:solidFill>
                    <a:latin typeface="Arial Nova" panose="020B0504020202020204" pitchFamily="34" charset="0"/>
                  </a:rPr>
                  <a:t>conservativa </a:t>
                </a:r>
                <a:r>
                  <a:rPr lang="it-IT" sz="2000" dirty="0">
                    <a:solidFill>
                      <a:schemeClr val="bg2">
                        <a:lumMod val="25000"/>
                      </a:schemeClr>
                    </a:solidFill>
                    <a:latin typeface="Arial Nova" panose="020B0504020202020204" pitchFamily="34" charset="0"/>
                  </a:rPr>
                  <a:t>se il numero totale dei token si mantiene costante in tutte le marcature raggiungibili.</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Formalmente:  </a:t>
                </a:r>
              </a:p>
              <a:p>
                <a:pPr algn="ctr"/>
                <a14:m>
                  <m:oMath xmlns:m="http://schemas.openxmlformats.org/officeDocument/2006/math">
                    <m:nary>
                      <m:naryPr>
                        <m:chr m:val="∑"/>
                        <m:supHide m:val="on"/>
                        <m:ctrlPr>
                          <a:rPr lang="it-IT" sz="2000" i="1" smtClean="0">
                            <a:solidFill>
                              <a:schemeClr val="bg2">
                                <a:lumMod val="25000"/>
                              </a:schemeClr>
                            </a:solidFill>
                            <a:latin typeface="Cambria Math" panose="02040503050406030204" pitchFamily="18" charset="0"/>
                          </a:rPr>
                        </m:ctrlPr>
                      </m:naryPr>
                      <m:sub>
                        <m:r>
                          <m:rPr>
                            <m:brk m:alnAt="7"/>
                          </m:rPr>
                          <a:rPr lang="it-IT" sz="2000" b="0" i="1" smtClean="0">
                            <a:solidFill>
                              <a:schemeClr val="bg2">
                                <a:lumMod val="25000"/>
                              </a:schemeClr>
                            </a:solidFill>
                            <a:latin typeface="Cambria Math" panose="02040503050406030204" pitchFamily="18" charset="0"/>
                          </a:rPr>
                          <m:t>𝑝</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sub>
                      <m:sup/>
                      <m:e>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d>
                          <m:dPr>
                            <m:ctrlPr>
                              <a:rPr lang="it-IT" sz="2000" b="0" i="1" smtClean="0">
                                <a:solidFill>
                                  <a:schemeClr val="bg2">
                                    <a:lumMod val="25000"/>
                                  </a:schemeClr>
                                </a:solidFill>
                                <a:latin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rPr>
                              <m:t>𝑝</m:t>
                            </m:r>
                          </m:e>
                        </m:d>
                        <m:r>
                          <a:rPr lang="it-IT" sz="2000" b="0" i="1" smtClean="0">
                            <a:solidFill>
                              <a:schemeClr val="bg2">
                                <a:lumMod val="25000"/>
                              </a:schemeClr>
                            </a:solidFill>
                            <a:latin typeface="Cambria Math" panose="02040503050406030204" pitchFamily="18" charset="0"/>
                          </a:rPr>
                          <m:t>=</m:t>
                        </m:r>
                        <m:nary>
                          <m:naryPr>
                            <m:chr m:val="∑"/>
                            <m:supHide m:val="on"/>
                            <m:ctrlPr>
                              <a:rPr lang="it-IT" sz="2000" b="0" i="1" smtClean="0">
                                <a:solidFill>
                                  <a:schemeClr val="bg2">
                                    <a:lumMod val="25000"/>
                                  </a:schemeClr>
                                </a:solidFill>
                                <a:latin typeface="Cambria Math" panose="02040503050406030204" pitchFamily="18" charset="0"/>
                              </a:rPr>
                            </m:ctrlPr>
                          </m:naryPr>
                          <m:sub>
                            <m:r>
                              <m:rPr>
                                <m:brk m:alnAt="7"/>
                              </m:rPr>
                              <a:rPr lang="it-IT" sz="2000" i="1">
                                <a:solidFill>
                                  <a:schemeClr val="bg2">
                                    <a:lumMod val="25000"/>
                                  </a:schemeClr>
                                </a:solidFill>
                                <a:latin typeface="Cambria Math" panose="02040503050406030204" pitchFamily="18" charset="0"/>
                              </a:rPr>
                              <m:t>𝑝</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i="1">
                                <a:solidFill>
                                  <a:schemeClr val="bg2">
                                    <a:lumMod val="25000"/>
                                  </a:schemeClr>
                                </a:solidFill>
                                <a:latin typeface="Cambria Math" panose="02040503050406030204" pitchFamily="18" charset="0"/>
                                <a:ea typeface="Cambria Math" panose="02040503050406030204" pitchFamily="18" charset="0"/>
                              </a:rPr>
                              <m:t>𝑃</m:t>
                            </m:r>
                          </m:sub>
                          <m:sup/>
                          <m:e>
                            <m:r>
                              <a:rPr lang="it-IT" sz="2000" b="0" i="1" smtClean="0">
                                <a:solidFill>
                                  <a:schemeClr val="bg2">
                                    <a:lumMod val="25000"/>
                                  </a:schemeClr>
                                </a:solidFill>
                                <a:latin typeface="Cambria Math" panose="02040503050406030204" pitchFamily="18" charset="0"/>
                              </a:rPr>
                              <m:t>𝑀</m:t>
                            </m:r>
                            <m:r>
                              <a:rPr lang="it-IT" sz="2000" b="0" i="1" smtClean="0">
                                <a:solidFill>
                                  <a:schemeClr val="bg2">
                                    <a:lumMod val="25000"/>
                                  </a:schemeClr>
                                </a:solidFill>
                                <a:latin typeface="Cambria Math" panose="02040503050406030204" pitchFamily="18" charset="0"/>
                              </a:rPr>
                              <m:t>(</m:t>
                            </m:r>
                            <m:r>
                              <a:rPr lang="it-IT" sz="2000" b="0" i="1" smtClean="0">
                                <a:solidFill>
                                  <a:schemeClr val="bg2">
                                    <a:lumMod val="25000"/>
                                  </a:schemeClr>
                                </a:solidFill>
                                <a:latin typeface="Cambria Math" panose="02040503050406030204" pitchFamily="18" charset="0"/>
                              </a:rPr>
                              <m:t>𝑝</m:t>
                            </m:r>
                            <m:r>
                              <a:rPr lang="it-IT" sz="2000" b="0" i="1" smtClean="0">
                                <a:solidFill>
                                  <a:schemeClr val="bg2">
                                    <a:lumMod val="25000"/>
                                  </a:schemeClr>
                                </a:solidFill>
                                <a:latin typeface="Cambria Math" panose="02040503050406030204" pitchFamily="18" charset="0"/>
                              </a:rPr>
                              <m:t>)</m:t>
                            </m:r>
                          </m:e>
                        </m:nary>
                      </m:e>
                    </m:nary>
                  </m:oMath>
                </a14:m>
                <a:r>
                  <a:rPr lang="it-IT" sz="2000" dirty="0">
                    <a:solidFill>
                      <a:schemeClr val="bg2">
                        <a:lumMod val="25000"/>
                      </a:schemeClr>
                    </a:solidFill>
                    <a:latin typeface="Arial Nova" panose="020B0504020202020204" pitchFamily="34" charset="0"/>
                  </a:rPr>
                  <a:t>, </a:t>
                </a:r>
              </a:p>
              <a:p>
                <a:r>
                  <a:rPr lang="it-IT" sz="2000" dirty="0">
                    <a:solidFill>
                      <a:schemeClr val="bg2">
                        <a:lumMod val="25000"/>
                      </a:schemeClr>
                    </a:solidFill>
                    <a:latin typeface="Arial Nova" panose="020B0504020202020204" pitchFamily="34" charset="0"/>
                  </a:rPr>
                  <a:t>con </a:t>
                </a:r>
                <a14:m>
                  <m:oMath xmlns:m="http://schemas.openxmlformats.org/officeDocument/2006/math">
                    <m:r>
                      <a:rPr lang="it-IT" sz="2000" i="1">
                        <a:solidFill>
                          <a:schemeClr val="bg2">
                            <a:lumMod val="25000"/>
                          </a:schemeClr>
                        </a:solidFill>
                        <a:latin typeface="Cambria Math" panose="02040503050406030204" pitchFamily="18" charset="0"/>
                        <a:ea typeface="Cambria Math" panose="02040503050406030204" pitchFamily="18" charset="0"/>
                      </a:rPr>
                      <m:t>∀ </m:t>
                    </m:r>
                    <m:r>
                      <a:rPr lang="it-IT" sz="2000" i="1">
                        <a:solidFill>
                          <a:schemeClr val="bg2">
                            <a:lumMod val="25000"/>
                          </a:schemeClr>
                        </a:solidFill>
                        <a:latin typeface="Cambria Math" panose="02040503050406030204" pitchFamily="18" charset="0"/>
                        <a:ea typeface="Cambria Math" panose="02040503050406030204" pitchFamily="18" charset="0"/>
                      </a:rPr>
                      <m:t>𝑝</m:t>
                    </m:r>
                    <m:r>
                      <a:rPr lang="it-IT" sz="2000" i="1">
                        <a:solidFill>
                          <a:schemeClr val="bg2">
                            <a:lumMod val="25000"/>
                          </a:schemeClr>
                        </a:solidFill>
                        <a:latin typeface="Cambria Math" panose="02040503050406030204" pitchFamily="18" charset="0"/>
                        <a:ea typeface="Cambria Math" panose="02040503050406030204" pitchFamily="18" charset="0"/>
                      </a:rPr>
                      <m:t>∈</m:t>
                    </m:r>
                    <m:r>
                      <a:rPr lang="it-IT" sz="2000" i="1">
                        <a:solidFill>
                          <a:schemeClr val="bg2">
                            <a:lumMod val="25000"/>
                          </a:schemeClr>
                        </a:solidFill>
                        <a:latin typeface="Cambria Math" panose="02040503050406030204" pitchFamily="18" charset="0"/>
                        <a:ea typeface="Cambria Math" panose="02040503050406030204" pitchFamily="18" charset="0"/>
                      </a:rPr>
                      <m:t>𝑃</m:t>
                    </m:r>
                  </m:oMath>
                </a14:m>
                <a:r>
                  <a:rPr lang="it-IT" sz="2000" b="0" i="1" dirty="0">
                    <a:solidFill>
                      <a:schemeClr val="bg2">
                        <a:lumMod val="25000"/>
                      </a:schemeClr>
                    </a:solidFill>
                    <a:latin typeface="Arial Nova" panose="020B0504020202020204" pitchFamily="34" charset="0"/>
                    <a:ea typeface="Cambria Math" panose="02040503050406030204" pitchFamily="18" charset="0"/>
                  </a:rPr>
                  <a:t> e </a:t>
                </a:r>
                <a14:m>
                  <m:oMath xmlns:m="http://schemas.openxmlformats.org/officeDocument/2006/math">
                    <m:r>
                      <a:rPr lang="it-IT" sz="2000" b="0" i="1" smtClean="0">
                        <a:solidFill>
                          <a:schemeClr val="bg2">
                            <a:lumMod val="25000"/>
                          </a:schemeClr>
                        </a:solidFill>
                        <a:latin typeface="Cambria Math" panose="02040503050406030204" pitchFamily="18" charset="0"/>
                        <a:ea typeface="Cambria Math" panose="02040503050406030204" pitchFamily="18" charset="0"/>
                      </a:rPr>
                      <m:t>∀ </m:t>
                    </m:r>
                    <m:sSup>
                      <m:sSup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ea typeface="Cambria Math" panose="02040503050406030204" pitchFamily="18" charset="0"/>
                          </a:rPr>
                          <m:t>′</m:t>
                        </m:r>
                      </m:sup>
                    </m:sSup>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𝑅</m:t>
                    </m:r>
                    <m:f>
                      <m:fPr>
                        <m:type m:val="lin"/>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fPr>
                      <m:num>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m:t>
                        </m:r>
                      </m:num>
                      <m:den>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den>
                    </m:f>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0" smtClean="0">
                        <a:solidFill>
                          <a:schemeClr val="bg2">
                            <a:lumMod val="25000"/>
                          </a:schemeClr>
                        </a:solidFill>
                        <a:latin typeface="Cambria Math" panose="02040503050406030204" pitchFamily="18" charset="0"/>
                        <a:ea typeface="Cambria Math" panose="02040503050406030204" pitchFamily="18" charset="0"/>
                      </a:rPr>
                      <m:t>.</m:t>
                    </m:r>
                  </m:oMath>
                </a14:m>
                <a:endParaRPr lang="it-IT" sz="2000" dirty="0">
                  <a:solidFill>
                    <a:schemeClr val="bg2">
                      <a:lumMod val="25000"/>
                    </a:schemeClr>
                  </a:solidFill>
                  <a:latin typeface="Arial Nova" panose="020B0504020202020204" pitchFamily="34" charset="0"/>
                </a:endParaRP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Quindi, una rete di questo tipo non perde e non guadagna token, durante la sua esecuzione.</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Dunque, per quanto riguarda gli elementi del vettore </a:t>
                </a:r>
                <a:r>
                  <a:rPr lang="it-IT" sz="2000" i="1" dirty="0">
                    <a:solidFill>
                      <a:schemeClr val="bg2">
                        <a:lumMod val="25000"/>
                      </a:schemeClr>
                    </a:solidFill>
                    <a:latin typeface="Arial Nova" panose="020B0504020202020204" pitchFamily="34" charset="0"/>
                  </a:rPr>
                  <a:t>w </a:t>
                </a:r>
                <a:r>
                  <a:rPr lang="it-IT" sz="2000" dirty="0">
                    <a:solidFill>
                      <a:schemeClr val="bg2">
                        <a:lumMod val="25000"/>
                      </a:schemeClr>
                    </a:solidFill>
                    <a:latin typeface="Arial Nova" panose="020B0504020202020204" pitchFamily="34" charset="0"/>
                  </a:rPr>
                  <a:t>dei pesi dei posti, la loro somma rimarrà costante su tutte le marcature raggiungibili.</a:t>
                </a:r>
              </a:p>
              <a:p>
                <a:endParaRPr lang="it-IT" sz="2000" dirty="0">
                  <a:solidFill>
                    <a:schemeClr val="bg2">
                      <a:lumMod val="25000"/>
                    </a:schemeClr>
                  </a:solidFill>
                  <a:latin typeface="Arial Nova" panose="020B0504020202020204" pitchFamily="34" charset="0"/>
                </a:endParaRPr>
              </a:p>
            </p:txBody>
          </p:sp>
        </mc:Choice>
        <mc:Fallback xmlns="">
          <p:sp>
            <p:nvSpPr>
              <p:cNvPr id="4" name="CasellaDiTesto 3">
                <a:extLst>
                  <a:ext uri="{FF2B5EF4-FFF2-40B4-BE49-F238E27FC236}">
                    <a16:creationId xmlns:a16="http://schemas.microsoft.com/office/drawing/2014/main" id="{4765DCA0-EB68-450E-8262-19055692CD60}"/>
                  </a:ext>
                </a:extLst>
              </p:cNvPr>
              <p:cNvSpPr txBox="1">
                <a:spLocks noRot="1" noChangeAspect="1" noMove="1" noResize="1" noEditPoints="1" noAdjustHandles="1" noChangeArrowheads="1" noChangeShapeType="1" noTextEdit="1"/>
              </p:cNvSpPr>
              <p:nvPr/>
            </p:nvSpPr>
            <p:spPr>
              <a:xfrm>
                <a:off x="581192" y="2213809"/>
                <a:ext cx="11029616" cy="3814314"/>
              </a:xfrm>
              <a:prstGeom prst="rect">
                <a:avLst/>
              </a:prstGeom>
              <a:blipFill>
                <a:blip r:embed="rId2"/>
                <a:stretch>
                  <a:fillRect l="-552" t="-639"/>
                </a:stretch>
              </a:blipFill>
            </p:spPr>
            <p:txBody>
              <a:bodyPr/>
              <a:lstStyle/>
              <a:p>
                <a:r>
                  <a:rPr lang="it-IT">
                    <a:noFill/>
                  </a:rPr>
                  <a:t> </a:t>
                </a:r>
              </a:p>
            </p:txBody>
          </p:sp>
        </mc:Fallback>
      </mc:AlternateContent>
    </p:spTree>
    <p:extLst>
      <p:ext uri="{BB962C8B-B14F-4D97-AF65-F5344CB8AC3E}">
        <p14:creationId xmlns:p14="http://schemas.microsoft.com/office/powerpoint/2010/main" val="1659269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51377-C4F5-428B-A7DC-0117387ECE7D}"/>
              </a:ext>
            </a:extLst>
          </p:cNvPr>
          <p:cNvSpPr>
            <a:spLocks noGrp="1"/>
          </p:cNvSpPr>
          <p:nvPr>
            <p:ph type="title"/>
          </p:nvPr>
        </p:nvSpPr>
        <p:spPr/>
        <p:txBody>
          <a:bodyPr/>
          <a:lstStyle/>
          <a:p>
            <a:r>
              <a:rPr lang="it-IT" dirty="0"/>
              <a:t>Proprietà delle reti di </a:t>
            </a:r>
            <a:r>
              <a:rPr lang="it-IT" dirty="0" err="1"/>
              <a:t>petri</a:t>
            </a:r>
            <a:r>
              <a:rPr lang="it-IT" dirty="0"/>
              <a:t>: vitalità</a:t>
            </a:r>
          </a:p>
        </p:txBody>
      </p:sp>
      <mc:AlternateContent xmlns:mc="http://schemas.openxmlformats.org/markup-compatibility/2006" xmlns:a14="http://schemas.microsoft.com/office/drawing/2010/main">
        <mc:Choice Requires="a14">
          <p:sp>
            <p:nvSpPr>
              <p:cNvPr id="5" name="Segnaposto contenuto 2">
                <a:extLst>
                  <a:ext uri="{FF2B5EF4-FFF2-40B4-BE49-F238E27FC236}">
                    <a16:creationId xmlns:a16="http://schemas.microsoft.com/office/drawing/2014/main" id="{C0D25CCB-065C-4D4C-A1FA-29E43C85761A}"/>
                  </a:ext>
                </a:extLst>
              </p:cNvPr>
              <p:cNvSpPr>
                <a:spLocks noGrp="1"/>
              </p:cNvSpPr>
              <p:nvPr>
                <p:ph idx="1"/>
              </p:nvPr>
            </p:nvSpPr>
            <p:spPr>
              <a:xfrm>
                <a:off x="581192" y="2112040"/>
                <a:ext cx="11029615" cy="4320844"/>
              </a:xfrm>
            </p:spPr>
            <p:txBody>
              <a:bodyPr>
                <a:normAutofit fontScale="92500" lnSpcReduction="20000"/>
              </a:bodyPr>
              <a:lstStyle/>
              <a:p>
                <a:pPr marL="0" indent="0">
                  <a:buNone/>
                </a:pPr>
                <a:r>
                  <a:rPr lang="it-IT" sz="2000" dirty="0">
                    <a:latin typeface="Arial Nova" panose="020B0504020202020204" pitchFamily="34" charset="0"/>
                  </a:rPr>
                  <a:t>Una transizione t è caratterizzata da una vitalità indicata come:</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Di grado </a:t>
                </a:r>
                <a:r>
                  <a:rPr lang="it-IT" sz="2000" i="1" dirty="0">
                    <a:latin typeface="Arial Nova" panose="020B0504020202020204" pitchFamily="34" charset="0"/>
                  </a:rPr>
                  <a:t>zero</a:t>
                </a:r>
                <a:r>
                  <a:rPr lang="it-IT" sz="2000" dirty="0">
                    <a:latin typeface="Arial Nova" panose="020B0504020202020204" pitchFamily="34" charset="0"/>
                  </a:rPr>
                  <a:t>, se non può mai scattare in M; quindi una marcatura M è in deadlock se e solo se nessuna transizione è abilitata in essa;</a:t>
                </a:r>
              </a:p>
              <a:p>
                <a:r>
                  <a:rPr lang="it-IT" sz="2000" dirty="0">
                    <a:latin typeface="Arial Nova" panose="020B0504020202020204" pitchFamily="34" charset="0"/>
                  </a:rPr>
                  <a:t>Di grado </a:t>
                </a:r>
                <a:r>
                  <a:rPr lang="it-IT" sz="2000" i="1" dirty="0">
                    <a:latin typeface="Arial Nova" panose="020B0504020202020204" pitchFamily="34" charset="0"/>
                  </a:rPr>
                  <a:t>uno</a:t>
                </a:r>
                <a:r>
                  <a:rPr lang="it-IT" sz="2000" dirty="0">
                    <a:latin typeface="Arial Nova" panose="020B0504020202020204" pitchFamily="34" charset="0"/>
                  </a:rPr>
                  <a:t>, se può scattare al massimo una volta soltanto;</a:t>
                </a:r>
              </a:p>
              <a:p>
                <a:r>
                  <a:rPr lang="it-IT" sz="2000" dirty="0">
                    <a:latin typeface="Arial Nova" panose="020B0504020202020204" pitchFamily="34" charset="0"/>
                  </a:rPr>
                  <a:t>Di grado </a:t>
                </a:r>
                <a:r>
                  <a:rPr lang="it-IT" sz="2000" i="1" dirty="0">
                    <a:latin typeface="Arial Nova" panose="020B0504020202020204" pitchFamily="34" charset="0"/>
                  </a:rPr>
                  <a:t>due</a:t>
                </a:r>
                <a:r>
                  <a:rPr lang="it-IT" sz="2000" dirty="0">
                    <a:latin typeface="Arial Nova" panose="020B0504020202020204" pitchFamily="34" charset="0"/>
                  </a:rPr>
                  <a:t> se, fissato un intero </a:t>
                </a:r>
                <a14:m>
                  <m:oMath xmlns:m="http://schemas.openxmlformats.org/officeDocument/2006/math">
                    <m:r>
                      <a:rPr lang="it-IT" sz="2000" b="0" i="1" smtClean="0">
                        <a:latin typeface="Cambria Math" panose="02040503050406030204" pitchFamily="18" charset="0"/>
                      </a:rPr>
                      <m:t>𝑛</m:t>
                    </m:r>
                    <m:r>
                      <a:rPr lang="it-IT" sz="2000" b="0" i="1" smtClean="0">
                        <a:latin typeface="Cambria Math" panose="02040503050406030204" pitchFamily="18" charset="0"/>
                        <a:ea typeface="Cambria Math" panose="02040503050406030204" pitchFamily="18" charset="0"/>
                      </a:rPr>
                      <m:t>&gt;0</m:t>
                    </m:r>
                  </m:oMath>
                </a14:m>
                <a:r>
                  <a:rPr lang="it-IT" sz="2000" dirty="0">
                    <a:latin typeface="Arial Nova" panose="020B0504020202020204" pitchFamily="34" charset="0"/>
                  </a:rPr>
                  <a:t>, esiste almeno una sequenza di scatti in cui la transizione </a:t>
                </a:r>
                <a:r>
                  <a:rPr lang="it-IT" sz="2000" i="1" dirty="0">
                    <a:latin typeface="Arial Nova" panose="020B0504020202020204" pitchFamily="34" charset="0"/>
                  </a:rPr>
                  <a:t>t</a:t>
                </a:r>
                <a:r>
                  <a:rPr lang="it-IT" sz="2000" dirty="0">
                    <a:latin typeface="Arial Nova" panose="020B0504020202020204" pitchFamily="34" charset="0"/>
                  </a:rPr>
                  <a:t> scatta minimo </a:t>
                </a:r>
                <a:r>
                  <a:rPr lang="it-IT" sz="2000" i="1" dirty="0">
                    <a:latin typeface="Arial Nova" panose="020B0504020202020204" pitchFamily="34" charset="0"/>
                  </a:rPr>
                  <a:t>n</a:t>
                </a:r>
                <a:r>
                  <a:rPr lang="it-IT" sz="2000" dirty="0">
                    <a:latin typeface="Arial Nova" panose="020B0504020202020204" pitchFamily="34" charset="0"/>
                  </a:rPr>
                  <a:t> volte;</a:t>
                </a:r>
              </a:p>
              <a:p>
                <a:r>
                  <a:rPr lang="it-IT" sz="2000" dirty="0">
                    <a:latin typeface="Arial Nova" panose="020B0504020202020204" pitchFamily="34" charset="0"/>
                  </a:rPr>
                  <a:t>Di grado </a:t>
                </a:r>
                <a:r>
                  <a:rPr lang="it-IT" sz="2000" i="1" dirty="0">
                    <a:latin typeface="Arial Nova" panose="020B0504020202020204" pitchFamily="34" charset="0"/>
                  </a:rPr>
                  <a:t>tre</a:t>
                </a:r>
                <a:r>
                  <a:rPr lang="it-IT" sz="2000" dirty="0">
                    <a:latin typeface="Arial Nova" panose="020B0504020202020204" pitchFamily="34" charset="0"/>
                  </a:rPr>
                  <a:t>, se scatta un numero infinito di volte;</a:t>
                </a:r>
              </a:p>
              <a:p>
                <a:r>
                  <a:rPr lang="it-IT" sz="2000" dirty="0">
                    <a:latin typeface="Arial Nova" panose="020B0504020202020204" pitchFamily="34" charset="0"/>
                  </a:rPr>
                  <a:t>Di grado </a:t>
                </a:r>
                <a:r>
                  <a:rPr lang="it-IT" sz="2000" i="1" dirty="0">
                    <a:latin typeface="Arial Nova" panose="020B0504020202020204" pitchFamily="34" charset="0"/>
                  </a:rPr>
                  <a:t>quattro</a:t>
                </a:r>
                <a:r>
                  <a:rPr lang="it-IT" sz="2000" dirty="0">
                    <a:latin typeface="Arial Nova" panose="020B0504020202020204" pitchFamily="34" charset="0"/>
                  </a:rPr>
                  <a:t> se, considerata una qualsiasi marcatura raggiungibile, esiste almeno una sequenza di scatti che, a partire da tale marcatura, abiliti </a:t>
                </a:r>
                <a:r>
                  <a:rPr lang="it-IT" sz="2000" i="1" dirty="0">
                    <a:latin typeface="Arial Nova" panose="020B0504020202020204" pitchFamily="34" charset="0"/>
                  </a:rPr>
                  <a:t>t</a:t>
                </a:r>
                <a:r>
                  <a:rPr lang="it-IT" sz="2000" dirty="0">
                    <a:latin typeface="Arial Nova" panose="020B0504020202020204" pitchFamily="34" charset="0"/>
                  </a:rPr>
                  <a:t>; in questo caso la transizione </a:t>
                </a:r>
                <a:r>
                  <a:rPr lang="it-IT" sz="2000" i="1" dirty="0">
                    <a:latin typeface="Arial Nova" panose="020B0504020202020204" pitchFamily="34" charset="0"/>
                  </a:rPr>
                  <a:t>t </a:t>
                </a:r>
                <a:r>
                  <a:rPr lang="it-IT" sz="2000" dirty="0">
                    <a:latin typeface="Arial Nova" panose="020B0504020202020204" pitchFamily="34" charset="0"/>
                  </a:rPr>
                  <a:t>si dice </a:t>
                </a:r>
                <a:r>
                  <a:rPr lang="it-IT" sz="2000" i="1" dirty="0">
                    <a:latin typeface="Arial Nova" panose="020B0504020202020204" pitchFamily="34" charset="0"/>
                  </a:rPr>
                  <a:t>viva</a:t>
                </a:r>
                <a:r>
                  <a:rPr lang="it-IT" sz="2000" dirty="0">
                    <a:latin typeface="Arial Nova" panose="020B0504020202020204" pitchFamily="34" charset="0"/>
                  </a:rPr>
                  <a:t>.</a:t>
                </a:r>
              </a:p>
              <a:p>
                <a:endParaRPr lang="it-IT" sz="2000" dirty="0">
                  <a:latin typeface="Arial Nova" panose="020B0504020202020204" pitchFamily="34" charset="0"/>
                </a:endParaRPr>
              </a:p>
              <a:p>
                <a:pPr marL="0" indent="0">
                  <a:buNone/>
                </a:pPr>
                <a:r>
                  <a:rPr lang="it-IT" sz="2000" dirty="0">
                    <a:latin typeface="Arial Nova" panose="020B0504020202020204" pitchFamily="34" charset="0"/>
                  </a:rPr>
                  <a:t>Una rete di P/T è definita </a:t>
                </a:r>
                <a:r>
                  <a:rPr lang="it-IT" sz="2000" i="1" dirty="0">
                    <a:latin typeface="Arial Nova" panose="020B0504020202020204" pitchFamily="34" charset="0"/>
                  </a:rPr>
                  <a:t>viva</a:t>
                </a:r>
                <a:r>
                  <a:rPr lang="it-IT" sz="2000" dirty="0">
                    <a:latin typeface="Arial Nova" panose="020B0504020202020204" pitchFamily="34" charset="0"/>
                  </a:rPr>
                  <a:t> se tutte le sue transizioni sono vive, ossia di grado quattro.</a:t>
                </a:r>
              </a:p>
            </p:txBody>
          </p:sp>
        </mc:Choice>
        <mc:Fallback xmlns="">
          <p:sp>
            <p:nvSpPr>
              <p:cNvPr id="5" name="Segnaposto contenuto 2">
                <a:extLst>
                  <a:ext uri="{FF2B5EF4-FFF2-40B4-BE49-F238E27FC236}">
                    <a16:creationId xmlns:a16="http://schemas.microsoft.com/office/drawing/2014/main" id="{C0D25CCB-065C-4D4C-A1FA-29E43C85761A}"/>
                  </a:ext>
                </a:extLst>
              </p:cNvPr>
              <p:cNvSpPr>
                <a:spLocks noGrp="1" noRot="1" noChangeAspect="1" noMove="1" noResize="1" noEditPoints="1" noAdjustHandles="1" noChangeArrowheads="1" noChangeShapeType="1" noTextEdit="1"/>
              </p:cNvSpPr>
              <p:nvPr>
                <p:ph idx="1"/>
              </p:nvPr>
            </p:nvSpPr>
            <p:spPr>
              <a:xfrm>
                <a:off x="581192" y="2112040"/>
                <a:ext cx="11029615" cy="4320844"/>
              </a:xfrm>
              <a:blipFill>
                <a:blip r:embed="rId2"/>
                <a:stretch>
                  <a:fillRect l="-497" t="-423" b="-705"/>
                </a:stretch>
              </a:blipFill>
            </p:spPr>
            <p:txBody>
              <a:bodyPr/>
              <a:lstStyle/>
              <a:p>
                <a:r>
                  <a:rPr lang="it-IT">
                    <a:noFill/>
                  </a:rPr>
                  <a:t> </a:t>
                </a:r>
              </a:p>
            </p:txBody>
          </p:sp>
        </mc:Fallback>
      </mc:AlternateContent>
    </p:spTree>
    <p:extLst>
      <p:ext uri="{BB962C8B-B14F-4D97-AF65-F5344CB8AC3E}">
        <p14:creationId xmlns:p14="http://schemas.microsoft.com/office/powerpoint/2010/main" val="3892638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551377-C4F5-428B-A7DC-0117387ECE7D}"/>
              </a:ext>
            </a:extLst>
          </p:cNvPr>
          <p:cNvSpPr>
            <a:spLocks noGrp="1"/>
          </p:cNvSpPr>
          <p:nvPr>
            <p:ph type="title"/>
          </p:nvPr>
        </p:nvSpPr>
        <p:spPr/>
        <p:txBody>
          <a:bodyPr/>
          <a:lstStyle/>
          <a:p>
            <a:r>
              <a:rPr lang="it-IT" dirty="0"/>
              <a:t>Proprietà delle reti di </a:t>
            </a:r>
            <a:r>
              <a:rPr lang="it-IT" dirty="0" err="1"/>
              <a:t>petri</a:t>
            </a:r>
            <a:r>
              <a:rPr lang="it-IT" dirty="0"/>
              <a:t> dipendenti dalla marcatura</a:t>
            </a:r>
          </a:p>
        </p:txBody>
      </p:sp>
      <mc:AlternateContent xmlns:mc="http://schemas.openxmlformats.org/markup-compatibility/2006" xmlns:a14="http://schemas.microsoft.com/office/drawing/2010/main">
        <mc:Choice Requires="a14">
          <p:sp>
            <p:nvSpPr>
              <p:cNvPr id="5" name="Segnaposto contenuto 2">
                <a:extLst>
                  <a:ext uri="{FF2B5EF4-FFF2-40B4-BE49-F238E27FC236}">
                    <a16:creationId xmlns:a16="http://schemas.microsoft.com/office/drawing/2014/main" id="{C0D25CCB-065C-4D4C-A1FA-29E43C85761A}"/>
                  </a:ext>
                </a:extLst>
              </p:cNvPr>
              <p:cNvSpPr>
                <a:spLocks noGrp="1"/>
              </p:cNvSpPr>
              <p:nvPr>
                <p:ph idx="1"/>
              </p:nvPr>
            </p:nvSpPr>
            <p:spPr>
              <a:xfrm>
                <a:off x="581191" y="2112040"/>
                <a:ext cx="11029616" cy="4320844"/>
              </a:xfrm>
            </p:spPr>
            <p:txBody>
              <a:bodyPr>
                <a:normAutofit/>
              </a:bodyPr>
              <a:lstStyle/>
              <a:p>
                <a:pPr marL="0" indent="0">
                  <a:buNone/>
                </a:pPr>
                <a:r>
                  <a:rPr lang="it-IT" sz="2000" dirty="0">
                    <a:latin typeface="Arial Nova" panose="020B0504020202020204" pitchFamily="34" charset="0"/>
                  </a:rPr>
                  <a:t>Una rete di Petri può essere definita:</a:t>
                </a:r>
              </a:p>
              <a:p>
                <a:pPr marL="0" indent="0">
                  <a:buNone/>
                </a:pPr>
                <a:endParaRPr lang="it-IT" sz="2000" dirty="0">
                  <a:latin typeface="Arial Nova" panose="020B0504020202020204" pitchFamily="34" charset="0"/>
                </a:endParaRPr>
              </a:p>
              <a:p>
                <a:r>
                  <a:rPr lang="it-IT" sz="2000" i="1" dirty="0">
                    <a:latin typeface="Arial Nova" panose="020B0504020202020204" pitchFamily="34" charset="0"/>
                  </a:rPr>
                  <a:t>Reversibile</a:t>
                </a:r>
                <a:r>
                  <a:rPr lang="it-IT" sz="2000" dirty="0">
                    <a:latin typeface="Arial Nova" panose="020B0504020202020204" pitchFamily="34" charset="0"/>
                  </a:rPr>
                  <a:t>, se è possibile risalire alla marcatura iniziale, qualsiasi sia la marcatura in corrispondenza di cui ci si trova, ossia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𝑀</m:t>
                        </m:r>
                      </m:e>
                      <m:sub>
                        <m:r>
                          <a:rPr lang="it-IT" sz="2000" b="0" i="1" smtClean="0">
                            <a:latin typeface="Cambria Math" panose="02040503050406030204" pitchFamily="18" charset="0"/>
                          </a:rPr>
                          <m:t>0</m:t>
                        </m:r>
                      </m:sub>
                    </m:sSub>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𝑅</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𝑀</m:t>
                        </m:r>
                      </m:e>
                    </m:d>
                    <m:r>
                      <a:rPr lang="it-IT" sz="2000" b="0" i="1" smtClean="0">
                        <a:latin typeface="Cambria Math" panose="02040503050406030204" pitchFamily="18" charset="0"/>
                        <a:ea typeface="Cambria Math" panose="02040503050406030204" pitchFamily="18" charset="0"/>
                      </a:rPr>
                      <m:t>, ∀ </m:t>
                    </m:r>
                    <m:r>
                      <a:rPr lang="it-IT" sz="2000" b="0" i="1" smtClean="0">
                        <a:latin typeface="Cambria Math" panose="02040503050406030204" pitchFamily="18" charset="0"/>
                        <a:ea typeface="Cambria Math" panose="02040503050406030204" pitchFamily="18" charset="0"/>
                      </a:rPr>
                      <m:t>𝑀</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𝑅</m:t>
                    </m:r>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𝑀</m:t>
                        </m:r>
                      </m:e>
                      <m:sub>
                        <m:r>
                          <a:rPr lang="it-IT" sz="2000" b="0" i="1" smtClean="0">
                            <a:latin typeface="Cambria Math" panose="02040503050406030204" pitchFamily="18" charset="0"/>
                            <a:ea typeface="Cambria Math" panose="02040503050406030204" pitchFamily="18" charset="0"/>
                          </a:rPr>
                          <m:t>0</m:t>
                        </m:r>
                      </m:sub>
                    </m:sSub>
                    <m:r>
                      <a:rPr lang="it-IT" sz="2000" b="0" i="1" smtClean="0">
                        <a:latin typeface="Cambria Math" panose="02040503050406030204" pitchFamily="18" charset="0"/>
                        <a:ea typeface="Cambria Math" panose="02040503050406030204" pitchFamily="18" charset="0"/>
                      </a:rPr>
                      <m:t>)</m:t>
                    </m:r>
                  </m:oMath>
                </a14:m>
                <a:r>
                  <a:rPr lang="it-IT" sz="2000" dirty="0">
                    <a:latin typeface="Arial Nova" panose="020B0504020202020204" pitchFamily="34" charset="0"/>
                  </a:rPr>
                  <a:t>, dove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rPr>
                          <m:t>𝑀</m:t>
                        </m:r>
                      </m:e>
                      <m:sub>
                        <m:r>
                          <a:rPr lang="it-IT" sz="2000" i="1">
                            <a:latin typeface="Cambria Math" panose="02040503050406030204" pitchFamily="18" charset="0"/>
                          </a:rPr>
                          <m:t>0</m:t>
                        </m:r>
                      </m:sub>
                    </m:sSub>
                  </m:oMath>
                </a14:m>
                <a:r>
                  <a:rPr lang="it-IT" sz="2000" dirty="0">
                    <a:latin typeface="Arial Nova" panose="020B0504020202020204" pitchFamily="34" charset="0"/>
                  </a:rPr>
                  <a:t> è una marcatura nota.</a:t>
                </a:r>
              </a:p>
              <a:p>
                <a:r>
                  <a:rPr lang="it-IT" sz="2000" i="1" dirty="0">
                    <a:latin typeface="Arial Nova" panose="020B0504020202020204" pitchFamily="34" charset="0"/>
                  </a:rPr>
                  <a:t>Home-state</a:t>
                </a:r>
                <a:r>
                  <a:rPr lang="it-IT" sz="2000" dirty="0">
                    <a:latin typeface="Arial Nova" panose="020B0504020202020204" pitchFamily="34" charset="0"/>
                  </a:rPr>
                  <a:t>, se è raggiungibile da ogni marcatura che risulti raggiungibile da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𝑀</m:t>
                        </m:r>
                      </m:e>
                      <m:sub>
                        <m:r>
                          <a:rPr lang="it-IT" sz="2000" b="0" i="1" smtClean="0">
                            <a:latin typeface="Cambria Math" panose="02040503050406030204" pitchFamily="18" charset="0"/>
                          </a:rPr>
                          <m:t>0</m:t>
                        </m:r>
                      </m:sub>
                    </m:sSub>
                  </m:oMath>
                </a14:m>
                <a:r>
                  <a:rPr lang="it-IT" sz="2000" dirty="0">
                    <a:latin typeface="Arial Nova" panose="020B0504020202020204" pitchFamily="34" charset="0"/>
                  </a:rPr>
                  <a:t>, per cui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𝑀</m:t>
                        </m:r>
                      </m:e>
                      <m:sub>
                        <m:r>
                          <a:rPr lang="it-IT" sz="2000" b="0" i="1" smtClean="0">
                            <a:latin typeface="Cambria Math" panose="02040503050406030204" pitchFamily="18" charset="0"/>
                          </a:rPr>
                          <m:t>𝑖</m:t>
                        </m:r>
                      </m:sub>
                    </m:sSub>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𝑅</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𝑀</m:t>
                        </m:r>
                      </m:e>
                    </m:d>
                    <m:r>
                      <a:rPr lang="it-IT" sz="2000" b="0" i="1" smtClean="0">
                        <a:latin typeface="Cambria Math" panose="02040503050406030204" pitchFamily="18" charset="0"/>
                        <a:ea typeface="Cambria Math" panose="02040503050406030204" pitchFamily="18" charset="0"/>
                      </a:rPr>
                      <m:t>, ∀ </m:t>
                    </m:r>
                    <m:r>
                      <a:rPr lang="it-IT" sz="2000" b="0" i="1" smtClean="0">
                        <a:latin typeface="Cambria Math" panose="02040503050406030204" pitchFamily="18" charset="0"/>
                        <a:ea typeface="Cambria Math" panose="02040503050406030204" pitchFamily="18" charset="0"/>
                      </a:rPr>
                      <m:t>𝑀</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𝑅</m:t>
                    </m:r>
                    <m:r>
                      <a:rPr lang="it-IT" sz="2000" b="0" i="1" smtClean="0">
                        <a:latin typeface="Cambria Math" panose="02040503050406030204" pitchFamily="18" charset="0"/>
                        <a:ea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𝑀</m:t>
                        </m:r>
                      </m:e>
                      <m:sub>
                        <m:r>
                          <a:rPr lang="it-IT" sz="2000" i="1">
                            <a:latin typeface="Cambria Math" panose="02040503050406030204" pitchFamily="18" charset="0"/>
                          </a:rPr>
                          <m:t>0</m:t>
                        </m:r>
                      </m:sub>
                    </m:sSub>
                  </m:oMath>
                </a14:m>
                <a:r>
                  <a:rPr lang="it-IT" sz="2000" dirty="0">
                    <a:latin typeface="Arial Nova" panose="020B0504020202020204" pitchFamily="34" charset="0"/>
                  </a:rPr>
                  <a:t>).</a:t>
                </a:r>
              </a:p>
              <a:p>
                <a:r>
                  <a:rPr lang="it-IT" sz="2000" i="1" dirty="0">
                    <a:latin typeface="Arial Nova" panose="020B0504020202020204" pitchFamily="34" charset="0"/>
                  </a:rPr>
                  <a:t>Bloccante</a:t>
                </a:r>
                <a:r>
                  <a:rPr lang="it-IT" sz="2000" dirty="0">
                    <a:latin typeface="Arial Nova" panose="020B0504020202020204" pitchFamily="34" charset="0"/>
                  </a:rPr>
                  <a:t>, se esiste una marcatura </a:t>
                </a:r>
                <a14:m>
                  <m:oMath xmlns:m="http://schemas.openxmlformats.org/officeDocument/2006/math">
                    <m:sSup>
                      <m:sSupPr>
                        <m:ctrlPr>
                          <a:rPr lang="it-IT" sz="2000" i="1" smtClean="0">
                            <a:latin typeface="Cambria Math" panose="02040503050406030204" pitchFamily="18" charset="0"/>
                          </a:rPr>
                        </m:ctrlPr>
                      </m:sSupPr>
                      <m:e>
                        <m:r>
                          <a:rPr lang="it-IT" sz="2000" b="0" i="1" smtClean="0">
                            <a:latin typeface="Cambria Math" panose="02040503050406030204" pitchFamily="18" charset="0"/>
                          </a:rPr>
                          <m:t>𝑀</m:t>
                        </m:r>
                      </m:e>
                      <m:sup>
                        <m:r>
                          <a:rPr lang="it-IT" sz="2000" b="0" i="1" smtClean="0">
                            <a:latin typeface="Cambria Math" panose="02040503050406030204" pitchFamily="18" charset="0"/>
                          </a:rPr>
                          <m:t>′</m:t>
                        </m:r>
                      </m:sup>
                    </m:sSup>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𝑅</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𝑇</m:t>
                    </m:r>
                    <m:r>
                      <a:rPr lang="it-IT" sz="2000" b="0" i="1" smtClean="0">
                        <a:latin typeface="Cambria Math" panose="02040503050406030204" pitchFamily="18" charset="0"/>
                        <a:ea typeface="Cambria Math" panose="02040503050406030204" pitchFamily="18" charset="0"/>
                      </a:rPr>
                      <m:t>)</m:t>
                    </m:r>
                  </m:oMath>
                </a14:m>
                <a:r>
                  <a:rPr lang="it-IT" sz="2000" dirty="0">
                    <a:latin typeface="Arial Nova" panose="020B0504020202020204" pitchFamily="34" charset="0"/>
                  </a:rPr>
                  <a:t> in cui non è abilitata alcuna transizione, perciò, una volta arrivata in </a:t>
                </a:r>
                <a14:m>
                  <m:oMath xmlns:m="http://schemas.openxmlformats.org/officeDocument/2006/math">
                    <m:sSup>
                      <m:sSupPr>
                        <m:ctrlPr>
                          <a:rPr lang="it-IT" sz="2000" i="1">
                            <a:latin typeface="Cambria Math" panose="02040503050406030204" pitchFamily="18" charset="0"/>
                          </a:rPr>
                        </m:ctrlPr>
                      </m:sSupPr>
                      <m:e>
                        <m:r>
                          <a:rPr lang="it-IT" sz="2000" i="1">
                            <a:latin typeface="Cambria Math" panose="02040503050406030204" pitchFamily="18" charset="0"/>
                          </a:rPr>
                          <m:t>𝑀</m:t>
                        </m:r>
                      </m:e>
                      <m:sup>
                        <m:r>
                          <a:rPr lang="it-IT" sz="2000" i="1">
                            <a:latin typeface="Cambria Math" panose="02040503050406030204" pitchFamily="18" charset="0"/>
                          </a:rPr>
                          <m:t>′</m:t>
                        </m:r>
                      </m:sup>
                    </m:sSup>
                  </m:oMath>
                </a14:m>
                <a:r>
                  <a:rPr lang="it-IT" sz="2000" dirty="0">
                    <a:latin typeface="Arial Nova" panose="020B0504020202020204" pitchFamily="34" charset="0"/>
                  </a:rPr>
                  <a:t>, la rete non potrà più evolvere, entrando quindi in deadlock.</a:t>
                </a:r>
              </a:p>
              <a:p>
                <a:r>
                  <a:rPr lang="it-IT" sz="2000" i="1" dirty="0">
                    <a:latin typeface="Arial Nova" panose="020B0504020202020204" pitchFamily="34" charset="0"/>
                  </a:rPr>
                  <a:t>Generica</a:t>
                </a:r>
                <a:r>
                  <a:rPr lang="it-IT" sz="2000" dirty="0">
                    <a:latin typeface="Arial Nova" panose="020B0504020202020204" pitchFamily="34" charset="0"/>
                  </a:rPr>
                  <a:t>, se non esistono restrizioni topologiche.</a:t>
                </a:r>
              </a:p>
            </p:txBody>
          </p:sp>
        </mc:Choice>
        <mc:Fallback xmlns="">
          <p:sp>
            <p:nvSpPr>
              <p:cNvPr id="5" name="Segnaposto contenuto 2">
                <a:extLst>
                  <a:ext uri="{FF2B5EF4-FFF2-40B4-BE49-F238E27FC236}">
                    <a16:creationId xmlns:a16="http://schemas.microsoft.com/office/drawing/2014/main" id="{C0D25CCB-065C-4D4C-A1FA-29E43C85761A}"/>
                  </a:ext>
                </a:extLst>
              </p:cNvPr>
              <p:cNvSpPr>
                <a:spLocks noGrp="1" noRot="1" noChangeAspect="1" noMove="1" noResize="1" noEditPoints="1" noAdjustHandles="1" noChangeArrowheads="1" noChangeShapeType="1" noTextEdit="1"/>
              </p:cNvSpPr>
              <p:nvPr>
                <p:ph idx="1"/>
              </p:nvPr>
            </p:nvSpPr>
            <p:spPr>
              <a:xfrm>
                <a:off x="581191" y="2112040"/>
                <a:ext cx="11029616" cy="4320844"/>
              </a:xfrm>
              <a:blipFill>
                <a:blip r:embed="rId2"/>
                <a:stretch>
                  <a:fillRect l="-552"/>
                </a:stretch>
              </a:blipFill>
            </p:spPr>
            <p:txBody>
              <a:bodyPr/>
              <a:lstStyle/>
              <a:p>
                <a:r>
                  <a:rPr lang="it-IT">
                    <a:noFill/>
                  </a:rPr>
                  <a:t> </a:t>
                </a:r>
              </a:p>
            </p:txBody>
          </p:sp>
        </mc:Fallback>
      </mc:AlternateContent>
    </p:spTree>
    <p:extLst>
      <p:ext uri="{BB962C8B-B14F-4D97-AF65-F5344CB8AC3E}">
        <p14:creationId xmlns:p14="http://schemas.microsoft.com/office/powerpoint/2010/main" val="3844187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B2ABDF-363F-4B07-B46E-305F740DC256}"/>
              </a:ext>
            </a:extLst>
          </p:cNvPr>
          <p:cNvSpPr>
            <a:spLocks noGrp="1"/>
          </p:cNvSpPr>
          <p:nvPr>
            <p:ph type="title"/>
          </p:nvPr>
        </p:nvSpPr>
        <p:spPr/>
        <p:txBody>
          <a:bodyPr/>
          <a:lstStyle/>
          <a:p>
            <a:r>
              <a:rPr lang="it-IT" dirty="0"/>
              <a:t>Proprietà delle reti di </a:t>
            </a:r>
            <a:r>
              <a:rPr lang="it-IT" dirty="0" err="1"/>
              <a:t>petri</a:t>
            </a:r>
            <a:r>
              <a:rPr lang="it-IT" dirty="0"/>
              <a:t>: analisi grafica</a:t>
            </a: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A4C35502-468D-4A63-BFF0-FCC5245511C5}"/>
                  </a:ext>
                </a:extLst>
              </p:cNvPr>
              <p:cNvSpPr txBox="1"/>
              <p:nvPr/>
            </p:nvSpPr>
            <p:spPr>
              <a:xfrm>
                <a:off x="581192" y="2037347"/>
                <a:ext cx="11029616" cy="4708981"/>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Per analizzare le proprietà di una rete di P/T limitata si può ricorrere alla costruzione dell’albero di raggiungibilità, mentre nel caso in cui si tratti di una rete non limitata, si può utilizzare l’albero di copertura.</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 ogni caso, tramite questo strumento, si andranno a rappresentare tutte le possibili marcature. Dunque, per ogni marcatura </a:t>
                </a:r>
                <a14:m>
                  <m:oMath xmlns:m="http://schemas.openxmlformats.org/officeDocument/2006/math">
                    <m:sSup>
                      <m:sSupPr>
                        <m:ctrlPr>
                          <a:rPr lang="it-IT" sz="2000" i="1" smtClean="0">
                            <a:solidFill>
                              <a:schemeClr val="bg2">
                                <a:lumMod val="25000"/>
                              </a:schemeClr>
                            </a:solidFill>
                            <a:latin typeface="Cambria Math" panose="02040503050406030204" pitchFamily="18" charset="0"/>
                          </a:rPr>
                        </m:ctrlPr>
                      </m:sSupPr>
                      <m:e>
                        <m:r>
                          <a:rPr lang="it-IT" sz="2000" b="0" i="1" smtClean="0">
                            <a:solidFill>
                              <a:schemeClr val="bg2">
                                <a:lumMod val="25000"/>
                              </a:schemeClr>
                            </a:solidFill>
                            <a:latin typeface="Cambria Math" panose="02040503050406030204" pitchFamily="18" charset="0"/>
                          </a:rPr>
                          <m:t>𝑀</m:t>
                        </m:r>
                      </m:e>
                      <m:sup>
                        <m:r>
                          <a:rPr lang="it-IT" sz="2000" b="0" i="1" smtClean="0">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 raggiunta, si aggiunge un nuovo nodo all’albero, collegandolo come figlio del nodo </a:t>
                </a:r>
                <a14:m>
                  <m:oMath xmlns:m="http://schemas.openxmlformats.org/officeDocument/2006/math">
                    <m:r>
                      <a:rPr lang="it-IT" sz="2000" i="1" dirty="0" smtClean="0">
                        <a:solidFill>
                          <a:schemeClr val="bg2">
                            <a:lumMod val="25000"/>
                          </a:schemeClr>
                        </a:solidFill>
                        <a:latin typeface="Cambria Math" panose="02040503050406030204" pitchFamily="18" charset="0"/>
                      </a:rPr>
                      <m:t>𝑀</m:t>
                    </m:r>
                  </m:oMath>
                </a14:m>
                <a:r>
                  <a:rPr lang="it-IT" sz="2000" dirty="0">
                    <a:solidFill>
                      <a:schemeClr val="bg2">
                        <a:lumMod val="25000"/>
                      </a:schemeClr>
                    </a:solidFill>
                    <a:latin typeface="Arial Nova" panose="020B0504020202020204" pitchFamily="34" charset="0"/>
                  </a:rPr>
                  <a:t> e si etichetta l’arco con la transizione che ora determina il raggiungimento di </a:t>
                </a:r>
                <a14:m>
                  <m:oMath xmlns:m="http://schemas.openxmlformats.org/officeDocument/2006/math">
                    <m:sSup>
                      <m:sSupPr>
                        <m:ctrlPr>
                          <a:rPr lang="it-IT" sz="2000" i="1">
                            <a:solidFill>
                              <a:schemeClr val="bg2">
                                <a:lumMod val="25000"/>
                              </a:schemeClr>
                            </a:solidFill>
                            <a:latin typeface="Cambria Math" panose="02040503050406030204" pitchFamily="18" charset="0"/>
                          </a:rPr>
                        </m:ctrlPr>
                      </m:sSupPr>
                      <m:e>
                        <m:r>
                          <a:rPr lang="it-IT" sz="2000" i="1">
                            <a:solidFill>
                              <a:schemeClr val="bg2">
                                <a:lumMod val="25000"/>
                              </a:schemeClr>
                            </a:solidFill>
                            <a:latin typeface="Cambria Math" panose="02040503050406030204" pitchFamily="18" charset="0"/>
                          </a:rPr>
                          <m:t>𝑀</m:t>
                        </m:r>
                      </m:e>
                      <m:sup>
                        <m:r>
                          <a:rPr lang="it-IT" sz="2000" i="1">
                            <a:solidFill>
                              <a:schemeClr val="bg2">
                                <a:lumMod val="25000"/>
                              </a:schemeClr>
                            </a:solidFill>
                            <a:latin typeface="Cambria Math" panose="02040503050406030204" pitchFamily="18" charset="0"/>
                          </a:rPr>
                          <m:t>′</m:t>
                        </m:r>
                      </m:sup>
                    </m:sSup>
                  </m:oMath>
                </a14:m>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Se la marcatura in questione è già stata inserita, allora il nodo in questione verrà etichettato come «</a:t>
                </a:r>
                <a:r>
                  <a:rPr lang="it-IT" sz="2000" dirty="0" err="1">
                    <a:solidFill>
                      <a:schemeClr val="bg2">
                        <a:lumMod val="25000"/>
                      </a:schemeClr>
                    </a:solidFill>
                    <a:latin typeface="Arial Nova" panose="020B0504020202020204" pitchFamily="34" charset="0"/>
                  </a:rPr>
                  <a:t>old</a:t>
                </a:r>
                <a:r>
                  <a:rPr lang="it-IT" sz="2000" dirty="0">
                    <a:solidFill>
                      <a:schemeClr val="bg2">
                        <a:lumMod val="25000"/>
                      </a:schemeClr>
                    </a:solidFill>
                    <a:latin typeface="Arial Nova" panose="020B0504020202020204" pitchFamily="34" charset="0"/>
                  </a:rPr>
                  <a:t>», poiché la sua storia è già presente nell’albero.</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Inoltre, se a partire da un nodo, che rappresenta una marcatura, non esistono più transizioni abilitate, questo verrà definito «dead».</a:t>
                </a:r>
              </a:p>
              <a:p>
                <a:endParaRPr lang="it-IT" sz="2000" dirty="0">
                  <a:solidFill>
                    <a:schemeClr val="bg2">
                      <a:lumMod val="25000"/>
                    </a:schemeClr>
                  </a:solidFill>
                  <a:latin typeface="Arial Nova" panose="020B0504020202020204" pitchFamily="34" charset="0"/>
                </a:endParaRPr>
              </a:p>
            </p:txBody>
          </p:sp>
        </mc:Choice>
        <mc:Fallback xmlns="">
          <p:sp>
            <p:nvSpPr>
              <p:cNvPr id="3" name="CasellaDiTesto 2">
                <a:extLst>
                  <a:ext uri="{FF2B5EF4-FFF2-40B4-BE49-F238E27FC236}">
                    <a16:creationId xmlns:a16="http://schemas.microsoft.com/office/drawing/2014/main" id="{A4C35502-468D-4A63-BFF0-FCC5245511C5}"/>
                  </a:ext>
                </a:extLst>
              </p:cNvPr>
              <p:cNvSpPr txBox="1">
                <a:spLocks noRot="1" noChangeAspect="1" noMove="1" noResize="1" noEditPoints="1" noAdjustHandles="1" noChangeArrowheads="1" noChangeShapeType="1" noTextEdit="1"/>
              </p:cNvSpPr>
              <p:nvPr/>
            </p:nvSpPr>
            <p:spPr>
              <a:xfrm>
                <a:off x="581192" y="2037347"/>
                <a:ext cx="11029616" cy="4708981"/>
              </a:xfrm>
              <a:prstGeom prst="rect">
                <a:avLst/>
              </a:prstGeom>
              <a:blipFill>
                <a:blip r:embed="rId2"/>
                <a:stretch>
                  <a:fillRect l="-552" t="-517"/>
                </a:stretch>
              </a:blipFill>
            </p:spPr>
            <p:txBody>
              <a:bodyPr/>
              <a:lstStyle/>
              <a:p>
                <a:r>
                  <a:rPr lang="it-IT">
                    <a:noFill/>
                  </a:rPr>
                  <a:t> </a:t>
                </a:r>
              </a:p>
            </p:txBody>
          </p:sp>
        </mc:Fallback>
      </mc:AlternateContent>
    </p:spTree>
    <p:extLst>
      <p:ext uri="{BB962C8B-B14F-4D97-AF65-F5344CB8AC3E}">
        <p14:creationId xmlns:p14="http://schemas.microsoft.com/office/powerpoint/2010/main" val="1090133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6DA168-0213-4EFC-8AB6-D579077BA1B7}"/>
              </a:ext>
            </a:extLst>
          </p:cNvPr>
          <p:cNvSpPr>
            <a:spLocks noGrp="1"/>
          </p:cNvSpPr>
          <p:nvPr>
            <p:ph type="title"/>
          </p:nvPr>
        </p:nvSpPr>
        <p:spPr/>
        <p:txBody>
          <a:bodyPr/>
          <a:lstStyle/>
          <a:p>
            <a:r>
              <a:rPr lang="it-IT" dirty="0"/>
              <a:t>Grafo di raggiungibilità</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00D2CBCC-C3A0-4B78-A081-9146D0CE5105}"/>
                  </a:ext>
                </a:extLst>
              </p:cNvPr>
              <p:cNvSpPr txBox="1"/>
              <p:nvPr/>
            </p:nvSpPr>
            <p:spPr>
              <a:xfrm>
                <a:off x="581192" y="4994289"/>
                <a:ext cx="11029616" cy="1631216"/>
              </a:xfrm>
              <a:prstGeom prst="rect">
                <a:avLst/>
              </a:prstGeom>
              <a:noFill/>
            </p:spPr>
            <p:txBody>
              <a:bodyPr wrap="square" rtlCol="0">
                <a:spAutoFit/>
              </a:bodyPr>
              <a:lstStyle/>
              <a:p>
                <a:r>
                  <a:rPr lang="it-IT" sz="2000" dirty="0">
                    <a:latin typeface="Arial Nova" panose="020B0504020202020204" pitchFamily="34" charset="0"/>
                  </a:rPr>
                  <a:t>Il grafo di raggiungibilità è un grafo associato ad una rete marcata </a:t>
                </a:r>
                <a14:m>
                  <m:oMath xmlns:m="http://schemas.openxmlformats.org/officeDocument/2006/math">
                    <m:r>
                      <a:rPr lang="it-IT" sz="2000" i="1" dirty="0" smtClean="0">
                        <a:latin typeface="Cambria Math" panose="02040503050406030204" pitchFamily="18" charset="0"/>
                        <a:ea typeface="Cambria Math" panose="02040503050406030204" pitchFamily="18" charset="0"/>
                      </a:rPr>
                      <m:t>&lt;</m:t>
                    </m:r>
                    <m:r>
                      <a:rPr lang="it-IT" sz="2000" b="0" i="1" dirty="0" smtClean="0">
                        <a:latin typeface="Cambria Math" panose="02040503050406030204" pitchFamily="18" charset="0"/>
                        <a:ea typeface="Cambria Math" panose="02040503050406030204" pitchFamily="18" charset="0"/>
                      </a:rPr>
                      <m:t>𝑁</m:t>
                    </m:r>
                    <m:r>
                      <a:rPr lang="it-IT" sz="2000" b="0" i="1" dirty="0" smtClean="0">
                        <a:latin typeface="Cambria Math" panose="02040503050406030204" pitchFamily="18" charset="0"/>
                        <a:ea typeface="Cambria Math" panose="02040503050406030204" pitchFamily="18" charset="0"/>
                      </a:rPr>
                      <m:t>,</m:t>
                    </m:r>
                    <m:sSub>
                      <m:sSubPr>
                        <m:ctrlPr>
                          <a:rPr lang="it-IT" sz="2000" b="0" i="1" dirty="0" smtClean="0">
                            <a:latin typeface="Cambria Math" panose="02040503050406030204" pitchFamily="18" charset="0"/>
                            <a:ea typeface="Cambria Math" panose="02040503050406030204" pitchFamily="18" charset="0"/>
                          </a:rPr>
                        </m:ctrlPr>
                      </m:sSubPr>
                      <m:e>
                        <m:r>
                          <a:rPr lang="it-IT" sz="2000" b="0" i="1" dirty="0" smtClean="0">
                            <a:latin typeface="Cambria Math" panose="02040503050406030204" pitchFamily="18" charset="0"/>
                            <a:ea typeface="Cambria Math" panose="02040503050406030204" pitchFamily="18" charset="0"/>
                          </a:rPr>
                          <m:t>𝑀</m:t>
                        </m:r>
                      </m:e>
                      <m:sub>
                        <m:r>
                          <a:rPr lang="it-IT" sz="2000" b="0" i="1" dirty="0" smtClean="0">
                            <a:latin typeface="Cambria Math" panose="02040503050406030204" pitchFamily="18" charset="0"/>
                            <a:ea typeface="Cambria Math" panose="02040503050406030204" pitchFamily="18" charset="0"/>
                          </a:rPr>
                          <m:t>0</m:t>
                        </m:r>
                      </m:sub>
                    </m:sSub>
                    <m:r>
                      <a:rPr lang="it-IT" sz="2000" b="0" i="1" dirty="0" smtClean="0">
                        <a:latin typeface="Cambria Math" panose="02040503050406030204" pitchFamily="18" charset="0"/>
                        <a:ea typeface="Cambria Math" panose="02040503050406030204" pitchFamily="18" charset="0"/>
                      </a:rPr>
                      <m:t>&gt;</m:t>
                    </m:r>
                  </m:oMath>
                </a14:m>
                <a:r>
                  <a:rPr lang="it-IT" sz="2000" dirty="0">
                    <a:latin typeface="Arial Nova" panose="020B0504020202020204" pitchFamily="34" charset="0"/>
                  </a:rPr>
                  <a:t>, in cui ogni nodo è una marcatura raggiungibile ed ogni arco è una transizione.</a:t>
                </a:r>
              </a:p>
              <a:p>
                <a:r>
                  <a:rPr lang="it-IT" sz="2000" dirty="0">
                    <a:latin typeface="Arial Nova" panose="020B0504020202020204" pitchFamily="34" charset="0"/>
                  </a:rPr>
                  <a:t>In questa rappresentazione, ogni marcatura raggiungibile è uno stato ed appare una sola volta.</a:t>
                </a:r>
              </a:p>
              <a:p>
                <a:r>
                  <a:rPr lang="it-IT" sz="2000" dirty="0">
                    <a:latin typeface="Arial Nova" panose="020B0504020202020204" pitchFamily="34" charset="0"/>
                  </a:rPr>
                  <a:t>Le transizioni, invece, possono apparire più volte, poiché ciascuna compare un numero di volte pari alle marcature che le abilitano.</a:t>
                </a:r>
              </a:p>
            </p:txBody>
          </p:sp>
        </mc:Choice>
        <mc:Fallback xmlns="">
          <p:sp>
            <p:nvSpPr>
              <p:cNvPr id="4" name="CasellaDiTesto 3">
                <a:extLst>
                  <a:ext uri="{FF2B5EF4-FFF2-40B4-BE49-F238E27FC236}">
                    <a16:creationId xmlns:a16="http://schemas.microsoft.com/office/drawing/2014/main" id="{00D2CBCC-C3A0-4B78-A081-9146D0CE5105}"/>
                  </a:ext>
                </a:extLst>
              </p:cNvPr>
              <p:cNvSpPr txBox="1">
                <a:spLocks noRot="1" noChangeAspect="1" noMove="1" noResize="1" noEditPoints="1" noAdjustHandles="1" noChangeArrowheads="1" noChangeShapeType="1" noTextEdit="1"/>
              </p:cNvSpPr>
              <p:nvPr/>
            </p:nvSpPr>
            <p:spPr>
              <a:xfrm>
                <a:off x="581192" y="4994289"/>
                <a:ext cx="11029616" cy="1631216"/>
              </a:xfrm>
              <a:prstGeom prst="rect">
                <a:avLst/>
              </a:prstGeom>
              <a:blipFill>
                <a:blip r:embed="rId2"/>
                <a:stretch>
                  <a:fillRect l="-552" t="-1493" b="-597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574BD724-1AE7-4228-A587-3AC4FD1AA947}"/>
                  </a:ext>
                </a:extLst>
              </p:cNvPr>
              <p:cNvSpPr txBox="1"/>
              <p:nvPr/>
            </p:nvSpPr>
            <p:spPr>
              <a:xfrm>
                <a:off x="494479" y="1929320"/>
                <a:ext cx="11116327" cy="707886"/>
              </a:xfrm>
              <a:prstGeom prst="rect">
                <a:avLst/>
              </a:prstGeom>
              <a:noFill/>
            </p:spPr>
            <p:txBody>
              <a:bodyPr wrap="square" rtlCol="0">
                <a:spAutoFit/>
              </a:bodyPr>
              <a:lstStyle/>
              <a:p>
                <a:r>
                  <a:rPr lang="it-IT" sz="2000" dirty="0">
                    <a:latin typeface="Arial Nova" panose="020B0504020202020204" pitchFamily="34" charset="0"/>
                  </a:rPr>
                  <a:t>Si consideri la rete di Petri, con marcatura iniziale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𝑀</m:t>
                        </m:r>
                      </m:e>
                      <m:sub>
                        <m:r>
                          <a:rPr lang="it-IT" sz="2000" b="0" i="1" smtClean="0">
                            <a:latin typeface="Cambria Math" panose="02040503050406030204" pitchFamily="18" charset="0"/>
                          </a:rPr>
                          <m:t>0</m:t>
                        </m:r>
                      </m:sub>
                    </m:sSub>
                    <m:r>
                      <a:rPr lang="it-IT" sz="2000" b="0" i="1" smtClean="0">
                        <a:latin typeface="Cambria Math" panose="02040503050406030204" pitchFamily="18" charset="0"/>
                      </a:rPr>
                      <m:t>=</m:t>
                    </m:r>
                    <m:r>
                      <a:rPr lang="it-IT" sz="2000" b="0" i="1" smtClean="0">
                        <a:latin typeface="Cambria Math" panose="02040503050406030204" pitchFamily="18" charset="0"/>
                      </a:rPr>
                      <m:t>𝑀</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1,1,0</m:t>
                        </m:r>
                      </m:e>
                    </m:d>
                  </m:oMath>
                </a14:m>
                <a:r>
                  <a:rPr lang="it-IT" sz="2000" dirty="0">
                    <a:latin typeface="Arial Nova" panose="020B0504020202020204" pitchFamily="34" charset="0"/>
                  </a:rPr>
                  <a:t> ed il grafo di raggiungibilità associato:</a:t>
                </a:r>
              </a:p>
            </p:txBody>
          </p:sp>
        </mc:Choice>
        <mc:Fallback xmlns="">
          <p:sp>
            <p:nvSpPr>
              <p:cNvPr id="5" name="CasellaDiTesto 4">
                <a:extLst>
                  <a:ext uri="{FF2B5EF4-FFF2-40B4-BE49-F238E27FC236}">
                    <a16:creationId xmlns:a16="http://schemas.microsoft.com/office/drawing/2014/main" id="{574BD724-1AE7-4228-A587-3AC4FD1AA947}"/>
                  </a:ext>
                </a:extLst>
              </p:cNvPr>
              <p:cNvSpPr txBox="1">
                <a:spLocks noRot="1" noChangeAspect="1" noMove="1" noResize="1" noEditPoints="1" noAdjustHandles="1" noChangeArrowheads="1" noChangeShapeType="1" noTextEdit="1"/>
              </p:cNvSpPr>
              <p:nvPr/>
            </p:nvSpPr>
            <p:spPr>
              <a:xfrm>
                <a:off x="494479" y="1929320"/>
                <a:ext cx="11116327" cy="707886"/>
              </a:xfrm>
              <a:prstGeom prst="rect">
                <a:avLst/>
              </a:prstGeom>
              <a:blipFill>
                <a:blip r:embed="rId3"/>
                <a:stretch>
                  <a:fillRect l="-548" t="-3419" b="-14530"/>
                </a:stretch>
              </a:blipFill>
            </p:spPr>
            <p:txBody>
              <a:bodyPr/>
              <a:lstStyle/>
              <a:p>
                <a:r>
                  <a:rPr lang="it-IT">
                    <a:noFill/>
                  </a:rPr>
                  <a:t> </a:t>
                </a:r>
              </a:p>
            </p:txBody>
          </p:sp>
        </mc:Fallback>
      </mc:AlternateContent>
      <p:grpSp>
        <p:nvGrpSpPr>
          <p:cNvPr id="88" name="Gruppo 87">
            <a:extLst>
              <a:ext uri="{FF2B5EF4-FFF2-40B4-BE49-F238E27FC236}">
                <a16:creationId xmlns:a16="http://schemas.microsoft.com/office/drawing/2014/main" id="{D57B9883-FD0E-48BC-AC03-E94D764C0BD1}"/>
              </a:ext>
            </a:extLst>
          </p:cNvPr>
          <p:cNvGrpSpPr/>
          <p:nvPr/>
        </p:nvGrpSpPr>
        <p:grpSpPr>
          <a:xfrm>
            <a:off x="1312211" y="2697629"/>
            <a:ext cx="2927180" cy="1859491"/>
            <a:chOff x="1029452" y="2584684"/>
            <a:chExt cx="3451044" cy="2016273"/>
          </a:xfrm>
        </p:grpSpPr>
        <p:sp>
          <p:nvSpPr>
            <p:cNvPr id="10" name="Connettore 9">
              <a:extLst>
                <a:ext uri="{FF2B5EF4-FFF2-40B4-BE49-F238E27FC236}">
                  <a16:creationId xmlns:a16="http://schemas.microsoft.com/office/drawing/2014/main" id="{584453E6-4733-4707-8094-571747C52755}"/>
                </a:ext>
              </a:extLst>
            </p:cNvPr>
            <p:cNvSpPr/>
            <p:nvPr/>
          </p:nvSpPr>
          <p:spPr>
            <a:xfrm>
              <a:off x="1029452" y="2916366"/>
              <a:ext cx="553051" cy="54252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B13BEAAA-DADA-4A45-8ACB-43C5844661EB}"/>
                </a:ext>
              </a:extLst>
            </p:cNvPr>
            <p:cNvSpPr/>
            <p:nvPr/>
          </p:nvSpPr>
          <p:spPr>
            <a:xfrm>
              <a:off x="1997291" y="2875780"/>
              <a:ext cx="81807" cy="629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onnettore 11">
              <a:extLst>
                <a:ext uri="{FF2B5EF4-FFF2-40B4-BE49-F238E27FC236}">
                  <a16:creationId xmlns:a16="http://schemas.microsoft.com/office/drawing/2014/main" id="{6C486C91-378E-4F6A-9A40-954B556BCAE3}"/>
                </a:ext>
              </a:extLst>
            </p:cNvPr>
            <p:cNvSpPr/>
            <p:nvPr/>
          </p:nvSpPr>
          <p:spPr>
            <a:xfrm>
              <a:off x="1209058" y="3095316"/>
              <a:ext cx="193837" cy="184622"/>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3" name="Connettore 2 12">
              <a:extLst>
                <a:ext uri="{FF2B5EF4-FFF2-40B4-BE49-F238E27FC236}">
                  <a16:creationId xmlns:a16="http://schemas.microsoft.com/office/drawing/2014/main" id="{8218FC04-81BB-4A20-B490-F9D91958D071}"/>
                </a:ext>
              </a:extLst>
            </p:cNvPr>
            <p:cNvCxnSpPr>
              <a:cxnSpLocks/>
              <a:stCxn id="10" idx="6"/>
              <a:endCxn id="11" idx="1"/>
            </p:cNvCxnSpPr>
            <p:nvPr/>
          </p:nvCxnSpPr>
          <p:spPr>
            <a:xfrm>
              <a:off x="1582503" y="3187627"/>
              <a:ext cx="414788" cy="300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B543B6DE-7DA6-4FA9-84F5-A0D271C09A4B}"/>
                    </a:ext>
                  </a:extLst>
                </p:cNvPr>
                <p:cNvSpPr txBox="1"/>
                <p:nvPr/>
              </p:nvSpPr>
              <p:spPr>
                <a:xfrm>
                  <a:off x="1159718" y="2584684"/>
                  <a:ext cx="325073" cy="321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14" name="CasellaDiTesto 13">
                  <a:extLst>
                    <a:ext uri="{FF2B5EF4-FFF2-40B4-BE49-F238E27FC236}">
                      <a16:creationId xmlns:a16="http://schemas.microsoft.com/office/drawing/2014/main" id="{B543B6DE-7DA6-4FA9-84F5-A0D271C09A4B}"/>
                    </a:ext>
                  </a:extLst>
                </p:cNvPr>
                <p:cNvSpPr txBox="1">
                  <a:spLocks noRot="1" noChangeAspect="1" noMove="1" noResize="1" noEditPoints="1" noAdjustHandles="1" noChangeArrowheads="1" noChangeShapeType="1" noTextEdit="1"/>
                </p:cNvSpPr>
                <p:nvPr/>
              </p:nvSpPr>
              <p:spPr>
                <a:xfrm>
                  <a:off x="1159718" y="2584684"/>
                  <a:ext cx="325073" cy="321253"/>
                </a:xfrm>
                <a:prstGeom prst="rect">
                  <a:avLst/>
                </a:prstGeom>
                <a:blipFill>
                  <a:blip r:embed="rId4"/>
                  <a:stretch>
                    <a:fillRect r="-4348" b="-8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73DD1BFF-0F2B-4F84-9E84-06FAC10116D8}"/>
                    </a:ext>
                  </a:extLst>
                </p:cNvPr>
                <p:cNvSpPr txBox="1"/>
                <p:nvPr/>
              </p:nvSpPr>
              <p:spPr>
                <a:xfrm>
                  <a:off x="1870016" y="3458888"/>
                  <a:ext cx="338442" cy="321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5" name="CasellaDiTesto 14">
                  <a:extLst>
                    <a:ext uri="{FF2B5EF4-FFF2-40B4-BE49-F238E27FC236}">
                      <a16:creationId xmlns:a16="http://schemas.microsoft.com/office/drawing/2014/main" id="{73DD1BFF-0F2B-4F84-9E84-06FAC10116D8}"/>
                    </a:ext>
                  </a:extLst>
                </p:cNvPr>
                <p:cNvSpPr txBox="1">
                  <a:spLocks noRot="1" noChangeAspect="1" noMove="1" noResize="1" noEditPoints="1" noAdjustHandles="1" noChangeArrowheads="1" noChangeShapeType="1" noTextEdit="1"/>
                </p:cNvSpPr>
                <p:nvPr/>
              </p:nvSpPr>
              <p:spPr>
                <a:xfrm>
                  <a:off x="1870016" y="3458888"/>
                  <a:ext cx="338442" cy="321253"/>
                </a:xfrm>
                <a:prstGeom prst="rect">
                  <a:avLst/>
                </a:prstGeom>
                <a:blipFill>
                  <a:blip r:embed="rId5"/>
                  <a:stretch>
                    <a:fillRect/>
                  </a:stretch>
                </a:blipFill>
              </p:spPr>
              <p:txBody>
                <a:bodyPr/>
                <a:lstStyle/>
                <a:p>
                  <a:r>
                    <a:rPr lang="it-IT">
                      <a:noFill/>
                    </a:rPr>
                    <a:t> </a:t>
                  </a:r>
                </a:p>
              </p:txBody>
            </p:sp>
          </mc:Fallback>
        </mc:AlternateContent>
        <p:sp>
          <p:nvSpPr>
            <p:cNvPr id="16" name="Connettore 15">
              <a:extLst>
                <a:ext uri="{FF2B5EF4-FFF2-40B4-BE49-F238E27FC236}">
                  <a16:creationId xmlns:a16="http://schemas.microsoft.com/office/drawing/2014/main" id="{1922871C-0411-4AAC-8568-5A221325924D}"/>
                </a:ext>
              </a:extLst>
            </p:cNvPr>
            <p:cNvSpPr/>
            <p:nvPr/>
          </p:nvSpPr>
          <p:spPr>
            <a:xfrm>
              <a:off x="3927445" y="2923509"/>
              <a:ext cx="553051" cy="54252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1ECA005A-B4F6-4FAF-A89E-F04297784EF2}"/>
                    </a:ext>
                  </a:extLst>
                </p:cNvPr>
                <p:cNvSpPr txBox="1"/>
                <p:nvPr/>
              </p:nvSpPr>
              <p:spPr>
                <a:xfrm>
                  <a:off x="2591597" y="2598172"/>
                  <a:ext cx="325073" cy="321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20" name="CasellaDiTesto 19">
                  <a:extLst>
                    <a:ext uri="{FF2B5EF4-FFF2-40B4-BE49-F238E27FC236}">
                      <a16:creationId xmlns:a16="http://schemas.microsoft.com/office/drawing/2014/main" id="{1ECA005A-B4F6-4FAF-A89E-F04297784EF2}"/>
                    </a:ext>
                  </a:extLst>
                </p:cNvPr>
                <p:cNvSpPr txBox="1">
                  <a:spLocks noRot="1" noChangeAspect="1" noMove="1" noResize="1" noEditPoints="1" noAdjustHandles="1" noChangeArrowheads="1" noChangeShapeType="1" noTextEdit="1"/>
                </p:cNvSpPr>
                <p:nvPr/>
              </p:nvSpPr>
              <p:spPr>
                <a:xfrm>
                  <a:off x="2591597" y="2598172"/>
                  <a:ext cx="325073" cy="321253"/>
                </a:xfrm>
                <a:prstGeom prst="rect">
                  <a:avLst/>
                </a:prstGeom>
                <a:blipFill>
                  <a:blip r:embed="rId6"/>
                  <a:stretch>
                    <a:fillRect r="-8889" b="-8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BD822620-4B2A-41C0-B3ED-C2D10AB0D247}"/>
                    </a:ext>
                  </a:extLst>
                </p:cNvPr>
                <p:cNvSpPr txBox="1"/>
                <p:nvPr/>
              </p:nvSpPr>
              <p:spPr>
                <a:xfrm>
                  <a:off x="3300853" y="3459839"/>
                  <a:ext cx="338442" cy="321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21" name="CasellaDiTesto 20">
                  <a:extLst>
                    <a:ext uri="{FF2B5EF4-FFF2-40B4-BE49-F238E27FC236}">
                      <a16:creationId xmlns:a16="http://schemas.microsoft.com/office/drawing/2014/main" id="{BD822620-4B2A-41C0-B3ED-C2D10AB0D247}"/>
                    </a:ext>
                  </a:extLst>
                </p:cNvPr>
                <p:cNvSpPr txBox="1">
                  <a:spLocks noRot="1" noChangeAspect="1" noMove="1" noResize="1" noEditPoints="1" noAdjustHandles="1" noChangeArrowheads="1" noChangeShapeType="1" noTextEdit="1"/>
                </p:cNvSpPr>
                <p:nvPr/>
              </p:nvSpPr>
              <p:spPr>
                <a:xfrm>
                  <a:off x="3300853" y="3459839"/>
                  <a:ext cx="338442" cy="321253"/>
                </a:xfrm>
                <a:prstGeom prst="rect">
                  <a:avLst/>
                </a:prstGeom>
                <a:blipFill>
                  <a:blip r:embed="rId7"/>
                  <a:stretch>
                    <a:fillRect/>
                  </a:stretch>
                </a:blipFill>
              </p:spPr>
              <p:txBody>
                <a:bodyPr/>
                <a:lstStyle/>
                <a:p>
                  <a:r>
                    <a:rPr lang="it-IT">
                      <a:noFill/>
                    </a:rPr>
                    <a:t> </a:t>
                  </a:r>
                </a:p>
              </p:txBody>
            </p:sp>
          </mc:Fallback>
        </mc:AlternateContent>
        <p:sp>
          <p:nvSpPr>
            <p:cNvPr id="22" name="Connettore 21">
              <a:extLst>
                <a:ext uri="{FF2B5EF4-FFF2-40B4-BE49-F238E27FC236}">
                  <a16:creationId xmlns:a16="http://schemas.microsoft.com/office/drawing/2014/main" id="{FDE5970D-768D-41AF-BBE5-4854B50ED9DC}"/>
                </a:ext>
              </a:extLst>
            </p:cNvPr>
            <p:cNvSpPr/>
            <p:nvPr/>
          </p:nvSpPr>
          <p:spPr>
            <a:xfrm>
              <a:off x="2477609" y="2917146"/>
              <a:ext cx="553051" cy="542522"/>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4" name="Connettore 2 23">
              <a:extLst>
                <a:ext uri="{FF2B5EF4-FFF2-40B4-BE49-F238E27FC236}">
                  <a16:creationId xmlns:a16="http://schemas.microsoft.com/office/drawing/2014/main" id="{6E3D3462-0531-4CAB-9B7E-C175020158CA}"/>
                </a:ext>
              </a:extLst>
            </p:cNvPr>
            <p:cNvCxnSpPr>
              <a:cxnSpLocks/>
              <a:stCxn id="11" idx="3"/>
              <a:endCxn id="22" idx="2"/>
            </p:cNvCxnSpPr>
            <p:nvPr/>
          </p:nvCxnSpPr>
          <p:spPr>
            <a:xfrm flipV="1">
              <a:off x="2079098" y="3188407"/>
              <a:ext cx="398511" cy="222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A57E2415-1FA1-4D50-AEF2-36BAE0A4309D}"/>
                    </a:ext>
                  </a:extLst>
                </p:cNvPr>
                <p:cNvSpPr txBox="1"/>
                <p:nvPr/>
              </p:nvSpPr>
              <p:spPr>
                <a:xfrm>
                  <a:off x="4041433" y="2615859"/>
                  <a:ext cx="325073" cy="3212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3</m:t>
                            </m:r>
                          </m:sub>
                        </m:sSub>
                      </m:oMath>
                    </m:oMathPara>
                  </a14:m>
                  <a:endParaRPr lang="it-IT" sz="1600" i="1" dirty="0"/>
                </a:p>
              </p:txBody>
            </p:sp>
          </mc:Choice>
          <mc:Fallback xmlns="">
            <p:sp>
              <p:nvSpPr>
                <p:cNvPr id="9" name="CasellaDiTesto 8">
                  <a:extLst>
                    <a:ext uri="{FF2B5EF4-FFF2-40B4-BE49-F238E27FC236}">
                      <a16:creationId xmlns:a16="http://schemas.microsoft.com/office/drawing/2014/main" id="{A57E2415-1FA1-4D50-AEF2-36BAE0A4309D}"/>
                    </a:ext>
                  </a:extLst>
                </p:cNvPr>
                <p:cNvSpPr txBox="1">
                  <a:spLocks noRot="1" noChangeAspect="1" noMove="1" noResize="1" noEditPoints="1" noAdjustHandles="1" noChangeArrowheads="1" noChangeShapeType="1" noTextEdit="1"/>
                </p:cNvSpPr>
                <p:nvPr/>
              </p:nvSpPr>
              <p:spPr>
                <a:xfrm>
                  <a:off x="4041433" y="2615859"/>
                  <a:ext cx="325073" cy="321253"/>
                </a:xfrm>
                <a:prstGeom prst="rect">
                  <a:avLst/>
                </a:prstGeom>
                <a:blipFill>
                  <a:blip r:embed="rId8"/>
                  <a:stretch>
                    <a:fillRect r="-6522" b="-6122"/>
                  </a:stretch>
                </a:blipFill>
              </p:spPr>
              <p:txBody>
                <a:bodyPr/>
                <a:lstStyle/>
                <a:p>
                  <a:r>
                    <a:rPr lang="it-IT">
                      <a:noFill/>
                    </a:rPr>
                    <a:t> </a:t>
                  </a:r>
                </a:p>
              </p:txBody>
            </p:sp>
          </mc:Fallback>
        </mc:AlternateContent>
        <p:sp>
          <p:nvSpPr>
            <p:cNvPr id="18" name="Connettore 17">
              <a:extLst>
                <a:ext uri="{FF2B5EF4-FFF2-40B4-BE49-F238E27FC236}">
                  <a16:creationId xmlns:a16="http://schemas.microsoft.com/office/drawing/2014/main" id="{C3CD37CF-7A29-4FAC-B727-52B1BA7DA20C}"/>
                </a:ext>
              </a:extLst>
            </p:cNvPr>
            <p:cNvSpPr/>
            <p:nvPr/>
          </p:nvSpPr>
          <p:spPr>
            <a:xfrm>
              <a:off x="2658700" y="3102459"/>
              <a:ext cx="193837" cy="184622"/>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Rettangolo 40">
              <a:extLst>
                <a:ext uri="{FF2B5EF4-FFF2-40B4-BE49-F238E27FC236}">
                  <a16:creationId xmlns:a16="http://schemas.microsoft.com/office/drawing/2014/main" id="{1E88670C-24F2-4D79-B17B-8FD963AD954A}"/>
                </a:ext>
              </a:extLst>
            </p:cNvPr>
            <p:cNvSpPr/>
            <p:nvPr/>
          </p:nvSpPr>
          <p:spPr>
            <a:xfrm>
              <a:off x="3429171" y="2875780"/>
              <a:ext cx="81807" cy="629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2" name="Connettore 2 41">
              <a:extLst>
                <a:ext uri="{FF2B5EF4-FFF2-40B4-BE49-F238E27FC236}">
                  <a16:creationId xmlns:a16="http://schemas.microsoft.com/office/drawing/2014/main" id="{DB216553-682D-423D-8A62-FFF0423B82F2}"/>
                </a:ext>
              </a:extLst>
            </p:cNvPr>
            <p:cNvCxnSpPr>
              <a:cxnSpLocks/>
              <a:stCxn id="22" idx="6"/>
              <a:endCxn id="41" idx="1"/>
            </p:cNvCxnSpPr>
            <p:nvPr/>
          </p:nvCxnSpPr>
          <p:spPr>
            <a:xfrm>
              <a:off x="3030660" y="3188407"/>
              <a:ext cx="398511" cy="222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61" name="Connettore 2 60">
              <a:extLst>
                <a:ext uri="{FF2B5EF4-FFF2-40B4-BE49-F238E27FC236}">
                  <a16:creationId xmlns:a16="http://schemas.microsoft.com/office/drawing/2014/main" id="{6B534402-84D4-4AB1-A9D1-88D9BE4EC030}"/>
                </a:ext>
              </a:extLst>
            </p:cNvPr>
            <p:cNvCxnSpPr>
              <a:cxnSpLocks/>
              <a:stCxn id="41" idx="3"/>
              <a:endCxn id="16" idx="2"/>
            </p:cNvCxnSpPr>
            <p:nvPr/>
          </p:nvCxnSpPr>
          <p:spPr>
            <a:xfrm>
              <a:off x="3510978" y="3190630"/>
              <a:ext cx="416467" cy="414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70" name="Connettore a gomito 69">
              <a:extLst>
                <a:ext uri="{FF2B5EF4-FFF2-40B4-BE49-F238E27FC236}">
                  <a16:creationId xmlns:a16="http://schemas.microsoft.com/office/drawing/2014/main" id="{BB97E5F5-C345-44F1-A5E8-51D11690BEE0}"/>
                </a:ext>
              </a:extLst>
            </p:cNvPr>
            <p:cNvCxnSpPr>
              <a:cxnSpLocks/>
              <a:stCxn id="16" idx="6"/>
              <a:endCxn id="73" idx="3"/>
            </p:cNvCxnSpPr>
            <p:nvPr/>
          </p:nvCxnSpPr>
          <p:spPr>
            <a:xfrm flipH="1">
              <a:off x="2835940" y="3194770"/>
              <a:ext cx="1644556" cy="1091338"/>
            </a:xfrm>
            <a:prstGeom prst="bentConnector3">
              <a:avLst>
                <a:gd name="adj1" fmla="val -13900"/>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73" name="Rettangolo 72">
              <a:extLst>
                <a:ext uri="{FF2B5EF4-FFF2-40B4-BE49-F238E27FC236}">
                  <a16:creationId xmlns:a16="http://schemas.microsoft.com/office/drawing/2014/main" id="{512C80A3-404E-46F7-AB34-3B7711F032D6}"/>
                </a:ext>
              </a:extLst>
            </p:cNvPr>
            <p:cNvSpPr/>
            <p:nvPr/>
          </p:nvSpPr>
          <p:spPr>
            <a:xfrm>
              <a:off x="2754133" y="3971258"/>
              <a:ext cx="81807" cy="629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6" name="Connettore a gomito 75">
              <a:extLst>
                <a:ext uri="{FF2B5EF4-FFF2-40B4-BE49-F238E27FC236}">
                  <a16:creationId xmlns:a16="http://schemas.microsoft.com/office/drawing/2014/main" id="{82F3A59D-6D26-4678-BD51-F7C328D468FE}"/>
                </a:ext>
              </a:extLst>
            </p:cNvPr>
            <p:cNvCxnSpPr>
              <a:cxnSpLocks/>
              <a:stCxn id="73" idx="1"/>
              <a:endCxn id="10" idx="4"/>
            </p:cNvCxnSpPr>
            <p:nvPr/>
          </p:nvCxnSpPr>
          <p:spPr>
            <a:xfrm rot="10800000">
              <a:off x="1305979" y="3458888"/>
              <a:ext cx="1448155" cy="827220"/>
            </a:xfrm>
            <a:prstGeom prst="bentConnector2">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81" name="CasellaDiTesto 80">
                  <a:extLst>
                    <a:ext uri="{FF2B5EF4-FFF2-40B4-BE49-F238E27FC236}">
                      <a16:creationId xmlns:a16="http://schemas.microsoft.com/office/drawing/2014/main" id="{BF1E8EE3-C27C-4FFD-A566-33C884DE19C7}"/>
                    </a:ext>
                  </a:extLst>
                </p:cNvPr>
                <p:cNvSpPr txBox="1"/>
                <p:nvPr/>
              </p:nvSpPr>
              <p:spPr>
                <a:xfrm>
                  <a:off x="2625816" y="3661411"/>
                  <a:ext cx="33844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81" name="CasellaDiTesto 80">
                  <a:extLst>
                    <a:ext uri="{FF2B5EF4-FFF2-40B4-BE49-F238E27FC236}">
                      <a16:creationId xmlns:a16="http://schemas.microsoft.com/office/drawing/2014/main" id="{BF1E8EE3-C27C-4FFD-A566-33C884DE19C7}"/>
                    </a:ext>
                  </a:extLst>
                </p:cNvPr>
                <p:cNvSpPr txBox="1">
                  <a:spLocks noRot="1" noChangeAspect="1" noMove="1" noResize="1" noEditPoints="1" noAdjustHandles="1" noChangeArrowheads="1" noChangeShapeType="1" noTextEdit="1"/>
                </p:cNvSpPr>
                <p:nvPr/>
              </p:nvSpPr>
              <p:spPr>
                <a:xfrm>
                  <a:off x="2625816" y="3661411"/>
                  <a:ext cx="338442" cy="307777"/>
                </a:xfrm>
                <a:prstGeom prst="rect">
                  <a:avLst/>
                </a:prstGeom>
                <a:blipFill>
                  <a:blip r:embed="rId9"/>
                  <a:stretch>
                    <a:fillRect b="-4255"/>
                  </a:stretch>
                </a:blipFill>
              </p:spPr>
              <p:txBody>
                <a:bodyPr/>
                <a:lstStyle/>
                <a:p>
                  <a:r>
                    <a:rPr lang="it-IT">
                      <a:noFill/>
                    </a:rPr>
                    <a:t> </a:t>
                  </a:r>
                </a:p>
              </p:txBody>
            </p:sp>
          </mc:Fallback>
        </mc:AlternateContent>
      </p:grpSp>
      <p:grpSp>
        <p:nvGrpSpPr>
          <p:cNvPr id="143" name="Gruppo 142">
            <a:extLst>
              <a:ext uri="{FF2B5EF4-FFF2-40B4-BE49-F238E27FC236}">
                <a16:creationId xmlns:a16="http://schemas.microsoft.com/office/drawing/2014/main" id="{2D2AE86A-012D-443F-A68A-428CBC63C954}"/>
              </a:ext>
            </a:extLst>
          </p:cNvPr>
          <p:cNvGrpSpPr/>
          <p:nvPr/>
        </p:nvGrpSpPr>
        <p:grpSpPr>
          <a:xfrm>
            <a:off x="6049296" y="2637206"/>
            <a:ext cx="4519952" cy="2161187"/>
            <a:chOff x="5520769" y="2478135"/>
            <a:chExt cx="5095183" cy="2245499"/>
          </a:xfrm>
        </p:grpSpPr>
        <mc:AlternateContent xmlns:mc="http://schemas.openxmlformats.org/markup-compatibility/2006" xmlns:a14="http://schemas.microsoft.com/office/drawing/2010/main">
          <mc:Choice Requires="a14">
            <p:sp>
              <p:nvSpPr>
                <p:cNvPr id="95" name="CasellaDiTesto 94">
                  <a:extLst>
                    <a:ext uri="{FF2B5EF4-FFF2-40B4-BE49-F238E27FC236}">
                      <a16:creationId xmlns:a16="http://schemas.microsoft.com/office/drawing/2014/main" id="{A103157A-7998-49FD-9E15-04E2001AE6BB}"/>
                    </a:ext>
                  </a:extLst>
                </p:cNvPr>
                <p:cNvSpPr txBox="1"/>
                <p:nvPr/>
              </p:nvSpPr>
              <p:spPr>
                <a:xfrm>
                  <a:off x="6079786" y="2960474"/>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[1,1,0]</m:t>
                        </m:r>
                      </m:oMath>
                    </m:oMathPara>
                  </a14:m>
                  <a:endParaRPr lang="it-IT" dirty="0"/>
                </a:p>
              </p:txBody>
            </p:sp>
          </mc:Choice>
          <mc:Fallback xmlns="">
            <p:sp>
              <p:nvSpPr>
                <p:cNvPr id="95" name="CasellaDiTesto 94">
                  <a:extLst>
                    <a:ext uri="{FF2B5EF4-FFF2-40B4-BE49-F238E27FC236}">
                      <a16:creationId xmlns:a16="http://schemas.microsoft.com/office/drawing/2014/main" id="{A103157A-7998-49FD-9E15-04E2001AE6BB}"/>
                    </a:ext>
                  </a:extLst>
                </p:cNvPr>
                <p:cNvSpPr txBox="1">
                  <a:spLocks noRot="1" noChangeAspect="1" noMove="1" noResize="1" noEditPoints="1" noAdjustHandles="1" noChangeArrowheads="1" noChangeShapeType="1" noTextEdit="1"/>
                </p:cNvSpPr>
                <p:nvPr/>
              </p:nvSpPr>
              <p:spPr>
                <a:xfrm>
                  <a:off x="6079786" y="2960474"/>
                  <a:ext cx="1074821" cy="369332"/>
                </a:xfrm>
                <a:prstGeom prst="rect">
                  <a:avLst/>
                </a:prstGeom>
                <a:blipFill>
                  <a:blip r:embed="rId10"/>
                  <a:stretch>
                    <a:fillRect r="-8176" b="-18033"/>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6" name="CasellaDiTesto 95">
                  <a:extLst>
                    <a:ext uri="{FF2B5EF4-FFF2-40B4-BE49-F238E27FC236}">
                      <a16:creationId xmlns:a16="http://schemas.microsoft.com/office/drawing/2014/main" id="{3D58E004-87ED-4636-B29A-F179BA3C717A}"/>
                    </a:ext>
                  </a:extLst>
                </p:cNvPr>
                <p:cNvSpPr txBox="1"/>
                <p:nvPr/>
              </p:nvSpPr>
              <p:spPr>
                <a:xfrm>
                  <a:off x="7635345" y="2955835"/>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[0,2,0]</m:t>
                        </m:r>
                      </m:oMath>
                    </m:oMathPara>
                  </a14:m>
                  <a:endParaRPr lang="it-IT" dirty="0"/>
                </a:p>
              </p:txBody>
            </p:sp>
          </mc:Choice>
          <mc:Fallback xmlns="">
            <p:sp>
              <p:nvSpPr>
                <p:cNvPr id="96" name="CasellaDiTesto 95">
                  <a:extLst>
                    <a:ext uri="{FF2B5EF4-FFF2-40B4-BE49-F238E27FC236}">
                      <a16:creationId xmlns:a16="http://schemas.microsoft.com/office/drawing/2014/main" id="{3D58E004-87ED-4636-B29A-F179BA3C717A}"/>
                    </a:ext>
                  </a:extLst>
                </p:cNvPr>
                <p:cNvSpPr txBox="1">
                  <a:spLocks noRot="1" noChangeAspect="1" noMove="1" noResize="1" noEditPoints="1" noAdjustHandles="1" noChangeArrowheads="1" noChangeShapeType="1" noTextEdit="1"/>
                </p:cNvSpPr>
                <p:nvPr/>
              </p:nvSpPr>
              <p:spPr>
                <a:xfrm>
                  <a:off x="7635345" y="2955835"/>
                  <a:ext cx="1074821" cy="369332"/>
                </a:xfrm>
                <a:prstGeom prst="rect">
                  <a:avLst/>
                </a:prstGeom>
                <a:blipFill>
                  <a:blip r:embed="rId11"/>
                  <a:stretch>
                    <a:fillRect r="-8805" b="-18033"/>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7" name="CasellaDiTesto 96">
                  <a:extLst>
                    <a:ext uri="{FF2B5EF4-FFF2-40B4-BE49-F238E27FC236}">
                      <a16:creationId xmlns:a16="http://schemas.microsoft.com/office/drawing/2014/main" id="{EBD192D3-36DF-4EF1-8DAC-3D4146A97D12}"/>
                    </a:ext>
                  </a:extLst>
                </p:cNvPr>
                <p:cNvSpPr txBox="1"/>
                <p:nvPr/>
              </p:nvSpPr>
              <p:spPr>
                <a:xfrm>
                  <a:off x="9541131" y="2940400"/>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solidFill>
                              <a:schemeClr val="accent3">
                                <a:lumMod val="50000"/>
                              </a:schemeClr>
                            </a:solidFill>
                            <a:latin typeface="Cambria Math" panose="02040503050406030204" pitchFamily="18" charset="0"/>
                          </a:rPr>
                          <m:t>𝑀</m:t>
                        </m:r>
                        <m:r>
                          <a:rPr lang="it-IT" b="0" i="1" smtClean="0">
                            <a:solidFill>
                              <a:schemeClr val="accent3">
                                <a:lumMod val="50000"/>
                              </a:schemeClr>
                            </a:solidFill>
                            <a:latin typeface="Cambria Math" panose="02040503050406030204" pitchFamily="18" charset="0"/>
                          </a:rPr>
                          <m:t>[0,1,1]</m:t>
                        </m:r>
                      </m:oMath>
                    </m:oMathPara>
                  </a14:m>
                  <a:endParaRPr lang="it-IT" dirty="0">
                    <a:solidFill>
                      <a:schemeClr val="accent3">
                        <a:lumMod val="50000"/>
                      </a:schemeClr>
                    </a:solidFill>
                  </a:endParaRPr>
                </a:p>
              </p:txBody>
            </p:sp>
          </mc:Choice>
          <mc:Fallback xmlns="">
            <p:sp>
              <p:nvSpPr>
                <p:cNvPr id="97" name="CasellaDiTesto 96">
                  <a:extLst>
                    <a:ext uri="{FF2B5EF4-FFF2-40B4-BE49-F238E27FC236}">
                      <a16:creationId xmlns:a16="http://schemas.microsoft.com/office/drawing/2014/main" id="{EBD192D3-36DF-4EF1-8DAC-3D4146A97D12}"/>
                    </a:ext>
                  </a:extLst>
                </p:cNvPr>
                <p:cNvSpPr txBox="1">
                  <a:spLocks noRot="1" noChangeAspect="1" noMove="1" noResize="1" noEditPoints="1" noAdjustHandles="1" noChangeArrowheads="1" noChangeShapeType="1" noTextEdit="1"/>
                </p:cNvSpPr>
                <p:nvPr/>
              </p:nvSpPr>
              <p:spPr>
                <a:xfrm>
                  <a:off x="9541131" y="2940400"/>
                  <a:ext cx="1074821" cy="369332"/>
                </a:xfrm>
                <a:prstGeom prst="rect">
                  <a:avLst/>
                </a:prstGeom>
                <a:blipFill>
                  <a:blip r:embed="rId12"/>
                  <a:stretch>
                    <a:fillRect r="-8125" b="-18033"/>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8" name="CasellaDiTesto 97">
                  <a:extLst>
                    <a:ext uri="{FF2B5EF4-FFF2-40B4-BE49-F238E27FC236}">
                      <a16:creationId xmlns:a16="http://schemas.microsoft.com/office/drawing/2014/main" id="{E4B9E4F7-D267-47C6-B156-1368CFC57DD5}"/>
                    </a:ext>
                  </a:extLst>
                </p:cNvPr>
                <p:cNvSpPr txBox="1"/>
                <p:nvPr/>
              </p:nvSpPr>
              <p:spPr>
                <a:xfrm>
                  <a:off x="6079786" y="3670423"/>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[1,0,1]</m:t>
                        </m:r>
                      </m:oMath>
                    </m:oMathPara>
                  </a14:m>
                  <a:endParaRPr lang="it-IT" dirty="0"/>
                </a:p>
              </p:txBody>
            </p:sp>
          </mc:Choice>
          <mc:Fallback xmlns="">
            <p:sp>
              <p:nvSpPr>
                <p:cNvPr id="98" name="CasellaDiTesto 97">
                  <a:extLst>
                    <a:ext uri="{FF2B5EF4-FFF2-40B4-BE49-F238E27FC236}">
                      <a16:creationId xmlns:a16="http://schemas.microsoft.com/office/drawing/2014/main" id="{E4B9E4F7-D267-47C6-B156-1368CFC57DD5}"/>
                    </a:ext>
                  </a:extLst>
                </p:cNvPr>
                <p:cNvSpPr txBox="1">
                  <a:spLocks noRot="1" noChangeAspect="1" noMove="1" noResize="1" noEditPoints="1" noAdjustHandles="1" noChangeArrowheads="1" noChangeShapeType="1" noTextEdit="1"/>
                </p:cNvSpPr>
                <p:nvPr/>
              </p:nvSpPr>
              <p:spPr>
                <a:xfrm>
                  <a:off x="6079786" y="3670423"/>
                  <a:ext cx="1074821" cy="369332"/>
                </a:xfrm>
                <a:prstGeom prst="rect">
                  <a:avLst/>
                </a:prstGeom>
                <a:blipFill>
                  <a:blip r:embed="rId13"/>
                  <a:stretch>
                    <a:fillRect r="-8176" b="-18033"/>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9" name="CasellaDiTesto 98">
                  <a:extLst>
                    <a:ext uri="{FF2B5EF4-FFF2-40B4-BE49-F238E27FC236}">
                      <a16:creationId xmlns:a16="http://schemas.microsoft.com/office/drawing/2014/main" id="{D7BDB4F5-2BA1-444E-A75C-4DDA0F122A93}"/>
                    </a:ext>
                  </a:extLst>
                </p:cNvPr>
                <p:cNvSpPr txBox="1"/>
                <p:nvPr/>
              </p:nvSpPr>
              <p:spPr>
                <a:xfrm>
                  <a:off x="6079786" y="4354302"/>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solidFill>
                              <a:schemeClr val="accent3">
                                <a:lumMod val="50000"/>
                              </a:schemeClr>
                            </a:solidFill>
                            <a:latin typeface="Cambria Math" panose="02040503050406030204" pitchFamily="18" charset="0"/>
                          </a:rPr>
                          <m:t>𝑀</m:t>
                        </m:r>
                        <m:r>
                          <a:rPr lang="it-IT" b="0" i="1" smtClean="0">
                            <a:solidFill>
                              <a:schemeClr val="accent3">
                                <a:lumMod val="50000"/>
                              </a:schemeClr>
                            </a:solidFill>
                            <a:latin typeface="Cambria Math" panose="02040503050406030204" pitchFamily="18" charset="0"/>
                          </a:rPr>
                          <m:t>[2,0,0]</m:t>
                        </m:r>
                      </m:oMath>
                    </m:oMathPara>
                  </a14:m>
                  <a:endParaRPr lang="it-IT" dirty="0">
                    <a:solidFill>
                      <a:schemeClr val="accent3">
                        <a:lumMod val="50000"/>
                      </a:schemeClr>
                    </a:solidFill>
                  </a:endParaRPr>
                </a:p>
              </p:txBody>
            </p:sp>
          </mc:Choice>
          <mc:Fallback xmlns="">
            <p:sp>
              <p:nvSpPr>
                <p:cNvPr id="99" name="CasellaDiTesto 98">
                  <a:extLst>
                    <a:ext uri="{FF2B5EF4-FFF2-40B4-BE49-F238E27FC236}">
                      <a16:creationId xmlns:a16="http://schemas.microsoft.com/office/drawing/2014/main" id="{D7BDB4F5-2BA1-444E-A75C-4DDA0F122A93}"/>
                    </a:ext>
                  </a:extLst>
                </p:cNvPr>
                <p:cNvSpPr txBox="1">
                  <a:spLocks noRot="1" noChangeAspect="1" noMove="1" noResize="1" noEditPoints="1" noAdjustHandles="1" noChangeArrowheads="1" noChangeShapeType="1" noTextEdit="1"/>
                </p:cNvSpPr>
                <p:nvPr/>
              </p:nvSpPr>
              <p:spPr>
                <a:xfrm>
                  <a:off x="6079786" y="4354302"/>
                  <a:ext cx="1074821" cy="369332"/>
                </a:xfrm>
                <a:prstGeom prst="rect">
                  <a:avLst/>
                </a:prstGeom>
                <a:blipFill>
                  <a:blip r:embed="rId14"/>
                  <a:stretch>
                    <a:fillRect r="-8176" b="-18033"/>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0" name="CasellaDiTesto 99">
                  <a:extLst>
                    <a:ext uri="{FF2B5EF4-FFF2-40B4-BE49-F238E27FC236}">
                      <a16:creationId xmlns:a16="http://schemas.microsoft.com/office/drawing/2014/main" id="{F35A50A2-8EE3-4153-82B2-D71BA75FD213}"/>
                    </a:ext>
                  </a:extLst>
                </p:cNvPr>
                <p:cNvSpPr txBox="1"/>
                <p:nvPr/>
              </p:nvSpPr>
              <p:spPr>
                <a:xfrm>
                  <a:off x="9541131" y="4021832"/>
                  <a:ext cx="1074821"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[0,0,2]</m:t>
                        </m:r>
                      </m:oMath>
                    </m:oMathPara>
                  </a14:m>
                  <a:endParaRPr lang="it-IT" dirty="0"/>
                </a:p>
              </p:txBody>
            </p:sp>
          </mc:Choice>
          <mc:Fallback xmlns="">
            <p:sp>
              <p:nvSpPr>
                <p:cNvPr id="100" name="CasellaDiTesto 99">
                  <a:extLst>
                    <a:ext uri="{FF2B5EF4-FFF2-40B4-BE49-F238E27FC236}">
                      <a16:creationId xmlns:a16="http://schemas.microsoft.com/office/drawing/2014/main" id="{F35A50A2-8EE3-4153-82B2-D71BA75FD213}"/>
                    </a:ext>
                  </a:extLst>
                </p:cNvPr>
                <p:cNvSpPr txBox="1">
                  <a:spLocks noRot="1" noChangeAspect="1" noMove="1" noResize="1" noEditPoints="1" noAdjustHandles="1" noChangeArrowheads="1" noChangeShapeType="1" noTextEdit="1"/>
                </p:cNvSpPr>
                <p:nvPr/>
              </p:nvSpPr>
              <p:spPr>
                <a:xfrm>
                  <a:off x="9541131" y="4021832"/>
                  <a:ext cx="1074821" cy="369332"/>
                </a:xfrm>
                <a:prstGeom prst="rect">
                  <a:avLst/>
                </a:prstGeom>
                <a:blipFill>
                  <a:blip r:embed="rId15"/>
                  <a:stretch>
                    <a:fillRect r="-8125" b="-16129"/>
                  </a:stretch>
                </a:blipFill>
                <a:ln w="19050">
                  <a:solidFill>
                    <a:schemeClr val="accent1"/>
                  </a:solidFill>
                </a:ln>
              </p:spPr>
              <p:txBody>
                <a:bodyPr/>
                <a:lstStyle/>
                <a:p>
                  <a:r>
                    <a:rPr lang="it-IT">
                      <a:noFill/>
                    </a:rPr>
                    <a:t> </a:t>
                  </a:r>
                </a:p>
              </p:txBody>
            </p:sp>
          </mc:Fallback>
        </mc:AlternateContent>
        <p:cxnSp>
          <p:nvCxnSpPr>
            <p:cNvPr id="102" name="Connettore a gomito 101">
              <a:extLst>
                <a:ext uri="{FF2B5EF4-FFF2-40B4-BE49-F238E27FC236}">
                  <a16:creationId xmlns:a16="http://schemas.microsoft.com/office/drawing/2014/main" id="{1776620E-0504-4228-96BB-D897D5D2B12C}"/>
                </a:ext>
              </a:extLst>
            </p:cNvPr>
            <p:cNvCxnSpPr>
              <a:stCxn id="97" idx="0"/>
              <a:endCxn id="95" idx="0"/>
            </p:cNvCxnSpPr>
            <p:nvPr/>
          </p:nvCxnSpPr>
          <p:spPr>
            <a:xfrm rot="16200000" flipH="1" flipV="1">
              <a:off x="8337833" y="1219764"/>
              <a:ext cx="20074" cy="3461345"/>
            </a:xfrm>
            <a:prstGeom prst="bentConnector3">
              <a:avLst>
                <a:gd name="adj1" fmla="val -1986266"/>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04" name="Connettore 2 103">
              <a:extLst>
                <a:ext uri="{FF2B5EF4-FFF2-40B4-BE49-F238E27FC236}">
                  <a16:creationId xmlns:a16="http://schemas.microsoft.com/office/drawing/2014/main" id="{E7A01690-BA95-45A6-914A-85B505C6DFC2}"/>
                </a:ext>
              </a:extLst>
            </p:cNvPr>
            <p:cNvCxnSpPr>
              <a:stCxn id="98" idx="3"/>
              <a:endCxn id="97" idx="1"/>
            </p:cNvCxnSpPr>
            <p:nvPr/>
          </p:nvCxnSpPr>
          <p:spPr>
            <a:xfrm flipV="1">
              <a:off x="7154607" y="3125066"/>
              <a:ext cx="2386524" cy="73002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0" name="Connettore 2 109">
              <a:extLst>
                <a:ext uri="{FF2B5EF4-FFF2-40B4-BE49-F238E27FC236}">
                  <a16:creationId xmlns:a16="http://schemas.microsoft.com/office/drawing/2014/main" id="{C229CC53-A11A-4259-B1EC-0680B40D5DF7}"/>
                </a:ext>
              </a:extLst>
            </p:cNvPr>
            <p:cNvCxnSpPr>
              <a:stCxn id="100" idx="1"/>
              <a:endCxn id="98" idx="3"/>
            </p:cNvCxnSpPr>
            <p:nvPr/>
          </p:nvCxnSpPr>
          <p:spPr>
            <a:xfrm flipH="1" flipV="1">
              <a:off x="7154607" y="3855089"/>
              <a:ext cx="2386524" cy="35140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2" name="Connettore 2 111">
              <a:extLst>
                <a:ext uri="{FF2B5EF4-FFF2-40B4-BE49-F238E27FC236}">
                  <a16:creationId xmlns:a16="http://schemas.microsoft.com/office/drawing/2014/main" id="{FA73B4D8-A640-4FB3-B3A1-45BE6980C47B}"/>
                </a:ext>
              </a:extLst>
            </p:cNvPr>
            <p:cNvCxnSpPr>
              <a:stCxn id="97" idx="2"/>
              <a:endCxn id="100" idx="0"/>
            </p:cNvCxnSpPr>
            <p:nvPr/>
          </p:nvCxnSpPr>
          <p:spPr>
            <a:xfrm>
              <a:off x="10078542" y="3309732"/>
              <a:ext cx="0" cy="7121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6" name="Connettore 2 115">
              <a:extLst>
                <a:ext uri="{FF2B5EF4-FFF2-40B4-BE49-F238E27FC236}">
                  <a16:creationId xmlns:a16="http://schemas.microsoft.com/office/drawing/2014/main" id="{9FFB795D-CA10-4E2C-8E65-8AB90E46A706}"/>
                </a:ext>
              </a:extLst>
            </p:cNvPr>
            <p:cNvCxnSpPr>
              <a:stCxn id="95" idx="2"/>
              <a:endCxn id="98" idx="0"/>
            </p:cNvCxnSpPr>
            <p:nvPr/>
          </p:nvCxnSpPr>
          <p:spPr>
            <a:xfrm>
              <a:off x="6617197" y="3329806"/>
              <a:ext cx="0" cy="34061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8" name="Connettore 2 117">
              <a:extLst>
                <a:ext uri="{FF2B5EF4-FFF2-40B4-BE49-F238E27FC236}">
                  <a16:creationId xmlns:a16="http://schemas.microsoft.com/office/drawing/2014/main" id="{85080168-A7A0-44C5-AB9C-0121E815F877}"/>
                </a:ext>
              </a:extLst>
            </p:cNvPr>
            <p:cNvCxnSpPr>
              <a:cxnSpLocks/>
              <a:stCxn id="98" idx="2"/>
              <a:endCxn id="99" idx="0"/>
            </p:cNvCxnSpPr>
            <p:nvPr/>
          </p:nvCxnSpPr>
          <p:spPr>
            <a:xfrm>
              <a:off x="6617197" y="4039755"/>
              <a:ext cx="0" cy="31454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1" name="Connettore a gomito 120">
              <a:extLst>
                <a:ext uri="{FF2B5EF4-FFF2-40B4-BE49-F238E27FC236}">
                  <a16:creationId xmlns:a16="http://schemas.microsoft.com/office/drawing/2014/main" id="{B16C9C9D-7398-423C-B92F-6D8F0DB8434F}"/>
                </a:ext>
              </a:extLst>
            </p:cNvPr>
            <p:cNvCxnSpPr>
              <a:cxnSpLocks/>
              <a:stCxn id="99" idx="1"/>
              <a:endCxn id="95" idx="1"/>
            </p:cNvCxnSpPr>
            <p:nvPr/>
          </p:nvCxnSpPr>
          <p:spPr>
            <a:xfrm rot="10800000">
              <a:off x="6079786" y="3145140"/>
              <a:ext cx="12700" cy="1393828"/>
            </a:xfrm>
            <a:prstGeom prst="bentConnector3">
              <a:avLst>
                <a:gd name="adj1" fmla="val 2557898"/>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5" name="Connettore 2 124">
              <a:extLst>
                <a:ext uri="{FF2B5EF4-FFF2-40B4-BE49-F238E27FC236}">
                  <a16:creationId xmlns:a16="http://schemas.microsoft.com/office/drawing/2014/main" id="{B2FADD61-48FC-45EF-825A-063BCE4CED20}"/>
                </a:ext>
              </a:extLst>
            </p:cNvPr>
            <p:cNvCxnSpPr>
              <a:stCxn id="95" idx="3"/>
              <a:endCxn id="96" idx="1"/>
            </p:cNvCxnSpPr>
            <p:nvPr/>
          </p:nvCxnSpPr>
          <p:spPr>
            <a:xfrm flipV="1">
              <a:off x="7154607" y="3140501"/>
              <a:ext cx="480738" cy="463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7" name="Connettore 2 126">
              <a:extLst>
                <a:ext uri="{FF2B5EF4-FFF2-40B4-BE49-F238E27FC236}">
                  <a16:creationId xmlns:a16="http://schemas.microsoft.com/office/drawing/2014/main" id="{FDAA0A6D-F050-40AB-B16A-22E7EE7D2A29}"/>
                </a:ext>
              </a:extLst>
            </p:cNvPr>
            <p:cNvCxnSpPr>
              <a:stCxn id="96" idx="3"/>
              <a:endCxn id="97" idx="1"/>
            </p:cNvCxnSpPr>
            <p:nvPr/>
          </p:nvCxnSpPr>
          <p:spPr>
            <a:xfrm flipV="1">
              <a:off x="8710166" y="3125066"/>
              <a:ext cx="830965" cy="1543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32" name="CasellaDiTesto 131">
                  <a:extLst>
                    <a:ext uri="{FF2B5EF4-FFF2-40B4-BE49-F238E27FC236}">
                      <a16:creationId xmlns:a16="http://schemas.microsoft.com/office/drawing/2014/main" id="{950F9426-3717-46ED-B290-72080514726E}"/>
                    </a:ext>
                  </a:extLst>
                </p:cNvPr>
                <p:cNvSpPr txBox="1"/>
                <p:nvPr/>
              </p:nvSpPr>
              <p:spPr>
                <a:xfrm>
                  <a:off x="7196635" y="2828793"/>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32" name="CasellaDiTesto 131">
                  <a:extLst>
                    <a:ext uri="{FF2B5EF4-FFF2-40B4-BE49-F238E27FC236}">
                      <a16:creationId xmlns:a16="http://schemas.microsoft.com/office/drawing/2014/main" id="{950F9426-3717-46ED-B290-72080514726E}"/>
                    </a:ext>
                  </a:extLst>
                </p:cNvPr>
                <p:cNvSpPr txBox="1">
                  <a:spLocks noRot="1" noChangeAspect="1" noMove="1" noResize="1" noEditPoints="1" noAdjustHandles="1" noChangeArrowheads="1" noChangeShapeType="1" noTextEdit="1"/>
                </p:cNvSpPr>
                <p:nvPr/>
              </p:nvSpPr>
              <p:spPr>
                <a:xfrm>
                  <a:off x="7196635" y="2828793"/>
                  <a:ext cx="287067" cy="296273"/>
                </a:xfrm>
                <a:prstGeom prst="rect">
                  <a:avLst/>
                </a:prstGeom>
                <a:blipFill>
                  <a:blip r:embed="rId16"/>
                  <a:stretch>
                    <a:fillRect r="-4762" b="-212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3" name="CasellaDiTesto 132">
                  <a:extLst>
                    <a:ext uri="{FF2B5EF4-FFF2-40B4-BE49-F238E27FC236}">
                      <a16:creationId xmlns:a16="http://schemas.microsoft.com/office/drawing/2014/main" id="{143361C8-2B32-46A3-A180-5B4FF27EE117}"/>
                    </a:ext>
                  </a:extLst>
                </p:cNvPr>
                <p:cNvSpPr txBox="1"/>
                <p:nvPr/>
              </p:nvSpPr>
              <p:spPr>
                <a:xfrm>
                  <a:off x="8884088" y="2835315"/>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133" name="CasellaDiTesto 132">
                  <a:extLst>
                    <a:ext uri="{FF2B5EF4-FFF2-40B4-BE49-F238E27FC236}">
                      <a16:creationId xmlns:a16="http://schemas.microsoft.com/office/drawing/2014/main" id="{143361C8-2B32-46A3-A180-5B4FF27EE117}"/>
                    </a:ext>
                  </a:extLst>
                </p:cNvPr>
                <p:cNvSpPr txBox="1">
                  <a:spLocks noRot="1" noChangeAspect="1" noMove="1" noResize="1" noEditPoints="1" noAdjustHandles="1" noChangeArrowheads="1" noChangeShapeType="1" noTextEdit="1"/>
                </p:cNvSpPr>
                <p:nvPr/>
              </p:nvSpPr>
              <p:spPr>
                <a:xfrm>
                  <a:off x="8884088" y="2835315"/>
                  <a:ext cx="287067" cy="307777"/>
                </a:xfrm>
                <a:prstGeom prst="rect">
                  <a:avLst/>
                </a:prstGeom>
                <a:blipFill>
                  <a:blip r:embed="rId17"/>
                  <a:stretch>
                    <a:fillRect r="-71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4" name="CasellaDiTesto 133">
                  <a:extLst>
                    <a:ext uri="{FF2B5EF4-FFF2-40B4-BE49-F238E27FC236}">
                      <a16:creationId xmlns:a16="http://schemas.microsoft.com/office/drawing/2014/main" id="{2DEC552B-37C9-4C52-99EA-E9C766E6DFE1}"/>
                    </a:ext>
                  </a:extLst>
                </p:cNvPr>
                <p:cNvSpPr txBox="1"/>
                <p:nvPr/>
              </p:nvSpPr>
              <p:spPr>
                <a:xfrm>
                  <a:off x="6323642" y="3311888"/>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34" name="CasellaDiTesto 133">
                  <a:extLst>
                    <a:ext uri="{FF2B5EF4-FFF2-40B4-BE49-F238E27FC236}">
                      <a16:creationId xmlns:a16="http://schemas.microsoft.com/office/drawing/2014/main" id="{2DEC552B-37C9-4C52-99EA-E9C766E6DFE1}"/>
                    </a:ext>
                  </a:extLst>
                </p:cNvPr>
                <p:cNvSpPr txBox="1">
                  <a:spLocks noRot="1" noChangeAspect="1" noMove="1" noResize="1" noEditPoints="1" noAdjustHandles="1" noChangeArrowheads="1" noChangeShapeType="1" noTextEdit="1"/>
                </p:cNvSpPr>
                <p:nvPr/>
              </p:nvSpPr>
              <p:spPr>
                <a:xfrm>
                  <a:off x="6323642" y="3311888"/>
                  <a:ext cx="287067" cy="296273"/>
                </a:xfrm>
                <a:prstGeom prst="rect">
                  <a:avLst/>
                </a:prstGeom>
                <a:blipFill>
                  <a:blip r:embed="rId18"/>
                  <a:stretch>
                    <a:fillRect r="-4762" b="-42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5" name="CasellaDiTesto 134">
                  <a:extLst>
                    <a:ext uri="{FF2B5EF4-FFF2-40B4-BE49-F238E27FC236}">
                      <a16:creationId xmlns:a16="http://schemas.microsoft.com/office/drawing/2014/main" id="{D9379E69-748C-4420-8B46-1156E4844E91}"/>
                    </a:ext>
                  </a:extLst>
                </p:cNvPr>
                <p:cNvSpPr txBox="1"/>
                <p:nvPr/>
              </p:nvSpPr>
              <p:spPr>
                <a:xfrm>
                  <a:off x="6323642" y="4008813"/>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135" name="CasellaDiTesto 134">
                  <a:extLst>
                    <a:ext uri="{FF2B5EF4-FFF2-40B4-BE49-F238E27FC236}">
                      <a16:creationId xmlns:a16="http://schemas.microsoft.com/office/drawing/2014/main" id="{D9379E69-748C-4420-8B46-1156E4844E91}"/>
                    </a:ext>
                  </a:extLst>
                </p:cNvPr>
                <p:cNvSpPr txBox="1">
                  <a:spLocks noRot="1" noChangeAspect="1" noMove="1" noResize="1" noEditPoints="1" noAdjustHandles="1" noChangeArrowheads="1" noChangeShapeType="1" noTextEdit="1"/>
                </p:cNvSpPr>
                <p:nvPr/>
              </p:nvSpPr>
              <p:spPr>
                <a:xfrm>
                  <a:off x="6323642" y="4008813"/>
                  <a:ext cx="287067" cy="307777"/>
                </a:xfrm>
                <a:prstGeom prst="rect">
                  <a:avLst/>
                </a:prstGeom>
                <a:blipFill>
                  <a:blip r:embed="rId19"/>
                  <a:stretch>
                    <a:fillRect r="-71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6" name="CasellaDiTesto 135">
                  <a:extLst>
                    <a:ext uri="{FF2B5EF4-FFF2-40B4-BE49-F238E27FC236}">
                      <a16:creationId xmlns:a16="http://schemas.microsoft.com/office/drawing/2014/main" id="{5728F9BE-7AC6-47FE-A760-D77E5B81FFDE}"/>
                    </a:ext>
                  </a:extLst>
                </p:cNvPr>
                <p:cNvSpPr txBox="1"/>
                <p:nvPr/>
              </p:nvSpPr>
              <p:spPr>
                <a:xfrm>
                  <a:off x="5520769" y="3665293"/>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36" name="CasellaDiTesto 135">
                  <a:extLst>
                    <a:ext uri="{FF2B5EF4-FFF2-40B4-BE49-F238E27FC236}">
                      <a16:creationId xmlns:a16="http://schemas.microsoft.com/office/drawing/2014/main" id="{5728F9BE-7AC6-47FE-A760-D77E5B81FFDE}"/>
                    </a:ext>
                  </a:extLst>
                </p:cNvPr>
                <p:cNvSpPr txBox="1">
                  <a:spLocks noRot="1" noChangeAspect="1" noMove="1" noResize="1" noEditPoints="1" noAdjustHandles="1" noChangeArrowheads="1" noChangeShapeType="1" noTextEdit="1"/>
                </p:cNvSpPr>
                <p:nvPr/>
              </p:nvSpPr>
              <p:spPr>
                <a:xfrm>
                  <a:off x="5520769" y="3665293"/>
                  <a:ext cx="287067" cy="296273"/>
                </a:xfrm>
                <a:prstGeom prst="rect">
                  <a:avLst/>
                </a:prstGeom>
                <a:blipFill>
                  <a:blip r:embed="rId18"/>
                  <a:stretch>
                    <a:fillRect r="-4762" b="-42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7" name="CasellaDiTesto 136">
                  <a:extLst>
                    <a:ext uri="{FF2B5EF4-FFF2-40B4-BE49-F238E27FC236}">
                      <a16:creationId xmlns:a16="http://schemas.microsoft.com/office/drawing/2014/main" id="{B36365CD-C6D3-4C32-B7C1-C82352BC1D88}"/>
                    </a:ext>
                  </a:extLst>
                </p:cNvPr>
                <p:cNvSpPr txBox="1"/>
                <p:nvPr/>
              </p:nvSpPr>
              <p:spPr>
                <a:xfrm>
                  <a:off x="8029221" y="3506932"/>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37" name="CasellaDiTesto 136">
                  <a:extLst>
                    <a:ext uri="{FF2B5EF4-FFF2-40B4-BE49-F238E27FC236}">
                      <a16:creationId xmlns:a16="http://schemas.microsoft.com/office/drawing/2014/main" id="{B36365CD-C6D3-4C32-B7C1-C82352BC1D88}"/>
                    </a:ext>
                  </a:extLst>
                </p:cNvPr>
                <p:cNvSpPr txBox="1">
                  <a:spLocks noRot="1" noChangeAspect="1" noMove="1" noResize="1" noEditPoints="1" noAdjustHandles="1" noChangeArrowheads="1" noChangeShapeType="1" noTextEdit="1"/>
                </p:cNvSpPr>
                <p:nvPr/>
              </p:nvSpPr>
              <p:spPr>
                <a:xfrm>
                  <a:off x="8029221" y="3506932"/>
                  <a:ext cx="287067" cy="296273"/>
                </a:xfrm>
                <a:prstGeom prst="rect">
                  <a:avLst/>
                </a:prstGeom>
                <a:blipFill>
                  <a:blip r:embed="rId18"/>
                  <a:stretch>
                    <a:fillRect r="-4762" b="-42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8" name="CasellaDiTesto 137">
                  <a:extLst>
                    <a:ext uri="{FF2B5EF4-FFF2-40B4-BE49-F238E27FC236}">
                      <a16:creationId xmlns:a16="http://schemas.microsoft.com/office/drawing/2014/main" id="{03829621-9758-4D25-BB41-A3A052BFAA40}"/>
                    </a:ext>
                  </a:extLst>
                </p:cNvPr>
                <p:cNvSpPr txBox="1"/>
                <p:nvPr/>
              </p:nvSpPr>
              <p:spPr>
                <a:xfrm>
                  <a:off x="8029221" y="3984970"/>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138" name="CasellaDiTesto 137">
                  <a:extLst>
                    <a:ext uri="{FF2B5EF4-FFF2-40B4-BE49-F238E27FC236}">
                      <a16:creationId xmlns:a16="http://schemas.microsoft.com/office/drawing/2014/main" id="{03829621-9758-4D25-BB41-A3A052BFAA40}"/>
                    </a:ext>
                  </a:extLst>
                </p:cNvPr>
                <p:cNvSpPr txBox="1">
                  <a:spLocks noRot="1" noChangeAspect="1" noMove="1" noResize="1" noEditPoints="1" noAdjustHandles="1" noChangeArrowheads="1" noChangeShapeType="1" noTextEdit="1"/>
                </p:cNvSpPr>
                <p:nvPr/>
              </p:nvSpPr>
              <p:spPr>
                <a:xfrm>
                  <a:off x="8029221" y="3984970"/>
                  <a:ext cx="287067" cy="307777"/>
                </a:xfrm>
                <a:prstGeom prst="rect">
                  <a:avLst/>
                </a:prstGeom>
                <a:blipFill>
                  <a:blip r:embed="rId20"/>
                  <a:stretch>
                    <a:fillRect r="-71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0" name="CasellaDiTesto 139">
                  <a:extLst>
                    <a:ext uri="{FF2B5EF4-FFF2-40B4-BE49-F238E27FC236}">
                      <a16:creationId xmlns:a16="http://schemas.microsoft.com/office/drawing/2014/main" id="{8BCAADC9-A135-4E7F-A51B-F67D199FE1CA}"/>
                    </a:ext>
                  </a:extLst>
                </p:cNvPr>
                <p:cNvSpPr txBox="1"/>
                <p:nvPr/>
              </p:nvSpPr>
              <p:spPr>
                <a:xfrm>
                  <a:off x="9791473" y="3443910"/>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140" name="CasellaDiTesto 139">
                  <a:extLst>
                    <a:ext uri="{FF2B5EF4-FFF2-40B4-BE49-F238E27FC236}">
                      <a16:creationId xmlns:a16="http://schemas.microsoft.com/office/drawing/2014/main" id="{8BCAADC9-A135-4E7F-A51B-F67D199FE1CA}"/>
                    </a:ext>
                  </a:extLst>
                </p:cNvPr>
                <p:cNvSpPr txBox="1">
                  <a:spLocks noRot="1" noChangeAspect="1" noMove="1" noResize="1" noEditPoints="1" noAdjustHandles="1" noChangeArrowheads="1" noChangeShapeType="1" noTextEdit="1"/>
                </p:cNvSpPr>
                <p:nvPr/>
              </p:nvSpPr>
              <p:spPr>
                <a:xfrm>
                  <a:off x="9791473" y="3443910"/>
                  <a:ext cx="287067" cy="307777"/>
                </a:xfrm>
                <a:prstGeom prst="rect">
                  <a:avLst/>
                </a:prstGeom>
                <a:blipFill>
                  <a:blip r:embed="rId17"/>
                  <a:stretch>
                    <a:fillRect r="-71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2" name="CasellaDiTesto 141">
                  <a:extLst>
                    <a:ext uri="{FF2B5EF4-FFF2-40B4-BE49-F238E27FC236}">
                      <a16:creationId xmlns:a16="http://schemas.microsoft.com/office/drawing/2014/main" id="{418C74BD-2735-4163-9A50-C4E3BDC9582E}"/>
                    </a:ext>
                  </a:extLst>
                </p:cNvPr>
                <p:cNvSpPr txBox="1"/>
                <p:nvPr/>
              </p:nvSpPr>
              <p:spPr>
                <a:xfrm>
                  <a:off x="8029221" y="2478135"/>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142" name="CasellaDiTesto 141">
                  <a:extLst>
                    <a:ext uri="{FF2B5EF4-FFF2-40B4-BE49-F238E27FC236}">
                      <a16:creationId xmlns:a16="http://schemas.microsoft.com/office/drawing/2014/main" id="{418C74BD-2735-4163-9A50-C4E3BDC9582E}"/>
                    </a:ext>
                  </a:extLst>
                </p:cNvPr>
                <p:cNvSpPr txBox="1">
                  <a:spLocks noRot="1" noChangeAspect="1" noMove="1" noResize="1" noEditPoints="1" noAdjustHandles="1" noChangeArrowheads="1" noChangeShapeType="1" noTextEdit="1"/>
                </p:cNvSpPr>
                <p:nvPr/>
              </p:nvSpPr>
              <p:spPr>
                <a:xfrm>
                  <a:off x="8029221" y="2478135"/>
                  <a:ext cx="287067" cy="307777"/>
                </a:xfrm>
                <a:prstGeom prst="rect">
                  <a:avLst/>
                </a:prstGeom>
                <a:blipFill>
                  <a:blip r:embed="rId20"/>
                  <a:stretch>
                    <a:fillRect r="-7143"/>
                  </a:stretch>
                </a:blipFill>
              </p:spPr>
              <p:txBody>
                <a:bodyPr/>
                <a:lstStyle/>
                <a:p>
                  <a:r>
                    <a:rPr lang="it-IT">
                      <a:noFill/>
                    </a:rPr>
                    <a:t> </a:t>
                  </a:r>
                </a:p>
              </p:txBody>
            </p:sp>
          </mc:Fallback>
        </mc:AlternateContent>
      </p:grpSp>
    </p:spTree>
    <p:extLst>
      <p:ext uri="{BB962C8B-B14F-4D97-AF65-F5344CB8AC3E}">
        <p14:creationId xmlns:p14="http://schemas.microsoft.com/office/powerpoint/2010/main" val="1640154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1BA1C0-B7A9-430B-8888-0E8605286766}"/>
              </a:ext>
            </a:extLst>
          </p:cNvPr>
          <p:cNvSpPr>
            <a:spLocks noGrp="1"/>
          </p:cNvSpPr>
          <p:nvPr>
            <p:ph type="title"/>
          </p:nvPr>
        </p:nvSpPr>
        <p:spPr/>
        <p:txBody>
          <a:bodyPr/>
          <a:lstStyle/>
          <a:p>
            <a:r>
              <a:rPr lang="it-IT" dirty="0"/>
              <a:t>sommario</a:t>
            </a:r>
          </a:p>
        </p:txBody>
      </p:sp>
      <p:graphicFrame>
        <p:nvGraphicFramePr>
          <p:cNvPr id="4" name="Diagramma 3">
            <a:extLst>
              <a:ext uri="{FF2B5EF4-FFF2-40B4-BE49-F238E27FC236}">
                <a16:creationId xmlns:a16="http://schemas.microsoft.com/office/drawing/2014/main" id="{DFAB7B17-59A1-4710-8E92-04AF33B3A9E0}"/>
              </a:ext>
            </a:extLst>
          </p:cNvPr>
          <p:cNvGraphicFramePr/>
          <p:nvPr>
            <p:extLst>
              <p:ext uri="{D42A27DB-BD31-4B8C-83A1-F6EECF244321}">
                <p14:modId xmlns:p14="http://schemas.microsoft.com/office/powerpoint/2010/main" val="530301983"/>
              </p:ext>
            </p:extLst>
          </p:nvPr>
        </p:nvGraphicFramePr>
        <p:xfrm>
          <a:off x="581192" y="2358189"/>
          <a:ext cx="11029616" cy="3797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1387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3EC8E7-C113-4160-823D-FB62117BB988}"/>
              </a:ext>
            </a:extLst>
          </p:cNvPr>
          <p:cNvSpPr>
            <a:spLocks noGrp="1"/>
          </p:cNvSpPr>
          <p:nvPr>
            <p:ph type="title"/>
          </p:nvPr>
        </p:nvSpPr>
        <p:spPr/>
        <p:txBody>
          <a:bodyPr/>
          <a:lstStyle/>
          <a:p>
            <a:r>
              <a:rPr lang="it-IT" dirty="0"/>
              <a:t>Albero di raggiungibilità</a:t>
            </a:r>
          </a:p>
        </p:txBody>
      </p:sp>
      <p:sp>
        <p:nvSpPr>
          <p:cNvPr id="3" name="CasellaDiTesto 2">
            <a:extLst>
              <a:ext uri="{FF2B5EF4-FFF2-40B4-BE49-F238E27FC236}">
                <a16:creationId xmlns:a16="http://schemas.microsoft.com/office/drawing/2014/main" id="{80227DBF-8B9F-4EDE-892C-B93713E515E5}"/>
              </a:ext>
            </a:extLst>
          </p:cNvPr>
          <p:cNvSpPr txBox="1"/>
          <p:nvPr/>
        </p:nvSpPr>
        <p:spPr>
          <a:xfrm>
            <a:off x="581192" y="1942438"/>
            <a:ext cx="11116327" cy="400110"/>
          </a:xfrm>
          <a:prstGeom prst="rect">
            <a:avLst/>
          </a:prstGeom>
          <a:noFill/>
        </p:spPr>
        <p:txBody>
          <a:bodyPr wrap="square" rtlCol="0">
            <a:spAutoFit/>
          </a:bodyPr>
          <a:lstStyle/>
          <a:p>
            <a:r>
              <a:rPr lang="it-IT" sz="2000" dirty="0">
                <a:latin typeface="Arial Nova" panose="020B0504020202020204" pitchFamily="34" charset="0"/>
              </a:rPr>
              <a:t>Si consideri l’albero di raggiungibilità associato alla rete di Petri precedente:</a:t>
            </a:r>
          </a:p>
        </p:txBody>
      </p:sp>
      <p:sp>
        <p:nvSpPr>
          <p:cNvPr id="25" name="CasellaDiTesto 24">
            <a:extLst>
              <a:ext uri="{FF2B5EF4-FFF2-40B4-BE49-F238E27FC236}">
                <a16:creationId xmlns:a16="http://schemas.microsoft.com/office/drawing/2014/main" id="{ABBFC815-5C82-472F-9EAD-35478F7C7CA5}"/>
              </a:ext>
            </a:extLst>
          </p:cNvPr>
          <p:cNvSpPr txBox="1"/>
          <p:nvPr/>
        </p:nvSpPr>
        <p:spPr>
          <a:xfrm>
            <a:off x="596543" y="2699582"/>
            <a:ext cx="5830810" cy="3785652"/>
          </a:xfrm>
          <a:prstGeom prst="rect">
            <a:avLst/>
          </a:prstGeom>
          <a:noFill/>
        </p:spPr>
        <p:txBody>
          <a:bodyPr wrap="square" rtlCol="0">
            <a:spAutoFit/>
          </a:bodyPr>
          <a:lstStyle/>
          <a:p>
            <a:r>
              <a:rPr lang="it-IT" sz="2000" dirty="0">
                <a:latin typeface="Arial Nova" panose="020B0504020202020204" pitchFamily="34" charset="0"/>
              </a:rPr>
              <a:t>La radice dell’albero costituisce la marcatura iniziale della rete P/T.</a:t>
            </a:r>
          </a:p>
          <a:p>
            <a:endParaRPr lang="it-IT" sz="2000" dirty="0">
              <a:latin typeface="Arial Nova" panose="020B0504020202020204" pitchFamily="34" charset="0"/>
            </a:endParaRPr>
          </a:p>
          <a:p>
            <a:r>
              <a:rPr lang="it-IT" sz="2000" dirty="0">
                <a:latin typeface="Arial Nova" panose="020B0504020202020204" pitchFamily="34" charset="0"/>
              </a:rPr>
              <a:t>Rispetto al grafo di raggiungibilità, l’albero di raggiungibilità è una rappresentazione che permette di evidenziare le marcature duplicate, pur non esplicitando tutti i cicli.</a:t>
            </a:r>
          </a:p>
          <a:p>
            <a:endParaRPr lang="it-IT" sz="2000" dirty="0">
              <a:latin typeface="Arial Nova" panose="020B0504020202020204" pitchFamily="34" charset="0"/>
            </a:endParaRPr>
          </a:p>
          <a:p>
            <a:r>
              <a:rPr lang="it-IT" sz="2000" dirty="0">
                <a:latin typeface="Arial Nova" panose="020B0504020202020204" pitchFamily="34" charset="0"/>
              </a:rPr>
              <a:t>Questo si costruisce soltanto se la rete è limitata, poiché, nel caso in cui il numero di nodi sia infinito, l’albero non verrebbe generato correttamente.</a:t>
            </a:r>
          </a:p>
        </p:txBody>
      </p:sp>
      <p:grpSp>
        <p:nvGrpSpPr>
          <p:cNvPr id="142" name="Gruppo 141">
            <a:extLst>
              <a:ext uri="{FF2B5EF4-FFF2-40B4-BE49-F238E27FC236}">
                <a16:creationId xmlns:a16="http://schemas.microsoft.com/office/drawing/2014/main" id="{86146662-652A-4AC3-9360-F9FC6B864A35}"/>
              </a:ext>
            </a:extLst>
          </p:cNvPr>
          <p:cNvGrpSpPr/>
          <p:nvPr/>
        </p:nvGrpSpPr>
        <p:grpSpPr>
          <a:xfrm>
            <a:off x="6508809" y="2829369"/>
            <a:ext cx="5188710" cy="2999445"/>
            <a:chOff x="6976177" y="2445712"/>
            <a:chExt cx="4663674" cy="2664737"/>
          </a:xfrm>
        </p:grpSpPr>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AFF7B4F3-450C-4539-9448-F99C810243B7}"/>
                    </a:ext>
                  </a:extLst>
                </p:cNvPr>
                <p:cNvSpPr txBox="1"/>
                <p:nvPr/>
              </p:nvSpPr>
              <p:spPr>
                <a:xfrm>
                  <a:off x="8870784" y="2445712"/>
                  <a:ext cx="953477"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[1,1,0]</m:t>
                        </m:r>
                      </m:oMath>
                    </m:oMathPara>
                  </a14:m>
                  <a:endParaRPr lang="it-IT" dirty="0"/>
                </a:p>
              </p:txBody>
            </p:sp>
          </mc:Choice>
          <mc:Fallback xmlns="">
            <p:sp>
              <p:nvSpPr>
                <p:cNvPr id="27" name="CasellaDiTesto 26">
                  <a:extLst>
                    <a:ext uri="{FF2B5EF4-FFF2-40B4-BE49-F238E27FC236}">
                      <a16:creationId xmlns:a16="http://schemas.microsoft.com/office/drawing/2014/main" id="{AFF7B4F3-450C-4539-9448-F99C810243B7}"/>
                    </a:ext>
                  </a:extLst>
                </p:cNvPr>
                <p:cNvSpPr txBox="1">
                  <a:spLocks noRot="1" noChangeAspect="1" noMove="1" noResize="1" noEditPoints="1" noAdjustHandles="1" noChangeArrowheads="1" noChangeShapeType="1" noTextEdit="1"/>
                </p:cNvSpPr>
                <p:nvPr/>
              </p:nvSpPr>
              <p:spPr>
                <a:xfrm>
                  <a:off x="8870784" y="2445712"/>
                  <a:ext cx="953477" cy="369332"/>
                </a:xfrm>
                <a:prstGeom prst="rect">
                  <a:avLst/>
                </a:prstGeom>
                <a:blipFill>
                  <a:blip r:embed="rId2"/>
                  <a:stretch>
                    <a:fillRect b="-1408"/>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08BC6963-FF61-4BB4-856C-44341BAF958A}"/>
                    </a:ext>
                  </a:extLst>
                </p:cNvPr>
                <p:cNvSpPr txBox="1"/>
                <p:nvPr/>
              </p:nvSpPr>
              <p:spPr>
                <a:xfrm>
                  <a:off x="7614445" y="2973649"/>
                  <a:ext cx="953477" cy="355465"/>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[0,2,0]</m:t>
                        </m:r>
                      </m:oMath>
                    </m:oMathPara>
                  </a14:m>
                  <a:endParaRPr lang="it-IT" dirty="0"/>
                </a:p>
              </p:txBody>
            </p:sp>
          </mc:Choice>
          <mc:Fallback xmlns="">
            <p:sp>
              <p:nvSpPr>
                <p:cNvPr id="28" name="CasellaDiTesto 27">
                  <a:extLst>
                    <a:ext uri="{FF2B5EF4-FFF2-40B4-BE49-F238E27FC236}">
                      <a16:creationId xmlns:a16="http://schemas.microsoft.com/office/drawing/2014/main" id="{08BC6963-FF61-4BB4-856C-44341BAF958A}"/>
                    </a:ext>
                  </a:extLst>
                </p:cNvPr>
                <p:cNvSpPr txBox="1">
                  <a:spLocks noRot="1" noChangeAspect="1" noMove="1" noResize="1" noEditPoints="1" noAdjustHandles="1" noChangeArrowheads="1" noChangeShapeType="1" noTextEdit="1"/>
                </p:cNvSpPr>
                <p:nvPr/>
              </p:nvSpPr>
              <p:spPr>
                <a:xfrm>
                  <a:off x="7614445" y="2973649"/>
                  <a:ext cx="953477" cy="355465"/>
                </a:xfrm>
                <a:prstGeom prst="rect">
                  <a:avLst/>
                </a:prstGeom>
                <a:blipFill>
                  <a:blip r:embed="rId3"/>
                  <a:stretch>
                    <a:fillRect b="-5882"/>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9" name="CasellaDiTesto 28">
                  <a:extLst>
                    <a:ext uri="{FF2B5EF4-FFF2-40B4-BE49-F238E27FC236}">
                      <a16:creationId xmlns:a16="http://schemas.microsoft.com/office/drawing/2014/main" id="{CD2C7083-92FF-4AE5-B3F0-0ED267D7CEE6}"/>
                    </a:ext>
                  </a:extLst>
                </p:cNvPr>
                <p:cNvSpPr txBox="1"/>
                <p:nvPr/>
              </p:nvSpPr>
              <p:spPr>
                <a:xfrm>
                  <a:off x="7614444" y="3694673"/>
                  <a:ext cx="953477"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solidFill>
                              <a:schemeClr val="tx1"/>
                            </a:solidFill>
                            <a:latin typeface="Cambria Math" panose="02040503050406030204" pitchFamily="18" charset="0"/>
                          </a:rPr>
                          <m:t>𝑀</m:t>
                        </m:r>
                        <m:r>
                          <a:rPr lang="it-IT" b="0" i="1" smtClean="0">
                            <a:solidFill>
                              <a:schemeClr val="tx1"/>
                            </a:solidFill>
                            <a:latin typeface="Cambria Math" panose="02040503050406030204" pitchFamily="18" charset="0"/>
                          </a:rPr>
                          <m:t>[0,1,1]</m:t>
                        </m:r>
                      </m:oMath>
                    </m:oMathPara>
                  </a14:m>
                  <a:endParaRPr lang="it-IT" dirty="0">
                    <a:solidFill>
                      <a:schemeClr val="accent3">
                        <a:lumMod val="50000"/>
                      </a:schemeClr>
                    </a:solidFill>
                  </a:endParaRPr>
                </a:p>
              </p:txBody>
            </p:sp>
          </mc:Choice>
          <mc:Fallback xmlns="">
            <p:sp>
              <p:nvSpPr>
                <p:cNvPr id="29" name="CasellaDiTesto 28">
                  <a:extLst>
                    <a:ext uri="{FF2B5EF4-FFF2-40B4-BE49-F238E27FC236}">
                      <a16:creationId xmlns:a16="http://schemas.microsoft.com/office/drawing/2014/main" id="{CD2C7083-92FF-4AE5-B3F0-0ED267D7CEE6}"/>
                    </a:ext>
                  </a:extLst>
                </p:cNvPr>
                <p:cNvSpPr txBox="1">
                  <a:spLocks noRot="1" noChangeAspect="1" noMove="1" noResize="1" noEditPoints="1" noAdjustHandles="1" noChangeArrowheads="1" noChangeShapeType="1" noTextEdit="1"/>
                </p:cNvSpPr>
                <p:nvPr/>
              </p:nvSpPr>
              <p:spPr>
                <a:xfrm>
                  <a:off x="7614444" y="3694673"/>
                  <a:ext cx="953477" cy="369332"/>
                </a:xfrm>
                <a:prstGeom prst="rect">
                  <a:avLst/>
                </a:prstGeom>
                <a:blipFill>
                  <a:blip r:embed="rId4"/>
                  <a:stretch>
                    <a:fillRect b="-1408"/>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0" name="CasellaDiTesto 29">
                  <a:extLst>
                    <a:ext uri="{FF2B5EF4-FFF2-40B4-BE49-F238E27FC236}">
                      <a16:creationId xmlns:a16="http://schemas.microsoft.com/office/drawing/2014/main" id="{0F0816F3-C218-4C8D-9076-C024E2615BAB}"/>
                    </a:ext>
                  </a:extLst>
                </p:cNvPr>
                <p:cNvSpPr txBox="1"/>
                <p:nvPr/>
              </p:nvSpPr>
              <p:spPr>
                <a:xfrm>
                  <a:off x="9990884" y="2945242"/>
                  <a:ext cx="953477" cy="355465"/>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[1,0,1]</m:t>
                        </m:r>
                      </m:oMath>
                    </m:oMathPara>
                  </a14:m>
                  <a:endParaRPr lang="it-IT" dirty="0"/>
                </a:p>
              </p:txBody>
            </p:sp>
          </mc:Choice>
          <mc:Fallback xmlns="">
            <p:sp>
              <p:nvSpPr>
                <p:cNvPr id="30" name="CasellaDiTesto 29">
                  <a:extLst>
                    <a:ext uri="{FF2B5EF4-FFF2-40B4-BE49-F238E27FC236}">
                      <a16:creationId xmlns:a16="http://schemas.microsoft.com/office/drawing/2014/main" id="{0F0816F3-C218-4C8D-9076-C024E2615BAB}"/>
                    </a:ext>
                  </a:extLst>
                </p:cNvPr>
                <p:cNvSpPr txBox="1">
                  <a:spLocks noRot="1" noChangeAspect="1" noMove="1" noResize="1" noEditPoints="1" noAdjustHandles="1" noChangeArrowheads="1" noChangeShapeType="1" noTextEdit="1"/>
                </p:cNvSpPr>
                <p:nvPr/>
              </p:nvSpPr>
              <p:spPr>
                <a:xfrm>
                  <a:off x="9990884" y="2945242"/>
                  <a:ext cx="953477" cy="355465"/>
                </a:xfrm>
                <a:prstGeom prst="rect">
                  <a:avLst/>
                </a:prstGeom>
                <a:blipFill>
                  <a:blip r:embed="rId5"/>
                  <a:stretch>
                    <a:fillRect b="-4348"/>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2" name="CasellaDiTesto 31">
                  <a:extLst>
                    <a:ext uri="{FF2B5EF4-FFF2-40B4-BE49-F238E27FC236}">
                      <a16:creationId xmlns:a16="http://schemas.microsoft.com/office/drawing/2014/main" id="{3F54DC32-23B2-41F0-B30D-C99B28B30723}"/>
                    </a:ext>
                  </a:extLst>
                </p:cNvPr>
                <p:cNvSpPr txBox="1"/>
                <p:nvPr/>
              </p:nvSpPr>
              <p:spPr>
                <a:xfrm>
                  <a:off x="6976177" y="4510283"/>
                  <a:ext cx="953477" cy="355465"/>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[0,0,2]</m:t>
                        </m:r>
                      </m:oMath>
                    </m:oMathPara>
                  </a14:m>
                  <a:endParaRPr lang="it-IT" dirty="0"/>
                </a:p>
              </p:txBody>
            </p:sp>
          </mc:Choice>
          <mc:Fallback xmlns="">
            <p:sp>
              <p:nvSpPr>
                <p:cNvPr id="32" name="CasellaDiTesto 31">
                  <a:extLst>
                    <a:ext uri="{FF2B5EF4-FFF2-40B4-BE49-F238E27FC236}">
                      <a16:creationId xmlns:a16="http://schemas.microsoft.com/office/drawing/2014/main" id="{3F54DC32-23B2-41F0-B30D-C99B28B30723}"/>
                    </a:ext>
                  </a:extLst>
                </p:cNvPr>
                <p:cNvSpPr txBox="1">
                  <a:spLocks noRot="1" noChangeAspect="1" noMove="1" noResize="1" noEditPoints="1" noAdjustHandles="1" noChangeArrowheads="1" noChangeShapeType="1" noTextEdit="1"/>
                </p:cNvSpPr>
                <p:nvPr/>
              </p:nvSpPr>
              <p:spPr>
                <a:xfrm>
                  <a:off x="6976177" y="4510283"/>
                  <a:ext cx="953477" cy="355465"/>
                </a:xfrm>
                <a:prstGeom prst="rect">
                  <a:avLst/>
                </a:prstGeom>
                <a:blipFill>
                  <a:blip r:embed="rId6"/>
                  <a:stretch>
                    <a:fillRect b="-4348"/>
                  </a:stretch>
                </a:blipFill>
                <a:ln w="19050">
                  <a:solidFill>
                    <a:schemeClr val="accent1"/>
                  </a:solidFill>
                </a:ln>
              </p:spPr>
              <p:txBody>
                <a:bodyPr/>
                <a:lstStyle/>
                <a:p>
                  <a:r>
                    <a:rPr lang="it-IT">
                      <a:noFill/>
                    </a:rPr>
                    <a:t> </a:t>
                  </a:r>
                </a:p>
              </p:txBody>
            </p:sp>
          </mc:Fallback>
        </mc:AlternateContent>
        <p:cxnSp>
          <p:nvCxnSpPr>
            <p:cNvPr id="35" name="Connettore 2 34">
              <a:extLst>
                <a:ext uri="{FF2B5EF4-FFF2-40B4-BE49-F238E27FC236}">
                  <a16:creationId xmlns:a16="http://schemas.microsoft.com/office/drawing/2014/main" id="{C99AB1C2-4AC8-4E6B-8543-49E10C70843D}"/>
                </a:ext>
              </a:extLst>
            </p:cNvPr>
            <p:cNvCxnSpPr>
              <a:cxnSpLocks/>
              <a:stCxn id="29" idx="2"/>
              <a:endCxn id="106" idx="0"/>
            </p:cNvCxnSpPr>
            <p:nvPr/>
          </p:nvCxnSpPr>
          <p:spPr>
            <a:xfrm>
              <a:off x="8091183" y="4064005"/>
              <a:ext cx="696587" cy="43934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6" name="Connettore 2 35">
              <a:extLst>
                <a:ext uri="{FF2B5EF4-FFF2-40B4-BE49-F238E27FC236}">
                  <a16:creationId xmlns:a16="http://schemas.microsoft.com/office/drawing/2014/main" id="{C1BCD767-D4B4-43B4-918A-58CFE8C3FB74}"/>
                </a:ext>
              </a:extLst>
            </p:cNvPr>
            <p:cNvCxnSpPr>
              <a:cxnSpLocks/>
              <a:stCxn id="29" idx="2"/>
              <a:endCxn id="32" idx="0"/>
            </p:cNvCxnSpPr>
            <p:nvPr/>
          </p:nvCxnSpPr>
          <p:spPr>
            <a:xfrm flipH="1">
              <a:off x="7452916" y="4064005"/>
              <a:ext cx="638267" cy="44627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7" name="Connettore 2 36">
              <a:extLst>
                <a:ext uri="{FF2B5EF4-FFF2-40B4-BE49-F238E27FC236}">
                  <a16:creationId xmlns:a16="http://schemas.microsoft.com/office/drawing/2014/main" id="{CAB871B2-24D8-4FC8-932C-859243D3D672}"/>
                </a:ext>
              </a:extLst>
            </p:cNvPr>
            <p:cNvCxnSpPr>
              <a:cxnSpLocks/>
              <a:stCxn id="27" idx="3"/>
              <a:endCxn id="30" idx="0"/>
            </p:cNvCxnSpPr>
            <p:nvPr/>
          </p:nvCxnSpPr>
          <p:spPr>
            <a:xfrm>
              <a:off x="9824261" y="2630378"/>
              <a:ext cx="643362" cy="31486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8" name="Connettore 2 37">
              <a:extLst>
                <a:ext uri="{FF2B5EF4-FFF2-40B4-BE49-F238E27FC236}">
                  <a16:creationId xmlns:a16="http://schemas.microsoft.com/office/drawing/2014/main" id="{9044EB1B-F3FA-4A81-AB89-60ECC07C0EE6}"/>
                </a:ext>
              </a:extLst>
            </p:cNvPr>
            <p:cNvCxnSpPr>
              <a:cxnSpLocks/>
              <a:stCxn id="28" idx="2"/>
              <a:endCxn id="29" idx="0"/>
            </p:cNvCxnSpPr>
            <p:nvPr/>
          </p:nvCxnSpPr>
          <p:spPr>
            <a:xfrm flipH="1">
              <a:off x="8091183" y="3329114"/>
              <a:ext cx="1" cy="36555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0" name="Connettore 2 39">
              <a:extLst>
                <a:ext uri="{FF2B5EF4-FFF2-40B4-BE49-F238E27FC236}">
                  <a16:creationId xmlns:a16="http://schemas.microsoft.com/office/drawing/2014/main" id="{97C9F697-61C1-44B0-A9E4-40D68CBB42B4}"/>
                </a:ext>
              </a:extLst>
            </p:cNvPr>
            <p:cNvCxnSpPr>
              <a:cxnSpLocks/>
              <a:stCxn id="27" idx="1"/>
              <a:endCxn id="28" idx="0"/>
            </p:cNvCxnSpPr>
            <p:nvPr/>
          </p:nvCxnSpPr>
          <p:spPr>
            <a:xfrm flipH="1">
              <a:off x="8091184" y="2630378"/>
              <a:ext cx="779600" cy="34327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2" name="CasellaDiTesto 41">
                  <a:extLst>
                    <a:ext uri="{FF2B5EF4-FFF2-40B4-BE49-F238E27FC236}">
                      <a16:creationId xmlns:a16="http://schemas.microsoft.com/office/drawing/2014/main" id="{ACBF56F9-309F-4CBA-B8F9-6B67B56C3942}"/>
                    </a:ext>
                  </a:extLst>
                </p:cNvPr>
                <p:cNvSpPr txBox="1"/>
                <p:nvPr/>
              </p:nvSpPr>
              <p:spPr>
                <a:xfrm>
                  <a:off x="8266718" y="2521163"/>
                  <a:ext cx="254658" cy="2851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42" name="CasellaDiTesto 41">
                  <a:extLst>
                    <a:ext uri="{FF2B5EF4-FFF2-40B4-BE49-F238E27FC236}">
                      <a16:creationId xmlns:a16="http://schemas.microsoft.com/office/drawing/2014/main" id="{ACBF56F9-309F-4CBA-B8F9-6B67B56C3942}"/>
                    </a:ext>
                  </a:extLst>
                </p:cNvPr>
                <p:cNvSpPr txBox="1">
                  <a:spLocks noRot="1" noChangeAspect="1" noMove="1" noResize="1" noEditPoints="1" noAdjustHandles="1" noChangeArrowheads="1" noChangeShapeType="1" noTextEdit="1"/>
                </p:cNvSpPr>
                <p:nvPr/>
              </p:nvSpPr>
              <p:spPr>
                <a:xfrm>
                  <a:off x="8266718" y="2521163"/>
                  <a:ext cx="254658" cy="285149"/>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3" name="CasellaDiTesto 42">
                  <a:extLst>
                    <a:ext uri="{FF2B5EF4-FFF2-40B4-BE49-F238E27FC236}">
                      <a16:creationId xmlns:a16="http://schemas.microsoft.com/office/drawing/2014/main" id="{A5AABCD4-5D23-4734-8D7D-BEA941FE4E8F}"/>
                    </a:ext>
                  </a:extLst>
                </p:cNvPr>
                <p:cNvSpPr txBox="1"/>
                <p:nvPr/>
              </p:nvSpPr>
              <p:spPr>
                <a:xfrm>
                  <a:off x="10046340" y="2525651"/>
                  <a:ext cx="254658" cy="29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43" name="CasellaDiTesto 42">
                  <a:extLst>
                    <a:ext uri="{FF2B5EF4-FFF2-40B4-BE49-F238E27FC236}">
                      <a16:creationId xmlns:a16="http://schemas.microsoft.com/office/drawing/2014/main" id="{A5AABCD4-5D23-4734-8D7D-BEA941FE4E8F}"/>
                    </a:ext>
                  </a:extLst>
                </p:cNvPr>
                <p:cNvSpPr txBox="1">
                  <a:spLocks noRot="1" noChangeAspect="1" noMove="1" noResize="1" noEditPoints="1" noAdjustHandles="1" noChangeArrowheads="1" noChangeShapeType="1" noTextEdit="1"/>
                </p:cNvSpPr>
                <p:nvPr/>
              </p:nvSpPr>
              <p:spPr>
                <a:xfrm>
                  <a:off x="10046340" y="2525651"/>
                  <a:ext cx="254658" cy="296221"/>
                </a:xfrm>
                <a:prstGeom prst="rect">
                  <a:avLst/>
                </a:prstGeom>
                <a:blipFill>
                  <a:blip r:embed="rId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9" name="CasellaDiTesto 48">
                  <a:extLst>
                    <a:ext uri="{FF2B5EF4-FFF2-40B4-BE49-F238E27FC236}">
                      <a16:creationId xmlns:a16="http://schemas.microsoft.com/office/drawing/2014/main" id="{E5309806-6739-489D-9083-AC74CAF6F952}"/>
                    </a:ext>
                  </a:extLst>
                </p:cNvPr>
                <p:cNvSpPr txBox="1"/>
                <p:nvPr/>
              </p:nvSpPr>
              <p:spPr>
                <a:xfrm>
                  <a:off x="7788322" y="3335154"/>
                  <a:ext cx="254658" cy="29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49" name="CasellaDiTesto 48">
                  <a:extLst>
                    <a:ext uri="{FF2B5EF4-FFF2-40B4-BE49-F238E27FC236}">
                      <a16:creationId xmlns:a16="http://schemas.microsoft.com/office/drawing/2014/main" id="{E5309806-6739-489D-9083-AC74CAF6F952}"/>
                    </a:ext>
                  </a:extLst>
                </p:cNvPr>
                <p:cNvSpPr txBox="1">
                  <a:spLocks noRot="1" noChangeAspect="1" noMove="1" noResize="1" noEditPoints="1" noAdjustHandles="1" noChangeArrowheads="1" noChangeShapeType="1" noTextEdit="1"/>
                </p:cNvSpPr>
                <p:nvPr/>
              </p:nvSpPr>
              <p:spPr>
                <a:xfrm>
                  <a:off x="7788322" y="3335154"/>
                  <a:ext cx="254658" cy="296221"/>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0" name="CasellaDiTesto 49">
                  <a:extLst>
                    <a:ext uri="{FF2B5EF4-FFF2-40B4-BE49-F238E27FC236}">
                      <a16:creationId xmlns:a16="http://schemas.microsoft.com/office/drawing/2014/main" id="{A31E233F-7769-4D21-9AB2-AC7B11EA2F30}"/>
                    </a:ext>
                  </a:extLst>
                </p:cNvPr>
                <p:cNvSpPr txBox="1"/>
                <p:nvPr/>
              </p:nvSpPr>
              <p:spPr>
                <a:xfrm>
                  <a:off x="8389689" y="4064005"/>
                  <a:ext cx="26337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50" name="CasellaDiTesto 49">
                  <a:extLst>
                    <a:ext uri="{FF2B5EF4-FFF2-40B4-BE49-F238E27FC236}">
                      <a16:creationId xmlns:a16="http://schemas.microsoft.com/office/drawing/2014/main" id="{A31E233F-7769-4D21-9AB2-AC7B11EA2F30}"/>
                    </a:ext>
                  </a:extLst>
                </p:cNvPr>
                <p:cNvSpPr txBox="1">
                  <a:spLocks noRot="1" noChangeAspect="1" noMove="1" noResize="1" noEditPoints="1" noAdjustHandles="1" noChangeArrowheads="1" noChangeShapeType="1" noTextEdit="1"/>
                </p:cNvSpPr>
                <p:nvPr/>
              </p:nvSpPr>
              <p:spPr>
                <a:xfrm>
                  <a:off x="8389689" y="4064005"/>
                  <a:ext cx="263374" cy="307777"/>
                </a:xfrm>
                <a:prstGeom prst="rect">
                  <a:avLst/>
                </a:prstGeom>
                <a:blipFill>
                  <a:blip r:embed="rId1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6" name="CasellaDiTesto 105">
                  <a:extLst>
                    <a:ext uri="{FF2B5EF4-FFF2-40B4-BE49-F238E27FC236}">
                      <a16:creationId xmlns:a16="http://schemas.microsoft.com/office/drawing/2014/main" id="{DD575D53-A0E6-4FC9-A679-CF41A915DD5E}"/>
                    </a:ext>
                  </a:extLst>
                </p:cNvPr>
                <p:cNvSpPr txBox="1"/>
                <p:nvPr/>
              </p:nvSpPr>
              <p:spPr>
                <a:xfrm>
                  <a:off x="8266718" y="4503349"/>
                  <a:ext cx="1042104"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[1,1,0]</m:t>
                        </m:r>
                      </m:oMath>
                    </m:oMathPara>
                  </a14:m>
                  <a:endParaRPr lang="it-IT" dirty="0"/>
                </a:p>
              </p:txBody>
            </p:sp>
          </mc:Choice>
          <mc:Fallback xmlns="">
            <p:sp>
              <p:nvSpPr>
                <p:cNvPr id="106" name="CasellaDiTesto 105">
                  <a:extLst>
                    <a:ext uri="{FF2B5EF4-FFF2-40B4-BE49-F238E27FC236}">
                      <a16:creationId xmlns:a16="http://schemas.microsoft.com/office/drawing/2014/main" id="{DD575D53-A0E6-4FC9-A679-CF41A915DD5E}"/>
                    </a:ext>
                  </a:extLst>
                </p:cNvPr>
                <p:cNvSpPr txBox="1">
                  <a:spLocks noRot="1" noChangeAspect="1" noMove="1" noResize="1" noEditPoints="1" noAdjustHandles="1" noChangeArrowheads="1" noChangeShapeType="1" noTextEdit="1"/>
                </p:cNvSpPr>
                <p:nvPr/>
              </p:nvSpPr>
              <p:spPr>
                <a:xfrm>
                  <a:off x="8266718" y="4503349"/>
                  <a:ext cx="1042104" cy="369332"/>
                </a:xfrm>
                <a:prstGeom prst="rect">
                  <a:avLst/>
                </a:prstGeom>
                <a:blipFill>
                  <a:blip r:embed="rId11"/>
                  <a:stretch>
                    <a:fillRect b="-1408"/>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9" name="CasellaDiTesto 108">
                  <a:extLst>
                    <a:ext uri="{FF2B5EF4-FFF2-40B4-BE49-F238E27FC236}">
                      <a16:creationId xmlns:a16="http://schemas.microsoft.com/office/drawing/2014/main" id="{2BEA4B92-3EF1-4EA1-BD95-5ACA05F8F75D}"/>
                    </a:ext>
                  </a:extLst>
                </p:cNvPr>
                <p:cNvSpPr txBox="1"/>
                <p:nvPr/>
              </p:nvSpPr>
              <p:spPr>
                <a:xfrm>
                  <a:off x="7452407" y="4070475"/>
                  <a:ext cx="254658" cy="29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109" name="CasellaDiTesto 108">
                  <a:extLst>
                    <a:ext uri="{FF2B5EF4-FFF2-40B4-BE49-F238E27FC236}">
                      <a16:creationId xmlns:a16="http://schemas.microsoft.com/office/drawing/2014/main" id="{2BEA4B92-3EF1-4EA1-BD95-5ACA05F8F75D}"/>
                    </a:ext>
                  </a:extLst>
                </p:cNvPr>
                <p:cNvSpPr txBox="1">
                  <a:spLocks noRot="1" noChangeAspect="1" noMove="1" noResize="1" noEditPoints="1" noAdjustHandles="1" noChangeArrowheads="1" noChangeShapeType="1" noTextEdit="1"/>
                </p:cNvSpPr>
                <p:nvPr/>
              </p:nvSpPr>
              <p:spPr>
                <a:xfrm>
                  <a:off x="7452407" y="4070475"/>
                  <a:ext cx="254658" cy="296221"/>
                </a:xfrm>
                <a:prstGeom prst="rect">
                  <a:avLst/>
                </a:prstGeom>
                <a:blipFill>
                  <a:blip r:embed="rId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2" name="CasellaDiTesto 111">
                  <a:extLst>
                    <a:ext uri="{FF2B5EF4-FFF2-40B4-BE49-F238E27FC236}">
                      <a16:creationId xmlns:a16="http://schemas.microsoft.com/office/drawing/2014/main" id="{80BEEDCB-A51E-486A-BDE0-A0220BCDE39E}"/>
                    </a:ext>
                  </a:extLst>
                </p:cNvPr>
                <p:cNvSpPr txBox="1"/>
                <p:nvPr/>
              </p:nvSpPr>
              <p:spPr>
                <a:xfrm>
                  <a:off x="9347522" y="3690632"/>
                  <a:ext cx="953477"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[0,1,1]</m:t>
                        </m:r>
                      </m:oMath>
                    </m:oMathPara>
                  </a14:m>
                  <a:endParaRPr lang="it-IT" dirty="0"/>
                </a:p>
              </p:txBody>
            </p:sp>
          </mc:Choice>
          <mc:Fallback xmlns="">
            <p:sp>
              <p:nvSpPr>
                <p:cNvPr id="112" name="CasellaDiTesto 111">
                  <a:extLst>
                    <a:ext uri="{FF2B5EF4-FFF2-40B4-BE49-F238E27FC236}">
                      <a16:creationId xmlns:a16="http://schemas.microsoft.com/office/drawing/2014/main" id="{80BEEDCB-A51E-486A-BDE0-A0220BCDE39E}"/>
                    </a:ext>
                  </a:extLst>
                </p:cNvPr>
                <p:cNvSpPr txBox="1">
                  <a:spLocks noRot="1" noChangeAspect="1" noMove="1" noResize="1" noEditPoints="1" noAdjustHandles="1" noChangeArrowheads="1" noChangeShapeType="1" noTextEdit="1"/>
                </p:cNvSpPr>
                <p:nvPr/>
              </p:nvSpPr>
              <p:spPr>
                <a:xfrm>
                  <a:off x="9347522" y="3690632"/>
                  <a:ext cx="953477" cy="369332"/>
                </a:xfrm>
                <a:prstGeom prst="rect">
                  <a:avLst/>
                </a:prstGeom>
                <a:blipFill>
                  <a:blip r:embed="rId12"/>
                  <a:stretch>
                    <a:fillRect b="-1408"/>
                  </a:stretch>
                </a:blipFill>
                <a:ln w="19050">
                  <a:solidFill>
                    <a:schemeClr val="accent1"/>
                  </a:solidFill>
                </a:ln>
              </p:spPr>
              <p:txBody>
                <a:bodyPr/>
                <a:lstStyle/>
                <a:p>
                  <a:r>
                    <a:rPr lang="it-IT">
                      <a:noFill/>
                    </a:rPr>
                    <a:t> </a:t>
                  </a:r>
                </a:p>
              </p:txBody>
            </p:sp>
          </mc:Fallback>
        </mc:AlternateContent>
        <p:cxnSp>
          <p:nvCxnSpPr>
            <p:cNvPr id="113" name="Connettore 2 112">
              <a:extLst>
                <a:ext uri="{FF2B5EF4-FFF2-40B4-BE49-F238E27FC236}">
                  <a16:creationId xmlns:a16="http://schemas.microsoft.com/office/drawing/2014/main" id="{B226B3FD-A84B-461F-B524-CA3416CA20E4}"/>
                </a:ext>
              </a:extLst>
            </p:cNvPr>
            <p:cNvCxnSpPr>
              <a:cxnSpLocks/>
              <a:stCxn id="30" idx="2"/>
              <a:endCxn id="116" idx="0"/>
            </p:cNvCxnSpPr>
            <p:nvPr/>
          </p:nvCxnSpPr>
          <p:spPr>
            <a:xfrm>
              <a:off x="10467623" y="3300707"/>
              <a:ext cx="692031" cy="39396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4" name="Connettore 2 113">
              <a:extLst>
                <a:ext uri="{FF2B5EF4-FFF2-40B4-BE49-F238E27FC236}">
                  <a16:creationId xmlns:a16="http://schemas.microsoft.com/office/drawing/2014/main" id="{08D2588B-17CD-4481-9B57-DCC9D2A4D076}"/>
                </a:ext>
              </a:extLst>
            </p:cNvPr>
            <p:cNvCxnSpPr>
              <a:cxnSpLocks/>
              <a:stCxn id="30" idx="2"/>
              <a:endCxn id="112" idx="0"/>
            </p:cNvCxnSpPr>
            <p:nvPr/>
          </p:nvCxnSpPr>
          <p:spPr>
            <a:xfrm flipH="1">
              <a:off x="9824261" y="3300707"/>
              <a:ext cx="643362" cy="38992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15" name="CasellaDiTesto 114">
                  <a:extLst>
                    <a:ext uri="{FF2B5EF4-FFF2-40B4-BE49-F238E27FC236}">
                      <a16:creationId xmlns:a16="http://schemas.microsoft.com/office/drawing/2014/main" id="{21CC02C6-1E43-4982-9F28-C6205A5D060F}"/>
                    </a:ext>
                  </a:extLst>
                </p:cNvPr>
                <p:cNvSpPr txBox="1"/>
                <p:nvPr/>
              </p:nvSpPr>
              <p:spPr>
                <a:xfrm>
                  <a:off x="10862626" y="3286182"/>
                  <a:ext cx="26337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115" name="CasellaDiTesto 114">
                  <a:extLst>
                    <a:ext uri="{FF2B5EF4-FFF2-40B4-BE49-F238E27FC236}">
                      <a16:creationId xmlns:a16="http://schemas.microsoft.com/office/drawing/2014/main" id="{21CC02C6-1E43-4982-9F28-C6205A5D060F}"/>
                    </a:ext>
                  </a:extLst>
                </p:cNvPr>
                <p:cNvSpPr txBox="1">
                  <a:spLocks noRot="1" noChangeAspect="1" noMove="1" noResize="1" noEditPoints="1" noAdjustHandles="1" noChangeArrowheads="1" noChangeShapeType="1" noTextEdit="1"/>
                </p:cNvSpPr>
                <p:nvPr/>
              </p:nvSpPr>
              <p:spPr>
                <a:xfrm>
                  <a:off x="10862626" y="3286182"/>
                  <a:ext cx="263374" cy="307777"/>
                </a:xfrm>
                <a:prstGeom prst="rect">
                  <a:avLst/>
                </a:prstGeom>
                <a:blipFill>
                  <a:blip r:embed="rId1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6" name="CasellaDiTesto 115">
                  <a:extLst>
                    <a:ext uri="{FF2B5EF4-FFF2-40B4-BE49-F238E27FC236}">
                      <a16:creationId xmlns:a16="http://schemas.microsoft.com/office/drawing/2014/main" id="{CDE806AF-FEAA-4A23-A9FB-6A0FFAD9D709}"/>
                    </a:ext>
                  </a:extLst>
                </p:cNvPr>
                <p:cNvSpPr txBox="1"/>
                <p:nvPr/>
              </p:nvSpPr>
              <p:spPr>
                <a:xfrm>
                  <a:off x="10682915" y="3694673"/>
                  <a:ext cx="953477"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[2,0,0]</m:t>
                        </m:r>
                      </m:oMath>
                    </m:oMathPara>
                  </a14:m>
                  <a:endParaRPr lang="it-IT" dirty="0"/>
                </a:p>
              </p:txBody>
            </p:sp>
          </mc:Choice>
          <mc:Fallback xmlns="">
            <p:sp>
              <p:nvSpPr>
                <p:cNvPr id="116" name="CasellaDiTesto 115">
                  <a:extLst>
                    <a:ext uri="{FF2B5EF4-FFF2-40B4-BE49-F238E27FC236}">
                      <a16:creationId xmlns:a16="http://schemas.microsoft.com/office/drawing/2014/main" id="{CDE806AF-FEAA-4A23-A9FB-6A0FFAD9D709}"/>
                    </a:ext>
                  </a:extLst>
                </p:cNvPr>
                <p:cNvSpPr txBox="1">
                  <a:spLocks noRot="1" noChangeAspect="1" noMove="1" noResize="1" noEditPoints="1" noAdjustHandles="1" noChangeArrowheads="1" noChangeShapeType="1" noTextEdit="1"/>
                </p:cNvSpPr>
                <p:nvPr/>
              </p:nvSpPr>
              <p:spPr>
                <a:xfrm>
                  <a:off x="10682915" y="3694673"/>
                  <a:ext cx="953477" cy="369332"/>
                </a:xfrm>
                <a:prstGeom prst="rect">
                  <a:avLst/>
                </a:prstGeom>
                <a:blipFill>
                  <a:blip r:embed="rId14"/>
                  <a:stretch>
                    <a:fillRect b="-1408"/>
                  </a:stretch>
                </a:blipFill>
                <a:ln w="19050">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7" name="CasellaDiTesto 116">
                  <a:extLst>
                    <a:ext uri="{FF2B5EF4-FFF2-40B4-BE49-F238E27FC236}">
                      <a16:creationId xmlns:a16="http://schemas.microsoft.com/office/drawing/2014/main" id="{8FA8807F-ADF1-4C11-9CB5-80824C12CBF3}"/>
                    </a:ext>
                  </a:extLst>
                </p:cNvPr>
                <p:cNvSpPr txBox="1"/>
                <p:nvPr/>
              </p:nvSpPr>
              <p:spPr>
                <a:xfrm>
                  <a:off x="9846881" y="3282263"/>
                  <a:ext cx="25491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17" name="CasellaDiTesto 116">
                  <a:extLst>
                    <a:ext uri="{FF2B5EF4-FFF2-40B4-BE49-F238E27FC236}">
                      <a16:creationId xmlns:a16="http://schemas.microsoft.com/office/drawing/2014/main" id="{8FA8807F-ADF1-4C11-9CB5-80824C12CBF3}"/>
                    </a:ext>
                  </a:extLst>
                </p:cNvPr>
                <p:cNvSpPr txBox="1">
                  <a:spLocks noRot="1" noChangeAspect="1" noMove="1" noResize="1" noEditPoints="1" noAdjustHandles="1" noChangeArrowheads="1" noChangeShapeType="1" noTextEdit="1"/>
                </p:cNvSpPr>
                <p:nvPr/>
              </p:nvSpPr>
              <p:spPr>
                <a:xfrm>
                  <a:off x="9846881" y="3282263"/>
                  <a:ext cx="254915" cy="307777"/>
                </a:xfrm>
                <a:prstGeom prst="rect">
                  <a:avLst/>
                </a:prstGeom>
                <a:blipFill>
                  <a:blip r:embed="rId1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4" name="CasellaDiTesto 133">
                  <a:extLst>
                    <a:ext uri="{FF2B5EF4-FFF2-40B4-BE49-F238E27FC236}">
                      <a16:creationId xmlns:a16="http://schemas.microsoft.com/office/drawing/2014/main" id="{39ECF7AC-413C-4132-9B2A-EF1961D9EE88}"/>
                    </a:ext>
                  </a:extLst>
                </p:cNvPr>
                <p:cNvSpPr txBox="1"/>
                <p:nvPr/>
              </p:nvSpPr>
              <p:spPr>
                <a:xfrm>
                  <a:off x="10686374" y="4507050"/>
                  <a:ext cx="953477" cy="369332"/>
                </a:xfrm>
                <a:prstGeom prst="rect">
                  <a:avLst/>
                </a:prstGeom>
                <a:noFill/>
                <a:ln w="1905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r>
                          <a:rPr lang="it-IT" b="0" i="1" smtClean="0">
                            <a:latin typeface="Cambria Math" panose="02040503050406030204" pitchFamily="18" charset="0"/>
                          </a:rPr>
                          <m:t>[1,1,0]</m:t>
                        </m:r>
                      </m:oMath>
                    </m:oMathPara>
                  </a14:m>
                  <a:endParaRPr lang="it-IT" dirty="0"/>
                </a:p>
              </p:txBody>
            </p:sp>
          </mc:Choice>
          <mc:Fallback xmlns="">
            <p:sp>
              <p:nvSpPr>
                <p:cNvPr id="134" name="CasellaDiTesto 133">
                  <a:extLst>
                    <a:ext uri="{FF2B5EF4-FFF2-40B4-BE49-F238E27FC236}">
                      <a16:creationId xmlns:a16="http://schemas.microsoft.com/office/drawing/2014/main" id="{39ECF7AC-413C-4132-9B2A-EF1961D9EE88}"/>
                    </a:ext>
                  </a:extLst>
                </p:cNvPr>
                <p:cNvSpPr txBox="1">
                  <a:spLocks noRot="1" noChangeAspect="1" noMove="1" noResize="1" noEditPoints="1" noAdjustHandles="1" noChangeArrowheads="1" noChangeShapeType="1" noTextEdit="1"/>
                </p:cNvSpPr>
                <p:nvPr/>
              </p:nvSpPr>
              <p:spPr>
                <a:xfrm>
                  <a:off x="10686374" y="4507050"/>
                  <a:ext cx="953477" cy="369332"/>
                </a:xfrm>
                <a:prstGeom prst="rect">
                  <a:avLst/>
                </a:prstGeom>
                <a:blipFill>
                  <a:blip r:embed="rId16"/>
                  <a:stretch>
                    <a:fillRect b="-1408"/>
                  </a:stretch>
                </a:blipFill>
                <a:ln w="19050">
                  <a:solidFill>
                    <a:schemeClr val="accent1"/>
                  </a:solidFill>
                </a:ln>
              </p:spPr>
              <p:txBody>
                <a:bodyPr/>
                <a:lstStyle/>
                <a:p>
                  <a:r>
                    <a:rPr lang="it-IT">
                      <a:noFill/>
                    </a:rPr>
                    <a:t> </a:t>
                  </a:r>
                </a:p>
              </p:txBody>
            </p:sp>
          </mc:Fallback>
        </mc:AlternateContent>
        <p:cxnSp>
          <p:nvCxnSpPr>
            <p:cNvPr id="135" name="Connettore 2 134">
              <a:extLst>
                <a:ext uri="{FF2B5EF4-FFF2-40B4-BE49-F238E27FC236}">
                  <a16:creationId xmlns:a16="http://schemas.microsoft.com/office/drawing/2014/main" id="{97FFC654-6FBD-4008-B397-89039A99C75C}"/>
                </a:ext>
              </a:extLst>
            </p:cNvPr>
            <p:cNvCxnSpPr>
              <a:cxnSpLocks/>
              <a:stCxn id="116" idx="2"/>
              <a:endCxn id="134" idx="0"/>
            </p:cNvCxnSpPr>
            <p:nvPr/>
          </p:nvCxnSpPr>
          <p:spPr>
            <a:xfrm>
              <a:off x="11159654" y="4064005"/>
              <a:ext cx="3459" cy="44304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38" name="CasellaDiTesto 137">
                  <a:extLst>
                    <a:ext uri="{FF2B5EF4-FFF2-40B4-BE49-F238E27FC236}">
                      <a16:creationId xmlns:a16="http://schemas.microsoft.com/office/drawing/2014/main" id="{BBEC0A7B-B91D-4BB4-BB2C-9304A0CF651E}"/>
                    </a:ext>
                  </a:extLst>
                </p:cNvPr>
                <p:cNvSpPr txBox="1"/>
                <p:nvPr/>
              </p:nvSpPr>
              <p:spPr>
                <a:xfrm>
                  <a:off x="11126000" y="4133339"/>
                  <a:ext cx="25491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38" name="CasellaDiTesto 137">
                  <a:extLst>
                    <a:ext uri="{FF2B5EF4-FFF2-40B4-BE49-F238E27FC236}">
                      <a16:creationId xmlns:a16="http://schemas.microsoft.com/office/drawing/2014/main" id="{BBEC0A7B-B91D-4BB4-BB2C-9304A0CF651E}"/>
                    </a:ext>
                  </a:extLst>
                </p:cNvPr>
                <p:cNvSpPr txBox="1">
                  <a:spLocks noRot="1" noChangeAspect="1" noMove="1" noResize="1" noEditPoints="1" noAdjustHandles="1" noChangeArrowheads="1" noChangeShapeType="1" noTextEdit="1"/>
                </p:cNvSpPr>
                <p:nvPr/>
              </p:nvSpPr>
              <p:spPr>
                <a:xfrm>
                  <a:off x="11126000" y="4133339"/>
                  <a:ext cx="254915" cy="307777"/>
                </a:xfrm>
                <a:prstGeom prst="rect">
                  <a:avLst/>
                </a:prstGeom>
                <a:blipFill>
                  <a:blip r:embed="rId17"/>
                  <a:stretch>
                    <a:fillRect/>
                  </a:stretch>
                </a:blipFill>
              </p:spPr>
              <p:txBody>
                <a:bodyPr/>
                <a:lstStyle/>
                <a:p>
                  <a:r>
                    <a:rPr lang="it-IT">
                      <a:noFill/>
                    </a:rPr>
                    <a:t> </a:t>
                  </a:r>
                </a:p>
              </p:txBody>
            </p:sp>
          </mc:Fallback>
        </mc:AlternateContent>
        <p:sp>
          <p:nvSpPr>
            <p:cNvPr id="139" name="CasellaDiTesto 138">
              <a:extLst>
                <a:ext uri="{FF2B5EF4-FFF2-40B4-BE49-F238E27FC236}">
                  <a16:creationId xmlns:a16="http://schemas.microsoft.com/office/drawing/2014/main" id="{A1D0F4FB-F0F8-40FD-9BC8-E1FFF0861A33}"/>
                </a:ext>
              </a:extLst>
            </p:cNvPr>
            <p:cNvSpPr txBox="1"/>
            <p:nvPr/>
          </p:nvSpPr>
          <p:spPr>
            <a:xfrm>
              <a:off x="7257696" y="4802672"/>
              <a:ext cx="449369" cy="307777"/>
            </a:xfrm>
            <a:prstGeom prst="rect">
              <a:avLst/>
            </a:prstGeom>
            <a:noFill/>
          </p:spPr>
          <p:txBody>
            <a:bodyPr wrap="square" rtlCol="0">
              <a:spAutoFit/>
            </a:bodyPr>
            <a:lstStyle/>
            <a:p>
              <a:r>
                <a:rPr lang="it-IT" sz="1400" i="1" dirty="0" err="1"/>
                <a:t>old</a:t>
              </a:r>
              <a:endParaRPr lang="it-IT" sz="1400" i="1" dirty="0"/>
            </a:p>
          </p:txBody>
        </p:sp>
        <p:sp>
          <p:nvSpPr>
            <p:cNvPr id="140" name="CasellaDiTesto 139">
              <a:extLst>
                <a:ext uri="{FF2B5EF4-FFF2-40B4-BE49-F238E27FC236}">
                  <a16:creationId xmlns:a16="http://schemas.microsoft.com/office/drawing/2014/main" id="{3887ADD3-7DD6-4145-8BD3-A117D1C0675E}"/>
                </a:ext>
              </a:extLst>
            </p:cNvPr>
            <p:cNvSpPr txBox="1"/>
            <p:nvPr/>
          </p:nvSpPr>
          <p:spPr>
            <a:xfrm>
              <a:off x="8612817" y="4792041"/>
              <a:ext cx="449369" cy="307777"/>
            </a:xfrm>
            <a:prstGeom prst="rect">
              <a:avLst/>
            </a:prstGeom>
            <a:noFill/>
          </p:spPr>
          <p:txBody>
            <a:bodyPr wrap="square" rtlCol="0">
              <a:spAutoFit/>
            </a:bodyPr>
            <a:lstStyle/>
            <a:p>
              <a:r>
                <a:rPr lang="it-IT" sz="1400" i="1" dirty="0" err="1"/>
                <a:t>old</a:t>
              </a:r>
              <a:endParaRPr lang="it-IT" sz="1400" i="1" dirty="0"/>
            </a:p>
          </p:txBody>
        </p:sp>
        <p:sp>
          <p:nvSpPr>
            <p:cNvPr id="141" name="CasellaDiTesto 140">
              <a:extLst>
                <a:ext uri="{FF2B5EF4-FFF2-40B4-BE49-F238E27FC236}">
                  <a16:creationId xmlns:a16="http://schemas.microsoft.com/office/drawing/2014/main" id="{8B0C2E45-352E-4F2F-A748-9A708515AF8D}"/>
                </a:ext>
              </a:extLst>
            </p:cNvPr>
            <p:cNvSpPr txBox="1"/>
            <p:nvPr/>
          </p:nvSpPr>
          <p:spPr>
            <a:xfrm>
              <a:off x="9622196" y="3983040"/>
              <a:ext cx="449369" cy="307777"/>
            </a:xfrm>
            <a:prstGeom prst="rect">
              <a:avLst/>
            </a:prstGeom>
            <a:noFill/>
          </p:spPr>
          <p:txBody>
            <a:bodyPr wrap="square" rtlCol="0">
              <a:spAutoFit/>
            </a:bodyPr>
            <a:lstStyle/>
            <a:p>
              <a:r>
                <a:rPr lang="it-IT" sz="1400" i="1" dirty="0" err="1"/>
                <a:t>old</a:t>
              </a:r>
              <a:endParaRPr lang="it-IT" sz="1400" i="1" dirty="0"/>
            </a:p>
          </p:txBody>
        </p:sp>
      </p:grpSp>
    </p:spTree>
    <p:extLst>
      <p:ext uri="{BB962C8B-B14F-4D97-AF65-F5344CB8AC3E}">
        <p14:creationId xmlns:p14="http://schemas.microsoft.com/office/powerpoint/2010/main" val="2928103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7ED5BF-6D8C-4AFA-B1CE-75F5D1382B87}"/>
              </a:ext>
            </a:extLst>
          </p:cNvPr>
          <p:cNvSpPr>
            <a:spLocks noGrp="1"/>
          </p:cNvSpPr>
          <p:nvPr>
            <p:ph type="title"/>
          </p:nvPr>
        </p:nvSpPr>
        <p:spPr/>
        <p:txBody>
          <a:bodyPr/>
          <a:lstStyle/>
          <a:p>
            <a:r>
              <a:rPr lang="it-IT" dirty="0"/>
              <a:t>Albero di copertura</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784A5560-DF07-4451-A5D0-0439517F05E8}"/>
                  </a:ext>
                </a:extLst>
              </p:cNvPr>
              <p:cNvSpPr txBox="1"/>
              <p:nvPr/>
            </p:nvSpPr>
            <p:spPr>
              <a:xfrm>
                <a:off x="581193" y="1989221"/>
                <a:ext cx="11029616" cy="4708981"/>
              </a:xfrm>
              <a:prstGeom prst="rect">
                <a:avLst/>
              </a:prstGeom>
              <a:noFill/>
            </p:spPr>
            <p:txBody>
              <a:bodyPr wrap="square" rtlCol="0">
                <a:spAutoFit/>
              </a:bodyPr>
              <a:lstStyle/>
              <a:p>
                <a:r>
                  <a:rPr lang="it-IT" sz="2000" dirty="0">
                    <a:latin typeface="Arial Nova" panose="020B0504020202020204" pitchFamily="34" charset="0"/>
                  </a:rPr>
                  <a:t>Se la rete P/T non è limitata e di conseguenza si hanno marcature duplicate, si può ricorrere all’albero di copertura.</a:t>
                </a:r>
              </a:p>
              <a:p>
                <a:endParaRPr lang="it-IT" sz="2000" dirty="0">
                  <a:latin typeface="Arial Nova" panose="020B0504020202020204" pitchFamily="34" charset="0"/>
                </a:endParaRPr>
              </a:p>
              <a:p>
                <a:r>
                  <a:rPr lang="it-IT" sz="2000" dirty="0">
                    <a:latin typeface="Arial Nova" panose="020B0504020202020204" pitchFamily="34" charset="0"/>
                  </a:rPr>
                  <a:t>Per definizione, una marcatura </a:t>
                </a:r>
                <a14:m>
                  <m:oMath xmlns:m="http://schemas.openxmlformats.org/officeDocument/2006/math">
                    <m:sSup>
                      <m:sSupPr>
                        <m:ctrlPr>
                          <a:rPr lang="it-IT" sz="2000" i="1" smtClean="0">
                            <a:latin typeface="Cambria Math" panose="02040503050406030204" pitchFamily="18" charset="0"/>
                          </a:rPr>
                        </m:ctrlPr>
                      </m:sSupPr>
                      <m:e>
                        <m:r>
                          <a:rPr lang="it-IT" sz="2000" b="0" i="1" smtClean="0">
                            <a:latin typeface="Cambria Math" panose="02040503050406030204" pitchFamily="18" charset="0"/>
                          </a:rPr>
                          <m:t>𝑀</m:t>
                        </m:r>
                      </m:e>
                      <m:sup>
                        <m:r>
                          <a:rPr lang="it-IT" sz="2000" b="0" i="1" smtClean="0">
                            <a:latin typeface="Cambria Math" panose="02040503050406030204" pitchFamily="18" charset="0"/>
                          </a:rPr>
                          <m:t>′′</m:t>
                        </m:r>
                      </m:sup>
                    </m:sSup>
                  </m:oMath>
                </a14:m>
                <a:r>
                  <a:rPr lang="it-IT" sz="2000" dirty="0">
                    <a:latin typeface="Arial Nova" panose="020B0504020202020204" pitchFamily="34" charset="0"/>
                  </a:rPr>
                  <a:t>copre una marcatura </a:t>
                </a:r>
                <a14:m>
                  <m:oMath xmlns:m="http://schemas.openxmlformats.org/officeDocument/2006/math">
                    <m:sSup>
                      <m:sSupPr>
                        <m:ctrlPr>
                          <a:rPr lang="it-IT" sz="2000" i="1">
                            <a:latin typeface="Cambria Math" panose="02040503050406030204" pitchFamily="18" charset="0"/>
                          </a:rPr>
                        </m:ctrlPr>
                      </m:sSupPr>
                      <m:e>
                        <m:r>
                          <a:rPr lang="it-IT" sz="2000" i="1">
                            <a:latin typeface="Cambria Math" panose="02040503050406030204" pitchFamily="18" charset="0"/>
                          </a:rPr>
                          <m:t>𝑀</m:t>
                        </m:r>
                      </m:e>
                      <m:sup>
                        <m:r>
                          <a:rPr lang="it-IT" sz="2000" i="1">
                            <a:latin typeface="Cambria Math" panose="02040503050406030204" pitchFamily="18" charset="0"/>
                          </a:rPr>
                          <m:t>′</m:t>
                        </m:r>
                      </m:sup>
                    </m:sSup>
                  </m:oMath>
                </a14:m>
                <a:r>
                  <a:rPr lang="it-IT" sz="2000" dirty="0">
                    <a:latin typeface="Arial Nova" panose="020B0504020202020204" pitchFamily="34" charset="0"/>
                  </a:rPr>
                  <a:t> se </a:t>
                </a:r>
                <a14:m>
                  <m:oMath xmlns:m="http://schemas.openxmlformats.org/officeDocument/2006/math">
                    <m:sSup>
                      <m:sSupPr>
                        <m:ctrlPr>
                          <a:rPr lang="it-IT" sz="2000" i="1" smtClean="0">
                            <a:latin typeface="Cambria Math" panose="02040503050406030204" pitchFamily="18" charset="0"/>
                          </a:rPr>
                        </m:ctrlPr>
                      </m:sSupPr>
                      <m:e>
                        <m:r>
                          <a:rPr lang="it-IT" sz="2000" b="0" i="1" smtClean="0">
                            <a:latin typeface="Cambria Math" panose="02040503050406030204" pitchFamily="18" charset="0"/>
                          </a:rPr>
                          <m:t>𝑀</m:t>
                        </m:r>
                      </m:e>
                      <m:sup>
                        <m:r>
                          <a:rPr lang="it-IT" sz="2000" b="0" i="1" smtClean="0">
                            <a:latin typeface="Cambria Math" panose="02040503050406030204" pitchFamily="18" charset="0"/>
                          </a:rPr>
                          <m:t>′′</m:t>
                        </m:r>
                      </m:sup>
                    </m:sSup>
                    <m:r>
                      <a:rPr lang="it-IT" sz="2000" b="0" i="1" smtClean="0">
                        <a:latin typeface="Cambria Math" panose="02040503050406030204" pitchFamily="18" charset="0"/>
                      </a:rPr>
                      <m:t>(</m:t>
                    </m:r>
                    <m:r>
                      <a:rPr lang="it-IT" sz="2000" b="0" i="1" smtClean="0">
                        <a:latin typeface="Cambria Math" panose="02040503050406030204" pitchFamily="18" charset="0"/>
                      </a:rPr>
                      <m:t>𝑝</m:t>
                    </m:r>
                    <m:r>
                      <a:rPr lang="it-IT" sz="2000" b="0" i="1" smtClean="0">
                        <a:latin typeface="Cambria Math" panose="02040503050406030204" pitchFamily="18" charset="0"/>
                      </a:rPr>
                      <m:t>)≥</m:t>
                    </m:r>
                    <m:sSup>
                      <m:sSupPr>
                        <m:ctrlPr>
                          <a:rPr lang="it-IT" sz="2000" b="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𝑀</m:t>
                        </m:r>
                      </m:e>
                      <m:sup>
                        <m:r>
                          <a:rPr lang="it-IT" sz="2000" b="0" i="1" smtClean="0">
                            <a:latin typeface="Cambria Math" panose="02040503050406030204" pitchFamily="18" charset="0"/>
                            <a:ea typeface="Cambria Math" panose="02040503050406030204" pitchFamily="18" charset="0"/>
                          </a:rPr>
                          <m:t>′</m:t>
                        </m:r>
                      </m:sup>
                    </m:sSup>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m:t>
                    </m:r>
                  </m:oMath>
                </a14:m>
                <a:r>
                  <a:rPr lang="it-IT" sz="2000" dirty="0">
                    <a:latin typeface="Arial Nova" panose="020B0504020202020204" pitchFamily="34" charset="0"/>
                  </a:rPr>
                  <a:t>, per ogni posto </a:t>
                </a:r>
                <a14:m>
                  <m:oMath xmlns:m="http://schemas.openxmlformats.org/officeDocument/2006/math">
                    <m:r>
                      <a:rPr lang="it-IT" sz="2000" i="1" dirty="0" smtClean="0">
                        <a:latin typeface="Cambria Math" panose="02040503050406030204" pitchFamily="18" charset="0"/>
                      </a:rPr>
                      <m:t>𝑝</m:t>
                    </m:r>
                  </m:oMath>
                </a14:m>
                <a:r>
                  <a:rPr lang="it-IT" sz="2000" dirty="0">
                    <a:latin typeface="Arial Nova" panose="020B0504020202020204" pitchFamily="34" charset="0"/>
                  </a:rPr>
                  <a:t>.</a:t>
                </a:r>
              </a:p>
              <a:p>
                <a:r>
                  <a:rPr lang="it-IT" sz="2000" dirty="0">
                    <a:latin typeface="Arial Nova" panose="020B0504020202020204" pitchFamily="34" charset="0"/>
                  </a:rPr>
                  <a:t>È analogo affermare che </a:t>
                </a:r>
                <a14:m>
                  <m:oMath xmlns:m="http://schemas.openxmlformats.org/officeDocument/2006/math">
                    <m:sSup>
                      <m:sSupPr>
                        <m:ctrlPr>
                          <a:rPr lang="it-IT" sz="2000" i="1" smtClean="0">
                            <a:latin typeface="Cambria Math" panose="02040503050406030204" pitchFamily="18" charset="0"/>
                          </a:rPr>
                        </m:ctrlPr>
                      </m:sSupPr>
                      <m:e>
                        <m:r>
                          <a:rPr lang="it-IT" sz="2000" i="1">
                            <a:latin typeface="Cambria Math" panose="02040503050406030204" pitchFamily="18" charset="0"/>
                          </a:rPr>
                          <m:t>𝑀</m:t>
                        </m:r>
                      </m:e>
                      <m:sup>
                        <m:r>
                          <a:rPr lang="it-IT" sz="2000" i="1">
                            <a:latin typeface="Cambria Math" panose="02040503050406030204" pitchFamily="18" charset="0"/>
                          </a:rPr>
                          <m:t>′</m:t>
                        </m:r>
                      </m:sup>
                    </m:sSup>
                  </m:oMath>
                </a14:m>
                <a:r>
                  <a:rPr lang="it-IT" sz="2000" dirty="0">
                    <a:latin typeface="Arial Nova" panose="020B0504020202020204" pitchFamily="34" charset="0"/>
                  </a:rPr>
                  <a:t> sia coperta da </a:t>
                </a:r>
                <a14:m>
                  <m:oMath xmlns:m="http://schemas.openxmlformats.org/officeDocument/2006/math">
                    <m:sSup>
                      <m:sSupPr>
                        <m:ctrlPr>
                          <a:rPr lang="it-IT" sz="2000" i="1">
                            <a:latin typeface="Cambria Math" panose="02040503050406030204" pitchFamily="18" charset="0"/>
                          </a:rPr>
                        </m:ctrlPr>
                      </m:sSupPr>
                      <m:e>
                        <m:r>
                          <a:rPr lang="it-IT" sz="2000" i="1">
                            <a:latin typeface="Cambria Math" panose="02040503050406030204" pitchFamily="18" charset="0"/>
                          </a:rPr>
                          <m:t>𝑀</m:t>
                        </m:r>
                      </m:e>
                      <m:sup>
                        <m:r>
                          <a:rPr lang="it-IT" sz="2000" i="1">
                            <a:latin typeface="Cambria Math" panose="02040503050406030204" pitchFamily="18" charset="0"/>
                          </a:rPr>
                          <m:t>′′</m:t>
                        </m:r>
                      </m:sup>
                    </m:sSup>
                  </m:oMath>
                </a14:m>
                <a:r>
                  <a:rPr lang="it-IT" sz="2000" dirty="0">
                    <a:latin typeface="Arial Nova" panose="020B0504020202020204" pitchFamily="34" charset="0"/>
                  </a:rPr>
                  <a:t>.</a:t>
                </a:r>
              </a:p>
              <a:p>
                <a:r>
                  <a:rPr lang="it-IT" sz="2000" dirty="0">
                    <a:latin typeface="Arial Nova" panose="020B0504020202020204" pitchFamily="34" charset="0"/>
                  </a:rPr>
                  <a:t>Per indicare la limitatezza della rete si può, quindi, porre </a:t>
                </a:r>
                <a14:m>
                  <m:oMath xmlns:m="http://schemas.openxmlformats.org/officeDocument/2006/math">
                    <m:sSup>
                      <m:sSupPr>
                        <m:ctrlPr>
                          <a:rPr lang="it-IT" sz="2000" i="1" smtClean="0">
                            <a:latin typeface="Cambria Math" panose="02040503050406030204" pitchFamily="18" charset="0"/>
                          </a:rPr>
                        </m:ctrlPr>
                      </m:sSupPr>
                      <m:e>
                        <m:r>
                          <a:rPr lang="it-IT" sz="2000" b="0" i="1" smtClean="0">
                            <a:latin typeface="Cambria Math" panose="02040503050406030204" pitchFamily="18" charset="0"/>
                          </a:rPr>
                          <m:t>𝑀</m:t>
                        </m:r>
                      </m:e>
                      <m:sup>
                        <m:r>
                          <a:rPr lang="it-IT" sz="2000" b="0" i="1" smtClean="0">
                            <a:latin typeface="Cambria Math" panose="02040503050406030204" pitchFamily="18" charset="0"/>
                          </a:rPr>
                          <m:t>′′</m:t>
                        </m:r>
                      </m:sup>
                    </m:sSup>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𝑝</m:t>
                        </m:r>
                      </m:e>
                    </m:d>
                    <m:r>
                      <a:rPr lang="it-IT" sz="2000" b="0" i="1" smtClean="0">
                        <a:latin typeface="Cambria Math" panose="02040503050406030204" pitchFamily="18" charset="0"/>
                      </a:rPr>
                      <m:t>=</m:t>
                    </m:r>
                    <m:r>
                      <a:rPr lang="it-IT" sz="2000" b="0" i="1" smtClean="0">
                        <a:latin typeface="Cambria Math" panose="02040503050406030204" pitchFamily="18" charset="0"/>
                      </a:rPr>
                      <m:t>𝑤</m:t>
                    </m:r>
                  </m:oMath>
                </a14:m>
                <a:r>
                  <a:rPr lang="it-IT" sz="2000" dirty="0">
                    <a:latin typeface="Arial Nova" panose="020B0504020202020204" pitchFamily="34" charset="0"/>
                  </a:rPr>
                  <a:t> (infinito), in modo da tenere sotto controllo il numero dei nodi dell’albero.</a:t>
                </a:r>
              </a:p>
              <a:p>
                <a:endParaRPr lang="it-IT" sz="2000" dirty="0">
                  <a:latin typeface="Arial Nova" panose="020B0504020202020204" pitchFamily="34" charset="0"/>
                </a:endParaRPr>
              </a:p>
              <a:p>
                <a:r>
                  <a:rPr lang="it-IT" sz="2000" dirty="0">
                    <a:latin typeface="Arial Nova" panose="020B0504020202020204" pitchFamily="34" charset="0"/>
                  </a:rPr>
                  <a:t>La costruzione dell’albero di copertura tramite l’algoritmo di </a:t>
                </a:r>
                <a:r>
                  <a:rPr lang="it-IT" sz="2000" i="1" dirty="0">
                    <a:latin typeface="Arial Nova" panose="020B0504020202020204" pitchFamily="34" charset="0"/>
                  </a:rPr>
                  <a:t>Karp-Miller</a:t>
                </a:r>
                <a:r>
                  <a:rPr lang="it-IT" sz="2000" dirty="0">
                    <a:latin typeface="Arial Nova" panose="020B0504020202020204" pitchFamily="34" charset="0"/>
                  </a:rPr>
                  <a:t> ha il vantaggio di terminare sempre in un numero finito di passi, anche se nella rete ci sono dei loop che incrementano delle marcature, causando il problema dell’accumulo dei token, che rende la rete non limitata. </a:t>
                </a:r>
              </a:p>
              <a:p>
                <a:r>
                  <a:rPr lang="it-IT" sz="2000" dirty="0">
                    <a:latin typeface="Arial Nova" panose="020B0504020202020204" pitchFamily="34" charset="0"/>
                  </a:rPr>
                  <a:t>Questo viene risolto inserendo il simbolo </a:t>
                </a:r>
                <a14:m>
                  <m:oMath xmlns:m="http://schemas.openxmlformats.org/officeDocument/2006/math">
                    <m:r>
                      <a:rPr lang="it-IT" sz="2000" i="1" dirty="0" smtClean="0">
                        <a:latin typeface="Cambria Math" panose="02040503050406030204" pitchFamily="18" charset="0"/>
                      </a:rPr>
                      <m:t>𝑤</m:t>
                    </m:r>
                  </m:oMath>
                </a14:m>
                <a:r>
                  <a:rPr lang="it-IT" sz="2000" dirty="0">
                    <a:latin typeface="Arial Nova" panose="020B0504020202020204" pitchFamily="34" charset="0"/>
                  </a:rPr>
                  <a:t>, invece di incrementare il contatore del posto, in modo da riconoscere tutte le marcature duplicate generate dal ciclo, elaborando solamente le posizioni indicate da numeri naturali, poiché le w-transizioni non verranno processate.</a:t>
                </a:r>
              </a:p>
            </p:txBody>
          </p:sp>
        </mc:Choice>
        <mc:Fallback xmlns="">
          <p:sp>
            <p:nvSpPr>
              <p:cNvPr id="5" name="CasellaDiTesto 4">
                <a:extLst>
                  <a:ext uri="{FF2B5EF4-FFF2-40B4-BE49-F238E27FC236}">
                    <a16:creationId xmlns:a16="http://schemas.microsoft.com/office/drawing/2014/main" id="{784A5560-DF07-4451-A5D0-0439517F05E8}"/>
                  </a:ext>
                </a:extLst>
              </p:cNvPr>
              <p:cNvSpPr txBox="1">
                <a:spLocks noRot="1" noChangeAspect="1" noMove="1" noResize="1" noEditPoints="1" noAdjustHandles="1" noChangeArrowheads="1" noChangeShapeType="1" noTextEdit="1"/>
              </p:cNvSpPr>
              <p:nvPr/>
            </p:nvSpPr>
            <p:spPr>
              <a:xfrm>
                <a:off x="581193" y="1989221"/>
                <a:ext cx="11029616" cy="4708981"/>
              </a:xfrm>
              <a:prstGeom prst="rect">
                <a:avLst/>
              </a:prstGeom>
              <a:blipFill>
                <a:blip r:embed="rId2"/>
                <a:stretch>
                  <a:fillRect l="-552" t="-517" r="-110" b="-1423"/>
                </a:stretch>
              </a:blipFill>
            </p:spPr>
            <p:txBody>
              <a:bodyPr/>
              <a:lstStyle/>
              <a:p>
                <a:r>
                  <a:rPr lang="it-IT">
                    <a:noFill/>
                  </a:rPr>
                  <a:t> </a:t>
                </a:r>
              </a:p>
            </p:txBody>
          </p:sp>
        </mc:Fallback>
      </mc:AlternateContent>
    </p:spTree>
    <p:extLst>
      <p:ext uri="{BB962C8B-B14F-4D97-AF65-F5344CB8AC3E}">
        <p14:creationId xmlns:p14="http://schemas.microsoft.com/office/powerpoint/2010/main" val="3022892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4CF46B-9BD2-4096-918B-C5AA0E73461C}"/>
              </a:ext>
            </a:extLst>
          </p:cNvPr>
          <p:cNvSpPr>
            <a:spLocks noGrp="1"/>
          </p:cNvSpPr>
          <p:nvPr>
            <p:ph type="title"/>
          </p:nvPr>
        </p:nvSpPr>
        <p:spPr/>
        <p:txBody>
          <a:bodyPr/>
          <a:lstStyle/>
          <a:p>
            <a:r>
              <a:rPr lang="it-IT" dirty="0"/>
              <a:t>Sottoclassi delle reti di </a:t>
            </a:r>
            <a:r>
              <a:rPr lang="it-IT" dirty="0" err="1"/>
              <a:t>petri</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C346CB91-24B6-499B-A313-C931E2816D3E}"/>
                  </a:ext>
                </a:extLst>
              </p:cNvPr>
              <p:cNvSpPr>
                <a:spLocks noGrp="1"/>
              </p:cNvSpPr>
              <p:nvPr>
                <p:ph idx="1"/>
              </p:nvPr>
            </p:nvSpPr>
            <p:spPr>
              <a:xfrm>
                <a:off x="581192" y="1987489"/>
                <a:ext cx="7140869" cy="4699061"/>
              </a:xfrm>
            </p:spPr>
            <p:txBody>
              <a:bodyPr>
                <a:normAutofit/>
              </a:bodyPr>
              <a:lstStyle/>
              <a:p>
                <a:r>
                  <a:rPr lang="it-IT" sz="2000" i="1" dirty="0">
                    <a:latin typeface="Arial Nova" panose="020B0504020202020204" pitchFamily="34" charset="0"/>
                  </a:rPr>
                  <a:t>Macchina a stati </a:t>
                </a:r>
                <a:r>
                  <a:rPr lang="it-IT" sz="2000" dirty="0">
                    <a:latin typeface="Arial Nova" panose="020B0504020202020204" pitchFamily="34" charset="0"/>
                  </a:rPr>
                  <a:t>(State Machine), in cui ogni transizione </a:t>
                </a:r>
                <a14:m>
                  <m:oMath xmlns:m="http://schemas.openxmlformats.org/officeDocument/2006/math">
                    <m:r>
                      <a:rPr lang="it-IT" sz="2000" i="1" dirty="0" smtClean="0">
                        <a:latin typeface="Cambria Math" panose="02040503050406030204" pitchFamily="18" charset="0"/>
                      </a:rPr>
                      <m:t>𝑡</m:t>
                    </m:r>
                  </m:oMath>
                </a14:m>
                <a:r>
                  <a:rPr lang="it-IT" sz="2000" dirty="0">
                    <a:latin typeface="Arial Nova" panose="020B0504020202020204" pitchFamily="34" charset="0"/>
                  </a:rPr>
                  <a:t> ha un solo posto in input ed un solo posto in output, per cui </a:t>
                </a:r>
                <a14:m>
                  <m:oMath xmlns:m="http://schemas.openxmlformats.org/officeDocument/2006/math">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𝑝𝑟𝑒</m:t>
                        </m:r>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𝑡</m:t>
                            </m:r>
                          </m:e>
                        </m:d>
                      </m:e>
                    </m:d>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𝑝𝑜𝑠𝑡</m:t>
                        </m:r>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𝑡</m:t>
                            </m:r>
                          </m:e>
                        </m:d>
                      </m:e>
                    </m:d>
                    <m:r>
                      <a:rPr lang="it-IT" sz="2000" b="0" i="1" smtClean="0">
                        <a:latin typeface="Cambria Math" panose="02040503050406030204" pitchFamily="18" charset="0"/>
                      </a:rPr>
                      <m:t>=1,</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𝑡</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𝑇</m:t>
                    </m:r>
                    <m:r>
                      <a:rPr lang="it-IT" sz="2000" b="0" i="0" smtClean="0">
                        <a:latin typeface="Cambria Math" panose="02040503050406030204" pitchFamily="18" charset="0"/>
                        <a:ea typeface="Cambria Math" panose="02040503050406030204" pitchFamily="18" charset="0"/>
                      </a:rPr>
                      <m:t>;</m:t>
                    </m:r>
                  </m:oMath>
                </a14:m>
                <a:endParaRPr lang="it-IT" sz="2000" dirty="0">
                  <a:latin typeface="Arial Nova" panose="020B0504020202020204" pitchFamily="34" charset="0"/>
                </a:endParaRPr>
              </a:p>
              <a:p>
                <a:pPr marL="0" indent="0">
                  <a:buNone/>
                </a:pPr>
                <a:endParaRPr lang="it-IT" sz="2000" dirty="0">
                  <a:latin typeface="Arial Nova" panose="020B0504020202020204" pitchFamily="34" charset="0"/>
                </a:endParaRPr>
              </a:p>
              <a:p>
                <a:r>
                  <a:rPr lang="it-IT" sz="2000" i="1" dirty="0">
                    <a:latin typeface="Arial Nova" panose="020B0504020202020204" pitchFamily="34" charset="0"/>
                  </a:rPr>
                  <a:t>Grafo</a:t>
                </a:r>
                <a:r>
                  <a:rPr lang="it-IT" sz="2000" dirty="0">
                    <a:latin typeface="Arial Nova" panose="020B0504020202020204" pitchFamily="34" charset="0"/>
                  </a:rPr>
                  <a:t> </a:t>
                </a:r>
                <a:r>
                  <a:rPr lang="it-IT" sz="2000" i="1" dirty="0">
                    <a:latin typeface="Arial Nova" panose="020B0504020202020204" pitchFamily="34" charset="0"/>
                  </a:rPr>
                  <a:t>marcato</a:t>
                </a:r>
                <a:r>
                  <a:rPr lang="it-IT" sz="2000" dirty="0">
                    <a:latin typeface="Arial Nova" panose="020B0504020202020204" pitchFamily="34" charset="0"/>
                  </a:rPr>
                  <a:t> (</a:t>
                </a:r>
                <a:r>
                  <a:rPr lang="it-IT" sz="2000" dirty="0" err="1">
                    <a:latin typeface="Arial Nova" panose="020B0504020202020204" pitchFamily="34" charset="0"/>
                  </a:rPr>
                  <a:t>Marked-graph</a:t>
                </a:r>
                <a:r>
                  <a:rPr lang="it-IT" sz="2000" dirty="0">
                    <a:latin typeface="Arial Nova" panose="020B0504020202020204" pitchFamily="34" charset="0"/>
                  </a:rPr>
                  <a:t>), in cui ogni posto </a:t>
                </a:r>
                <a14:m>
                  <m:oMath xmlns:m="http://schemas.openxmlformats.org/officeDocument/2006/math">
                    <m:r>
                      <a:rPr lang="it-IT" sz="2000" i="1" dirty="0" smtClean="0">
                        <a:latin typeface="Cambria Math" panose="02040503050406030204" pitchFamily="18" charset="0"/>
                      </a:rPr>
                      <m:t>𝑝</m:t>
                    </m:r>
                  </m:oMath>
                </a14:m>
                <a:r>
                  <a:rPr lang="it-IT" sz="2000" dirty="0">
                    <a:latin typeface="Arial Nova" panose="020B0504020202020204" pitchFamily="34" charset="0"/>
                  </a:rPr>
                  <a:t> ha esattamente una transizione in input ed una transizione in output, per cui </a:t>
                </a:r>
                <a14:m>
                  <m:oMath xmlns:m="http://schemas.openxmlformats.org/officeDocument/2006/math">
                    <m:d>
                      <m:dPr>
                        <m:begChr m:val="|"/>
                        <m:endChr m:val="|"/>
                        <m:ctrlPr>
                          <a:rPr lang="it-IT" sz="2000" i="1">
                            <a:latin typeface="Cambria Math" panose="02040503050406030204" pitchFamily="18" charset="0"/>
                          </a:rPr>
                        </m:ctrlPr>
                      </m:dPr>
                      <m:e>
                        <m:r>
                          <a:rPr lang="it-IT" sz="2000" i="1">
                            <a:latin typeface="Cambria Math" panose="02040503050406030204" pitchFamily="18" charset="0"/>
                          </a:rPr>
                          <m:t>𝑝𝑟𝑒</m:t>
                        </m:r>
                        <m:d>
                          <m:dPr>
                            <m:ctrlPr>
                              <a:rPr lang="it-IT" sz="2000" i="1">
                                <a:latin typeface="Cambria Math" panose="02040503050406030204" pitchFamily="18" charset="0"/>
                              </a:rPr>
                            </m:ctrlPr>
                          </m:dPr>
                          <m:e>
                            <m:r>
                              <a:rPr lang="it-IT" sz="2000" b="0" i="1" smtClean="0">
                                <a:latin typeface="Cambria Math" panose="02040503050406030204" pitchFamily="18" charset="0"/>
                              </a:rPr>
                              <m:t>𝑝</m:t>
                            </m:r>
                          </m:e>
                        </m:d>
                      </m:e>
                    </m:d>
                    <m:r>
                      <a:rPr lang="it-IT" sz="2000" i="1">
                        <a:latin typeface="Cambria Math" panose="02040503050406030204" pitchFamily="18" charset="0"/>
                      </a:rPr>
                      <m:t>=</m:t>
                    </m:r>
                    <m:d>
                      <m:dPr>
                        <m:begChr m:val="|"/>
                        <m:endChr m:val="|"/>
                        <m:ctrlPr>
                          <a:rPr lang="it-IT" sz="2000" i="1">
                            <a:latin typeface="Cambria Math" panose="02040503050406030204" pitchFamily="18" charset="0"/>
                          </a:rPr>
                        </m:ctrlPr>
                      </m:dPr>
                      <m:e>
                        <m:r>
                          <a:rPr lang="it-IT" sz="2000" i="1">
                            <a:latin typeface="Cambria Math" panose="02040503050406030204" pitchFamily="18" charset="0"/>
                          </a:rPr>
                          <m:t>𝑝𝑜𝑠𝑡</m:t>
                        </m:r>
                        <m:d>
                          <m:dPr>
                            <m:ctrlPr>
                              <a:rPr lang="it-IT" sz="2000" i="1">
                                <a:latin typeface="Cambria Math" panose="02040503050406030204" pitchFamily="18" charset="0"/>
                              </a:rPr>
                            </m:ctrlPr>
                          </m:dPr>
                          <m:e>
                            <m:r>
                              <a:rPr lang="it-IT" sz="2000" b="0" i="1" smtClean="0">
                                <a:latin typeface="Cambria Math" panose="02040503050406030204" pitchFamily="18" charset="0"/>
                              </a:rPr>
                              <m:t>𝑝</m:t>
                            </m:r>
                          </m:e>
                        </m:d>
                      </m:e>
                    </m:d>
                    <m:r>
                      <a:rPr lang="it-IT" sz="2000" i="1">
                        <a:latin typeface="Cambria Math" panose="02040503050406030204" pitchFamily="18" charset="0"/>
                      </a:rPr>
                      <m:t>=1,</m:t>
                    </m:r>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𝑝</m:t>
                    </m:r>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m:t>
                    </m:r>
                  </m:oMath>
                </a14:m>
                <a:r>
                  <a:rPr lang="it-IT" sz="2000" dirty="0">
                    <a:latin typeface="Arial Nova" panose="020B0504020202020204" pitchFamily="34" charset="0"/>
                  </a:rPr>
                  <a:t>;</a:t>
                </a:r>
              </a:p>
              <a:p>
                <a:endParaRPr lang="it-IT" sz="2000" dirty="0">
                  <a:latin typeface="Arial Nova" panose="020B0504020202020204" pitchFamily="34" charset="0"/>
                </a:endParaRPr>
              </a:p>
              <a:p>
                <a:r>
                  <a:rPr lang="it-IT" sz="2000" dirty="0">
                    <a:latin typeface="Arial Nova" panose="020B0504020202020204" pitchFamily="34" charset="0"/>
                  </a:rPr>
                  <a:t>Rete a scelta libera (Free-</a:t>
                </a:r>
                <a:r>
                  <a:rPr lang="it-IT" sz="2000" dirty="0" err="1">
                    <a:latin typeface="Arial Nova" panose="020B0504020202020204" pitchFamily="34" charset="0"/>
                  </a:rPr>
                  <a:t>choice</a:t>
                </a:r>
                <a:r>
                  <a:rPr lang="it-IT" sz="2000" dirty="0">
                    <a:latin typeface="Arial Nova" panose="020B0504020202020204" pitchFamily="34" charset="0"/>
                  </a:rPr>
                  <a:t> net), in cui ogni posto alimenta una sola transizione oppure è l’unico posto in input ad un gruppo di transizioni, perciò </a:t>
                </a:r>
                <a14:m>
                  <m:oMath xmlns:m="http://schemas.openxmlformats.org/officeDocument/2006/math">
                    <m:d>
                      <m:dPr>
                        <m:begChr m:val="|"/>
                        <m:endChr m:val="|"/>
                        <m:ctrlPr>
                          <a:rPr lang="it-IT" sz="2000" i="1">
                            <a:latin typeface="Cambria Math" panose="02040503050406030204" pitchFamily="18" charset="0"/>
                          </a:rPr>
                        </m:ctrlPr>
                      </m:dPr>
                      <m:e>
                        <m:r>
                          <a:rPr lang="it-IT" sz="2000" i="1">
                            <a:latin typeface="Cambria Math" panose="02040503050406030204" pitchFamily="18" charset="0"/>
                          </a:rPr>
                          <m:t>𝑝𝑜𝑠𝑡</m:t>
                        </m:r>
                        <m:d>
                          <m:dPr>
                            <m:ctrlPr>
                              <a:rPr lang="it-IT" sz="2000" i="1">
                                <a:latin typeface="Cambria Math" panose="02040503050406030204" pitchFamily="18" charset="0"/>
                              </a:rPr>
                            </m:ctrlPr>
                          </m:dPr>
                          <m:e>
                            <m:r>
                              <a:rPr lang="it-IT" sz="2000" b="0" i="1" smtClean="0">
                                <a:latin typeface="Cambria Math" panose="02040503050406030204" pitchFamily="18" charset="0"/>
                              </a:rPr>
                              <m:t>𝑝</m:t>
                            </m:r>
                          </m:e>
                        </m:d>
                      </m:e>
                    </m:d>
                    <m:r>
                      <a:rPr lang="it-IT" sz="2000" i="1">
                        <a:latin typeface="Cambria Math" panose="02040503050406030204" pitchFamily="18" charset="0"/>
                      </a:rPr>
                      <m:t>=1,</m:t>
                    </m:r>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𝑝</m:t>
                    </m:r>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m:t>
                    </m:r>
                  </m:oMath>
                </a14:m>
                <a:r>
                  <a:rPr lang="it-IT" sz="2000" dirty="0">
                    <a:latin typeface="Arial Nova" panose="020B0504020202020204" pitchFamily="34" charset="0"/>
                  </a:rPr>
                  <a:t> </a:t>
                </a:r>
                <a14:m>
                  <m:oMath xmlns:m="http://schemas.openxmlformats.org/officeDocument/2006/math">
                    <m:r>
                      <m:rPr>
                        <m:sty m:val="p"/>
                      </m:rPr>
                      <a:rPr lang="it-IT" sz="2000" b="0" i="0" dirty="0" smtClean="0">
                        <a:latin typeface="Cambria Math" panose="02040503050406030204" pitchFamily="18" charset="0"/>
                      </a:rPr>
                      <m:t>or</m:t>
                    </m:r>
                    <m:r>
                      <a:rPr lang="it-IT" sz="2000" b="0" i="0" dirty="0" smtClean="0">
                        <a:latin typeface="Cambria Math" panose="02040503050406030204" pitchFamily="18" charset="0"/>
                      </a:rPr>
                      <m:t> </m:t>
                    </m:r>
                    <m:r>
                      <a:rPr lang="it-IT" sz="2000" b="0" i="1" dirty="0" smtClean="0">
                        <a:latin typeface="Cambria Math" panose="02040503050406030204" pitchFamily="18" charset="0"/>
                      </a:rPr>
                      <m:t>𝑝𝑟𝑒</m:t>
                    </m:r>
                    <m:d>
                      <m:dPr>
                        <m:ctrlPr>
                          <a:rPr lang="it-IT" sz="2000" b="0" i="1" dirty="0" smtClean="0">
                            <a:latin typeface="Cambria Math" panose="02040503050406030204" pitchFamily="18" charset="0"/>
                          </a:rPr>
                        </m:ctrlPr>
                      </m:dPr>
                      <m:e>
                        <m:r>
                          <a:rPr lang="it-IT" sz="2000" b="0" i="1" dirty="0" smtClean="0">
                            <a:latin typeface="Cambria Math" panose="02040503050406030204" pitchFamily="18" charset="0"/>
                          </a:rPr>
                          <m:t>𝑝𝑜𝑠𝑡</m:t>
                        </m:r>
                        <m:d>
                          <m:dPr>
                            <m:ctrlPr>
                              <a:rPr lang="it-IT" sz="2000" b="0" i="1" dirty="0" smtClean="0">
                                <a:latin typeface="Cambria Math" panose="02040503050406030204" pitchFamily="18" charset="0"/>
                              </a:rPr>
                            </m:ctrlPr>
                          </m:dPr>
                          <m:e>
                            <m:r>
                              <a:rPr lang="it-IT" sz="2000" b="0" i="1" dirty="0" smtClean="0">
                                <a:latin typeface="Cambria Math" panose="02040503050406030204" pitchFamily="18" charset="0"/>
                              </a:rPr>
                              <m:t>𝑝</m:t>
                            </m:r>
                          </m:e>
                        </m:d>
                      </m:e>
                    </m:d>
                    <m:r>
                      <a:rPr lang="it-IT" sz="2000" b="0" i="1" dirty="0" smtClean="0">
                        <a:latin typeface="Cambria Math" panose="02040503050406030204" pitchFamily="18" charset="0"/>
                      </a:rPr>
                      <m:t>=</m:t>
                    </m:r>
                    <m:d>
                      <m:dPr>
                        <m:begChr m:val="{"/>
                        <m:endChr m:val="}"/>
                        <m:ctrlPr>
                          <a:rPr lang="it-IT" sz="2000" b="0" i="1" dirty="0" smtClean="0">
                            <a:latin typeface="Cambria Math" panose="02040503050406030204" pitchFamily="18" charset="0"/>
                          </a:rPr>
                        </m:ctrlPr>
                      </m:dPr>
                      <m:e>
                        <m:r>
                          <a:rPr lang="it-IT" sz="2000" b="0" i="1" dirty="0" smtClean="0">
                            <a:latin typeface="Cambria Math" panose="02040503050406030204" pitchFamily="18" charset="0"/>
                          </a:rPr>
                          <m:t>𝑝</m:t>
                        </m:r>
                      </m:e>
                    </m:d>
                  </m:oMath>
                </a14:m>
                <a:r>
                  <a:rPr lang="it-IT" sz="2000" dirty="0">
                    <a:latin typeface="Arial Nova" panose="020B0504020202020204" pitchFamily="34" charset="0"/>
                  </a:rPr>
                  <a:t>, quindi ogni posto che ha due o più transizioni è il solo posto in input per ciascuna;</a:t>
                </a:r>
              </a:p>
            </p:txBody>
          </p:sp>
        </mc:Choice>
        <mc:Fallback xmlns="">
          <p:sp>
            <p:nvSpPr>
              <p:cNvPr id="3" name="Segnaposto contenuto 2">
                <a:extLst>
                  <a:ext uri="{FF2B5EF4-FFF2-40B4-BE49-F238E27FC236}">
                    <a16:creationId xmlns:a16="http://schemas.microsoft.com/office/drawing/2014/main" id="{C346CB91-24B6-499B-A313-C931E2816D3E}"/>
                  </a:ext>
                </a:extLst>
              </p:cNvPr>
              <p:cNvSpPr>
                <a:spLocks noGrp="1" noRot="1" noChangeAspect="1" noMove="1" noResize="1" noEditPoints="1" noAdjustHandles="1" noChangeArrowheads="1" noChangeShapeType="1" noTextEdit="1"/>
              </p:cNvSpPr>
              <p:nvPr>
                <p:ph idx="1"/>
              </p:nvPr>
            </p:nvSpPr>
            <p:spPr>
              <a:xfrm>
                <a:off x="581192" y="1987489"/>
                <a:ext cx="7140869" cy="4699061"/>
              </a:xfrm>
              <a:blipFill>
                <a:blip r:embed="rId2"/>
                <a:stretch>
                  <a:fillRect l="-427" r="-1621" b="-1816"/>
                </a:stretch>
              </a:blipFill>
            </p:spPr>
            <p:txBody>
              <a:bodyPr/>
              <a:lstStyle/>
              <a:p>
                <a:r>
                  <a:rPr lang="it-IT">
                    <a:noFill/>
                  </a:rPr>
                  <a:t> </a:t>
                </a:r>
              </a:p>
            </p:txBody>
          </p:sp>
        </mc:Fallback>
      </mc:AlternateContent>
      <p:grpSp>
        <p:nvGrpSpPr>
          <p:cNvPr id="60" name="Gruppo 59">
            <a:extLst>
              <a:ext uri="{FF2B5EF4-FFF2-40B4-BE49-F238E27FC236}">
                <a16:creationId xmlns:a16="http://schemas.microsoft.com/office/drawing/2014/main" id="{97865FB7-476A-4C1F-A297-BF1E4B1E42D9}"/>
              </a:ext>
            </a:extLst>
          </p:cNvPr>
          <p:cNvGrpSpPr/>
          <p:nvPr/>
        </p:nvGrpSpPr>
        <p:grpSpPr>
          <a:xfrm>
            <a:off x="9867588" y="1983690"/>
            <a:ext cx="1654750" cy="1269663"/>
            <a:chOff x="9407533" y="2812744"/>
            <a:chExt cx="1716097" cy="1364685"/>
          </a:xfrm>
        </p:grpSpPr>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519B6B39-59C0-4C37-B0A8-4AECDC92D95E}"/>
                    </a:ext>
                  </a:extLst>
                </p:cNvPr>
                <p:cNvSpPr txBox="1"/>
                <p:nvPr/>
              </p:nvSpPr>
              <p:spPr>
                <a:xfrm>
                  <a:off x="10401098" y="2812744"/>
                  <a:ext cx="24670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12" name="CasellaDiTesto 11">
                  <a:extLst>
                    <a:ext uri="{FF2B5EF4-FFF2-40B4-BE49-F238E27FC236}">
                      <a16:creationId xmlns:a16="http://schemas.microsoft.com/office/drawing/2014/main" id="{519B6B39-59C0-4C37-B0A8-4AECDC92D95E}"/>
                    </a:ext>
                  </a:extLst>
                </p:cNvPr>
                <p:cNvSpPr txBox="1">
                  <a:spLocks noRot="1" noChangeAspect="1" noMove="1" noResize="1" noEditPoints="1" noAdjustHandles="1" noChangeArrowheads="1" noChangeShapeType="1" noTextEdit="1"/>
                </p:cNvSpPr>
                <p:nvPr/>
              </p:nvSpPr>
              <p:spPr>
                <a:xfrm>
                  <a:off x="10401098" y="2812744"/>
                  <a:ext cx="246702" cy="307777"/>
                </a:xfrm>
                <a:prstGeom prst="rect">
                  <a:avLst/>
                </a:prstGeom>
                <a:blipFill>
                  <a:blip r:embed="rId3"/>
                  <a:stretch>
                    <a:fillRect r="-25641" b="-10638"/>
                  </a:stretch>
                </a:blipFill>
              </p:spPr>
              <p:txBody>
                <a:bodyPr/>
                <a:lstStyle/>
                <a:p>
                  <a:r>
                    <a:rPr lang="it-IT">
                      <a:noFill/>
                    </a:rPr>
                    <a:t> </a:t>
                  </a:r>
                </a:p>
              </p:txBody>
            </p:sp>
          </mc:Fallback>
        </mc:AlternateContent>
        <p:grpSp>
          <p:nvGrpSpPr>
            <p:cNvPr id="46" name="Gruppo 45">
              <a:extLst>
                <a:ext uri="{FF2B5EF4-FFF2-40B4-BE49-F238E27FC236}">
                  <a16:creationId xmlns:a16="http://schemas.microsoft.com/office/drawing/2014/main" id="{8BAABF88-93C0-470B-A861-381B1A0668DD}"/>
                </a:ext>
              </a:extLst>
            </p:cNvPr>
            <p:cNvGrpSpPr/>
            <p:nvPr/>
          </p:nvGrpSpPr>
          <p:grpSpPr>
            <a:xfrm>
              <a:off x="9407533" y="2829528"/>
              <a:ext cx="1716097" cy="1347901"/>
              <a:chOff x="8402821" y="2061110"/>
              <a:chExt cx="1716097" cy="1347901"/>
            </a:xfrm>
          </p:grpSpPr>
          <p:sp>
            <p:nvSpPr>
              <p:cNvPr id="5" name="Connettore 4">
                <a:extLst>
                  <a:ext uri="{FF2B5EF4-FFF2-40B4-BE49-F238E27FC236}">
                    <a16:creationId xmlns:a16="http://schemas.microsoft.com/office/drawing/2014/main" id="{538934B0-45B9-4443-8A20-066C35156674}"/>
                  </a:ext>
                </a:extLst>
              </p:cNvPr>
              <p:cNvSpPr/>
              <p:nvPr/>
            </p:nvSpPr>
            <p:spPr>
              <a:xfrm>
                <a:off x="8402821" y="2486387"/>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a:extLst>
                  <a:ext uri="{FF2B5EF4-FFF2-40B4-BE49-F238E27FC236}">
                    <a16:creationId xmlns:a16="http://schemas.microsoft.com/office/drawing/2014/main" id="{9CFEE990-7AD3-415F-A1F7-684F9EB9B64E}"/>
                  </a:ext>
                </a:extLst>
              </p:cNvPr>
              <p:cNvSpPr/>
              <p:nvPr/>
            </p:nvSpPr>
            <p:spPr>
              <a:xfrm>
                <a:off x="9223743" y="2129982"/>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 name="Connettore 2 7">
                <a:extLst>
                  <a:ext uri="{FF2B5EF4-FFF2-40B4-BE49-F238E27FC236}">
                    <a16:creationId xmlns:a16="http://schemas.microsoft.com/office/drawing/2014/main" id="{D6159EB5-636A-4F14-A5D9-73ED85621555}"/>
                  </a:ext>
                </a:extLst>
              </p:cNvPr>
              <p:cNvCxnSpPr>
                <a:cxnSpLocks/>
                <a:stCxn id="5" idx="7"/>
                <a:endCxn id="6" idx="1"/>
              </p:cNvCxnSpPr>
              <p:nvPr/>
            </p:nvCxnSpPr>
            <p:spPr>
              <a:xfrm flipV="1">
                <a:off x="8803222" y="2420350"/>
                <a:ext cx="420521" cy="13931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929BD2F-E4ED-4684-8D12-2BC92FAD530E}"/>
                      </a:ext>
                    </a:extLst>
                  </p:cNvPr>
                  <p:cNvSpPr txBox="1"/>
                  <p:nvPr/>
                </p:nvSpPr>
                <p:spPr>
                  <a:xfrm>
                    <a:off x="8513313" y="2180496"/>
                    <a:ext cx="27572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9" name="CasellaDiTesto 8">
                    <a:extLst>
                      <a:ext uri="{FF2B5EF4-FFF2-40B4-BE49-F238E27FC236}">
                        <a16:creationId xmlns:a16="http://schemas.microsoft.com/office/drawing/2014/main" id="{8929BD2F-E4ED-4684-8D12-2BC92FAD530E}"/>
                      </a:ext>
                    </a:extLst>
                  </p:cNvPr>
                  <p:cNvSpPr txBox="1">
                    <a:spLocks noRot="1" noChangeAspect="1" noMove="1" noResize="1" noEditPoints="1" noAdjustHandles="1" noChangeArrowheads="1" noChangeShapeType="1" noTextEdit="1"/>
                  </p:cNvSpPr>
                  <p:nvPr/>
                </p:nvSpPr>
                <p:spPr>
                  <a:xfrm>
                    <a:off x="8513313" y="2180496"/>
                    <a:ext cx="275727" cy="296273"/>
                  </a:xfrm>
                  <a:prstGeom prst="rect">
                    <a:avLst/>
                  </a:prstGeom>
                  <a:blipFill>
                    <a:blip r:embed="rId4"/>
                    <a:stretch>
                      <a:fillRect r="-9091" b="-1555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B6DC2F43-48F4-49EB-98A8-22F05CB7C962}"/>
                      </a:ext>
                    </a:extLst>
                  </p:cNvPr>
                  <p:cNvSpPr txBox="1"/>
                  <p:nvPr/>
                </p:nvSpPr>
                <p:spPr>
                  <a:xfrm>
                    <a:off x="8971622" y="2061110"/>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0" name="CasellaDiTesto 9">
                    <a:extLst>
                      <a:ext uri="{FF2B5EF4-FFF2-40B4-BE49-F238E27FC236}">
                        <a16:creationId xmlns:a16="http://schemas.microsoft.com/office/drawing/2014/main" id="{B6DC2F43-48F4-49EB-98A8-22F05CB7C962}"/>
                      </a:ext>
                    </a:extLst>
                  </p:cNvPr>
                  <p:cNvSpPr txBox="1">
                    <a:spLocks noRot="1" noChangeAspect="1" noMove="1" noResize="1" noEditPoints="1" noAdjustHandles="1" noChangeArrowheads="1" noChangeShapeType="1" noTextEdit="1"/>
                  </p:cNvSpPr>
                  <p:nvPr/>
                </p:nvSpPr>
                <p:spPr>
                  <a:xfrm>
                    <a:off x="8971622" y="2061110"/>
                    <a:ext cx="287067" cy="296273"/>
                  </a:xfrm>
                  <a:prstGeom prst="rect">
                    <a:avLst/>
                  </a:prstGeom>
                  <a:blipFill>
                    <a:blip r:embed="rId5"/>
                    <a:stretch>
                      <a:fillRect b="-6667"/>
                    </a:stretch>
                  </a:blipFill>
                </p:spPr>
                <p:txBody>
                  <a:bodyPr/>
                  <a:lstStyle/>
                  <a:p>
                    <a:r>
                      <a:rPr lang="it-IT">
                        <a:noFill/>
                      </a:rPr>
                      <a:t> </a:t>
                    </a:r>
                  </a:p>
                </p:txBody>
              </p:sp>
            </mc:Fallback>
          </mc:AlternateContent>
          <p:sp>
            <p:nvSpPr>
              <p:cNvPr id="11" name="Connettore 10">
                <a:extLst>
                  <a:ext uri="{FF2B5EF4-FFF2-40B4-BE49-F238E27FC236}">
                    <a16:creationId xmlns:a16="http://schemas.microsoft.com/office/drawing/2014/main" id="{6825632E-282F-48EF-9BC8-78B1B716B6DB}"/>
                  </a:ext>
                </a:extLst>
              </p:cNvPr>
              <p:cNvSpPr/>
              <p:nvPr/>
            </p:nvSpPr>
            <p:spPr>
              <a:xfrm>
                <a:off x="9649819" y="2868475"/>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75689EE8-6037-437D-B3FD-61BBB4164067}"/>
                      </a:ext>
                    </a:extLst>
                  </p:cNvPr>
                  <p:cNvSpPr txBox="1"/>
                  <p:nvPr/>
                </p:nvSpPr>
                <p:spPr>
                  <a:xfrm>
                    <a:off x="8906374" y="3061777"/>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13" name="CasellaDiTesto 12">
                    <a:extLst>
                      <a:ext uri="{FF2B5EF4-FFF2-40B4-BE49-F238E27FC236}">
                        <a16:creationId xmlns:a16="http://schemas.microsoft.com/office/drawing/2014/main" id="{75689EE8-6037-437D-B3FD-61BBB4164067}"/>
                      </a:ext>
                    </a:extLst>
                  </p:cNvPr>
                  <p:cNvSpPr txBox="1">
                    <a:spLocks noRot="1" noChangeAspect="1" noMove="1" noResize="1" noEditPoints="1" noAdjustHandles="1" noChangeArrowheads="1" noChangeShapeType="1" noTextEdit="1"/>
                  </p:cNvSpPr>
                  <p:nvPr/>
                </p:nvSpPr>
                <p:spPr>
                  <a:xfrm>
                    <a:off x="8906374" y="3061777"/>
                    <a:ext cx="287067" cy="296273"/>
                  </a:xfrm>
                  <a:prstGeom prst="rect">
                    <a:avLst/>
                  </a:prstGeom>
                  <a:blipFill>
                    <a:blip r:embed="rId6"/>
                    <a:stretch>
                      <a:fillRect b="-6667"/>
                    </a:stretch>
                  </a:blipFill>
                </p:spPr>
                <p:txBody>
                  <a:bodyPr/>
                  <a:lstStyle/>
                  <a:p>
                    <a:r>
                      <a:rPr lang="it-IT">
                        <a:noFill/>
                      </a:rPr>
                      <a:t> </a:t>
                    </a:r>
                  </a:p>
                </p:txBody>
              </p:sp>
            </mc:Fallback>
          </mc:AlternateContent>
          <p:sp>
            <p:nvSpPr>
              <p:cNvPr id="14" name="Connettore 13">
                <a:extLst>
                  <a:ext uri="{FF2B5EF4-FFF2-40B4-BE49-F238E27FC236}">
                    <a16:creationId xmlns:a16="http://schemas.microsoft.com/office/drawing/2014/main" id="{E320FC69-9D3C-4B5B-8726-FE381AADCEFB}"/>
                  </a:ext>
                </a:extLst>
              </p:cNvPr>
              <p:cNvSpPr/>
              <p:nvPr/>
            </p:nvSpPr>
            <p:spPr>
              <a:xfrm>
                <a:off x="9630935" y="2170182"/>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 name="Connettore 2 14">
                <a:extLst>
                  <a:ext uri="{FF2B5EF4-FFF2-40B4-BE49-F238E27FC236}">
                    <a16:creationId xmlns:a16="http://schemas.microsoft.com/office/drawing/2014/main" id="{691E1172-0907-42E0-AA04-1A0F36364281}"/>
                  </a:ext>
                </a:extLst>
              </p:cNvPr>
              <p:cNvCxnSpPr>
                <a:cxnSpLocks/>
                <a:stCxn id="6" idx="3"/>
                <a:endCxn id="14" idx="2"/>
              </p:cNvCxnSpPr>
              <p:nvPr/>
            </p:nvCxnSpPr>
            <p:spPr>
              <a:xfrm>
                <a:off x="9293132" y="2420350"/>
                <a:ext cx="337803"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CCC37885-85F9-40E1-9F9E-0680F3A03899}"/>
                      </a:ext>
                    </a:extLst>
                  </p:cNvPr>
                  <p:cNvSpPr txBox="1"/>
                  <p:nvPr/>
                </p:nvSpPr>
                <p:spPr>
                  <a:xfrm>
                    <a:off x="9416259" y="2765313"/>
                    <a:ext cx="27572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3</m:t>
                              </m:r>
                            </m:sub>
                          </m:sSub>
                        </m:oMath>
                      </m:oMathPara>
                    </a14:m>
                    <a:endParaRPr lang="it-IT" sz="1600" i="1" dirty="0"/>
                  </a:p>
                </p:txBody>
              </p:sp>
            </mc:Choice>
            <mc:Fallback xmlns="">
              <p:sp>
                <p:nvSpPr>
                  <p:cNvPr id="16" name="CasellaDiTesto 15">
                    <a:extLst>
                      <a:ext uri="{FF2B5EF4-FFF2-40B4-BE49-F238E27FC236}">
                        <a16:creationId xmlns:a16="http://schemas.microsoft.com/office/drawing/2014/main" id="{CCC37885-85F9-40E1-9F9E-0680F3A03899}"/>
                      </a:ext>
                    </a:extLst>
                  </p:cNvPr>
                  <p:cNvSpPr txBox="1">
                    <a:spLocks noRot="1" noChangeAspect="1" noMove="1" noResize="1" noEditPoints="1" noAdjustHandles="1" noChangeArrowheads="1" noChangeShapeType="1" noTextEdit="1"/>
                  </p:cNvSpPr>
                  <p:nvPr/>
                </p:nvSpPr>
                <p:spPr>
                  <a:xfrm>
                    <a:off x="9416259" y="2765313"/>
                    <a:ext cx="275727" cy="296273"/>
                  </a:xfrm>
                  <a:prstGeom prst="rect">
                    <a:avLst/>
                  </a:prstGeom>
                  <a:blipFill>
                    <a:blip r:embed="rId7"/>
                    <a:stretch>
                      <a:fillRect r="-11364" b="-13043"/>
                    </a:stretch>
                  </a:blipFill>
                </p:spPr>
                <p:txBody>
                  <a:bodyPr/>
                  <a:lstStyle/>
                  <a:p>
                    <a:r>
                      <a:rPr lang="it-IT">
                        <a:noFill/>
                      </a:rPr>
                      <a:t> </a:t>
                    </a:r>
                  </a:p>
                </p:txBody>
              </p:sp>
            </mc:Fallback>
          </mc:AlternateContent>
          <p:sp>
            <p:nvSpPr>
              <p:cNvPr id="18" name="Rettangolo 17">
                <a:extLst>
                  <a:ext uri="{FF2B5EF4-FFF2-40B4-BE49-F238E27FC236}">
                    <a16:creationId xmlns:a16="http://schemas.microsoft.com/office/drawing/2014/main" id="{2D140424-C63C-463A-A455-AD8D09E875D6}"/>
                  </a:ext>
                </a:extLst>
              </p:cNvPr>
              <p:cNvSpPr/>
              <p:nvPr/>
            </p:nvSpPr>
            <p:spPr>
              <a:xfrm>
                <a:off x="9232602" y="2828276"/>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0" name="Connettore 2 19">
                <a:extLst>
                  <a:ext uri="{FF2B5EF4-FFF2-40B4-BE49-F238E27FC236}">
                    <a16:creationId xmlns:a16="http://schemas.microsoft.com/office/drawing/2014/main" id="{18B8080D-546C-4DEF-8856-7EF75E0C3771}"/>
                  </a:ext>
                </a:extLst>
              </p:cNvPr>
              <p:cNvCxnSpPr>
                <a:cxnSpLocks/>
                <a:stCxn id="5" idx="5"/>
                <a:endCxn id="18" idx="1"/>
              </p:cNvCxnSpPr>
              <p:nvPr/>
            </p:nvCxnSpPr>
            <p:spPr>
              <a:xfrm>
                <a:off x="8803222" y="2913450"/>
                <a:ext cx="429380" cy="20519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2" name="Connettore 2 41">
                <a:extLst>
                  <a:ext uri="{FF2B5EF4-FFF2-40B4-BE49-F238E27FC236}">
                    <a16:creationId xmlns:a16="http://schemas.microsoft.com/office/drawing/2014/main" id="{47560A6C-4496-4D45-889D-5369819EAA59}"/>
                  </a:ext>
                </a:extLst>
              </p:cNvPr>
              <p:cNvCxnSpPr>
                <a:cxnSpLocks/>
                <a:stCxn id="18" idx="1"/>
                <a:endCxn id="11" idx="2"/>
              </p:cNvCxnSpPr>
              <p:nvPr/>
            </p:nvCxnSpPr>
            <p:spPr>
              <a:xfrm flipV="1">
                <a:off x="9232602" y="3118643"/>
                <a:ext cx="417217" cy="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p:grpSp>
      <p:grpSp>
        <p:nvGrpSpPr>
          <p:cNvPr id="83" name="Gruppo 82">
            <a:extLst>
              <a:ext uri="{FF2B5EF4-FFF2-40B4-BE49-F238E27FC236}">
                <a16:creationId xmlns:a16="http://schemas.microsoft.com/office/drawing/2014/main" id="{7B0517E3-45F5-493A-9A58-1084483581A4}"/>
              </a:ext>
            </a:extLst>
          </p:cNvPr>
          <p:cNvGrpSpPr/>
          <p:nvPr/>
        </p:nvGrpSpPr>
        <p:grpSpPr>
          <a:xfrm>
            <a:off x="7722061" y="3287094"/>
            <a:ext cx="1762302" cy="1320805"/>
            <a:chOff x="9251931" y="3583442"/>
            <a:chExt cx="1935907" cy="1422764"/>
          </a:xfrm>
        </p:grpSpPr>
        <p:sp>
          <p:nvSpPr>
            <p:cNvPr id="47" name="Connettore 46">
              <a:extLst>
                <a:ext uri="{FF2B5EF4-FFF2-40B4-BE49-F238E27FC236}">
                  <a16:creationId xmlns:a16="http://schemas.microsoft.com/office/drawing/2014/main" id="{9E869812-A2B4-48A6-88D1-A3435002D897}"/>
                </a:ext>
              </a:extLst>
            </p:cNvPr>
            <p:cNvSpPr/>
            <p:nvPr/>
          </p:nvSpPr>
          <p:spPr>
            <a:xfrm>
              <a:off x="10259477" y="4465671"/>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E3411F1B-FBFE-46E6-AD3A-0B043E3E183D}"/>
                </a:ext>
              </a:extLst>
            </p:cNvPr>
            <p:cNvSpPr/>
            <p:nvPr/>
          </p:nvSpPr>
          <p:spPr>
            <a:xfrm>
              <a:off x="9574001" y="3994455"/>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9" name="Connettore 2 48">
              <a:extLst>
                <a:ext uri="{FF2B5EF4-FFF2-40B4-BE49-F238E27FC236}">
                  <a16:creationId xmlns:a16="http://schemas.microsoft.com/office/drawing/2014/main" id="{D37F6850-FDE9-4903-9A98-56EB9560C638}"/>
                </a:ext>
              </a:extLst>
            </p:cNvPr>
            <p:cNvCxnSpPr>
              <a:cxnSpLocks/>
              <a:stCxn id="48" idx="3"/>
              <a:endCxn id="47" idx="2"/>
            </p:cNvCxnSpPr>
            <p:nvPr/>
          </p:nvCxnSpPr>
          <p:spPr>
            <a:xfrm>
              <a:off x="9643390" y="4284823"/>
              <a:ext cx="616087" cy="43101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51" name="CasellaDiTesto 50">
                  <a:extLst>
                    <a:ext uri="{FF2B5EF4-FFF2-40B4-BE49-F238E27FC236}">
                      <a16:creationId xmlns:a16="http://schemas.microsoft.com/office/drawing/2014/main" id="{3B24FF7E-D97F-491F-8CBE-8E02A2E4A6CB}"/>
                    </a:ext>
                  </a:extLst>
                </p:cNvPr>
                <p:cNvSpPr txBox="1"/>
                <p:nvPr/>
              </p:nvSpPr>
              <p:spPr>
                <a:xfrm>
                  <a:off x="9251931" y="4062736"/>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51" name="CasellaDiTesto 50">
                  <a:extLst>
                    <a:ext uri="{FF2B5EF4-FFF2-40B4-BE49-F238E27FC236}">
                      <a16:creationId xmlns:a16="http://schemas.microsoft.com/office/drawing/2014/main" id="{3B24FF7E-D97F-491F-8CBE-8E02A2E4A6CB}"/>
                    </a:ext>
                  </a:extLst>
                </p:cNvPr>
                <p:cNvSpPr txBox="1">
                  <a:spLocks noRot="1" noChangeAspect="1" noMove="1" noResize="1" noEditPoints="1" noAdjustHandles="1" noChangeArrowheads="1" noChangeShapeType="1" noTextEdit="1"/>
                </p:cNvSpPr>
                <p:nvPr/>
              </p:nvSpPr>
              <p:spPr>
                <a:xfrm>
                  <a:off x="9251931" y="4062736"/>
                  <a:ext cx="287067" cy="296273"/>
                </a:xfrm>
                <a:prstGeom prst="rect">
                  <a:avLst/>
                </a:prstGeom>
                <a:blipFill>
                  <a:blip r:embed="rId8"/>
                  <a:stretch>
                    <a:fillRect r="-2326" b="-8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3" name="CasellaDiTesto 52">
                  <a:extLst>
                    <a:ext uri="{FF2B5EF4-FFF2-40B4-BE49-F238E27FC236}">
                      <a16:creationId xmlns:a16="http://schemas.microsoft.com/office/drawing/2014/main" id="{F8A8CE3C-389B-472A-A547-719F8205AD08}"/>
                    </a:ext>
                  </a:extLst>
                </p:cNvPr>
                <p:cNvSpPr txBox="1"/>
                <p:nvPr/>
              </p:nvSpPr>
              <p:spPr>
                <a:xfrm>
                  <a:off x="10854952" y="4350699"/>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53" name="CasellaDiTesto 52">
                  <a:extLst>
                    <a:ext uri="{FF2B5EF4-FFF2-40B4-BE49-F238E27FC236}">
                      <a16:creationId xmlns:a16="http://schemas.microsoft.com/office/drawing/2014/main" id="{F8A8CE3C-389B-472A-A547-719F8205AD08}"/>
                    </a:ext>
                  </a:extLst>
                </p:cNvPr>
                <p:cNvSpPr txBox="1">
                  <a:spLocks noRot="1" noChangeAspect="1" noMove="1" noResize="1" noEditPoints="1" noAdjustHandles="1" noChangeArrowheads="1" noChangeShapeType="1" noTextEdit="1"/>
                </p:cNvSpPr>
                <p:nvPr/>
              </p:nvSpPr>
              <p:spPr>
                <a:xfrm>
                  <a:off x="10854952" y="4350699"/>
                  <a:ext cx="287067" cy="307777"/>
                </a:xfrm>
                <a:prstGeom prst="rect">
                  <a:avLst/>
                </a:prstGeom>
                <a:blipFill>
                  <a:blip r:embed="rId9"/>
                  <a:stretch>
                    <a:fillRect r="-4651" b="-4255"/>
                  </a:stretch>
                </a:blipFill>
              </p:spPr>
              <p:txBody>
                <a:bodyPr/>
                <a:lstStyle/>
                <a:p>
                  <a:r>
                    <a:rPr lang="it-IT">
                      <a:noFill/>
                    </a:rPr>
                    <a:t> </a:t>
                  </a:r>
                </a:p>
              </p:txBody>
            </p:sp>
          </mc:Fallback>
        </mc:AlternateContent>
        <p:sp>
          <p:nvSpPr>
            <p:cNvPr id="54" name="Connettore 53">
              <a:extLst>
                <a:ext uri="{FF2B5EF4-FFF2-40B4-BE49-F238E27FC236}">
                  <a16:creationId xmlns:a16="http://schemas.microsoft.com/office/drawing/2014/main" id="{A00DC78A-4C44-404B-AE06-E98CA7A290D8}"/>
                </a:ext>
              </a:extLst>
            </p:cNvPr>
            <p:cNvSpPr/>
            <p:nvPr/>
          </p:nvSpPr>
          <p:spPr>
            <a:xfrm>
              <a:off x="10198809" y="3759249"/>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5" name="Connettore 2 54">
              <a:extLst>
                <a:ext uri="{FF2B5EF4-FFF2-40B4-BE49-F238E27FC236}">
                  <a16:creationId xmlns:a16="http://schemas.microsoft.com/office/drawing/2014/main" id="{1FE1EDFA-112C-4EBB-B68A-F223A9EDD3B9}"/>
                </a:ext>
              </a:extLst>
            </p:cNvPr>
            <p:cNvCxnSpPr>
              <a:cxnSpLocks/>
              <a:stCxn id="48" idx="3"/>
              <a:endCxn id="54" idx="2"/>
            </p:cNvCxnSpPr>
            <p:nvPr/>
          </p:nvCxnSpPr>
          <p:spPr>
            <a:xfrm flipV="1">
              <a:off x="9643390" y="4009417"/>
              <a:ext cx="555419" cy="27540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8" name="Connettore 2 57">
              <a:extLst>
                <a:ext uri="{FF2B5EF4-FFF2-40B4-BE49-F238E27FC236}">
                  <a16:creationId xmlns:a16="http://schemas.microsoft.com/office/drawing/2014/main" id="{23250750-30DE-4963-BF55-E3C5F811DE82}"/>
                </a:ext>
              </a:extLst>
            </p:cNvPr>
            <p:cNvCxnSpPr>
              <a:cxnSpLocks/>
              <a:stCxn id="47" idx="6"/>
              <a:endCxn id="72" idx="1"/>
            </p:cNvCxnSpPr>
            <p:nvPr/>
          </p:nvCxnSpPr>
          <p:spPr>
            <a:xfrm>
              <a:off x="10728576" y="4715839"/>
              <a:ext cx="389873"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72" name="Rettangolo 71">
              <a:extLst>
                <a:ext uri="{FF2B5EF4-FFF2-40B4-BE49-F238E27FC236}">
                  <a16:creationId xmlns:a16="http://schemas.microsoft.com/office/drawing/2014/main" id="{1897EC8E-6A89-41F2-A4C8-400A26242E29}"/>
                </a:ext>
              </a:extLst>
            </p:cNvPr>
            <p:cNvSpPr/>
            <p:nvPr/>
          </p:nvSpPr>
          <p:spPr>
            <a:xfrm>
              <a:off x="11118449" y="4425471"/>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88A87560-87EA-4A89-BC44-03BDB8D9FB08}"/>
                </a:ext>
              </a:extLst>
            </p:cNvPr>
            <p:cNvSpPr/>
            <p:nvPr/>
          </p:nvSpPr>
          <p:spPr>
            <a:xfrm>
              <a:off x="11113338" y="3719049"/>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5" name="Connettore 2 74">
              <a:extLst>
                <a:ext uri="{FF2B5EF4-FFF2-40B4-BE49-F238E27FC236}">
                  <a16:creationId xmlns:a16="http://schemas.microsoft.com/office/drawing/2014/main" id="{BCE3887B-53EB-4842-AF71-849753E55309}"/>
                </a:ext>
              </a:extLst>
            </p:cNvPr>
            <p:cNvCxnSpPr>
              <a:cxnSpLocks/>
              <a:stCxn id="54" idx="6"/>
              <a:endCxn id="74" idx="1"/>
            </p:cNvCxnSpPr>
            <p:nvPr/>
          </p:nvCxnSpPr>
          <p:spPr>
            <a:xfrm>
              <a:off x="10667908" y="4009417"/>
              <a:ext cx="445430"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80" name="CasellaDiTesto 79">
                  <a:extLst>
                    <a:ext uri="{FF2B5EF4-FFF2-40B4-BE49-F238E27FC236}">
                      <a16:creationId xmlns:a16="http://schemas.microsoft.com/office/drawing/2014/main" id="{DC6436B3-A48D-483C-88E5-7A05C713690F}"/>
                    </a:ext>
                  </a:extLst>
                </p:cNvPr>
                <p:cNvSpPr txBox="1"/>
                <p:nvPr/>
              </p:nvSpPr>
              <p:spPr>
                <a:xfrm>
                  <a:off x="9999140" y="3583442"/>
                  <a:ext cx="27572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80" name="CasellaDiTesto 79">
                  <a:extLst>
                    <a:ext uri="{FF2B5EF4-FFF2-40B4-BE49-F238E27FC236}">
                      <a16:creationId xmlns:a16="http://schemas.microsoft.com/office/drawing/2014/main" id="{DC6436B3-A48D-483C-88E5-7A05C713690F}"/>
                    </a:ext>
                  </a:extLst>
                </p:cNvPr>
                <p:cNvSpPr txBox="1">
                  <a:spLocks noRot="1" noChangeAspect="1" noMove="1" noResize="1" noEditPoints="1" noAdjustHandles="1" noChangeArrowheads="1" noChangeShapeType="1" noTextEdit="1"/>
                </p:cNvSpPr>
                <p:nvPr/>
              </p:nvSpPr>
              <p:spPr>
                <a:xfrm>
                  <a:off x="9999140" y="3583442"/>
                  <a:ext cx="275727" cy="296273"/>
                </a:xfrm>
                <a:prstGeom prst="rect">
                  <a:avLst/>
                </a:prstGeom>
                <a:blipFill>
                  <a:blip r:embed="rId4"/>
                  <a:stretch>
                    <a:fillRect r="-17073" b="-1555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1" name="CasellaDiTesto 80">
                  <a:extLst>
                    <a:ext uri="{FF2B5EF4-FFF2-40B4-BE49-F238E27FC236}">
                      <a16:creationId xmlns:a16="http://schemas.microsoft.com/office/drawing/2014/main" id="{FDB06D67-5DFF-4F0D-A946-3E785B180FCE}"/>
                    </a:ext>
                  </a:extLst>
                </p:cNvPr>
                <p:cNvSpPr txBox="1"/>
                <p:nvPr/>
              </p:nvSpPr>
              <p:spPr>
                <a:xfrm>
                  <a:off x="9989134" y="4210429"/>
                  <a:ext cx="24670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81" name="CasellaDiTesto 80">
                  <a:extLst>
                    <a:ext uri="{FF2B5EF4-FFF2-40B4-BE49-F238E27FC236}">
                      <a16:creationId xmlns:a16="http://schemas.microsoft.com/office/drawing/2014/main" id="{FDB06D67-5DFF-4F0D-A946-3E785B180FCE}"/>
                    </a:ext>
                  </a:extLst>
                </p:cNvPr>
                <p:cNvSpPr txBox="1">
                  <a:spLocks noRot="1" noChangeAspect="1" noMove="1" noResize="1" noEditPoints="1" noAdjustHandles="1" noChangeArrowheads="1" noChangeShapeType="1" noTextEdit="1"/>
                </p:cNvSpPr>
                <p:nvPr/>
              </p:nvSpPr>
              <p:spPr>
                <a:xfrm>
                  <a:off x="9989134" y="4210429"/>
                  <a:ext cx="246702" cy="307777"/>
                </a:xfrm>
                <a:prstGeom prst="rect">
                  <a:avLst/>
                </a:prstGeom>
                <a:blipFill>
                  <a:blip r:embed="rId10"/>
                  <a:stretch>
                    <a:fillRect r="-32432" b="-1063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2" name="CasellaDiTesto 81">
                  <a:extLst>
                    <a:ext uri="{FF2B5EF4-FFF2-40B4-BE49-F238E27FC236}">
                      <a16:creationId xmlns:a16="http://schemas.microsoft.com/office/drawing/2014/main" id="{DB5026B8-0030-4B3F-A391-850AEAA73FAF}"/>
                    </a:ext>
                  </a:extLst>
                </p:cNvPr>
                <p:cNvSpPr txBox="1"/>
                <p:nvPr/>
              </p:nvSpPr>
              <p:spPr>
                <a:xfrm>
                  <a:off x="10842410" y="3644278"/>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82" name="CasellaDiTesto 81">
                  <a:extLst>
                    <a:ext uri="{FF2B5EF4-FFF2-40B4-BE49-F238E27FC236}">
                      <a16:creationId xmlns:a16="http://schemas.microsoft.com/office/drawing/2014/main" id="{DB5026B8-0030-4B3F-A391-850AEAA73FAF}"/>
                    </a:ext>
                  </a:extLst>
                </p:cNvPr>
                <p:cNvSpPr txBox="1">
                  <a:spLocks noRot="1" noChangeAspect="1" noMove="1" noResize="1" noEditPoints="1" noAdjustHandles="1" noChangeArrowheads="1" noChangeShapeType="1" noTextEdit="1"/>
                </p:cNvSpPr>
                <p:nvPr/>
              </p:nvSpPr>
              <p:spPr>
                <a:xfrm>
                  <a:off x="10842410" y="3644278"/>
                  <a:ext cx="287067" cy="307777"/>
                </a:xfrm>
                <a:prstGeom prst="rect">
                  <a:avLst/>
                </a:prstGeom>
                <a:blipFill>
                  <a:blip r:embed="rId11"/>
                  <a:stretch>
                    <a:fillRect r="-4651" b="-4255"/>
                  </a:stretch>
                </a:blipFill>
              </p:spPr>
              <p:txBody>
                <a:bodyPr/>
                <a:lstStyle/>
                <a:p>
                  <a:r>
                    <a:rPr lang="it-IT">
                      <a:noFill/>
                    </a:rPr>
                    <a:t> </a:t>
                  </a:r>
                </a:p>
              </p:txBody>
            </p:sp>
          </mc:Fallback>
        </mc:AlternateContent>
      </p:grpSp>
      <p:grpSp>
        <p:nvGrpSpPr>
          <p:cNvPr id="129" name="Gruppo 128">
            <a:extLst>
              <a:ext uri="{FF2B5EF4-FFF2-40B4-BE49-F238E27FC236}">
                <a16:creationId xmlns:a16="http://schemas.microsoft.com/office/drawing/2014/main" id="{45324EAB-EF1B-44CD-B266-03D9DADA39E0}"/>
              </a:ext>
            </a:extLst>
          </p:cNvPr>
          <p:cNvGrpSpPr/>
          <p:nvPr/>
        </p:nvGrpSpPr>
        <p:grpSpPr>
          <a:xfrm>
            <a:off x="9650651" y="5046019"/>
            <a:ext cx="1960157" cy="1636498"/>
            <a:chOff x="9486673" y="4870823"/>
            <a:chExt cx="1960157" cy="1636498"/>
          </a:xfrm>
        </p:grpSpPr>
        <mc:AlternateContent xmlns:mc="http://schemas.openxmlformats.org/markup-compatibility/2006" xmlns:a14="http://schemas.microsoft.com/office/drawing/2010/main">
          <mc:Choice Requires="a14">
            <p:sp>
              <p:nvSpPr>
                <p:cNvPr id="96" name="CasellaDiTesto 95">
                  <a:extLst>
                    <a:ext uri="{FF2B5EF4-FFF2-40B4-BE49-F238E27FC236}">
                      <a16:creationId xmlns:a16="http://schemas.microsoft.com/office/drawing/2014/main" id="{F6E222D6-416F-4599-867E-253DF3951C04}"/>
                    </a:ext>
                  </a:extLst>
                </p:cNvPr>
                <p:cNvSpPr txBox="1"/>
                <p:nvPr/>
              </p:nvSpPr>
              <p:spPr>
                <a:xfrm>
                  <a:off x="10398209" y="4870823"/>
                  <a:ext cx="27572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96" name="CasellaDiTesto 95">
                  <a:extLst>
                    <a:ext uri="{FF2B5EF4-FFF2-40B4-BE49-F238E27FC236}">
                      <a16:creationId xmlns:a16="http://schemas.microsoft.com/office/drawing/2014/main" id="{F6E222D6-416F-4599-867E-253DF3951C04}"/>
                    </a:ext>
                  </a:extLst>
                </p:cNvPr>
                <p:cNvSpPr txBox="1">
                  <a:spLocks noRot="1" noChangeAspect="1" noMove="1" noResize="1" noEditPoints="1" noAdjustHandles="1" noChangeArrowheads="1" noChangeShapeType="1" noTextEdit="1"/>
                </p:cNvSpPr>
                <p:nvPr/>
              </p:nvSpPr>
              <p:spPr>
                <a:xfrm>
                  <a:off x="10398209" y="4870823"/>
                  <a:ext cx="275727" cy="296273"/>
                </a:xfrm>
                <a:prstGeom prst="rect">
                  <a:avLst/>
                </a:prstGeom>
                <a:blipFill>
                  <a:blip r:embed="rId12"/>
                  <a:stretch>
                    <a:fillRect r="-6667" b="-8333"/>
                  </a:stretch>
                </a:blipFill>
              </p:spPr>
              <p:txBody>
                <a:bodyPr/>
                <a:lstStyle/>
                <a:p>
                  <a:r>
                    <a:rPr lang="it-IT">
                      <a:noFill/>
                    </a:rPr>
                    <a:t> </a:t>
                  </a:r>
                </a:p>
              </p:txBody>
            </p:sp>
          </mc:Fallback>
        </mc:AlternateContent>
        <p:grpSp>
          <p:nvGrpSpPr>
            <p:cNvPr id="128" name="Gruppo 127">
              <a:extLst>
                <a:ext uri="{FF2B5EF4-FFF2-40B4-BE49-F238E27FC236}">
                  <a16:creationId xmlns:a16="http://schemas.microsoft.com/office/drawing/2014/main" id="{6733E2D5-8B9A-43DB-BB9A-3E4417C267A3}"/>
                </a:ext>
              </a:extLst>
            </p:cNvPr>
            <p:cNvGrpSpPr/>
            <p:nvPr/>
          </p:nvGrpSpPr>
          <p:grpSpPr>
            <a:xfrm>
              <a:off x="9486673" y="5007580"/>
              <a:ext cx="1960157" cy="1499741"/>
              <a:chOff x="7963451" y="4864367"/>
              <a:chExt cx="2418704" cy="1633785"/>
            </a:xfrm>
          </p:grpSpPr>
          <p:sp>
            <p:nvSpPr>
              <p:cNvPr id="85" name="Connettore 84">
                <a:extLst>
                  <a:ext uri="{FF2B5EF4-FFF2-40B4-BE49-F238E27FC236}">
                    <a16:creationId xmlns:a16="http://schemas.microsoft.com/office/drawing/2014/main" id="{F9F65FA6-49A6-4C78-8C4C-10A9CF223D65}"/>
                  </a:ext>
                </a:extLst>
              </p:cNvPr>
              <p:cNvSpPr/>
              <p:nvPr/>
            </p:nvSpPr>
            <p:spPr>
              <a:xfrm>
                <a:off x="9418501" y="5997816"/>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6" name="Rettangolo 85">
                <a:extLst>
                  <a:ext uri="{FF2B5EF4-FFF2-40B4-BE49-F238E27FC236}">
                    <a16:creationId xmlns:a16="http://schemas.microsoft.com/office/drawing/2014/main" id="{242F91BA-6769-448B-A1D3-B172095FC8BD}"/>
                  </a:ext>
                </a:extLst>
              </p:cNvPr>
              <p:cNvSpPr/>
              <p:nvPr/>
            </p:nvSpPr>
            <p:spPr>
              <a:xfrm rot="5400000">
                <a:off x="8234395" y="5399874"/>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7" name="Connettore 2 86">
                <a:extLst>
                  <a:ext uri="{FF2B5EF4-FFF2-40B4-BE49-F238E27FC236}">
                    <a16:creationId xmlns:a16="http://schemas.microsoft.com/office/drawing/2014/main" id="{0FCCD56D-58F4-4F52-9409-CBF2BB5E0B03}"/>
                  </a:ext>
                </a:extLst>
              </p:cNvPr>
              <p:cNvCxnSpPr>
                <a:cxnSpLocks/>
                <a:stCxn id="90" idx="3"/>
                <a:endCxn id="107" idx="1"/>
              </p:cNvCxnSpPr>
              <p:nvPr/>
            </p:nvCxnSpPr>
            <p:spPr>
              <a:xfrm flipH="1">
                <a:off x="9263030" y="5291430"/>
                <a:ext cx="224169" cy="34044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88" name="CasellaDiTesto 87">
                    <a:extLst>
                      <a:ext uri="{FF2B5EF4-FFF2-40B4-BE49-F238E27FC236}">
                        <a16:creationId xmlns:a16="http://schemas.microsoft.com/office/drawing/2014/main" id="{E6B3D463-8D10-4675-89FF-5A41C6BBCE9F}"/>
                      </a:ext>
                    </a:extLst>
                  </p:cNvPr>
                  <p:cNvSpPr txBox="1"/>
                  <p:nvPr/>
                </p:nvSpPr>
                <p:spPr>
                  <a:xfrm>
                    <a:off x="7963451" y="5390384"/>
                    <a:ext cx="287067" cy="29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88" name="CasellaDiTesto 87">
                    <a:extLst>
                      <a:ext uri="{FF2B5EF4-FFF2-40B4-BE49-F238E27FC236}">
                        <a16:creationId xmlns:a16="http://schemas.microsoft.com/office/drawing/2014/main" id="{E6B3D463-8D10-4675-89FF-5A41C6BBCE9F}"/>
                      </a:ext>
                    </a:extLst>
                  </p:cNvPr>
                  <p:cNvSpPr txBox="1">
                    <a:spLocks noRot="1" noChangeAspect="1" noMove="1" noResize="1" noEditPoints="1" noAdjustHandles="1" noChangeArrowheads="1" noChangeShapeType="1" noTextEdit="1"/>
                  </p:cNvSpPr>
                  <p:nvPr/>
                </p:nvSpPr>
                <p:spPr>
                  <a:xfrm>
                    <a:off x="7963451" y="5390384"/>
                    <a:ext cx="287067" cy="296273"/>
                  </a:xfrm>
                  <a:prstGeom prst="rect">
                    <a:avLst/>
                  </a:prstGeom>
                  <a:blipFill>
                    <a:blip r:embed="rId8"/>
                    <a:stretch>
                      <a:fillRect r="-15789" b="-8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9" name="CasellaDiTesto 88">
                    <a:extLst>
                      <a:ext uri="{FF2B5EF4-FFF2-40B4-BE49-F238E27FC236}">
                        <a16:creationId xmlns:a16="http://schemas.microsoft.com/office/drawing/2014/main" id="{16D92FAC-B112-476D-A0E8-4F81AA6A1F0F}"/>
                      </a:ext>
                    </a:extLst>
                  </p:cNvPr>
                  <p:cNvSpPr txBox="1"/>
                  <p:nvPr/>
                </p:nvSpPr>
                <p:spPr>
                  <a:xfrm>
                    <a:off x="10095088" y="5308252"/>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89" name="CasellaDiTesto 88">
                    <a:extLst>
                      <a:ext uri="{FF2B5EF4-FFF2-40B4-BE49-F238E27FC236}">
                        <a16:creationId xmlns:a16="http://schemas.microsoft.com/office/drawing/2014/main" id="{16D92FAC-B112-476D-A0E8-4F81AA6A1F0F}"/>
                      </a:ext>
                    </a:extLst>
                  </p:cNvPr>
                  <p:cNvSpPr txBox="1">
                    <a:spLocks noRot="1" noChangeAspect="1" noMove="1" noResize="1" noEditPoints="1" noAdjustHandles="1" noChangeArrowheads="1" noChangeShapeType="1" noTextEdit="1"/>
                  </p:cNvSpPr>
                  <p:nvPr/>
                </p:nvSpPr>
                <p:spPr>
                  <a:xfrm>
                    <a:off x="10095088" y="5308252"/>
                    <a:ext cx="287067" cy="307777"/>
                  </a:xfrm>
                  <a:prstGeom prst="rect">
                    <a:avLst/>
                  </a:prstGeom>
                  <a:blipFill>
                    <a:blip r:embed="rId13"/>
                    <a:stretch>
                      <a:fillRect r="-15385" b="-6522"/>
                    </a:stretch>
                  </a:blipFill>
                </p:spPr>
                <p:txBody>
                  <a:bodyPr/>
                  <a:lstStyle/>
                  <a:p>
                    <a:r>
                      <a:rPr lang="it-IT">
                        <a:noFill/>
                      </a:rPr>
                      <a:t> </a:t>
                    </a:r>
                  </a:p>
                </p:txBody>
              </p:sp>
            </mc:Fallback>
          </mc:AlternateContent>
          <p:sp>
            <p:nvSpPr>
              <p:cNvPr id="90" name="Connettore 89">
                <a:extLst>
                  <a:ext uri="{FF2B5EF4-FFF2-40B4-BE49-F238E27FC236}">
                    <a16:creationId xmlns:a16="http://schemas.microsoft.com/office/drawing/2014/main" id="{94597E5F-B840-4584-9951-770AB83F0515}"/>
                  </a:ext>
                </a:extLst>
              </p:cNvPr>
              <p:cNvSpPr/>
              <p:nvPr/>
            </p:nvSpPr>
            <p:spPr>
              <a:xfrm>
                <a:off x="9418501" y="4864367"/>
                <a:ext cx="469099" cy="500336"/>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1" name="Connettore 2 90">
                <a:extLst>
                  <a:ext uri="{FF2B5EF4-FFF2-40B4-BE49-F238E27FC236}">
                    <a16:creationId xmlns:a16="http://schemas.microsoft.com/office/drawing/2014/main" id="{984AABB8-0AA4-4EE3-A3CE-67DE5E30C42C}"/>
                  </a:ext>
                </a:extLst>
              </p:cNvPr>
              <p:cNvCxnSpPr>
                <a:cxnSpLocks/>
                <a:stCxn id="94" idx="3"/>
                <a:endCxn id="85" idx="7"/>
              </p:cNvCxnSpPr>
              <p:nvPr/>
            </p:nvCxnSpPr>
            <p:spPr>
              <a:xfrm flipH="1">
                <a:off x="9818902" y="5702239"/>
                <a:ext cx="231831" cy="36885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92" name="Connettore 2 91">
                <a:extLst>
                  <a:ext uri="{FF2B5EF4-FFF2-40B4-BE49-F238E27FC236}">
                    <a16:creationId xmlns:a16="http://schemas.microsoft.com/office/drawing/2014/main" id="{6D25CBF7-48B5-487B-81DB-5BAE4873B42A}"/>
                  </a:ext>
                </a:extLst>
              </p:cNvPr>
              <p:cNvCxnSpPr>
                <a:cxnSpLocks/>
                <a:stCxn id="107" idx="3"/>
                <a:endCxn id="85" idx="1"/>
              </p:cNvCxnSpPr>
              <p:nvPr/>
            </p:nvCxnSpPr>
            <p:spPr>
              <a:xfrm>
                <a:off x="9263030" y="5701265"/>
                <a:ext cx="224169" cy="36982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94" name="Rettangolo 93">
                <a:extLst>
                  <a:ext uri="{FF2B5EF4-FFF2-40B4-BE49-F238E27FC236}">
                    <a16:creationId xmlns:a16="http://schemas.microsoft.com/office/drawing/2014/main" id="{2CDFA2AB-C849-4D35-A5B0-7FFFB6695EB6}"/>
                  </a:ext>
                </a:extLst>
              </p:cNvPr>
              <p:cNvSpPr/>
              <p:nvPr/>
            </p:nvSpPr>
            <p:spPr>
              <a:xfrm rot="5400000">
                <a:off x="10016039" y="5377177"/>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5" name="Connettore 2 94">
                <a:extLst>
                  <a:ext uri="{FF2B5EF4-FFF2-40B4-BE49-F238E27FC236}">
                    <a16:creationId xmlns:a16="http://schemas.microsoft.com/office/drawing/2014/main" id="{C69A71EC-FAB1-4116-9B53-1C401FC00EFC}"/>
                  </a:ext>
                </a:extLst>
              </p:cNvPr>
              <p:cNvCxnSpPr>
                <a:cxnSpLocks/>
                <a:stCxn id="90" idx="5"/>
                <a:endCxn id="94" idx="1"/>
              </p:cNvCxnSpPr>
              <p:nvPr/>
            </p:nvCxnSpPr>
            <p:spPr>
              <a:xfrm>
                <a:off x="9818902" y="5291430"/>
                <a:ext cx="231831" cy="34142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97" name="CasellaDiTesto 96">
                    <a:extLst>
                      <a:ext uri="{FF2B5EF4-FFF2-40B4-BE49-F238E27FC236}">
                        <a16:creationId xmlns:a16="http://schemas.microsoft.com/office/drawing/2014/main" id="{EAF4242E-F145-450D-B6AD-F55CCFF85C54}"/>
                      </a:ext>
                    </a:extLst>
                  </p:cNvPr>
                  <p:cNvSpPr txBox="1"/>
                  <p:nvPr/>
                </p:nvSpPr>
                <p:spPr>
                  <a:xfrm>
                    <a:off x="9841274" y="6140478"/>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97" name="CasellaDiTesto 96">
                    <a:extLst>
                      <a:ext uri="{FF2B5EF4-FFF2-40B4-BE49-F238E27FC236}">
                        <a16:creationId xmlns:a16="http://schemas.microsoft.com/office/drawing/2014/main" id="{EAF4242E-F145-450D-B6AD-F55CCFF85C54}"/>
                      </a:ext>
                    </a:extLst>
                  </p:cNvPr>
                  <p:cNvSpPr txBox="1">
                    <a:spLocks noRot="1" noChangeAspect="1" noMove="1" noResize="1" noEditPoints="1" noAdjustHandles="1" noChangeArrowheads="1" noChangeShapeType="1" noTextEdit="1"/>
                  </p:cNvSpPr>
                  <p:nvPr/>
                </p:nvSpPr>
                <p:spPr>
                  <a:xfrm>
                    <a:off x="9841274" y="6140478"/>
                    <a:ext cx="287067" cy="307777"/>
                  </a:xfrm>
                  <a:prstGeom prst="rect">
                    <a:avLst/>
                  </a:prstGeom>
                  <a:blipFill>
                    <a:blip r:embed="rId3"/>
                    <a:stretch>
                      <a:fillRect r="-28947" b="-1063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8" name="CasellaDiTesto 97">
                    <a:extLst>
                      <a:ext uri="{FF2B5EF4-FFF2-40B4-BE49-F238E27FC236}">
                        <a16:creationId xmlns:a16="http://schemas.microsoft.com/office/drawing/2014/main" id="{DF97A26D-6994-4982-A6CE-471B9382F5FD}"/>
                      </a:ext>
                    </a:extLst>
                  </p:cNvPr>
                  <p:cNvSpPr txBox="1"/>
                  <p:nvPr/>
                </p:nvSpPr>
                <p:spPr>
                  <a:xfrm>
                    <a:off x="9006369" y="5347770"/>
                    <a:ext cx="28706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98" name="CasellaDiTesto 97">
                    <a:extLst>
                      <a:ext uri="{FF2B5EF4-FFF2-40B4-BE49-F238E27FC236}">
                        <a16:creationId xmlns:a16="http://schemas.microsoft.com/office/drawing/2014/main" id="{DF97A26D-6994-4982-A6CE-471B9382F5FD}"/>
                      </a:ext>
                    </a:extLst>
                  </p:cNvPr>
                  <p:cNvSpPr txBox="1">
                    <a:spLocks noRot="1" noChangeAspect="1" noMove="1" noResize="1" noEditPoints="1" noAdjustHandles="1" noChangeArrowheads="1" noChangeShapeType="1" noTextEdit="1"/>
                  </p:cNvSpPr>
                  <p:nvPr/>
                </p:nvSpPr>
                <p:spPr>
                  <a:xfrm>
                    <a:off x="9006369" y="5347770"/>
                    <a:ext cx="287067" cy="307777"/>
                  </a:xfrm>
                  <a:prstGeom prst="rect">
                    <a:avLst/>
                  </a:prstGeom>
                  <a:blipFill>
                    <a:blip r:embed="rId14"/>
                    <a:stretch>
                      <a:fillRect r="-18421" b="-4348"/>
                    </a:stretch>
                  </a:blipFill>
                </p:spPr>
                <p:txBody>
                  <a:bodyPr/>
                  <a:lstStyle/>
                  <a:p>
                    <a:r>
                      <a:rPr lang="it-IT">
                        <a:noFill/>
                      </a:rPr>
                      <a:t> </a:t>
                    </a:r>
                  </a:p>
                </p:txBody>
              </p:sp>
            </mc:Fallback>
          </mc:AlternateContent>
          <p:sp>
            <p:nvSpPr>
              <p:cNvPr id="107" name="Rettangolo 106">
                <a:extLst>
                  <a:ext uri="{FF2B5EF4-FFF2-40B4-BE49-F238E27FC236}">
                    <a16:creationId xmlns:a16="http://schemas.microsoft.com/office/drawing/2014/main" id="{A171912B-1067-4C4B-BD63-78EF2E4ED77B}"/>
                  </a:ext>
                </a:extLst>
              </p:cNvPr>
              <p:cNvSpPr/>
              <p:nvPr/>
            </p:nvSpPr>
            <p:spPr>
              <a:xfrm rot="5400000">
                <a:off x="9228336" y="5376203"/>
                <a:ext cx="69389" cy="5807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2" name="Connettore a gomito 121">
                <a:extLst>
                  <a:ext uri="{FF2B5EF4-FFF2-40B4-BE49-F238E27FC236}">
                    <a16:creationId xmlns:a16="http://schemas.microsoft.com/office/drawing/2014/main" id="{2C302C6A-DB7C-4000-90EB-0397958FC295}"/>
                  </a:ext>
                </a:extLst>
              </p:cNvPr>
              <p:cNvCxnSpPr>
                <a:cxnSpLocks/>
                <a:stCxn id="86" idx="1"/>
                <a:endCxn id="90" idx="2"/>
              </p:cNvCxnSpPr>
              <p:nvPr/>
            </p:nvCxnSpPr>
            <p:spPr>
              <a:xfrm rot="5400000" flipH="1" flipV="1">
                <a:off x="8573289" y="4810335"/>
                <a:ext cx="541012" cy="1149412"/>
              </a:xfrm>
              <a:prstGeom prst="bentConnector2">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5" name="Connettore a gomito 124">
                <a:extLst>
                  <a:ext uri="{FF2B5EF4-FFF2-40B4-BE49-F238E27FC236}">
                    <a16:creationId xmlns:a16="http://schemas.microsoft.com/office/drawing/2014/main" id="{69B8550C-6450-4924-8222-206D1D1846AC}"/>
                  </a:ext>
                </a:extLst>
              </p:cNvPr>
              <p:cNvCxnSpPr>
                <a:cxnSpLocks/>
                <a:stCxn id="85" idx="2"/>
                <a:endCxn id="86" idx="3"/>
              </p:cNvCxnSpPr>
              <p:nvPr/>
            </p:nvCxnSpPr>
            <p:spPr>
              <a:xfrm rot="10800000">
                <a:off x="8269089" y="5724936"/>
                <a:ext cx="1149412" cy="523048"/>
              </a:xfrm>
              <a:prstGeom prst="bentConnector2">
                <a:avLst/>
              </a:prstGeom>
              <a:ln w="28575">
                <a:tailEnd type="triangle"/>
              </a:ln>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1219106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097ACD-5870-4201-AB01-6F8FCEA6342F}"/>
              </a:ext>
            </a:extLst>
          </p:cNvPr>
          <p:cNvSpPr>
            <a:spLocks noGrp="1"/>
          </p:cNvSpPr>
          <p:nvPr>
            <p:ph type="title"/>
          </p:nvPr>
        </p:nvSpPr>
        <p:spPr/>
        <p:txBody>
          <a:bodyPr/>
          <a:lstStyle/>
          <a:p>
            <a:r>
              <a:rPr lang="it-IT" dirty="0"/>
              <a:t>analisi matriciale di una rete di </a:t>
            </a:r>
            <a:r>
              <a:rPr lang="it-IT" dirty="0" err="1"/>
              <a:t>petri</a:t>
            </a:r>
            <a:endParaRPr lang="it-IT" dirty="0"/>
          </a:p>
        </p:txBody>
      </p:sp>
      <mc:AlternateContent xmlns:mc="http://schemas.openxmlformats.org/markup-compatibility/2006" xmlns:a14="http://schemas.microsoft.com/office/drawing/2010/main">
        <mc:Choice Requires="a14">
          <p:sp>
            <p:nvSpPr>
              <p:cNvPr id="5" name="Segnaposto contenuto 2">
                <a:extLst>
                  <a:ext uri="{FF2B5EF4-FFF2-40B4-BE49-F238E27FC236}">
                    <a16:creationId xmlns:a16="http://schemas.microsoft.com/office/drawing/2014/main" id="{000F08A0-9197-49C1-9F1E-BBDE0F443166}"/>
                  </a:ext>
                </a:extLst>
              </p:cNvPr>
              <p:cNvSpPr>
                <a:spLocks noGrp="1"/>
              </p:cNvSpPr>
              <p:nvPr>
                <p:ph idx="1"/>
              </p:nvPr>
            </p:nvSpPr>
            <p:spPr>
              <a:xfrm>
                <a:off x="581192" y="1971398"/>
                <a:ext cx="11029616" cy="4670033"/>
              </a:xfrm>
            </p:spPr>
            <p:txBody>
              <a:bodyPr>
                <a:normAutofit/>
              </a:bodyPr>
              <a:lstStyle/>
              <a:p>
                <a:pPr marL="0" indent="0">
                  <a:buNone/>
                </a:pPr>
                <a:r>
                  <a:rPr lang="it-IT" sz="2000" dirty="0">
                    <a:latin typeface="Arial Nova" panose="020B0504020202020204" pitchFamily="34" charset="0"/>
                  </a:rPr>
                  <a:t>Una rete di Petri P/T, essendo un grafo orientato e pesato, può essere rappresentata algebricamente, tramite una matrice di incidenza o adiacenza, tramite:</a:t>
                </a:r>
              </a:p>
              <a:p>
                <a:r>
                  <a:rPr lang="it-IT" sz="2000" dirty="0">
                    <a:latin typeface="Arial Nova" panose="020B0504020202020204" pitchFamily="34" charset="0"/>
                  </a:rPr>
                  <a:t>Matrice di ingresso </a:t>
                </a:r>
                <a14:m>
                  <m:oMath xmlns:m="http://schemas.openxmlformats.org/officeDocument/2006/math">
                    <m:r>
                      <a:rPr lang="it-IT" sz="2000" b="0" i="1" smtClean="0">
                        <a:latin typeface="Cambria Math" panose="02040503050406030204" pitchFamily="18" charset="0"/>
                      </a:rPr>
                      <m:t>𝐼</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𝑃</m:t>
                        </m:r>
                      </m:e>
                    </m:d>
                    <m:r>
                      <a:rPr lang="it-IT" sz="2000" b="0" i="1" smtClean="0">
                        <a:latin typeface="Cambria Math" panose="02040503050406030204" pitchFamily="18" charset="0"/>
                      </a:rPr>
                      <m:t>𝑥</m:t>
                    </m:r>
                    <m:r>
                      <a:rPr lang="it-IT" sz="2000" b="0" i="1" smtClean="0">
                        <a:latin typeface="Cambria Math" panose="02040503050406030204" pitchFamily="18" charset="0"/>
                      </a:rPr>
                      <m:t>|</m:t>
                    </m:r>
                    <m:r>
                      <a:rPr lang="it-IT" sz="2000" b="0" i="1" smtClean="0">
                        <a:latin typeface="Cambria Math" panose="02040503050406030204" pitchFamily="18" charset="0"/>
                      </a:rPr>
                      <m:t>𝑇</m:t>
                    </m:r>
                    <m:r>
                      <a:rPr lang="it-IT" sz="2000" b="0" i="1" smtClean="0">
                        <a:latin typeface="Cambria Math" panose="02040503050406030204" pitchFamily="18" charset="0"/>
                      </a:rPr>
                      <m:t>|</m:t>
                    </m:r>
                  </m:oMath>
                </a14:m>
                <a:r>
                  <a:rPr lang="it-IT" sz="2000" dirty="0">
                    <a:latin typeface="Arial Nova" panose="020B0504020202020204" pitchFamily="34" charset="0"/>
                  </a:rPr>
                  <a:t>;</a:t>
                </a:r>
              </a:p>
              <a:p>
                <a:r>
                  <a:rPr lang="it-IT" sz="2000" dirty="0">
                    <a:latin typeface="Arial Nova" panose="020B0504020202020204" pitchFamily="34" charset="0"/>
                  </a:rPr>
                  <a:t>Matrice di uscita </a:t>
                </a:r>
                <a14:m>
                  <m:oMath xmlns:m="http://schemas.openxmlformats.org/officeDocument/2006/math">
                    <m:r>
                      <m:rPr>
                        <m:sty m:val="p"/>
                      </m:rPr>
                      <a:rPr lang="it-IT" sz="2000" b="0" i="0" smtClean="0">
                        <a:latin typeface="Cambria Math" panose="02040503050406030204" pitchFamily="18" charset="0"/>
                      </a:rPr>
                      <m:t>O</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𝑃</m:t>
                        </m:r>
                      </m:e>
                    </m:d>
                    <m:r>
                      <a:rPr lang="it-IT" sz="2000" b="0" i="1" smtClean="0">
                        <a:latin typeface="Cambria Math" panose="02040503050406030204" pitchFamily="18" charset="0"/>
                      </a:rPr>
                      <m:t>𝑥</m:t>
                    </m:r>
                    <m:r>
                      <a:rPr lang="it-IT" sz="2000" b="0" i="1" smtClean="0">
                        <a:latin typeface="Cambria Math" panose="02040503050406030204" pitchFamily="18" charset="0"/>
                      </a:rPr>
                      <m:t>|</m:t>
                    </m:r>
                    <m:r>
                      <a:rPr lang="it-IT" sz="2000" b="0" i="1" smtClean="0">
                        <a:latin typeface="Cambria Math" panose="02040503050406030204" pitchFamily="18" charset="0"/>
                      </a:rPr>
                      <m:t>𝑇</m:t>
                    </m:r>
                    <m:r>
                      <a:rPr lang="it-IT" sz="2000" b="0" i="1" smtClean="0">
                        <a:latin typeface="Cambria Math" panose="02040503050406030204" pitchFamily="18" charset="0"/>
                      </a:rPr>
                      <m:t>|</m:t>
                    </m:r>
                  </m:oMath>
                </a14:m>
                <a:r>
                  <a:rPr lang="it-IT" sz="2000" dirty="0">
                    <a:latin typeface="Arial Nova" panose="020B0504020202020204" pitchFamily="34" charset="0"/>
                  </a:rPr>
                  <a:t>;</a:t>
                </a:r>
              </a:p>
              <a:p>
                <a:r>
                  <a:rPr lang="it-IT" sz="2000" dirty="0">
                    <a:latin typeface="Arial Nova" panose="020B0504020202020204" pitchFamily="34" charset="0"/>
                  </a:rPr>
                  <a:t>Matrice di incidenza </a:t>
                </a:r>
                <a14:m>
                  <m:oMath xmlns:m="http://schemas.openxmlformats.org/officeDocument/2006/math">
                    <m:r>
                      <m:rPr>
                        <m:sty m:val="p"/>
                      </m:rPr>
                      <a:rPr lang="it-IT" sz="2000" b="0" i="0" smtClean="0">
                        <a:latin typeface="Cambria Math" panose="02040503050406030204" pitchFamily="18" charset="0"/>
                      </a:rPr>
                      <m:t>C</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𝑃</m:t>
                        </m:r>
                      </m:e>
                    </m:d>
                    <m:r>
                      <a:rPr lang="it-IT" sz="2000" b="0" i="1" smtClean="0">
                        <a:latin typeface="Cambria Math" panose="02040503050406030204" pitchFamily="18" charset="0"/>
                      </a:rPr>
                      <m:t>𝑥</m:t>
                    </m:r>
                    <m:r>
                      <a:rPr lang="it-IT" sz="2000" b="0" i="1" smtClean="0">
                        <a:latin typeface="Cambria Math" panose="02040503050406030204" pitchFamily="18" charset="0"/>
                      </a:rPr>
                      <m:t>|</m:t>
                    </m:r>
                    <m:r>
                      <a:rPr lang="it-IT" sz="2000" b="0" i="1" smtClean="0">
                        <a:latin typeface="Cambria Math" panose="02040503050406030204" pitchFamily="18" charset="0"/>
                      </a:rPr>
                      <m:t>𝑇</m:t>
                    </m:r>
                    <m:r>
                      <a:rPr lang="it-IT" sz="2000" b="0" i="1" smtClean="0">
                        <a:latin typeface="Cambria Math" panose="02040503050406030204" pitchFamily="18" charset="0"/>
                      </a:rPr>
                      <m:t>|</m:t>
                    </m:r>
                  </m:oMath>
                </a14:m>
                <a:r>
                  <a:rPr lang="it-IT" sz="2000" dirty="0">
                    <a:latin typeface="Arial Nova" panose="020B0504020202020204" pitchFamily="34" charset="0"/>
                  </a:rPr>
                  <a:t>;</a:t>
                </a:r>
              </a:p>
              <a:p>
                <a:r>
                  <a:rPr lang="it-IT" sz="2000" dirty="0">
                    <a:latin typeface="Arial Nova" panose="020B0504020202020204" pitchFamily="34" charset="0"/>
                  </a:rPr>
                  <a:t>Vettore marcatura </a:t>
                </a:r>
                <a14:m>
                  <m:oMath xmlns:m="http://schemas.openxmlformats.org/officeDocument/2006/math">
                    <m:r>
                      <a:rPr lang="it-IT" sz="2000" b="0" i="1" smtClean="0">
                        <a:latin typeface="Cambria Math" panose="02040503050406030204" pitchFamily="18" charset="0"/>
                      </a:rPr>
                      <m:t>𝑚</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𝑃</m:t>
                        </m:r>
                      </m:e>
                    </m:d>
                  </m:oMath>
                </a14:m>
                <a:r>
                  <a:rPr lang="it-IT" sz="2000" dirty="0">
                    <a:latin typeface="Arial Nova" panose="020B0504020202020204" pitchFamily="34" charset="0"/>
                  </a:rPr>
                  <a:t>, che rappresenta il numero di token presenti nel posto </a:t>
                </a:r>
                <a14:m>
                  <m:oMath xmlns:m="http://schemas.openxmlformats.org/officeDocument/2006/math">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𝑝</m:t>
                        </m:r>
                      </m:e>
                      <m:sub>
                        <m:r>
                          <a:rPr lang="it-IT" sz="2000" i="1">
                            <a:latin typeface="Cambria Math" panose="02040503050406030204" pitchFamily="18" charset="0"/>
                            <a:ea typeface="Cambria Math" panose="02040503050406030204" pitchFamily="18" charset="0"/>
                          </a:rPr>
                          <m:t>𝑖</m:t>
                        </m:r>
                      </m:sub>
                    </m:sSub>
                  </m:oMath>
                </a14:m>
                <a:r>
                  <a:rPr lang="it-IT" sz="2000" dirty="0">
                    <a:latin typeface="Arial Nova" panose="020B0504020202020204" pitchFamily="34" charset="0"/>
                  </a:rPr>
                  <a:t>;</a:t>
                </a:r>
              </a:p>
              <a:p>
                <a:pPr marL="0" indent="0">
                  <a:buNone/>
                </a:pPr>
                <a:r>
                  <a:rPr lang="it-IT" sz="2000" dirty="0">
                    <a:latin typeface="Arial Nova" panose="020B0504020202020204" pitchFamily="34" charset="0"/>
                  </a:rPr>
                  <a:t>Una transizione, quindi è abilitata se nella marcatura corrente, cioè il contenuto del vettore </a:t>
                </a:r>
                <a14:m>
                  <m:oMath xmlns:m="http://schemas.openxmlformats.org/officeDocument/2006/math">
                    <m:r>
                      <a:rPr lang="it-IT" sz="2000" i="1" dirty="0" smtClean="0">
                        <a:latin typeface="Cambria Math" panose="02040503050406030204" pitchFamily="18" charset="0"/>
                      </a:rPr>
                      <m:t>𝑚</m:t>
                    </m:r>
                  </m:oMath>
                </a14:m>
                <a:r>
                  <a:rPr lang="it-IT" sz="2000" dirty="0">
                    <a:latin typeface="Arial Nova" panose="020B0504020202020204" pitchFamily="34" charset="0"/>
                  </a:rPr>
                  <a:t>, è presente un numero di token sufficienti allo sparo, ossia </a:t>
                </a:r>
                <a14:m>
                  <m:oMath xmlns:m="http://schemas.openxmlformats.org/officeDocument/2006/math">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𝑖</m:t>
                    </m:r>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𝑝</m:t>
                        </m:r>
                      </m:e>
                      <m:sub>
                        <m:r>
                          <a:rPr lang="it-IT" sz="2000" b="0" i="1" smtClean="0">
                            <a:latin typeface="Cambria Math" panose="02040503050406030204" pitchFamily="18" charset="0"/>
                            <a:ea typeface="Cambria Math" panose="02040503050406030204" pitchFamily="18" charset="0"/>
                          </a:rPr>
                          <m:t>𝑖</m:t>
                        </m:r>
                      </m:sub>
                    </m:s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𝑚</m:t>
                    </m:r>
                    <m:d>
                      <m:dPr>
                        <m:begChr m:val="["/>
                        <m:endChr m:val="]"/>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𝑖</m:t>
                        </m:r>
                      </m:e>
                    </m:d>
                    <m:r>
                      <a:rPr lang="it-IT" sz="2000" b="0" i="1" smtClean="0">
                        <a:latin typeface="Cambria Math" panose="02040503050406030204" pitchFamily="18" charset="0"/>
                        <a:ea typeface="Cambria Math" panose="02040503050406030204" pitchFamily="18" charset="0"/>
                      </a:rPr>
                      <m:t>&gt;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𝑖</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𝑗</m:t>
                        </m:r>
                      </m:sub>
                    </m:sSub>
                    <m:r>
                      <a:rPr lang="it-IT" sz="2000" b="0" i="0" smtClean="0">
                        <a:latin typeface="Cambria Math" panose="02040503050406030204" pitchFamily="18" charset="0"/>
                        <a:ea typeface="Cambria Math" panose="02040503050406030204" pitchFamily="18" charset="0"/>
                      </a:rPr>
                      <m:t>.</m:t>
                    </m:r>
                  </m:oMath>
                </a14:m>
                <a:endParaRPr lang="it-IT" sz="2000" b="0" dirty="0">
                  <a:latin typeface="Arial Nova" panose="020B0504020202020204" pitchFamily="34" charset="0"/>
                  <a:ea typeface="Cambria Math" panose="02040503050406030204" pitchFamily="18" charset="0"/>
                </a:endParaRPr>
              </a:p>
              <a:p>
                <a:pPr marL="0" indent="0">
                  <a:buNone/>
                </a:pPr>
                <a:r>
                  <a:rPr lang="it-IT" sz="2000" dirty="0">
                    <a:latin typeface="Arial Nova" panose="020B0504020202020204" pitchFamily="34" charset="0"/>
                  </a:rPr>
                  <a:t>L’effetto dello scatto della transizione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𝑗</m:t>
                        </m:r>
                      </m:sub>
                    </m:sSub>
                  </m:oMath>
                </a14:m>
                <a:r>
                  <a:rPr lang="it-IT" sz="2000" dirty="0">
                    <a:latin typeface="Arial Nova" panose="020B0504020202020204" pitchFamily="34" charset="0"/>
                  </a:rPr>
                  <a:t> si può esprimere come </a:t>
                </a:r>
                <a14:m>
                  <m:oMath xmlns:m="http://schemas.openxmlformats.org/officeDocument/2006/math">
                    <m:sSup>
                      <m:sSupPr>
                        <m:ctrlPr>
                          <a:rPr lang="it-IT" sz="2000" i="1" smtClean="0">
                            <a:latin typeface="Cambria Math" panose="02040503050406030204" pitchFamily="18" charset="0"/>
                          </a:rPr>
                        </m:ctrlPr>
                      </m:sSupPr>
                      <m:e>
                        <m:r>
                          <a:rPr lang="it-IT" sz="2000" b="0" i="1" smtClean="0">
                            <a:latin typeface="Cambria Math" panose="02040503050406030204" pitchFamily="18" charset="0"/>
                          </a:rPr>
                          <m:t>𝑚</m:t>
                        </m:r>
                      </m:e>
                      <m:sup>
                        <m:r>
                          <a:rPr lang="it-IT" sz="2000" b="0" i="1" smtClean="0">
                            <a:latin typeface="Cambria Math" panose="02040503050406030204" pitchFamily="18" charset="0"/>
                          </a:rPr>
                          <m:t>′</m:t>
                        </m:r>
                      </m:sup>
                    </m:sSup>
                    <m:r>
                      <a:rPr lang="it-IT" sz="2000" b="0" i="1" smtClean="0">
                        <a:latin typeface="Cambria Math" panose="02040503050406030204" pitchFamily="18" charset="0"/>
                      </a:rPr>
                      <m:t>=</m:t>
                    </m:r>
                    <m:r>
                      <a:rPr lang="it-IT" sz="2000" b="0" i="1" smtClean="0">
                        <a:latin typeface="Cambria Math" panose="02040503050406030204" pitchFamily="18" charset="0"/>
                      </a:rPr>
                      <m:t>𝑚</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𝐼</m:t>
                        </m:r>
                      </m:e>
                      <m:sub>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rPr>
                          <m:t>,</m:t>
                        </m:r>
                        <m:r>
                          <a:rPr lang="it-IT" sz="2000" b="0" i="1" smtClean="0">
                            <a:latin typeface="Cambria Math" panose="02040503050406030204" pitchFamily="18" charset="0"/>
                          </a:rPr>
                          <m:t>𝑗</m:t>
                        </m:r>
                      </m:sub>
                    </m:sSub>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𝑂</m:t>
                        </m:r>
                      </m:e>
                      <m: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𝑗</m:t>
                        </m:r>
                      </m:sub>
                    </m:sSub>
                  </m:oMath>
                </a14:m>
                <a:r>
                  <a:rPr lang="it-IT" sz="2000" dirty="0">
                    <a:latin typeface="Arial Nova" panose="020B0504020202020204" pitchFamily="34" charset="0"/>
                  </a:rPr>
                  <a:t> e memorizzare nella matrice </a:t>
                </a:r>
                <a14:m>
                  <m:oMath xmlns:m="http://schemas.openxmlformats.org/officeDocument/2006/math">
                    <m:r>
                      <a:rPr lang="it-IT" sz="2000" b="0" i="1" smtClean="0">
                        <a:latin typeface="Cambria Math" panose="02040503050406030204" pitchFamily="18" charset="0"/>
                      </a:rPr>
                      <m:t>𝐶</m:t>
                    </m:r>
                    <m:r>
                      <a:rPr lang="it-IT" sz="2000" b="0" i="1" smtClean="0">
                        <a:latin typeface="Cambria Math" panose="02040503050406030204" pitchFamily="18" charset="0"/>
                      </a:rPr>
                      <m:t>=</m:t>
                    </m:r>
                    <m:r>
                      <a:rPr lang="it-IT" sz="2000" b="0" i="1" smtClean="0">
                        <a:latin typeface="Cambria Math" panose="02040503050406030204" pitchFamily="18" charset="0"/>
                      </a:rPr>
                      <m:t>𝑂</m:t>
                    </m:r>
                    <m:r>
                      <a:rPr lang="it-IT" sz="2000" b="0" i="1" smtClean="0">
                        <a:latin typeface="Cambria Math" panose="02040503050406030204" pitchFamily="18" charset="0"/>
                      </a:rPr>
                      <m:t>−</m:t>
                    </m:r>
                    <m:r>
                      <a:rPr lang="it-IT" sz="2000" b="0" i="1" smtClean="0">
                        <a:latin typeface="Cambria Math" panose="02040503050406030204" pitchFamily="18" charset="0"/>
                      </a:rPr>
                      <m:t>𝐼</m:t>
                    </m:r>
                  </m:oMath>
                </a14:m>
                <a:r>
                  <a:rPr lang="it-IT" sz="2000" dirty="0">
                    <a:latin typeface="Arial Nova" panose="020B0504020202020204" pitchFamily="34" charset="0"/>
                  </a:rPr>
                  <a:t>, in cui ogni elemento rappresenta l’incremento o il decremento del numero di token nel posto </a:t>
                </a:r>
                <a14:m>
                  <m:oMath xmlns:m="http://schemas.openxmlformats.org/officeDocument/2006/math">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𝑝</m:t>
                        </m:r>
                      </m:e>
                      <m:sub>
                        <m:r>
                          <a:rPr lang="it-IT" sz="2000" i="1">
                            <a:latin typeface="Cambria Math" panose="02040503050406030204" pitchFamily="18" charset="0"/>
                            <a:ea typeface="Cambria Math" panose="02040503050406030204" pitchFamily="18" charset="0"/>
                          </a:rPr>
                          <m:t>𝑖</m:t>
                        </m:r>
                      </m:sub>
                    </m:sSub>
                  </m:oMath>
                </a14:m>
                <a:r>
                  <a:rPr lang="it-IT" sz="2000" dirty="0">
                    <a:latin typeface="Arial Nova" panose="020B0504020202020204" pitchFamily="34" charset="0"/>
                  </a:rPr>
                  <a:t>.</a:t>
                </a:r>
              </a:p>
            </p:txBody>
          </p:sp>
        </mc:Choice>
        <mc:Fallback xmlns="">
          <p:sp>
            <p:nvSpPr>
              <p:cNvPr id="5" name="Segnaposto contenuto 2">
                <a:extLst>
                  <a:ext uri="{FF2B5EF4-FFF2-40B4-BE49-F238E27FC236}">
                    <a16:creationId xmlns:a16="http://schemas.microsoft.com/office/drawing/2014/main" id="{000F08A0-9197-49C1-9F1E-BBDE0F443166}"/>
                  </a:ext>
                </a:extLst>
              </p:cNvPr>
              <p:cNvSpPr>
                <a:spLocks noGrp="1" noRot="1" noChangeAspect="1" noMove="1" noResize="1" noEditPoints="1" noAdjustHandles="1" noChangeArrowheads="1" noChangeShapeType="1" noTextEdit="1"/>
              </p:cNvSpPr>
              <p:nvPr>
                <p:ph idx="1"/>
              </p:nvPr>
            </p:nvSpPr>
            <p:spPr>
              <a:xfrm>
                <a:off x="581192" y="1971398"/>
                <a:ext cx="11029616" cy="4670033"/>
              </a:xfrm>
              <a:blipFill>
                <a:blip r:embed="rId2"/>
                <a:stretch>
                  <a:fillRect l="-552"/>
                </a:stretch>
              </a:blipFill>
            </p:spPr>
            <p:txBody>
              <a:bodyPr/>
              <a:lstStyle/>
              <a:p>
                <a:r>
                  <a:rPr lang="it-IT">
                    <a:noFill/>
                  </a:rPr>
                  <a:t> </a:t>
                </a:r>
              </a:p>
            </p:txBody>
          </p:sp>
        </mc:Fallback>
      </mc:AlternateContent>
    </p:spTree>
    <p:extLst>
      <p:ext uri="{BB962C8B-B14F-4D97-AF65-F5344CB8AC3E}">
        <p14:creationId xmlns:p14="http://schemas.microsoft.com/office/powerpoint/2010/main" val="1259773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7998ED-4836-4A27-ADF7-183601374261}"/>
              </a:ext>
            </a:extLst>
          </p:cNvPr>
          <p:cNvSpPr>
            <a:spLocks noGrp="1"/>
          </p:cNvSpPr>
          <p:nvPr>
            <p:ph type="title"/>
          </p:nvPr>
        </p:nvSpPr>
        <p:spPr/>
        <p:txBody>
          <a:bodyPr/>
          <a:lstStyle/>
          <a:p>
            <a:r>
              <a:rPr lang="it-IT" dirty="0"/>
              <a:t>Analisi matriciale: equazione di stato</a:t>
            </a:r>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CA0F76D1-5DFB-457C-B169-955C36F0F79E}"/>
                  </a:ext>
                </a:extLst>
              </p:cNvPr>
              <p:cNvSpPr txBox="1"/>
              <p:nvPr/>
            </p:nvSpPr>
            <p:spPr>
              <a:xfrm>
                <a:off x="581192" y="2037347"/>
                <a:ext cx="11029616" cy="4154984"/>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A partire dalla rappresentazione matriciale di una rete di Petri si ottiene la seguente </a:t>
                </a:r>
                <a:r>
                  <a:rPr lang="it-IT" sz="2000" i="1" dirty="0">
                    <a:solidFill>
                      <a:schemeClr val="bg2">
                        <a:lumMod val="25000"/>
                      </a:schemeClr>
                    </a:solidFill>
                    <a:latin typeface="Arial Nova" panose="020B0504020202020204" pitchFamily="34" charset="0"/>
                  </a:rPr>
                  <a:t>equazione</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di</a:t>
                </a:r>
                <a:r>
                  <a:rPr lang="it-IT" sz="2000" dirty="0">
                    <a:solidFill>
                      <a:schemeClr val="bg2">
                        <a:lumMod val="25000"/>
                      </a:schemeClr>
                    </a:solidFill>
                    <a:latin typeface="Arial Nova" panose="020B0504020202020204" pitchFamily="34" charset="0"/>
                  </a:rPr>
                  <a:t> </a:t>
                </a:r>
                <a:r>
                  <a:rPr lang="it-IT" sz="2000" i="1" dirty="0">
                    <a:solidFill>
                      <a:schemeClr val="bg2">
                        <a:lumMod val="25000"/>
                      </a:schemeClr>
                    </a:solidFill>
                    <a:latin typeface="Arial Nova" panose="020B0504020202020204" pitchFamily="34" charset="0"/>
                  </a:rPr>
                  <a:t>stato</a:t>
                </a:r>
                <a:r>
                  <a:rPr lang="it-IT" sz="2000" dirty="0">
                    <a:solidFill>
                      <a:schemeClr val="bg2">
                        <a:lumMod val="25000"/>
                      </a:schemeClr>
                    </a:solidFill>
                    <a:latin typeface="Arial Nova" panose="020B0504020202020204" pitchFamily="34" charset="0"/>
                  </a:rPr>
                  <a:t>:</a:t>
                </a:r>
                <a:endParaRPr lang="it-IT" sz="2000" b="1" dirty="0">
                  <a:solidFill>
                    <a:schemeClr val="bg2">
                      <a:lumMod val="25000"/>
                    </a:schemeClr>
                  </a:solidFill>
                  <a:latin typeface="Arial Nova" panose="020B0504020202020204" pitchFamily="34" charset="0"/>
                </a:endParaRPr>
              </a:p>
              <a:p>
                <a:pPr/>
                <a14:m>
                  <m:oMathPara xmlns:m="http://schemas.openxmlformats.org/officeDocument/2006/math">
                    <m:oMathParaPr>
                      <m:jc m:val="centerGroup"/>
                    </m:oMathParaPr>
                    <m:oMath xmlns:m="http://schemas.openxmlformats.org/officeDocument/2006/math">
                      <m:sSup>
                        <m:sSupPr>
                          <m:ctrlPr>
                            <a:rPr lang="it-IT" sz="2000" b="1" i="1" smtClean="0">
                              <a:solidFill>
                                <a:schemeClr val="bg2">
                                  <a:lumMod val="25000"/>
                                </a:schemeClr>
                              </a:solidFill>
                              <a:latin typeface="Cambria Math" panose="02040503050406030204" pitchFamily="18" charset="0"/>
                            </a:rPr>
                          </m:ctrlPr>
                        </m:sSupPr>
                        <m:e>
                          <m:r>
                            <a:rPr lang="it-IT" sz="2000" b="1" i="1" smtClean="0">
                              <a:solidFill>
                                <a:schemeClr val="bg2">
                                  <a:lumMod val="25000"/>
                                </a:schemeClr>
                              </a:solidFill>
                              <a:latin typeface="Cambria Math" panose="02040503050406030204" pitchFamily="18" charset="0"/>
                            </a:rPr>
                            <m:t>𝒎</m:t>
                          </m:r>
                        </m:e>
                        <m:sup>
                          <m:r>
                            <a:rPr lang="it-IT" sz="2000" b="1" i="1" smtClean="0">
                              <a:solidFill>
                                <a:schemeClr val="bg2">
                                  <a:lumMod val="25000"/>
                                </a:schemeClr>
                              </a:solidFill>
                              <a:latin typeface="Cambria Math" panose="02040503050406030204" pitchFamily="18" charset="0"/>
                            </a:rPr>
                            <m:t>′</m:t>
                          </m:r>
                        </m:sup>
                      </m:sSup>
                      <m:r>
                        <a:rPr lang="it-IT" sz="2000" b="1" i="1" smtClean="0">
                          <a:solidFill>
                            <a:schemeClr val="bg2">
                              <a:lumMod val="25000"/>
                            </a:schemeClr>
                          </a:solidFill>
                          <a:latin typeface="Cambria Math" panose="02040503050406030204" pitchFamily="18" charset="0"/>
                        </a:rPr>
                        <m:t>=</m:t>
                      </m:r>
                      <m:r>
                        <a:rPr lang="it-IT" sz="2000" b="1" i="1" smtClean="0">
                          <a:solidFill>
                            <a:schemeClr val="bg2">
                              <a:lumMod val="25000"/>
                            </a:schemeClr>
                          </a:solidFill>
                          <a:latin typeface="Cambria Math" panose="02040503050406030204" pitchFamily="18" charset="0"/>
                        </a:rPr>
                        <m:t>𝒎</m:t>
                      </m:r>
                      <m:r>
                        <a:rPr lang="it-IT" sz="2000" b="1" i="1" smtClean="0">
                          <a:solidFill>
                            <a:schemeClr val="bg2">
                              <a:lumMod val="25000"/>
                            </a:schemeClr>
                          </a:solidFill>
                          <a:latin typeface="Cambria Math" panose="02040503050406030204" pitchFamily="18" charset="0"/>
                        </a:rPr>
                        <m:t>+</m:t>
                      </m:r>
                      <m:r>
                        <a:rPr lang="it-IT" sz="2000" b="1" i="1" smtClean="0">
                          <a:solidFill>
                            <a:schemeClr val="bg2">
                              <a:lumMod val="25000"/>
                            </a:schemeClr>
                          </a:solidFill>
                          <a:latin typeface="Cambria Math" panose="02040503050406030204" pitchFamily="18" charset="0"/>
                        </a:rPr>
                        <m:t>𝑪</m:t>
                      </m:r>
                      <m:r>
                        <a:rPr lang="it-IT" sz="2000" b="1" i="1" smtClean="0">
                          <a:solidFill>
                            <a:schemeClr val="bg2">
                              <a:lumMod val="25000"/>
                            </a:schemeClr>
                          </a:solidFill>
                          <a:latin typeface="Cambria Math" panose="02040503050406030204" pitchFamily="18" charset="0"/>
                          <a:ea typeface="Cambria Math" panose="02040503050406030204" pitchFamily="18" charset="0"/>
                        </a:rPr>
                        <m:t>∗</m:t>
                      </m:r>
                      <m:r>
                        <a:rPr lang="it-IT" sz="2000" b="1" i="1" smtClean="0">
                          <a:solidFill>
                            <a:schemeClr val="bg2">
                              <a:lumMod val="25000"/>
                            </a:schemeClr>
                          </a:solidFill>
                          <a:latin typeface="Cambria Math" panose="02040503050406030204" pitchFamily="18" charset="0"/>
                          <a:ea typeface="Cambria Math" panose="02040503050406030204" pitchFamily="18" charset="0"/>
                        </a:rPr>
                        <m:t>𝒔</m:t>
                      </m:r>
                    </m:oMath>
                  </m:oMathPara>
                </a14:m>
                <a:endParaRPr lang="it-IT" sz="2000" b="1" dirty="0">
                  <a:solidFill>
                    <a:schemeClr val="bg2">
                      <a:lumMod val="25000"/>
                    </a:schemeClr>
                  </a:solidFill>
                  <a:latin typeface="Arial Nova" panose="020B0504020202020204" pitchFamily="34" charset="0"/>
                </a:endParaRP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Dove s è un vettore colonna, denominato vettore delle occorrenze ed associato ad una sequenza di scatti, in cui l’elemento </a:t>
                </a:r>
                <a14:m>
                  <m:oMath xmlns:m="http://schemas.openxmlformats.org/officeDocument/2006/math">
                    <m:sSub>
                      <m:sSubPr>
                        <m:ctrlPr>
                          <a:rPr lang="it-IT" sz="2000" i="1" smtClean="0">
                            <a:solidFill>
                              <a:schemeClr val="bg2">
                                <a:lumMod val="25000"/>
                              </a:schemeClr>
                            </a:solidFill>
                            <a:latin typeface="Cambria Math" panose="02040503050406030204" pitchFamily="18" charset="0"/>
                          </a:rPr>
                        </m:ctrlPr>
                      </m:sSubPr>
                      <m:e>
                        <m:r>
                          <a:rPr lang="it-IT" sz="2000" b="0" i="1" smtClean="0">
                            <a:solidFill>
                              <a:schemeClr val="bg2">
                                <a:lumMod val="25000"/>
                              </a:schemeClr>
                            </a:solidFill>
                            <a:latin typeface="Cambria Math" panose="02040503050406030204" pitchFamily="18" charset="0"/>
                          </a:rPr>
                          <m:t>𝑠</m:t>
                        </m:r>
                      </m:e>
                      <m:sub>
                        <m:r>
                          <a:rPr lang="it-IT" sz="2000" b="0" i="1" smtClean="0">
                            <a:solidFill>
                              <a:schemeClr val="bg2">
                                <a:lumMod val="25000"/>
                              </a:schemeClr>
                            </a:solidFill>
                            <a:latin typeface="Cambria Math" panose="02040503050406030204" pitchFamily="18" charset="0"/>
                          </a:rPr>
                          <m:t>𝑖</m:t>
                        </m:r>
                      </m:sub>
                    </m:sSub>
                  </m:oMath>
                </a14:m>
                <a:r>
                  <a:rPr lang="it-IT" sz="2000" dirty="0">
                    <a:solidFill>
                      <a:schemeClr val="bg2">
                        <a:lumMod val="25000"/>
                      </a:schemeClr>
                    </a:solidFill>
                    <a:latin typeface="Arial Nova" panose="020B0504020202020204" pitchFamily="34" charset="0"/>
                  </a:rPr>
                  <a:t> rappresenta il numero di volte in cui la transizione </a:t>
                </a:r>
                <a14:m>
                  <m:oMath xmlns:m="http://schemas.openxmlformats.org/officeDocument/2006/math">
                    <m:sSub>
                      <m:sSubPr>
                        <m:ctrlPr>
                          <a:rPr lang="it-IT" sz="2000" i="1" dirty="0" smtClean="0">
                            <a:solidFill>
                              <a:schemeClr val="bg2">
                                <a:lumMod val="25000"/>
                              </a:schemeClr>
                            </a:solidFill>
                            <a:latin typeface="Cambria Math" panose="02040503050406030204" pitchFamily="18" charset="0"/>
                          </a:rPr>
                        </m:ctrlPr>
                      </m:sSubPr>
                      <m:e>
                        <m:r>
                          <a:rPr lang="it-IT" sz="2000" b="0" i="1" dirty="0" smtClean="0">
                            <a:solidFill>
                              <a:schemeClr val="bg2">
                                <a:lumMod val="25000"/>
                              </a:schemeClr>
                            </a:solidFill>
                            <a:latin typeface="Cambria Math" panose="02040503050406030204" pitchFamily="18" charset="0"/>
                          </a:rPr>
                          <m:t>𝑡</m:t>
                        </m:r>
                      </m:e>
                      <m:sub>
                        <m:r>
                          <a:rPr lang="it-IT" sz="2000" b="0" i="1" dirty="0" smtClean="0">
                            <a:solidFill>
                              <a:schemeClr val="bg2">
                                <a:lumMod val="25000"/>
                              </a:schemeClr>
                            </a:solidFill>
                            <a:latin typeface="Cambria Math" panose="02040503050406030204" pitchFamily="18" charset="0"/>
                          </a:rPr>
                          <m:t>𝑖</m:t>
                        </m:r>
                      </m:sub>
                    </m:sSub>
                  </m:oMath>
                </a14:m>
                <a:r>
                  <a:rPr lang="it-IT" sz="2000" dirty="0">
                    <a:solidFill>
                      <a:schemeClr val="bg2">
                        <a:lumMod val="25000"/>
                      </a:schemeClr>
                    </a:solidFill>
                    <a:latin typeface="Arial Nova" panose="020B0504020202020204" pitchFamily="34" charset="0"/>
                  </a:rPr>
                  <a:t> si verifica nella sequenza di scatti </a:t>
                </a:r>
                <a14:m>
                  <m:oMath xmlns:m="http://schemas.openxmlformats.org/officeDocument/2006/math">
                    <m:r>
                      <a:rPr lang="it-IT" sz="2000" i="1" dirty="0" smtClean="0">
                        <a:solidFill>
                          <a:schemeClr val="bg2">
                            <a:lumMod val="25000"/>
                          </a:schemeClr>
                        </a:solidFill>
                        <a:latin typeface="Cambria Math" panose="02040503050406030204" pitchFamily="18" charset="0"/>
                      </a:rPr>
                      <m:t>𝑠</m:t>
                    </m:r>
                  </m:oMath>
                </a14:m>
                <a:r>
                  <a:rPr lang="it-IT" sz="2000" dirty="0">
                    <a:solidFill>
                      <a:schemeClr val="bg2">
                        <a:lumMod val="25000"/>
                      </a:schemeClr>
                    </a:solidFill>
                    <a:latin typeface="Arial Nova" panose="020B0504020202020204" pitchFamily="34" charset="0"/>
                  </a:rPr>
                  <a:t>.</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Questa equazione fondamentale descrive la dinamica della rete e permette di calcolarne la marcatura successiva, nota quella precedente e l’evento, cioè lo scatto della transizione che si è verificato.</a:t>
                </a:r>
              </a:p>
              <a:p>
                <a:r>
                  <a:rPr lang="it-IT" sz="2000" dirty="0">
                    <a:solidFill>
                      <a:schemeClr val="bg2">
                        <a:lumMod val="25000"/>
                      </a:schemeClr>
                    </a:solidFill>
                    <a:latin typeface="Arial Nova" panose="020B0504020202020204" pitchFamily="34" charset="0"/>
                  </a:rPr>
                  <a:t>Inoltre evidenzia il carattere intrinseco di linearità che si ha nel calcolo dell’evoluzione della rete stessa.</a:t>
                </a:r>
              </a:p>
            </p:txBody>
          </p:sp>
        </mc:Choice>
        <mc:Fallback xmlns="">
          <p:sp>
            <p:nvSpPr>
              <p:cNvPr id="6" name="CasellaDiTesto 5">
                <a:extLst>
                  <a:ext uri="{FF2B5EF4-FFF2-40B4-BE49-F238E27FC236}">
                    <a16:creationId xmlns:a16="http://schemas.microsoft.com/office/drawing/2014/main" id="{CA0F76D1-5DFB-457C-B169-955C36F0F79E}"/>
                  </a:ext>
                </a:extLst>
              </p:cNvPr>
              <p:cNvSpPr txBox="1">
                <a:spLocks noRot="1" noChangeAspect="1" noMove="1" noResize="1" noEditPoints="1" noAdjustHandles="1" noChangeArrowheads="1" noChangeShapeType="1" noTextEdit="1"/>
              </p:cNvSpPr>
              <p:nvPr/>
            </p:nvSpPr>
            <p:spPr>
              <a:xfrm>
                <a:off x="581192" y="2037347"/>
                <a:ext cx="11029616" cy="4154984"/>
              </a:xfrm>
              <a:prstGeom prst="rect">
                <a:avLst/>
              </a:prstGeom>
              <a:blipFill>
                <a:blip r:embed="rId2"/>
                <a:stretch>
                  <a:fillRect l="-552" t="-587" r="-387" b="-293"/>
                </a:stretch>
              </a:blipFill>
            </p:spPr>
            <p:txBody>
              <a:bodyPr/>
              <a:lstStyle/>
              <a:p>
                <a:r>
                  <a:rPr lang="it-IT">
                    <a:noFill/>
                  </a:rPr>
                  <a:t> </a:t>
                </a:r>
              </a:p>
            </p:txBody>
          </p:sp>
        </mc:Fallback>
      </mc:AlternateContent>
    </p:spTree>
    <p:extLst>
      <p:ext uri="{BB962C8B-B14F-4D97-AF65-F5344CB8AC3E}">
        <p14:creationId xmlns:p14="http://schemas.microsoft.com/office/powerpoint/2010/main" val="3736840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679084-F001-42A2-A6DD-D6608C24BA0E}"/>
              </a:ext>
            </a:extLst>
          </p:cNvPr>
          <p:cNvSpPr>
            <a:spLocks noGrp="1"/>
          </p:cNvSpPr>
          <p:nvPr>
            <p:ph type="title"/>
          </p:nvPr>
        </p:nvSpPr>
        <p:spPr/>
        <p:txBody>
          <a:bodyPr/>
          <a:lstStyle/>
          <a:p>
            <a:r>
              <a:rPr lang="it-IT" dirty="0"/>
              <a:t>Esempio di analisi matriciale di una rete di </a:t>
            </a:r>
            <a:r>
              <a:rPr lang="it-IT" dirty="0" err="1"/>
              <a:t>petri</a:t>
            </a:r>
            <a:endParaRPr lang="it-IT" dirty="0"/>
          </a:p>
        </p:txBody>
      </p:sp>
      <p:grpSp>
        <p:nvGrpSpPr>
          <p:cNvPr id="77" name="Gruppo 76">
            <a:extLst>
              <a:ext uri="{FF2B5EF4-FFF2-40B4-BE49-F238E27FC236}">
                <a16:creationId xmlns:a16="http://schemas.microsoft.com/office/drawing/2014/main" id="{28A0D791-CC25-4E5B-B26F-84657F0A6EEB}"/>
              </a:ext>
            </a:extLst>
          </p:cNvPr>
          <p:cNvGrpSpPr/>
          <p:nvPr/>
        </p:nvGrpSpPr>
        <p:grpSpPr>
          <a:xfrm>
            <a:off x="581192" y="2021672"/>
            <a:ext cx="3637938" cy="2579882"/>
            <a:chOff x="482444" y="1925979"/>
            <a:chExt cx="2760150" cy="1906397"/>
          </a:xfrm>
        </p:grpSpPr>
        <p:sp>
          <p:nvSpPr>
            <p:cNvPr id="7" name="Connettore 6">
              <a:extLst>
                <a:ext uri="{FF2B5EF4-FFF2-40B4-BE49-F238E27FC236}">
                  <a16:creationId xmlns:a16="http://schemas.microsoft.com/office/drawing/2014/main" id="{87A75B5F-1CF4-468B-B911-A4AC81D974AF}"/>
                </a:ext>
              </a:extLst>
            </p:cNvPr>
            <p:cNvSpPr/>
            <p:nvPr/>
          </p:nvSpPr>
          <p:spPr>
            <a:xfrm>
              <a:off x="808171" y="2590030"/>
              <a:ext cx="452330" cy="465498"/>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72BD7C23-683A-4F26-80CC-E012BE76615C}"/>
                </a:ext>
              </a:extLst>
            </p:cNvPr>
            <p:cNvSpPr/>
            <p:nvPr/>
          </p:nvSpPr>
          <p:spPr>
            <a:xfrm>
              <a:off x="1746438" y="2197469"/>
              <a:ext cx="66908" cy="540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2 8">
              <a:extLst>
                <a:ext uri="{FF2B5EF4-FFF2-40B4-BE49-F238E27FC236}">
                  <a16:creationId xmlns:a16="http://schemas.microsoft.com/office/drawing/2014/main" id="{2B676825-DB60-431B-B00D-163467013A09}"/>
                </a:ext>
              </a:extLst>
            </p:cNvPr>
            <p:cNvCxnSpPr>
              <a:cxnSpLocks/>
              <a:stCxn id="17" idx="3"/>
              <a:endCxn id="12" idx="2"/>
            </p:cNvCxnSpPr>
            <p:nvPr/>
          </p:nvCxnSpPr>
          <p:spPr>
            <a:xfrm flipV="1">
              <a:off x="1813346" y="3377559"/>
              <a:ext cx="429372" cy="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81F08FCA-9E67-4FA3-A8C0-031F764E608F}"/>
                    </a:ext>
                  </a:extLst>
                </p:cNvPr>
                <p:cNvSpPr txBox="1"/>
                <p:nvPr/>
              </p:nvSpPr>
              <p:spPr>
                <a:xfrm>
                  <a:off x="482444" y="2596762"/>
                  <a:ext cx="265870" cy="2756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1</m:t>
                            </m:r>
                          </m:sub>
                        </m:sSub>
                      </m:oMath>
                    </m:oMathPara>
                  </a14:m>
                  <a:endParaRPr lang="it-IT" sz="1600" i="1" dirty="0"/>
                </a:p>
              </p:txBody>
            </p:sp>
          </mc:Choice>
          <mc:Fallback xmlns="">
            <p:sp>
              <p:nvSpPr>
                <p:cNvPr id="10" name="CasellaDiTesto 9">
                  <a:extLst>
                    <a:ext uri="{FF2B5EF4-FFF2-40B4-BE49-F238E27FC236}">
                      <a16:creationId xmlns:a16="http://schemas.microsoft.com/office/drawing/2014/main" id="{81F08FCA-9E67-4FA3-A8C0-031F764E608F}"/>
                    </a:ext>
                  </a:extLst>
                </p:cNvPr>
                <p:cNvSpPr txBox="1">
                  <a:spLocks noRot="1" noChangeAspect="1" noMove="1" noResize="1" noEditPoints="1" noAdjustHandles="1" noChangeArrowheads="1" noChangeShapeType="1" noTextEdit="1"/>
                </p:cNvSpPr>
                <p:nvPr/>
              </p:nvSpPr>
              <p:spPr>
                <a:xfrm>
                  <a:off x="482444" y="2596762"/>
                  <a:ext cx="265870" cy="275644"/>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57BC5EE7-1AFC-4258-A22F-518D0D33477A}"/>
                    </a:ext>
                  </a:extLst>
                </p:cNvPr>
                <p:cNvSpPr txBox="1"/>
                <p:nvPr/>
              </p:nvSpPr>
              <p:spPr>
                <a:xfrm>
                  <a:off x="1404365" y="2159803"/>
                  <a:ext cx="276805" cy="2756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1</m:t>
                            </m:r>
                          </m:sub>
                        </m:sSub>
                      </m:oMath>
                    </m:oMathPara>
                  </a14:m>
                  <a:endParaRPr lang="it-IT" sz="1400" i="1" dirty="0"/>
                </a:p>
              </p:txBody>
            </p:sp>
          </mc:Choice>
          <mc:Fallback xmlns="">
            <p:sp>
              <p:nvSpPr>
                <p:cNvPr id="11" name="CasellaDiTesto 10">
                  <a:extLst>
                    <a:ext uri="{FF2B5EF4-FFF2-40B4-BE49-F238E27FC236}">
                      <a16:creationId xmlns:a16="http://schemas.microsoft.com/office/drawing/2014/main" id="{57BC5EE7-1AFC-4258-A22F-518D0D33477A}"/>
                    </a:ext>
                  </a:extLst>
                </p:cNvPr>
                <p:cNvSpPr txBox="1">
                  <a:spLocks noRot="1" noChangeAspect="1" noMove="1" noResize="1" noEditPoints="1" noAdjustHandles="1" noChangeArrowheads="1" noChangeShapeType="1" noTextEdit="1"/>
                </p:cNvSpPr>
                <p:nvPr/>
              </p:nvSpPr>
              <p:spPr>
                <a:xfrm>
                  <a:off x="1404365" y="2159803"/>
                  <a:ext cx="276805" cy="275644"/>
                </a:xfrm>
                <a:prstGeom prst="rect">
                  <a:avLst/>
                </a:prstGeom>
                <a:blipFill>
                  <a:blip r:embed="rId3"/>
                  <a:stretch>
                    <a:fillRect/>
                  </a:stretch>
                </a:blipFill>
              </p:spPr>
              <p:txBody>
                <a:bodyPr/>
                <a:lstStyle/>
                <a:p>
                  <a:r>
                    <a:rPr lang="it-IT">
                      <a:noFill/>
                    </a:rPr>
                    <a:t> </a:t>
                  </a:r>
                </a:p>
              </p:txBody>
            </p:sp>
          </mc:Fallback>
        </mc:AlternateContent>
        <p:sp>
          <p:nvSpPr>
            <p:cNvPr id="12" name="Connettore 11">
              <a:extLst>
                <a:ext uri="{FF2B5EF4-FFF2-40B4-BE49-F238E27FC236}">
                  <a16:creationId xmlns:a16="http://schemas.microsoft.com/office/drawing/2014/main" id="{0597186A-D5E5-47C0-8837-6E2DAAC6962F}"/>
                </a:ext>
              </a:extLst>
            </p:cNvPr>
            <p:cNvSpPr/>
            <p:nvPr/>
          </p:nvSpPr>
          <p:spPr>
            <a:xfrm>
              <a:off x="2242718" y="3144810"/>
              <a:ext cx="452330" cy="465498"/>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704900AE-1E9A-439F-8D85-818F72CA9845}"/>
                    </a:ext>
                  </a:extLst>
                </p:cNvPr>
                <p:cNvSpPr txBox="1"/>
                <p:nvPr/>
              </p:nvSpPr>
              <p:spPr>
                <a:xfrm>
                  <a:off x="1411018" y="3281088"/>
                  <a:ext cx="276805" cy="2756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2</m:t>
                            </m:r>
                          </m:sub>
                        </m:sSub>
                      </m:oMath>
                    </m:oMathPara>
                  </a14:m>
                  <a:endParaRPr lang="it-IT" sz="1400" i="1" dirty="0"/>
                </a:p>
              </p:txBody>
            </p:sp>
          </mc:Choice>
          <mc:Fallback xmlns="">
            <p:sp>
              <p:nvSpPr>
                <p:cNvPr id="13" name="CasellaDiTesto 12">
                  <a:extLst>
                    <a:ext uri="{FF2B5EF4-FFF2-40B4-BE49-F238E27FC236}">
                      <a16:creationId xmlns:a16="http://schemas.microsoft.com/office/drawing/2014/main" id="{704900AE-1E9A-439F-8D85-818F72CA9845}"/>
                    </a:ext>
                  </a:extLst>
                </p:cNvPr>
                <p:cNvSpPr txBox="1">
                  <a:spLocks noRot="1" noChangeAspect="1" noMove="1" noResize="1" noEditPoints="1" noAdjustHandles="1" noChangeArrowheads="1" noChangeShapeType="1" noTextEdit="1"/>
                </p:cNvSpPr>
                <p:nvPr/>
              </p:nvSpPr>
              <p:spPr>
                <a:xfrm>
                  <a:off x="1411018" y="3281088"/>
                  <a:ext cx="276805" cy="275644"/>
                </a:xfrm>
                <a:prstGeom prst="rect">
                  <a:avLst/>
                </a:prstGeom>
                <a:blipFill>
                  <a:blip r:embed="rId4"/>
                  <a:stretch>
                    <a:fillRect/>
                  </a:stretch>
                </a:blipFill>
              </p:spPr>
              <p:txBody>
                <a:bodyPr/>
                <a:lstStyle/>
                <a:p>
                  <a:r>
                    <a:rPr lang="it-IT">
                      <a:noFill/>
                    </a:rPr>
                    <a:t> </a:t>
                  </a:r>
                </a:p>
              </p:txBody>
            </p:sp>
          </mc:Fallback>
        </mc:AlternateContent>
        <p:sp>
          <p:nvSpPr>
            <p:cNvPr id="14" name="Connettore 13">
              <a:extLst>
                <a:ext uri="{FF2B5EF4-FFF2-40B4-BE49-F238E27FC236}">
                  <a16:creationId xmlns:a16="http://schemas.microsoft.com/office/drawing/2014/main" id="{835DDC8B-E13A-4FC0-B5D8-9E9F5CC3F279}"/>
                </a:ext>
              </a:extLst>
            </p:cNvPr>
            <p:cNvSpPr/>
            <p:nvPr/>
          </p:nvSpPr>
          <p:spPr>
            <a:xfrm>
              <a:off x="2242718" y="2233508"/>
              <a:ext cx="452330" cy="465498"/>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 name="Connettore 2 14">
              <a:extLst>
                <a:ext uri="{FF2B5EF4-FFF2-40B4-BE49-F238E27FC236}">
                  <a16:creationId xmlns:a16="http://schemas.microsoft.com/office/drawing/2014/main" id="{A72CE813-A292-424E-97B3-7C838BB585DF}"/>
                </a:ext>
              </a:extLst>
            </p:cNvPr>
            <p:cNvCxnSpPr>
              <a:cxnSpLocks/>
              <a:stCxn id="7" idx="7"/>
              <a:endCxn id="8" idx="1"/>
            </p:cNvCxnSpPr>
            <p:nvPr/>
          </p:nvCxnSpPr>
          <p:spPr>
            <a:xfrm flipV="1">
              <a:off x="1194259" y="2467619"/>
              <a:ext cx="552179" cy="19058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AD2A4283-1045-4ED4-BC1A-16DC9F206886}"/>
                    </a:ext>
                  </a:extLst>
                </p:cNvPr>
                <p:cNvSpPr txBox="1"/>
                <p:nvPr/>
              </p:nvSpPr>
              <p:spPr>
                <a:xfrm>
                  <a:off x="2327689" y="3556732"/>
                  <a:ext cx="265870" cy="2756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3</m:t>
                            </m:r>
                          </m:sub>
                        </m:sSub>
                      </m:oMath>
                    </m:oMathPara>
                  </a14:m>
                  <a:endParaRPr lang="it-IT" sz="1600" i="1" dirty="0"/>
                </a:p>
              </p:txBody>
            </p:sp>
          </mc:Choice>
          <mc:Fallback xmlns="">
            <p:sp>
              <p:nvSpPr>
                <p:cNvPr id="16" name="CasellaDiTesto 15">
                  <a:extLst>
                    <a:ext uri="{FF2B5EF4-FFF2-40B4-BE49-F238E27FC236}">
                      <a16:creationId xmlns:a16="http://schemas.microsoft.com/office/drawing/2014/main" id="{AD2A4283-1045-4ED4-BC1A-16DC9F206886}"/>
                    </a:ext>
                  </a:extLst>
                </p:cNvPr>
                <p:cNvSpPr txBox="1">
                  <a:spLocks noRot="1" noChangeAspect="1" noMove="1" noResize="1" noEditPoints="1" noAdjustHandles="1" noChangeArrowheads="1" noChangeShapeType="1" noTextEdit="1"/>
                </p:cNvSpPr>
                <p:nvPr/>
              </p:nvSpPr>
              <p:spPr>
                <a:xfrm>
                  <a:off x="2327689" y="3556732"/>
                  <a:ext cx="265870" cy="275644"/>
                </a:xfrm>
                <a:prstGeom prst="rect">
                  <a:avLst/>
                </a:prstGeom>
                <a:blipFill>
                  <a:blip r:embed="rId5"/>
                  <a:stretch>
                    <a:fillRect/>
                  </a:stretch>
                </a:blipFill>
              </p:spPr>
              <p:txBody>
                <a:bodyPr/>
                <a:lstStyle/>
                <a:p>
                  <a:r>
                    <a:rPr lang="it-IT">
                      <a:noFill/>
                    </a:rPr>
                    <a:t> </a:t>
                  </a:r>
                </a:p>
              </p:txBody>
            </p:sp>
          </mc:Fallback>
        </mc:AlternateContent>
        <p:sp>
          <p:nvSpPr>
            <p:cNvPr id="17" name="Rettangolo 16">
              <a:extLst>
                <a:ext uri="{FF2B5EF4-FFF2-40B4-BE49-F238E27FC236}">
                  <a16:creationId xmlns:a16="http://schemas.microsoft.com/office/drawing/2014/main" id="{2C42A1EF-1C0E-4520-9D65-85BF78BAB139}"/>
                </a:ext>
              </a:extLst>
            </p:cNvPr>
            <p:cNvSpPr/>
            <p:nvPr/>
          </p:nvSpPr>
          <p:spPr>
            <a:xfrm>
              <a:off x="1746438" y="3107410"/>
              <a:ext cx="66908" cy="540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8" name="Connettore 2 17">
              <a:extLst>
                <a:ext uri="{FF2B5EF4-FFF2-40B4-BE49-F238E27FC236}">
                  <a16:creationId xmlns:a16="http://schemas.microsoft.com/office/drawing/2014/main" id="{C0165388-FA72-423B-B0B7-1CFF12171836}"/>
                </a:ext>
              </a:extLst>
            </p:cNvPr>
            <p:cNvCxnSpPr>
              <a:cxnSpLocks/>
              <a:stCxn id="8" idx="3"/>
              <a:endCxn id="14" idx="2"/>
            </p:cNvCxnSpPr>
            <p:nvPr/>
          </p:nvCxnSpPr>
          <p:spPr>
            <a:xfrm flipV="1">
              <a:off x="1813346" y="2466257"/>
              <a:ext cx="429372" cy="136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 name="Connettore 2 18">
              <a:extLst>
                <a:ext uri="{FF2B5EF4-FFF2-40B4-BE49-F238E27FC236}">
                  <a16:creationId xmlns:a16="http://schemas.microsoft.com/office/drawing/2014/main" id="{9C7E9D31-E253-41A6-998A-C1B74D35DABA}"/>
                </a:ext>
              </a:extLst>
            </p:cNvPr>
            <p:cNvCxnSpPr>
              <a:cxnSpLocks/>
              <a:stCxn id="7" idx="5"/>
              <a:endCxn id="17" idx="1"/>
            </p:cNvCxnSpPr>
            <p:nvPr/>
          </p:nvCxnSpPr>
          <p:spPr>
            <a:xfrm>
              <a:off x="1194259" y="2987357"/>
              <a:ext cx="552179" cy="39020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39" name="CasellaDiTesto 38">
                  <a:extLst>
                    <a:ext uri="{FF2B5EF4-FFF2-40B4-BE49-F238E27FC236}">
                      <a16:creationId xmlns:a16="http://schemas.microsoft.com/office/drawing/2014/main" id="{F43B7060-79AD-45BB-A282-F85DDC6FA6D2}"/>
                    </a:ext>
                  </a:extLst>
                </p:cNvPr>
                <p:cNvSpPr txBox="1"/>
                <p:nvPr/>
              </p:nvSpPr>
              <p:spPr>
                <a:xfrm>
                  <a:off x="2327689" y="1925979"/>
                  <a:ext cx="26587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𝑝</m:t>
                            </m:r>
                          </m:e>
                          <m:sub>
                            <m:r>
                              <a:rPr lang="it-IT" sz="1400" b="0" i="1" smtClean="0">
                                <a:latin typeface="Cambria Math" panose="02040503050406030204" pitchFamily="18" charset="0"/>
                              </a:rPr>
                              <m:t>2</m:t>
                            </m:r>
                          </m:sub>
                        </m:sSub>
                      </m:oMath>
                    </m:oMathPara>
                  </a14:m>
                  <a:endParaRPr lang="it-IT" sz="1600" i="1" dirty="0"/>
                </a:p>
              </p:txBody>
            </p:sp>
          </mc:Choice>
          <mc:Fallback xmlns="">
            <p:sp>
              <p:nvSpPr>
                <p:cNvPr id="39" name="CasellaDiTesto 38">
                  <a:extLst>
                    <a:ext uri="{FF2B5EF4-FFF2-40B4-BE49-F238E27FC236}">
                      <a16:creationId xmlns:a16="http://schemas.microsoft.com/office/drawing/2014/main" id="{F43B7060-79AD-45BB-A282-F85DDC6FA6D2}"/>
                    </a:ext>
                  </a:extLst>
                </p:cNvPr>
                <p:cNvSpPr txBox="1">
                  <a:spLocks noRot="1" noChangeAspect="1" noMove="1" noResize="1" noEditPoints="1" noAdjustHandles="1" noChangeArrowheads="1" noChangeShapeType="1" noTextEdit="1"/>
                </p:cNvSpPr>
                <p:nvPr/>
              </p:nvSpPr>
              <p:spPr>
                <a:xfrm>
                  <a:off x="2327689" y="1925979"/>
                  <a:ext cx="265870" cy="307777"/>
                </a:xfrm>
                <a:prstGeom prst="rect">
                  <a:avLst/>
                </a:prstGeom>
                <a:blipFill>
                  <a:blip r:embed="rId6"/>
                  <a:stretch>
                    <a:fillRect/>
                  </a:stretch>
                </a:blipFill>
              </p:spPr>
              <p:txBody>
                <a:bodyPr/>
                <a:lstStyle/>
                <a:p>
                  <a:r>
                    <a:rPr lang="it-IT">
                      <a:noFill/>
                    </a:rPr>
                    <a:t> </a:t>
                  </a:r>
                </a:p>
              </p:txBody>
            </p:sp>
          </mc:Fallback>
        </mc:AlternateContent>
        <p:sp>
          <p:nvSpPr>
            <p:cNvPr id="40" name="Rettangolo 39">
              <a:extLst>
                <a:ext uri="{FF2B5EF4-FFF2-40B4-BE49-F238E27FC236}">
                  <a16:creationId xmlns:a16="http://schemas.microsoft.com/office/drawing/2014/main" id="{949260AF-00E5-4596-AA52-462A1F555F01}"/>
                </a:ext>
              </a:extLst>
            </p:cNvPr>
            <p:cNvSpPr/>
            <p:nvPr/>
          </p:nvSpPr>
          <p:spPr>
            <a:xfrm>
              <a:off x="3173170" y="2197469"/>
              <a:ext cx="66908" cy="540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EBF9303F-DEAC-4BFD-842F-844D1401463E}"/>
                </a:ext>
              </a:extLst>
            </p:cNvPr>
            <p:cNvSpPr/>
            <p:nvPr/>
          </p:nvSpPr>
          <p:spPr>
            <a:xfrm>
              <a:off x="3175686" y="3107409"/>
              <a:ext cx="66908" cy="540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2" name="Connettore 2 41">
              <a:extLst>
                <a:ext uri="{FF2B5EF4-FFF2-40B4-BE49-F238E27FC236}">
                  <a16:creationId xmlns:a16="http://schemas.microsoft.com/office/drawing/2014/main" id="{EFF0AE5A-B6E1-47A0-B90F-6D78D0E5EE1F}"/>
                </a:ext>
              </a:extLst>
            </p:cNvPr>
            <p:cNvCxnSpPr>
              <a:cxnSpLocks/>
              <a:stCxn id="12" idx="6"/>
              <a:endCxn id="41" idx="1"/>
            </p:cNvCxnSpPr>
            <p:nvPr/>
          </p:nvCxnSpPr>
          <p:spPr>
            <a:xfrm>
              <a:off x="2695048" y="3377559"/>
              <a:ext cx="480638"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6" name="Connettore 2 45">
              <a:extLst>
                <a:ext uri="{FF2B5EF4-FFF2-40B4-BE49-F238E27FC236}">
                  <a16:creationId xmlns:a16="http://schemas.microsoft.com/office/drawing/2014/main" id="{BD9DA2E9-5943-4F75-A5D1-674330BB6A4B}"/>
                </a:ext>
              </a:extLst>
            </p:cNvPr>
            <p:cNvCxnSpPr>
              <a:cxnSpLocks/>
              <a:stCxn id="14" idx="6"/>
              <a:endCxn id="40" idx="1"/>
            </p:cNvCxnSpPr>
            <p:nvPr/>
          </p:nvCxnSpPr>
          <p:spPr>
            <a:xfrm>
              <a:off x="2695048" y="2466257"/>
              <a:ext cx="478122" cy="136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3" name="Connettore 2 52">
              <a:extLst>
                <a:ext uri="{FF2B5EF4-FFF2-40B4-BE49-F238E27FC236}">
                  <a16:creationId xmlns:a16="http://schemas.microsoft.com/office/drawing/2014/main" id="{6DF2F036-131D-4AF7-BF6D-453BD24CF1CF}"/>
                </a:ext>
              </a:extLst>
            </p:cNvPr>
            <p:cNvCxnSpPr>
              <a:cxnSpLocks/>
              <a:stCxn id="14" idx="5"/>
              <a:endCxn id="41" idx="1"/>
            </p:cNvCxnSpPr>
            <p:nvPr/>
          </p:nvCxnSpPr>
          <p:spPr>
            <a:xfrm>
              <a:off x="2628806" y="2630835"/>
              <a:ext cx="546880" cy="74672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7" name="CasellaDiTesto 66">
                  <a:extLst>
                    <a:ext uri="{FF2B5EF4-FFF2-40B4-BE49-F238E27FC236}">
                      <a16:creationId xmlns:a16="http://schemas.microsoft.com/office/drawing/2014/main" id="{F3778307-6099-4BF4-BF6C-BE383A9F61B1}"/>
                    </a:ext>
                  </a:extLst>
                </p:cNvPr>
                <p:cNvSpPr txBox="1"/>
                <p:nvPr/>
              </p:nvSpPr>
              <p:spPr>
                <a:xfrm>
                  <a:off x="2896365" y="2153737"/>
                  <a:ext cx="27680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3</m:t>
                            </m:r>
                          </m:sub>
                        </m:sSub>
                      </m:oMath>
                    </m:oMathPara>
                  </a14:m>
                  <a:endParaRPr lang="it-IT" sz="1400" i="1" dirty="0"/>
                </a:p>
              </p:txBody>
            </p:sp>
          </mc:Choice>
          <mc:Fallback xmlns="">
            <p:sp>
              <p:nvSpPr>
                <p:cNvPr id="67" name="CasellaDiTesto 66">
                  <a:extLst>
                    <a:ext uri="{FF2B5EF4-FFF2-40B4-BE49-F238E27FC236}">
                      <a16:creationId xmlns:a16="http://schemas.microsoft.com/office/drawing/2014/main" id="{F3778307-6099-4BF4-BF6C-BE383A9F61B1}"/>
                    </a:ext>
                  </a:extLst>
                </p:cNvPr>
                <p:cNvSpPr txBox="1">
                  <a:spLocks noRot="1" noChangeAspect="1" noMove="1" noResize="1" noEditPoints="1" noAdjustHandles="1" noChangeArrowheads="1" noChangeShapeType="1" noTextEdit="1"/>
                </p:cNvSpPr>
                <p:nvPr/>
              </p:nvSpPr>
              <p:spPr>
                <a:xfrm>
                  <a:off x="2896365" y="2153737"/>
                  <a:ext cx="276805" cy="307777"/>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8" name="CasellaDiTesto 67">
                  <a:extLst>
                    <a:ext uri="{FF2B5EF4-FFF2-40B4-BE49-F238E27FC236}">
                      <a16:creationId xmlns:a16="http://schemas.microsoft.com/office/drawing/2014/main" id="{7477E1F2-56B6-4003-A232-D06FB8CD71BC}"/>
                    </a:ext>
                  </a:extLst>
                </p:cNvPr>
                <p:cNvSpPr txBox="1"/>
                <p:nvPr/>
              </p:nvSpPr>
              <p:spPr>
                <a:xfrm>
                  <a:off x="2907486" y="3366629"/>
                  <a:ext cx="27680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4</m:t>
                            </m:r>
                          </m:sub>
                        </m:sSub>
                      </m:oMath>
                    </m:oMathPara>
                  </a14:m>
                  <a:endParaRPr lang="it-IT" sz="1400" i="1" dirty="0"/>
                </a:p>
              </p:txBody>
            </p:sp>
          </mc:Choice>
          <mc:Fallback xmlns="">
            <p:sp>
              <p:nvSpPr>
                <p:cNvPr id="68" name="CasellaDiTesto 67">
                  <a:extLst>
                    <a:ext uri="{FF2B5EF4-FFF2-40B4-BE49-F238E27FC236}">
                      <a16:creationId xmlns:a16="http://schemas.microsoft.com/office/drawing/2014/main" id="{7477E1F2-56B6-4003-A232-D06FB8CD71BC}"/>
                    </a:ext>
                  </a:extLst>
                </p:cNvPr>
                <p:cNvSpPr txBox="1">
                  <a:spLocks noRot="1" noChangeAspect="1" noMove="1" noResize="1" noEditPoints="1" noAdjustHandles="1" noChangeArrowheads="1" noChangeShapeType="1" noTextEdit="1"/>
                </p:cNvSpPr>
                <p:nvPr/>
              </p:nvSpPr>
              <p:spPr>
                <a:xfrm>
                  <a:off x="2907486" y="3366629"/>
                  <a:ext cx="276805" cy="307777"/>
                </a:xfrm>
                <a:prstGeom prst="rect">
                  <a:avLst/>
                </a:prstGeom>
                <a:blipFill>
                  <a:blip r:embed="rId8"/>
                  <a:stretch>
                    <a:fillRect/>
                  </a:stretch>
                </a:blipFill>
              </p:spPr>
              <p:txBody>
                <a:bodyPr/>
                <a:lstStyle/>
                <a:p>
                  <a:r>
                    <a:rPr lang="it-IT">
                      <a:noFill/>
                    </a:rPr>
                    <a:t> </a:t>
                  </a:r>
                </a:p>
              </p:txBody>
            </p:sp>
          </mc:Fallback>
        </mc:AlternateContent>
        <p:cxnSp>
          <p:nvCxnSpPr>
            <p:cNvPr id="70" name="Connettore a gomito 69">
              <a:extLst>
                <a:ext uri="{FF2B5EF4-FFF2-40B4-BE49-F238E27FC236}">
                  <a16:creationId xmlns:a16="http://schemas.microsoft.com/office/drawing/2014/main" id="{80CCDA63-A2FB-45AF-A142-CB0E314A97A2}"/>
                </a:ext>
              </a:extLst>
            </p:cNvPr>
            <p:cNvCxnSpPr>
              <a:stCxn id="40" idx="3"/>
              <a:endCxn id="7" idx="0"/>
            </p:cNvCxnSpPr>
            <p:nvPr/>
          </p:nvCxnSpPr>
          <p:spPr>
            <a:xfrm flipH="1">
              <a:off x="1034336" y="2467619"/>
              <a:ext cx="2205742" cy="122411"/>
            </a:xfrm>
            <a:prstGeom prst="bentConnector4">
              <a:avLst>
                <a:gd name="adj1" fmla="val -10364"/>
                <a:gd name="adj2" fmla="val -407439"/>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72" name="Connettore a gomito 71">
              <a:extLst>
                <a:ext uri="{FF2B5EF4-FFF2-40B4-BE49-F238E27FC236}">
                  <a16:creationId xmlns:a16="http://schemas.microsoft.com/office/drawing/2014/main" id="{3096ADA7-FD96-4E1C-8BE8-9EF06CD4896F}"/>
                </a:ext>
              </a:extLst>
            </p:cNvPr>
            <p:cNvCxnSpPr>
              <a:cxnSpLocks/>
              <a:stCxn id="41" idx="3"/>
              <a:endCxn id="7" idx="4"/>
            </p:cNvCxnSpPr>
            <p:nvPr/>
          </p:nvCxnSpPr>
          <p:spPr>
            <a:xfrm flipH="1" flipV="1">
              <a:off x="1034336" y="3055528"/>
              <a:ext cx="2208258" cy="322031"/>
            </a:xfrm>
            <a:prstGeom prst="bentConnector4">
              <a:avLst>
                <a:gd name="adj1" fmla="val -10352"/>
                <a:gd name="adj2" fmla="val -178796"/>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75" name="Connettore 74">
              <a:extLst>
                <a:ext uri="{FF2B5EF4-FFF2-40B4-BE49-F238E27FC236}">
                  <a16:creationId xmlns:a16="http://schemas.microsoft.com/office/drawing/2014/main" id="{24512E93-F4BE-4AE2-A29D-1EA996319746}"/>
                </a:ext>
              </a:extLst>
            </p:cNvPr>
            <p:cNvSpPr/>
            <p:nvPr/>
          </p:nvSpPr>
          <p:spPr>
            <a:xfrm>
              <a:off x="982656" y="2695877"/>
              <a:ext cx="103359" cy="110337"/>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6" name="Connettore 75">
              <a:extLst>
                <a:ext uri="{FF2B5EF4-FFF2-40B4-BE49-F238E27FC236}">
                  <a16:creationId xmlns:a16="http://schemas.microsoft.com/office/drawing/2014/main" id="{8D3CF0E8-A3B0-4B7F-AC29-DA40A96625FF}"/>
                </a:ext>
              </a:extLst>
            </p:cNvPr>
            <p:cNvSpPr/>
            <p:nvPr/>
          </p:nvSpPr>
          <p:spPr>
            <a:xfrm>
              <a:off x="982656" y="2844060"/>
              <a:ext cx="103359" cy="110337"/>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grpSp>
      <mc:AlternateContent xmlns:mc="http://schemas.openxmlformats.org/markup-compatibility/2006">
        <mc:Choice xmlns:a14="http://schemas.microsoft.com/office/drawing/2010/main" Requires="a14">
          <p:graphicFrame>
            <p:nvGraphicFramePr>
              <p:cNvPr id="79" name="Tabella 79">
                <a:extLst>
                  <a:ext uri="{FF2B5EF4-FFF2-40B4-BE49-F238E27FC236}">
                    <a16:creationId xmlns:a16="http://schemas.microsoft.com/office/drawing/2014/main" id="{4A7CEBEF-CACE-417C-B7A2-2078F18E0732}"/>
                  </a:ext>
                </a:extLst>
              </p:cNvPr>
              <p:cNvGraphicFramePr>
                <a:graphicFrameLocks noGrp="1"/>
              </p:cNvGraphicFramePr>
              <p:nvPr>
                <p:extLst>
                  <p:ext uri="{D42A27DB-BD31-4B8C-83A1-F6EECF244321}">
                    <p14:modId xmlns:p14="http://schemas.microsoft.com/office/powerpoint/2010/main" val="4109714566"/>
                  </p:ext>
                </p:extLst>
              </p:nvPr>
            </p:nvGraphicFramePr>
            <p:xfrm>
              <a:off x="8859928" y="5013704"/>
              <a:ext cx="2750880" cy="1584857"/>
            </p:xfrm>
            <a:graphic>
              <a:graphicData uri="http://schemas.openxmlformats.org/drawingml/2006/table">
                <a:tbl>
                  <a:tblPr firstRow="1" bandRow="1">
                    <a:tableStyleId>{5C22544A-7EE6-4342-B048-85BDC9FD1C3A}</a:tableStyleId>
                  </a:tblPr>
                  <a:tblGrid>
                    <a:gridCol w="550176">
                      <a:extLst>
                        <a:ext uri="{9D8B030D-6E8A-4147-A177-3AD203B41FA5}">
                          <a16:colId xmlns:a16="http://schemas.microsoft.com/office/drawing/2014/main" val="2718602972"/>
                        </a:ext>
                      </a:extLst>
                    </a:gridCol>
                    <a:gridCol w="550176">
                      <a:extLst>
                        <a:ext uri="{9D8B030D-6E8A-4147-A177-3AD203B41FA5}">
                          <a16:colId xmlns:a16="http://schemas.microsoft.com/office/drawing/2014/main" val="2677981403"/>
                        </a:ext>
                      </a:extLst>
                    </a:gridCol>
                    <a:gridCol w="550176">
                      <a:extLst>
                        <a:ext uri="{9D8B030D-6E8A-4147-A177-3AD203B41FA5}">
                          <a16:colId xmlns:a16="http://schemas.microsoft.com/office/drawing/2014/main" val="3021838857"/>
                        </a:ext>
                      </a:extLst>
                    </a:gridCol>
                    <a:gridCol w="550176">
                      <a:extLst>
                        <a:ext uri="{9D8B030D-6E8A-4147-A177-3AD203B41FA5}">
                          <a16:colId xmlns:a16="http://schemas.microsoft.com/office/drawing/2014/main" val="1890996926"/>
                        </a:ext>
                      </a:extLst>
                    </a:gridCol>
                    <a:gridCol w="550176">
                      <a:extLst>
                        <a:ext uri="{9D8B030D-6E8A-4147-A177-3AD203B41FA5}">
                          <a16:colId xmlns:a16="http://schemas.microsoft.com/office/drawing/2014/main" val="3426217005"/>
                        </a:ext>
                      </a:extLst>
                    </a:gridCol>
                  </a:tblGrid>
                  <a:tr h="393758">
                    <a:tc>
                      <a:txBody>
                        <a:bodyPr/>
                        <a:lstStyle/>
                        <a:p>
                          <a:endParaRPr lang="it-IT" dirty="0"/>
                        </a:p>
                      </a:txBody>
                      <a:tcPr>
                        <a:noFill/>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𝟏</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𝟐</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𝟑</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𝟒</m:t>
                                    </m:r>
                                  </m:sub>
                                </m:sSub>
                              </m:oMath>
                            </m:oMathPara>
                          </a14:m>
                          <a:endParaRPr lang="it-IT" dirty="0"/>
                        </a:p>
                      </a:txBody>
                      <a:tcPr/>
                    </a:tc>
                    <a:extLst>
                      <a:ext uri="{0D108BD9-81ED-4DB2-BD59-A6C34878D82A}">
                        <a16:rowId xmlns:a16="http://schemas.microsoft.com/office/drawing/2014/main" val="4183294835"/>
                      </a:ext>
                    </a:extLst>
                  </a:tr>
                  <a:tr h="397033">
                    <a:tc>
                      <a:txBody>
                        <a:bodyPr/>
                        <a:lstStyle/>
                        <a:p>
                          <a:pPr algn="ct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𝟏</m:t>
                                    </m:r>
                                  </m:sub>
                                </m:sSub>
                              </m:oMath>
                            </m:oMathPara>
                          </a14:m>
                          <a:endParaRPr lang="it-IT" dirty="0"/>
                        </a:p>
                      </a:txBody>
                      <a:tcPr>
                        <a:solidFill>
                          <a:srgbClr val="366658"/>
                        </a:solidFill>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3793157295"/>
                      </a:ext>
                    </a:extLst>
                  </a:tr>
                  <a:tr h="397033">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𝟐</m:t>
                                    </m:r>
                                  </m:sub>
                                </m:sSub>
                              </m:oMath>
                            </m:oMathPara>
                          </a14:m>
                          <a:endParaRPr lang="it-IT" dirty="0"/>
                        </a:p>
                      </a:txBody>
                      <a:tcPr>
                        <a:solidFill>
                          <a:srgbClr val="366658"/>
                        </a:solidFill>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3328717679"/>
                      </a:ext>
                    </a:extLst>
                  </a:tr>
                  <a:tr h="397033">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𝟑</m:t>
                                    </m:r>
                                  </m:sub>
                                </m:sSub>
                              </m:oMath>
                            </m:oMathPara>
                          </a14:m>
                          <a:endParaRPr lang="it-IT" dirty="0"/>
                        </a:p>
                      </a:txBody>
                      <a:tcPr>
                        <a:solidFill>
                          <a:srgbClr val="366658"/>
                        </a:solidFill>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-1</a:t>
                          </a:r>
                        </a:p>
                      </a:txBody>
                      <a:tcPr/>
                    </a:tc>
                    <a:extLst>
                      <a:ext uri="{0D108BD9-81ED-4DB2-BD59-A6C34878D82A}">
                        <a16:rowId xmlns:a16="http://schemas.microsoft.com/office/drawing/2014/main" val="85063173"/>
                      </a:ext>
                    </a:extLst>
                  </a:tr>
                </a:tbl>
              </a:graphicData>
            </a:graphic>
          </p:graphicFrame>
        </mc:Choice>
        <mc:Fallback>
          <p:graphicFrame>
            <p:nvGraphicFramePr>
              <p:cNvPr id="79" name="Tabella 79">
                <a:extLst>
                  <a:ext uri="{FF2B5EF4-FFF2-40B4-BE49-F238E27FC236}">
                    <a16:creationId xmlns:a16="http://schemas.microsoft.com/office/drawing/2014/main" id="{4A7CEBEF-CACE-417C-B7A2-2078F18E0732}"/>
                  </a:ext>
                </a:extLst>
              </p:cNvPr>
              <p:cNvGraphicFramePr>
                <a:graphicFrameLocks noGrp="1"/>
              </p:cNvGraphicFramePr>
              <p:nvPr>
                <p:extLst>
                  <p:ext uri="{D42A27DB-BD31-4B8C-83A1-F6EECF244321}">
                    <p14:modId xmlns:p14="http://schemas.microsoft.com/office/powerpoint/2010/main" val="4109714566"/>
                  </p:ext>
                </p:extLst>
              </p:nvPr>
            </p:nvGraphicFramePr>
            <p:xfrm>
              <a:off x="8859928" y="5013704"/>
              <a:ext cx="2750880" cy="1584857"/>
            </p:xfrm>
            <a:graphic>
              <a:graphicData uri="http://schemas.openxmlformats.org/drawingml/2006/table">
                <a:tbl>
                  <a:tblPr firstRow="1" bandRow="1">
                    <a:tableStyleId>{5C22544A-7EE6-4342-B048-85BDC9FD1C3A}</a:tableStyleId>
                  </a:tblPr>
                  <a:tblGrid>
                    <a:gridCol w="550176">
                      <a:extLst>
                        <a:ext uri="{9D8B030D-6E8A-4147-A177-3AD203B41FA5}">
                          <a16:colId xmlns:a16="http://schemas.microsoft.com/office/drawing/2014/main" val="2718602972"/>
                        </a:ext>
                      </a:extLst>
                    </a:gridCol>
                    <a:gridCol w="550176">
                      <a:extLst>
                        <a:ext uri="{9D8B030D-6E8A-4147-A177-3AD203B41FA5}">
                          <a16:colId xmlns:a16="http://schemas.microsoft.com/office/drawing/2014/main" val="2677981403"/>
                        </a:ext>
                      </a:extLst>
                    </a:gridCol>
                    <a:gridCol w="550176">
                      <a:extLst>
                        <a:ext uri="{9D8B030D-6E8A-4147-A177-3AD203B41FA5}">
                          <a16:colId xmlns:a16="http://schemas.microsoft.com/office/drawing/2014/main" val="3021838857"/>
                        </a:ext>
                      </a:extLst>
                    </a:gridCol>
                    <a:gridCol w="550176">
                      <a:extLst>
                        <a:ext uri="{9D8B030D-6E8A-4147-A177-3AD203B41FA5}">
                          <a16:colId xmlns:a16="http://schemas.microsoft.com/office/drawing/2014/main" val="1890996926"/>
                        </a:ext>
                      </a:extLst>
                    </a:gridCol>
                    <a:gridCol w="550176">
                      <a:extLst>
                        <a:ext uri="{9D8B030D-6E8A-4147-A177-3AD203B41FA5}">
                          <a16:colId xmlns:a16="http://schemas.microsoft.com/office/drawing/2014/main" val="3426217005"/>
                        </a:ext>
                      </a:extLst>
                    </a:gridCol>
                  </a:tblGrid>
                  <a:tr h="393758">
                    <a:tc>
                      <a:txBody>
                        <a:bodyPr/>
                        <a:lstStyle/>
                        <a:p>
                          <a:endParaRPr lang="it-IT" dirty="0"/>
                        </a:p>
                      </a:txBody>
                      <a:tcPr>
                        <a:noFill/>
                      </a:tcPr>
                    </a:tc>
                    <a:tc>
                      <a:txBody>
                        <a:bodyPr/>
                        <a:lstStyle/>
                        <a:p>
                          <a:endParaRPr lang="it-IT"/>
                        </a:p>
                      </a:txBody>
                      <a:tcPr>
                        <a:blipFill>
                          <a:blip r:embed="rId9"/>
                          <a:stretch>
                            <a:fillRect l="-100000" t="-1538" r="-302198" b="-316923"/>
                          </a:stretch>
                        </a:blipFill>
                      </a:tcPr>
                    </a:tc>
                    <a:tc>
                      <a:txBody>
                        <a:bodyPr/>
                        <a:lstStyle/>
                        <a:p>
                          <a:endParaRPr lang="it-IT"/>
                        </a:p>
                      </a:txBody>
                      <a:tcPr>
                        <a:blipFill>
                          <a:blip r:embed="rId9"/>
                          <a:stretch>
                            <a:fillRect l="-202222" t="-1538" r="-205556" b="-316923"/>
                          </a:stretch>
                        </a:blipFill>
                      </a:tcPr>
                    </a:tc>
                    <a:tc>
                      <a:txBody>
                        <a:bodyPr/>
                        <a:lstStyle/>
                        <a:p>
                          <a:endParaRPr lang="it-IT"/>
                        </a:p>
                      </a:txBody>
                      <a:tcPr>
                        <a:blipFill>
                          <a:blip r:embed="rId9"/>
                          <a:stretch>
                            <a:fillRect l="-298901" t="-1538" r="-103297" b="-316923"/>
                          </a:stretch>
                        </a:blipFill>
                      </a:tcPr>
                    </a:tc>
                    <a:tc>
                      <a:txBody>
                        <a:bodyPr/>
                        <a:lstStyle/>
                        <a:p>
                          <a:endParaRPr lang="it-IT"/>
                        </a:p>
                      </a:txBody>
                      <a:tcPr>
                        <a:blipFill>
                          <a:blip r:embed="rId9"/>
                          <a:stretch>
                            <a:fillRect l="-403333" t="-1538" r="-4444" b="-316923"/>
                          </a:stretch>
                        </a:blipFill>
                      </a:tcPr>
                    </a:tc>
                    <a:extLst>
                      <a:ext uri="{0D108BD9-81ED-4DB2-BD59-A6C34878D82A}">
                        <a16:rowId xmlns:a16="http://schemas.microsoft.com/office/drawing/2014/main" val="4183294835"/>
                      </a:ext>
                    </a:extLst>
                  </a:tr>
                  <a:tr h="397033">
                    <a:tc>
                      <a:txBody>
                        <a:bodyPr/>
                        <a:lstStyle/>
                        <a:p>
                          <a:endParaRPr lang="it-IT"/>
                        </a:p>
                      </a:txBody>
                      <a:tcPr>
                        <a:blipFill>
                          <a:blip r:embed="rId9"/>
                          <a:stretch>
                            <a:fillRect l="-1111" t="-101538" r="-406667" b="-216923"/>
                          </a:stretch>
                        </a:blipFill>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3793157295"/>
                      </a:ext>
                    </a:extLst>
                  </a:tr>
                  <a:tr h="397033">
                    <a:tc>
                      <a:txBody>
                        <a:bodyPr/>
                        <a:lstStyle/>
                        <a:p>
                          <a:endParaRPr lang="it-IT"/>
                        </a:p>
                      </a:txBody>
                      <a:tcPr>
                        <a:blipFill>
                          <a:blip r:embed="rId9"/>
                          <a:stretch>
                            <a:fillRect l="-1111" t="-198485" r="-406667" b="-113636"/>
                          </a:stretch>
                        </a:blipFill>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3328717679"/>
                      </a:ext>
                    </a:extLst>
                  </a:tr>
                  <a:tr h="397033">
                    <a:tc>
                      <a:txBody>
                        <a:bodyPr/>
                        <a:lstStyle/>
                        <a:p>
                          <a:endParaRPr lang="it-IT"/>
                        </a:p>
                      </a:txBody>
                      <a:tcPr>
                        <a:blipFill>
                          <a:blip r:embed="rId9"/>
                          <a:stretch>
                            <a:fillRect l="-1111" t="-303077" r="-406667" b="-15385"/>
                          </a:stretch>
                        </a:blipFill>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-1</a:t>
                          </a:r>
                        </a:p>
                      </a:txBody>
                      <a:tcPr/>
                    </a:tc>
                    <a:extLst>
                      <a:ext uri="{0D108BD9-81ED-4DB2-BD59-A6C34878D82A}">
                        <a16:rowId xmlns:a16="http://schemas.microsoft.com/office/drawing/2014/main" val="85063173"/>
                      </a:ext>
                    </a:extLst>
                  </a:tr>
                </a:tbl>
              </a:graphicData>
            </a:graphic>
          </p:graphicFrame>
        </mc:Fallback>
      </mc:AlternateContent>
      <mc:AlternateContent xmlns:mc="http://schemas.openxmlformats.org/markup-compatibility/2006">
        <mc:Choice xmlns:a14="http://schemas.microsoft.com/office/drawing/2010/main" Requires="a14">
          <p:sp>
            <p:nvSpPr>
              <p:cNvPr id="82" name="CasellaDiTesto 81">
                <a:extLst>
                  <a:ext uri="{FF2B5EF4-FFF2-40B4-BE49-F238E27FC236}">
                    <a16:creationId xmlns:a16="http://schemas.microsoft.com/office/drawing/2014/main" id="{91FBDBBD-D900-45D7-9748-D845E13400A3}"/>
                  </a:ext>
                </a:extLst>
              </p:cNvPr>
              <p:cNvSpPr txBox="1"/>
              <p:nvPr/>
            </p:nvSpPr>
            <p:spPr>
              <a:xfrm>
                <a:off x="194950" y="5486988"/>
                <a:ext cx="949924" cy="69942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it-IT" sz="2000" b="1" i="0" smtClean="0">
                          <a:latin typeface="Cambria Math" panose="02040503050406030204" pitchFamily="18" charset="0"/>
                        </a:rPr>
                        <m:t>𝐈</m:t>
                      </m:r>
                    </m:oMath>
                  </m:oMathPara>
                </a14:m>
                <a:endParaRPr lang="it-IT" sz="2000" b="1" dirty="0">
                  <a:latin typeface="Arial Nova" panose="020B0504020202020204" pitchFamily="34" charset="0"/>
                </a:endParaRPr>
              </a:p>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𝑖</m:t>
                          </m:r>
                        </m:sub>
                      </m:sSub>
                      <m:r>
                        <a:rPr lang="it-IT" b="0" i="1" smtClean="0">
                          <a:latin typeface="Cambria Math" panose="02040503050406030204" pitchFamily="18" charset="0"/>
                          <a:ea typeface="Cambria Math" panose="02040503050406030204" pitchFamily="18" charset="0"/>
                        </a:rPr>
                        <m:t>→</m:t>
                      </m:r>
                      <m:sSub>
                        <m:sSubPr>
                          <m:ctrlPr>
                            <a:rPr lang="it-IT"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𝑡</m:t>
                          </m:r>
                        </m:e>
                        <m:sub>
                          <m:r>
                            <a:rPr lang="it-IT" b="0" i="1" smtClean="0">
                              <a:latin typeface="Cambria Math" panose="02040503050406030204" pitchFamily="18" charset="0"/>
                              <a:ea typeface="Cambria Math" panose="02040503050406030204" pitchFamily="18" charset="0"/>
                            </a:rPr>
                            <m:t>𝑗</m:t>
                          </m:r>
                        </m:sub>
                      </m:sSub>
                    </m:oMath>
                  </m:oMathPara>
                </a14:m>
                <a:endParaRPr lang="it-IT" dirty="0">
                  <a:latin typeface="Arial Nova" panose="020B0504020202020204" pitchFamily="34" charset="0"/>
                </a:endParaRPr>
              </a:p>
            </p:txBody>
          </p:sp>
        </mc:Choice>
        <mc:Fallback>
          <p:sp>
            <p:nvSpPr>
              <p:cNvPr id="82" name="CasellaDiTesto 81">
                <a:extLst>
                  <a:ext uri="{FF2B5EF4-FFF2-40B4-BE49-F238E27FC236}">
                    <a16:creationId xmlns:a16="http://schemas.microsoft.com/office/drawing/2014/main" id="{91FBDBBD-D900-45D7-9748-D845E13400A3}"/>
                  </a:ext>
                </a:extLst>
              </p:cNvPr>
              <p:cNvSpPr txBox="1">
                <a:spLocks noRot="1" noChangeAspect="1" noMove="1" noResize="1" noEditPoints="1" noAdjustHandles="1" noChangeArrowheads="1" noChangeShapeType="1" noTextEdit="1"/>
              </p:cNvSpPr>
              <p:nvPr/>
            </p:nvSpPr>
            <p:spPr>
              <a:xfrm>
                <a:off x="194950" y="5486988"/>
                <a:ext cx="949924" cy="699422"/>
              </a:xfrm>
              <a:prstGeom prst="rect">
                <a:avLst/>
              </a:prstGeom>
              <a:blipFill>
                <a:blip r:embed="rId10"/>
                <a:stretch>
                  <a:fillRect b="-4348"/>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graphicFrame>
            <p:nvGraphicFramePr>
              <p:cNvPr id="87" name="Tabella 86">
                <a:extLst>
                  <a:ext uri="{FF2B5EF4-FFF2-40B4-BE49-F238E27FC236}">
                    <a16:creationId xmlns:a16="http://schemas.microsoft.com/office/drawing/2014/main" id="{413D2216-0CBD-47BB-87D3-C4942BB8369A}"/>
                  </a:ext>
                </a:extLst>
              </p:cNvPr>
              <p:cNvGraphicFramePr>
                <a:graphicFrameLocks noGrp="1"/>
              </p:cNvGraphicFramePr>
              <p:nvPr>
                <p:extLst>
                  <p:ext uri="{D42A27DB-BD31-4B8C-83A1-F6EECF244321}">
                    <p14:modId xmlns:p14="http://schemas.microsoft.com/office/powerpoint/2010/main" val="4070920209"/>
                  </p:ext>
                </p:extLst>
              </p:nvPr>
            </p:nvGraphicFramePr>
            <p:xfrm>
              <a:off x="4720560" y="5044271"/>
              <a:ext cx="2750880" cy="1584856"/>
            </p:xfrm>
            <a:graphic>
              <a:graphicData uri="http://schemas.openxmlformats.org/drawingml/2006/table">
                <a:tbl>
                  <a:tblPr firstRow="1" bandRow="1">
                    <a:tableStyleId>{21E4AEA4-8DFA-4A89-87EB-49C32662AFE0}</a:tableStyleId>
                  </a:tblPr>
                  <a:tblGrid>
                    <a:gridCol w="550176">
                      <a:extLst>
                        <a:ext uri="{9D8B030D-6E8A-4147-A177-3AD203B41FA5}">
                          <a16:colId xmlns:a16="http://schemas.microsoft.com/office/drawing/2014/main" val="1820024405"/>
                        </a:ext>
                      </a:extLst>
                    </a:gridCol>
                    <a:gridCol w="550176">
                      <a:extLst>
                        <a:ext uri="{9D8B030D-6E8A-4147-A177-3AD203B41FA5}">
                          <a16:colId xmlns:a16="http://schemas.microsoft.com/office/drawing/2014/main" val="1351186172"/>
                        </a:ext>
                      </a:extLst>
                    </a:gridCol>
                    <a:gridCol w="550176">
                      <a:extLst>
                        <a:ext uri="{9D8B030D-6E8A-4147-A177-3AD203B41FA5}">
                          <a16:colId xmlns:a16="http://schemas.microsoft.com/office/drawing/2014/main" val="3853917124"/>
                        </a:ext>
                      </a:extLst>
                    </a:gridCol>
                    <a:gridCol w="550176">
                      <a:extLst>
                        <a:ext uri="{9D8B030D-6E8A-4147-A177-3AD203B41FA5}">
                          <a16:colId xmlns:a16="http://schemas.microsoft.com/office/drawing/2014/main" val="278921252"/>
                        </a:ext>
                      </a:extLst>
                    </a:gridCol>
                    <a:gridCol w="550176">
                      <a:extLst>
                        <a:ext uri="{9D8B030D-6E8A-4147-A177-3AD203B41FA5}">
                          <a16:colId xmlns:a16="http://schemas.microsoft.com/office/drawing/2014/main" val="3229182788"/>
                        </a:ext>
                      </a:extLst>
                    </a:gridCol>
                  </a:tblGrid>
                  <a:tr h="396214">
                    <a:tc>
                      <a:txBody>
                        <a:bodyPr/>
                        <a:lstStyle/>
                        <a:p>
                          <a:endParaRPr lang="it-IT" dirty="0"/>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𝟏</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𝟐</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𝟑</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𝟒</m:t>
                                    </m:r>
                                  </m:sub>
                                </m:sSub>
                              </m:oMath>
                            </m:oMathPara>
                          </a14:m>
                          <a:endParaRPr lang="it-IT" dirty="0"/>
                        </a:p>
                      </a:txBody>
                      <a:tcPr/>
                    </a:tc>
                    <a:extLst>
                      <a:ext uri="{0D108BD9-81ED-4DB2-BD59-A6C34878D82A}">
                        <a16:rowId xmlns:a16="http://schemas.microsoft.com/office/drawing/2014/main" val="1098766557"/>
                      </a:ext>
                    </a:extLst>
                  </a:tr>
                  <a:tr h="396214">
                    <a:tc>
                      <a:txBody>
                        <a:bodyPr/>
                        <a:lstStyle/>
                        <a:p>
                          <a:pPr algn="ct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𝟏</m:t>
                                    </m:r>
                                  </m:sub>
                                </m:sSub>
                              </m:oMath>
                            </m:oMathPara>
                          </a14:m>
                          <a:endParaRPr lang="it-IT" dirty="0"/>
                        </a:p>
                      </a:txBody>
                      <a:tcPr>
                        <a:solidFill>
                          <a:srgbClr val="8CB64A"/>
                        </a:solid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2453279382"/>
                      </a:ext>
                    </a:extLst>
                  </a:tr>
                  <a:tr h="396214">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𝟐</m:t>
                                    </m:r>
                                  </m:sub>
                                </m:sSub>
                              </m:oMath>
                            </m:oMathPara>
                          </a14:m>
                          <a:endParaRPr lang="it-IT" dirty="0"/>
                        </a:p>
                      </a:txBody>
                      <a:tcPr>
                        <a:solidFill>
                          <a:srgbClr val="8CB64A"/>
                        </a:solidFill>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4258316595"/>
                      </a:ext>
                    </a:extLst>
                  </a:tr>
                  <a:tr h="396214">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𝟑</m:t>
                                    </m:r>
                                  </m:sub>
                                </m:sSub>
                              </m:oMath>
                            </m:oMathPara>
                          </a14:m>
                          <a:endParaRPr lang="it-IT" dirty="0"/>
                        </a:p>
                      </a:txBody>
                      <a:tcPr>
                        <a:solidFill>
                          <a:srgbClr val="8CB64A"/>
                        </a:solidFill>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3008953419"/>
                      </a:ext>
                    </a:extLst>
                  </a:tr>
                </a:tbl>
              </a:graphicData>
            </a:graphic>
          </p:graphicFrame>
        </mc:Choice>
        <mc:Fallback>
          <p:graphicFrame>
            <p:nvGraphicFramePr>
              <p:cNvPr id="87" name="Tabella 86">
                <a:extLst>
                  <a:ext uri="{FF2B5EF4-FFF2-40B4-BE49-F238E27FC236}">
                    <a16:creationId xmlns:a16="http://schemas.microsoft.com/office/drawing/2014/main" id="{413D2216-0CBD-47BB-87D3-C4942BB8369A}"/>
                  </a:ext>
                </a:extLst>
              </p:cNvPr>
              <p:cNvGraphicFramePr>
                <a:graphicFrameLocks noGrp="1"/>
              </p:cNvGraphicFramePr>
              <p:nvPr>
                <p:extLst>
                  <p:ext uri="{D42A27DB-BD31-4B8C-83A1-F6EECF244321}">
                    <p14:modId xmlns:p14="http://schemas.microsoft.com/office/powerpoint/2010/main" val="4070920209"/>
                  </p:ext>
                </p:extLst>
              </p:nvPr>
            </p:nvGraphicFramePr>
            <p:xfrm>
              <a:off x="4720560" y="5044271"/>
              <a:ext cx="2750880" cy="1584856"/>
            </p:xfrm>
            <a:graphic>
              <a:graphicData uri="http://schemas.openxmlformats.org/drawingml/2006/table">
                <a:tbl>
                  <a:tblPr firstRow="1" bandRow="1">
                    <a:tableStyleId>{21E4AEA4-8DFA-4A89-87EB-49C32662AFE0}</a:tableStyleId>
                  </a:tblPr>
                  <a:tblGrid>
                    <a:gridCol w="550176">
                      <a:extLst>
                        <a:ext uri="{9D8B030D-6E8A-4147-A177-3AD203B41FA5}">
                          <a16:colId xmlns:a16="http://schemas.microsoft.com/office/drawing/2014/main" val="1820024405"/>
                        </a:ext>
                      </a:extLst>
                    </a:gridCol>
                    <a:gridCol w="550176">
                      <a:extLst>
                        <a:ext uri="{9D8B030D-6E8A-4147-A177-3AD203B41FA5}">
                          <a16:colId xmlns:a16="http://schemas.microsoft.com/office/drawing/2014/main" val="1351186172"/>
                        </a:ext>
                      </a:extLst>
                    </a:gridCol>
                    <a:gridCol w="550176">
                      <a:extLst>
                        <a:ext uri="{9D8B030D-6E8A-4147-A177-3AD203B41FA5}">
                          <a16:colId xmlns:a16="http://schemas.microsoft.com/office/drawing/2014/main" val="3853917124"/>
                        </a:ext>
                      </a:extLst>
                    </a:gridCol>
                    <a:gridCol w="550176">
                      <a:extLst>
                        <a:ext uri="{9D8B030D-6E8A-4147-A177-3AD203B41FA5}">
                          <a16:colId xmlns:a16="http://schemas.microsoft.com/office/drawing/2014/main" val="278921252"/>
                        </a:ext>
                      </a:extLst>
                    </a:gridCol>
                    <a:gridCol w="550176">
                      <a:extLst>
                        <a:ext uri="{9D8B030D-6E8A-4147-A177-3AD203B41FA5}">
                          <a16:colId xmlns:a16="http://schemas.microsoft.com/office/drawing/2014/main" val="3229182788"/>
                        </a:ext>
                      </a:extLst>
                    </a:gridCol>
                  </a:tblGrid>
                  <a:tr h="396214">
                    <a:tc>
                      <a:txBody>
                        <a:bodyPr/>
                        <a:lstStyle/>
                        <a:p>
                          <a:endParaRPr lang="it-IT" dirty="0"/>
                        </a:p>
                      </a:txBody>
                      <a:tcPr>
                        <a:solidFill>
                          <a:schemeClr val="bg1"/>
                        </a:solidFill>
                      </a:tcPr>
                    </a:tc>
                    <a:tc>
                      <a:txBody>
                        <a:bodyPr/>
                        <a:lstStyle/>
                        <a:p>
                          <a:endParaRPr lang="it-IT"/>
                        </a:p>
                      </a:txBody>
                      <a:tcPr>
                        <a:blipFill>
                          <a:blip r:embed="rId11"/>
                          <a:stretch>
                            <a:fillRect l="-100000" t="-1538" r="-302198" b="-316923"/>
                          </a:stretch>
                        </a:blipFill>
                      </a:tcPr>
                    </a:tc>
                    <a:tc>
                      <a:txBody>
                        <a:bodyPr/>
                        <a:lstStyle/>
                        <a:p>
                          <a:endParaRPr lang="it-IT"/>
                        </a:p>
                      </a:txBody>
                      <a:tcPr>
                        <a:blipFill>
                          <a:blip r:embed="rId11"/>
                          <a:stretch>
                            <a:fillRect l="-202222" t="-1538" r="-205556" b="-316923"/>
                          </a:stretch>
                        </a:blipFill>
                      </a:tcPr>
                    </a:tc>
                    <a:tc>
                      <a:txBody>
                        <a:bodyPr/>
                        <a:lstStyle/>
                        <a:p>
                          <a:endParaRPr lang="it-IT"/>
                        </a:p>
                      </a:txBody>
                      <a:tcPr>
                        <a:blipFill>
                          <a:blip r:embed="rId11"/>
                          <a:stretch>
                            <a:fillRect l="-298901" t="-1538" r="-103297" b="-316923"/>
                          </a:stretch>
                        </a:blipFill>
                      </a:tcPr>
                    </a:tc>
                    <a:tc>
                      <a:txBody>
                        <a:bodyPr/>
                        <a:lstStyle/>
                        <a:p>
                          <a:endParaRPr lang="it-IT"/>
                        </a:p>
                      </a:txBody>
                      <a:tcPr>
                        <a:blipFill>
                          <a:blip r:embed="rId11"/>
                          <a:stretch>
                            <a:fillRect l="-403333" t="-1538" r="-4444" b="-316923"/>
                          </a:stretch>
                        </a:blipFill>
                      </a:tcPr>
                    </a:tc>
                    <a:extLst>
                      <a:ext uri="{0D108BD9-81ED-4DB2-BD59-A6C34878D82A}">
                        <a16:rowId xmlns:a16="http://schemas.microsoft.com/office/drawing/2014/main" val="1098766557"/>
                      </a:ext>
                    </a:extLst>
                  </a:tr>
                  <a:tr h="396214">
                    <a:tc>
                      <a:txBody>
                        <a:bodyPr/>
                        <a:lstStyle/>
                        <a:p>
                          <a:endParaRPr lang="it-IT"/>
                        </a:p>
                      </a:txBody>
                      <a:tcPr>
                        <a:blipFill>
                          <a:blip r:embed="rId11"/>
                          <a:stretch>
                            <a:fillRect l="-1111" t="-100000" r="-406667" b="-212121"/>
                          </a:stretch>
                        </a:blip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2453279382"/>
                      </a:ext>
                    </a:extLst>
                  </a:tr>
                  <a:tr h="396214">
                    <a:tc>
                      <a:txBody>
                        <a:bodyPr/>
                        <a:lstStyle/>
                        <a:p>
                          <a:endParaRPr lang="it-IT"/>
                        </a:p>
                      </a:txBody>
                      <a:tcPr>
                        <a:blipFill>
                          <a:blip r:embed="rId11"/>
                          <a:stretch>
                            <a:fillRect l="-1111" t="-203077" r="-406667" b="-115385"/>
                          </a:stretch>
                        </a:blipFill>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4258316595"/>
                      </a:ext>
                    </a:extLst>
                  </a:tr>
                  <a:tr h="396214">
                    <a:tc>
                      <a:txBody>
                        <a:bodyPr/>
                        <a:lstStyle/>
                        <a:p>
                          <a:endParaRPr lang="it-IT"/>
                        </a:p>
                      </a:txBody>
                      <a:tcPr>
                        <a:blipFill>
                          <a:blip r:embed="rId11"/>
                          <a:stretch>
                            <a:fillRect l="-1111" t="-303077" r="-406667" b="-15385"/>
                          </a:stretch>
                        </a:blipFill>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3008953419"/>
                      </a:ext>
                    </a:extLst>
                  </a:tr>
                </a:tbl>
              </a:graphicData>
            </a:graphic>
          </p:graphicFrame>
        </mc:Fallback>
      </mc:AlternateContent>
      <mc:AlternateContent xmlns:mc="http://schemas.openxmlformats.org/markup-compatibility/2006">
        <mc:Choice xmlns:a14="http://schemas.microsoft.com/office/drawing/2010/main" Requires="a14">
          <p:sp>
            <p:nvSpPr>
              <p:cNvPr id="88" name="CasellaDiTesto 87">
                <a:extLst>
                  <a:ext uri="{FF2B5EF4-FFF2-40B4-BE49-F238E27FC236}">
                    <a16:creationId xmlns:a16="http://schemas.microsoft.com/office/drawing/2014/main" id="{44C36FFB-4CC5-4209-966B-26FB39E8658F}"/>
                  </a:ext>
                </a:extLst>
              </p:cNvPr>
              <p:cNvSpPr txBox="1"/>
              <p:nvPr/>
            </p:nvSpPr>
            <p:spPr>
              <a:xfrm>
                <a:off x="7477964" y="5513533"/>
                <a:ext cx="1375440" cy="6463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it-IT" sz="2000" b="1" i="1" smtClean="0">
                          <a:latin typeface="Cambria Math" panose="02040503050406030204" pitchFamily="18" charset="0"/>
                        </a:rPr>
                        <m:t>𝑪</m:t>
                      </m:r>
                      <m:r>
                        <a:rPr lang="it-IT" sz="2000" b="1" i="1" smtClean="0">
                          <a:latin typeface="Cambria Math" panose="02040503050406030204" pitchFamily="18" charset="0"/>
                        </a:rPr>
                        <m:t>=</m:t>
                      </m:r>
                      <m:r>
                        <a:rPr lang="it-IT" sz="2000" b="1" i="1" smtClean="0">
                          <a:latin typeface="Cambria Math" panose="02040503050406030204" pitchFamily="18" charset="0"/>
                        </a:rPr>
                        <m:t>𝑶</m:t>
                      </m:r>
                      <m:r>
                        <a:rPr lang="it-IT" sz="2000" b="1" i="1" smtClean="0">
                          <a:latin typeface="Cambria Math" panose="02040503050406030204" pitchFamily="18" charset="0"/>
                        </a:rPr>
                        <m:t>−</m:t>
                      </m:r>
                      <m:r>
                        <a:rPr lang="it-IT" sz="2000" b="1" i="1" smtClean="0">
                          <a:latin typeface="Cambria Math" panose="02040503050406030204" pitchFamily="18" charset="0"/>
                        </a:rPr>
                        <m:t>𝑰</m:t>
                      </m:r>
                    </m:oMath>
                  </m:oMathPara>
                </a14:m>
                <a:endParaRPr lang="it-IT" sz="2000" b="1" dirty="0">
                  <a:latin typeface="Arial Nova" panose="020B0504020202020204" pitchFamily="34" charset="0"/>
                </a:endParaRPr>
              </a:p>
              <a:p>
                <a:r>
                  <a:rPr lang="it-IT" sz="1600" dirty="0">
                    <a:solidFill>
                      <a:schemeClr val="bg2">
                        <a:lumMod val="25000"/>
                      </a:schemeClr>
                    </a:solidFill>
                    <a:latin typeface="Arial Nova" panose="020B0504020202020204" pitchFamily="34" charset="0"/>
                  </a:rPr>
                  <a:t>Effetto netto</a:t>
                </a:r>
              </a:p>
            </p:txBody>
          </p:sp>
        </mc:Choice>
        <mc:Fallback>
          <p:sp>
            <p:nvSpPr>
              <p:cNvPr id="88" name="CasellaDiTesto 87">
                <a:extLst>
                  <a:ext uri="{FF2B5EF4-FFF2-40B4-BE49-F238E27FC236}">
                    <a16:creationId xmlns:a16="http://schemas.microsoft.com/office/drawing/2014/main" id="{44C36FFB-4CC5-4209-966B-26FB39E8658F}"/>
                  </a:ext>
                </a:extLst>
              </p:cNvPr>
              <p:cNvSpPr txBox="1">
                <a:spLocks noRot="1" noChangeAspect="1" noMove="1" noResize="1" noEditPoints="1" noAdjustHandles="1" noChangeArrowheads="1" noChangeShapeType="1" noTextEdit="1"/>
              </p:cNvSpPr>
              <p:nvPr/>
            </p:nvSpPr>
            <p:spPr>
              <a:xfrm>
                <a:off x="7477964" y="5513533"/>
                <a:ext cx="1375440" cy="646331"/>
              </a:xfrm>
              <a:prstGeom prst="rect">
                <a:avLst/>
              </a:prstGeom>
              <a:blipFill>
                <a:blip r:embed="rId12"/>
                <a:stretch>
                  <a:fillRect l="-2667" b="-11321"/>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graphicFrame>
            <p:nvGraphicFramePr>
              <p:cNvPr id="89" name="Tabella 88">
                <a:extLst>
                  <a:ext uri="{FF2B5EF4-FFF2-40B4-BE49-F238E27FC236}">
                    <a16:creationId xmlns:a16="http://schemas.microsoft.com/office/drawing/2014/main" id="{B9FD18B9-2BA3-4B06-A910-336286FF9058}"/>
                  </a:ext>
                </a:extLst>
              </p:cNvPr>
              <p:cNvGraphicFramePr>
                <a:graphicFrameLocks noGrp="1"/>
              </p:cNvGraphicFramePr>
              <p:nvPr>
                <p:extLst>
                  <p:ext uri="{D42A27DB-BD31-4B8C-83A1-F6EECF244321}">
                    <p14:modId xmlns:p14="http://schemas.microsoft.com/office/powerpoint/2010/main" val="3200689714"/>
                  </p:ext>
                </p:extLst>
              </p:nvPr>
            </p:nvGraphicFramePr>
            <p:xfrm>
              <a:off x="1038188" y="5044271"/>
              <a:ext cx="2750880" cy="1584856"/>
            </p:xfrm>
            <a:graphic>
              <a:graphicData uri="http://schemas.openxmlformats.org/drawingml/2006/table">
                <a:tbl>
                  <a:tblPr firstRow="1" bandRow="1">
                    <a:tableStyleId>{21E4AEA4-8DFA-4A89-87EB-49C32662AFE0}</a:tableStyleId>
                  </a:tblPr>
                  <a:tblGrid>
                    <a:gridCol w="550176">
                      <a:extLst>
                        <a:ext uri="{9D8B030D-6E8A-4147-A177-3AD203B41FA5}">
                          <a16:colId xmlns:a16="http://schemas.microsoft.com/office/drawing/2014/main" val="1820024405"/>
                        </a:ext>
                      </a:extLst>
                    </a:gridCol>
                    <a:gridCol w="550176">
                      <a:extLst>
                        <a:ext uri="{9D8B030D-6E8A-4147-A177-3AD203B41FA5}">
                          <a16:colId xmlns:a16="http://schemas.microsoft.com/office/drawing/2014/main" val="1351186172"/>
                        </a:ext>
                      </a:extLst>
                    </a:gridCol>
                    <a:gridCol w="550176">
                      <a:extLst>
                        <a:ext uri="{9D8B030D-6E8A-4147-A177-3AD203B41FA5}">
                          <a16:colId xmlns:a16="http://schemas.microsoft.com/office/drawing/2014/main" val="3853917124"/>
                        </a:ext>
                      </a:extLst>
                    </a:gridCol>
                    <a:gridCol w="550176">
                      <a:extLst>
                        <a:ext uri="{9D8B030D-6E8A-4147-A177-3AD203B41FA5}">
                          <a16:colId xmlns:a16="http://schemas.microsoft.com/office/drawing/2014/main" val="278921252"/>
                        </a:ext>
                      </a:extLst>
                    </a:gridCol>
                    <a:gridCol w="550176">
                      <a:extLst>
                        <a:ext uri="{9D8B030D-6E8A-4147-A177-3AD203B41FA5}">
                          <a16:colId xmlns:a16="http://schemas.microsoft.com/office/drawing/2014/main" val="3229182788"/>
                        </a:ext>
                      </a:extLst>
                    </a:gridCol>
                  </a:tblGrid>
                  <a:tr h="396214">
                    <a:tc>
                      <a:txBody>
                        <a:bodyPr/>
                        <a:lstStyle/>
                        <a:p>
                          <a:endParaRPr lang="it-IT" dirty="0"/>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𝟏</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𝟐</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𝟑</m:t>
                                    </m:r>
                                  </m:sub>
                                </m:sSub>
                              </m:oMath>
                            </m:oMathPara>
                          </a14:m>
                          <a:endParaRPr lang="it-IT"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1" i="1" smtClean="0">
                                        <a:latin typeface="Cambria Math" panose="02040503050406030204" pitchFamily="18" charset="0"/>
                                      </a:rPr>
                                      <m:t>𝒕</m:t>
                                    </m:r>
                                  </m:e>
                                  <m:sub>
                                    <m:r>
                                      <a:rPr lang="it-IT" b="1" i="1" smtClean="0">
                                        <a:latin typeface="Cambria Math" panose="02040503050406030204" pitchFamily="18" charset="0"/>
                                      </a:rPr>
                                      <m:t>𝟒</m:t>
                                    </m:r>
                                  </m:sub>
                                </m:sSub>
                              </m:oMath>
                            </m:oMathPara>
                          </a14:m>
                          <a:endParaRPr lang="it-IT" dirty="0"/>
                        </a:p>
                      </a:txBody>
                      <a:tcPr/>
                    </a:tc>
                    <a:extLst>
                      <a:ext uri="{0D108BD9-81ED-4DB2-BD59-A6C34878D82A}">
                        <a16:rowId xmlns:a16="http://schemas.microsoft.com/office/drawing/2014/main" val="1098766557"/>
                      </a:ext>
                    </a:extLst>
                  </a:tr>
                  <a:tr h="396214">
                    <a:tc>
                      <a:txBody>
                        <a:bodyPr/>
                        <a:lstStyle/>
                        <a:p>
                          <a:pPr algn="ct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𝟏</m:t>
                                    </m:r>
                                  </m:sub>
                                </m:sSub>
                              </m:oMath>
                            </m:oMathPara>
                          </a14:m>
                          <a:endParaRPr lang="it-IT" dirty="0"/>
                        </a:p>
                      </a:txBody>
                      <a:tcPr>
                        <a:solidFill>
                          <a:srgbClr val="8CB64A"/>
                        </a:solidFill>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2453279382"/>
                      </a:ext>
                    </a:extLst>
                  </a:tr>
                  <a:tr h="396214">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𝟐</m:t>
                                    </m:r>
                                  </m:sub>
                                </m:sSub>
                              </m:oMath>
                            </m:oMathPara>
                          </a14:m>
                          <a:endParaRPr lang="it-IT" dirty="0"/>
                        </a:p>
                      </a:txBody>
                      <a:tcPr>
                        <a:solidFill>
                          <a:srgbClr val="8CB64A"/>
                        </a:solid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4258316595"/>
                      </a:ext>
                    </a:extLst>
                  </a:tr>
                  <a:tr h="396214">
                    <a:tc>
                      <a:txBody>
                        <a:bodyPr/>
                        <a:lstStyle/>
                        <a:p>
                          <a:pPr/>
                          <a14:m>
                            <m:oMathPara xmlns:m="http://schemas.openxmlformats.org/officeDocument/2006/math">
                              <m:oMathParaPr>
                                <m:jc m:val="centerGroup"/>
                              </m:oMathParaPr>
                              <m:oMath xmlns:m="http://schemas.openxmlformats.org/officeDocument/2006/math">
                                <m:sSub>
                                  <m:sSubPr>
                                    <m:ctrlPr>
                                      <a:rPr lang="it-IT" i="1" smtClean="0">
                                        <a:solidFill>
                                          <a:schemeClr val="bg1"/>
                                        </a:solidFill>
                                        <a:latin typeface="Cambria Math" panose="02040503050406030204" pitchFamily="18" charset="0"/>
                                      </a:rPr>
                                    </m:ctrlPr>
                                  </m:sSubPr>
                                  <m:e>
                                    <m:r>
                                      <a:rPr lang="it-IT" b="1" i="1" smtClean="0">
                                        <a:solidFill>
                                          <a:schemeClr val="bg1"/>
                                        </a:solidFill>
                                        <a:latin typeface="Cambria Math" panose="02040503050406030204" pitchFamily="18" charset="0"/>
                                      </a:rPr>
                                      <m:t>𝒑</m:t>
                                    </m:r>
                                  </m:e>
                                  <m:sub>
                                    <m:r>
                                      <a:rPr lang="it-IT" b="1" i="1" smtClean="0">
                                        <a:solidFill>
                                          <a:schemeClr val="bg1"/>
                                        </a:solidFill>
                                        <a:latin typeface="Cambria Math" panose="02040503050406030204" pitchFamily="18" charset="0"/>
                                      </a:rPr>
                                      <m:t>𝟑</m:t>
                                    </m:r>
                                  </m:sub>
                                </m:sSub>
                              </m:oMath>
                            </m:oMathPara>
                          </a14:m>
                          <a:endParaRPr lang="it-IT" dirty="0"/>
                        </a:p>
                      </a:txBody>
                      <a:tcPr>
                        <a:solidFill>
                          <a:srgbClr val="8CB64A"/>
                        </a:solid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extLst>
                      <a:ext uri="{0D108BD9-81ED-4DB2-BD59-A6C34878D82A}">
                        <a16:rowId xmlns:a16="http://schemas.microsoft.com/office/drawing/2014/main" val="3008953419"/>
                      </a:ext>
                    </a:extLst>
                  </a:tr>
                </a:tbl>
              </a:graphicData>
            </a:graphic>
          </p:graphicFrame>
        </mc:Choice>
        <mc:Fallback>
          <p:graphicFrame>
            <p:nvGraphicFramePr>
              <p:cNvPr id="89" name="Tabella 88">
                <a:extLst>
                  <a:ext uri="{FF2B5EF4-FFF2-40B4-BE49-F238E27FC236}">
                    <a16:creationId xmlns:a16="http://schemas.microsoft.com/office/drawing/2014/main" id="{B9FD18B9-2BA3-4B06-A910-336286FF9058}"/>
                  </a:ext>
                </a:extLst>
              </p:cNvPr>
              <p:cNvGraphicFramePr>
                <a:graphicFrameLocks noGrp="1"/>
              </p:cNvGraphicFramePr>
              <p:nvPr>
                <p:extLst>
                  <p:ext uri="{D42A27DB-BD31-4B8C-83A1-F6EECF244321}">
                    <p14:modId xmlns:p14="http://schemas.microsoft.com/office/powerpoint/2010/main" val="3200689714"/>
                  </p:ext>
                </p:extLst>
              </p:nvPr>
            </p:nvGraphicFramePr>
            <p:xfrm>
              <a:off x="1038188" y="5044271"/>
              <a:ext cx="2750880" cy="1584856"/>
            </p:xfrm>
            <a:graphic>
              <a:graphicData uri="http://schemas.openxmlformats.org/drawingml/2006/table">
                <a:tbl>
                  <a:tblPr firstRow="1" bandRow="1">
                    <a:tableStyleId>{21E4AEA4-8DFA-4A89-87EB-49C32662AFE0}</a:tableStyleId>
                  </a:tblPr>
                  <a:tblGrid>
                    <a:gridCol w="550176">
                      <a:extLst>
                        <a:ext uri="{9D8B030D-6E8A-4147-A177-3AD203B41FA5}">
                          <a16:colId xmlns:a16="http://schemas.microsoft.com/office/drawing/2014/main" val="1820024405"/>
                        </a:ext>
                      </a:extLst>
                    </a:gridCol>
                    <a:gridCol w="550176">
                      <a:extLst>
                        <a:ext uri="{9D8B030D-6E8A-4147-A177-3AD203B41FA5}">
                          <a16:colId xmlns:a16="http://schemas.microsoft.com/office/drawing/2014/main" val="1351186172"/>
                        </a:ext>
                      </a:extLst>
                    </a:gridCol>
                    <a:gridCol w="550176">
                      <a:extLst>
                        <a:ext uri="{9D8B030D-6E8A-4147-A177-3AD203B41FA5}">
                          <a16:colId xmlns:a16="http://schemas.microsoft.com/office/drawing/2014/main" val="3853917124"/>
                        </a:ext>
                      </a:extLst>
                    </a:gridCol>
                    <a:gridCol w="550176">
                      <a:extLst>
                        <a:ext uri="{9D8B030D-6E8A-4147-A177-3AD203B41FA5}">
                          <a16:colId xmlns:a16="http://schemas.microsoft.com/office/drawing/2014/main" val="278921252"/>
                        </a:ext>
                      </a:extLst>
                    </a:gridCol>
                    <a:gridCol w="550176">
                      <a:extLst>
                        <a:ext uri="{9D8B030D-6E8A-4147-A177-3AD203B41FA5}">
                          <a16:colId xmlns:a16="http://schemas.microsoft.com/office/drawing/2014/main" val="3229182788"/>
                        </a:ext>
                      </a:extLst>
                    </a:gridCol>
                  </a:tblGrid>
                  <a:tr h="396214">
                    <a:tc>
                      <a:txBody>
                        <a:bodyPr/>
                        <a:lstStyle/>
                        <a:p>
                          <a:endParaRPr lang="it-IT" dirty="0"/>
                        </a:p>
                      </a:txBody>
                      <a:tcPr>
                        <a:solidFill>
                          <a:schemeClr val="bg1"/>
                        </a:solidFill>
                      </a:tcPr>
                    </a:tc>
                    <a:tc>
                      <a:txBody>
                        <a:bodyPr/>
                        <a:lstStyle/>
                        <a:p>
                          <a:endParaRPr lang="it-IT"/>
                        </a:p>
                      </a:txBody>
                      <a:tcPr>
                        <a:blipFill>
                          <a:blip r:embed="rId13"/>
                          <a:stretch>
                            <a:fillRect l="-100000" t="-1538" r="-302198" b="-316923"/>
                          </a:stretch>
                        </a:blipFill>
                      </a:tcPr>
                    </a:tc>
                    <a:tc>
                      <a:txBody>
                        <a:bodyPr/>
                        <a:lstStyle/>
                        <a:p>
                          <a:endParaRPr lang="it-IT"/>
                        </a:p>
                      </a:txBody>
                      <a:tcPr>
                        <a:blipFill>
                          <a:blip r:embed="rId13"/>
                          <a:stretch>
                            <a:fillRect l="-202222" t="-1538" r="-205556" b="-316923"/>
                          </a:stretch>
                        </a:blipFill>
                      </a:tcPr>
                    </a:tc>
                    <a:tc>
                      <a:txBody>
                        <a:bodyPr/>
                        <a:lstStyle/>
                        <a:p>
                          <a:endParaRPr lang="it-IT"/>
                        </a:p>
                      </a:txBody>
                      <a:tcPr>
                        <a:blipFill>
                          <a:blip r:embed="rId13"/>
                          <a:stretch>
                            <a:fillRect l="-298901" t="-1538" r="-103297" b="-316923"/>
                          </a:stretch>
                        </a:blipFill>
                      </a:tcPr>
                    </a:tc>
                    <a:tc>
                      <a:txBody>
                        <a:bodyPr/>
                        <a:lstStyle/>
                        <a:p>
                          <a:endParaRPr lang="it-IT"/>
                        </a:p>
                      </a:txBody>
                      <a:tcPr>
                        <a:blipFill>
                          <a:blip r:embed="rId13"/>
                          <a:stretch>
                            <a:fillRect l="-403333" t="-1538" r="-4444" b="-316923"/>
                          </a:stretch>
                        </a:blipFill>
                      </a:tcPr>
                    </a:tc>
                    <a:extLst>
                      <a:ext uri="{0D108BD9-81ED-4DB2-BD59-A6C34878D82A}">
                        <a16:rowId xmlns:a16="http://schemas.microsoft.com/office/drawing/2014/main" val="1098766557"/>
                      </a:ext>
                    </a:extLst>
                  </a:tr>
                  <a:tr h="396214">
                    <a:tc>
                      <a:txBody>
                        <a:bodyPr/>
                        <a:lstStyle/>
                        <a:p>
                          <a:endParaRPr lang="it-IT"/>
                        </a:p>
                      </a:txBody>
                      <a:tcPr>
                        <a:blipFill>
                          <a:blip r:embed="rId13"/>
                          <a:stretch>
                            <a:fillRect l="-1111" t="-100000" r="-406667" b="-212121"/>
                          </a:stretch>
                        </a:blipFill>
                      </a:tcPr>
                    </a:tc>
                    <a:tc>
                      <a:txBody>
                        <a:bodyPr/>
                        <a:lstStyle/>
                        <a:p>
                          <a:pPr algn="ctr"/>
                          <a:r>
                            <a:rPr lang="it-IT" dirty="0"/>
                            <a:t>1</a:t>
                          </a:r>
                        </a:p>
                      </a:txBody>
                      <a:tcPr/>
                    </a:tc>
                    <a:tc>
                      <a:txBody>
                        <a:bodyPr/>
                        <a:lstStyle/>
                        <a:p>
                          <a:pPr algn="ctr"/>
                          <a:r>
                            <a:rPr lang="it-IT" dirty="0"/>
                            <a:t>1</a:t>
                          </a:r>
                        </a:p>
                      </a:txBody>
                      <a:tcPr/>
                    </a:tc>
                    <a:tc>
                      <a:txBody>
                        <a:bodyPr/>
                        <a:lstStyle/>
                        <a:p>
                          <a:pPr algn="ctr"/>
                          <a:r>
                            <a:rPr lang="it-IT" dirty="0"/>
                            <a:t>0</a:t>
                          </a:r>
                        </a:p>
                      </a:txBody>
                      <a:tcPr/>
                    </a:tc>
                    <a:tc>
                      <a:txBody>
                        <a:bodyPr/>
                        <a:lstStyle/>
                        <a:p>
                          <a:pPr algn="ctr"/>
                          <a:r>
                            <a:rPr lang="it-IT" dirty="0"/>
                            <a:t>0</a:t>
                          </a:r>
                        </a:p>
                      </a:txBody>
                      <a:tcPr/>
                    </a:tc>
                    <a:extLst>
                      <a:ext uri="{0D108BD9-81ED-4DB2-BD59-A6C34878D82A}">
                        <a16:rowId xmlns:a16="http://schemas.microsoft.com/office/drawing/2014/main" val="2453279382"/>
                      </a:ext>
                    </a:extLst>
                  </a:tr>
                  <a:tr h="396214">
                    <a:tc>
                      <a:txBody>
                        <a:bodyPr/>
                        <a:lstStyle/>
                        <a:p>
                          <a:endParaRPr lang="it-IT"/>
                        </a:p>
                      </a:txBody>
                      <a:tcPr>
                        <a:blipFill>
                          <a:blip r:embed="rId13"/>
                          <a:stretch>
                            <a:fillRect l="-1111" t="-203077" r="-406667" b="-115385"/>
                          </a:stretch>
                        </a:blip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tc>
                      <a:txBody>
                        <a:bodyPr/>
                        <a:lstStyle/>
                        <a:p>
                          <a:pPr algn="ctr"/>
                          <a:r>
                            <a:rPr lang="it-IT" dirty="0"/>
                            <a:t>1</a:t>
                          </a:r>
                        </a:p>
                      </a:txBody>
                      <a:tcPr/>
                    </a:tc>
                    <a:extLst>
                      <a:ext uri="{0D108BD9-81ED-4DB2-BD59-A6C34878D82A}">
                        <a16:rowId xmlns:a16="http://schemas.microsoft.com/office/drawing/2014/main" val="4258316595"/>
                      </a:ext>
                    </a:extLst>
                  </a:tr>
                  <a:tr h="396214">
                    <a:tc>
                      <a:txBody>
                        <a:bodyPr/>
                        <a:lstStyle/>
                        <a:p>
                          <a:endParaRPr lang="it-IT"/>
                        </a:p>
                      </a:txBody>
                      <a:tcPr>
                        <a:blipFill>
                          <a:blip r:embed="rId13"/>
                          <a:stretch>
                            <a:fillRect l="-1111" t="-303077" r="-406667" b="-15385"/>
                          </a:stretch>
                        </a:blipFill>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0</a:t>
                          </a:r>
                        </a:p>
                      </a:txBody>
                      <a:tcPr/>
                    </a:tc>
                    <a:tc>
                      <a:txBody>
                        <a:bodyPr/>
                        <a:lstStyle/>
                        <a:p>
                          <a:pPr algn="ctr"/>
                          <a:r>
                            <a:rPr lang="it-IT" dirty="0"/>
                            <a:t>1</a:t>
                          </a:r>
                        </a:p>
                      </a:txBody>
                      <a:tcPr/>
                    </a:tc>
                    <a:extLst>
                      <a:ext uri="{0D108BD9-81ED-4DB2-BD59-A6C34878D82A}">
                        <a16:rowId xmlns:a16="http://schemas.microsoft.com/office/drawing/2014/main" val="3008953419"/>
                      </a:ext>
                    </a:extLst>
                  </a:tr>
                </a:tbl>
              </a:graphicData>
            </a:graphic>
          </p:graphicFrame>
        </mc:Fallback>
      </mc:AlternateContent>
      <mc:AlternateContent xmlns:mc="http://schemas.openxmlformats.org/markup-compatibility/2006">
        <mc:Choice xmlns:a14="http://schemas.microsoft.com/office/drawing/2010/main" Requires="a14">
          <p:sp>
            <p:nvSpPr>
              <p:cNvPr id="91" name="CasellaDiTesto 90">
                <a:extLst>
                  <a:ext uri="{FF2B5EF4-FFF2-40B4-BE49-F238E27FC236}">
                    <a16:creationId xmlns:a16="http://schemas.microsoft.com/office/drawing/2014/main" id="{25C5A2D3-4CF1-4518-B411-604BB21DAB37}"/>
                  </a:ext>
                </a:extLst>
              </p:cNvPr>
              <p:cNvSpPr txBox="1"/>
              <p:nvPr/>
            </p:nvSpPr>
            <p:spPr>
              <a:xfrm>
                <a:off x="3789068" y="5456422"/>
                <a:ext cx="1002653" cy="69942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it-IT" sz="2000" b="1" i="0" smtClean="0">
                          <a:latin typeface="Cambria Math" panose="02040503050406030204" pitchFamily="18" charset="0"/>
                        </a:rPr>
                        <m:t>𝐎</m:t>
                      </m:r>
                    </m:oMath>
                  </m:oMathPara>
                </a14:m>
                <a:endParaRPr lang="it-IT" sz="2000" b="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𝑗</m:t>
                          </m:r>
                        </m:sub>
                      </m:sSub>
                      <m:r>
                        <a:rPr lang="it-IT" b="0" i="1" smtClean="0">
                          <a:latin typeface="Cambria Math" panose="02040503050406030204" pitchFamily="18" charset="0"/>
                          <a:ea typeface="Cambria Math" panose="02040503050406030204" pitchFamily="18" charset="0"/>
                        </a:rPr>
                        <m:t>→</m:t>
                      </m:r>
                      <m:sSub>
                        <m:sSubPr>
                          <m:ctrlPr>
                            <a:rPr lang="it-IT"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𝑝</m:t>
                          </m:r>
                        </m:e>
                        <m:sub>
                          <m:r>
                            <a:rPr lang="it-IT" b="0" i="1" smtClean="0">
                              <a:latin typeface="Cambria Math" panose="02040503050406030204" pitchFamily="18" charset="0"/>
                              <a:ea typeface="Cambria Math" panose="02040503050406030204" pitchFamily="18" charset="0"/>
                            </a:rPr>
                            <m:t>𝑖</m:t>
                          </m:r>
                        </m:sub>
                      </m:sSub>
                    </m:oMath>
                  </m:oMathPara>
                </a14:m>
                <a:endParaRPr lang="it-IT" dirty="0">
                  <a:latin typeface="Arial Nova" panose="020B0504020202020204" pitchFamily="34" charset="0"/>
                </a:endParaRPr>
              </a:p>
            </p:txBody>
          </p:sp>
        </mc:Choice>
        <mc:Fallback>
          <p:sp>
            <p:nvSpPr>
              <p:cNvPr id="91" name="CasellaDiTesto 90">
                <a:extLst>
                  <a:ext uri="{FF2B5EF4-FFF2-40B4-BE49-F238E27FC236}">
                    <a16:creationId xmlns:a16="http://schemas.microsoft.com/office/drawing/2014/main" id="{25C5A2D3-4CF1-4518-B411-604BB21DAB37}"/>
                  </a:ext>
                </a:extLst>
              </p:cNvPr>
              <p:cNvSpPr txBox="1">
                <a:spLocks noRot="1" noChangeAspect="1" noMove="1" noResize="1" noEditPoints="1" noAdjustHandles="1" noChangeArrowheads="1" noChangeShapeType="1" noTextEdit="1"/>
              </p:cNvSpPr>
              <p:nvPr/>
            </p:nvSpPr>
            <p:spPr>
              <a:xfrm>
                <a:off x="3789068" y="5456422"/>
                <a:ext cx="1002653" cy="699422"/>
              </a:xfrm>
              <a:prstGeom prst="rect">
                <a:avLst/>
              </a:prstGeom>
              <a:blipFill>
                <a:blip r:embed="rId14"/>
                <a:stretch>
                  <a:fillRect b="-4348"/>
                </a:stretch>
              </a:blipFill>
            </p:spPr>
            <p:txBody>
              <a:bodyPr/>
              <a:lstStyle/>
              <a:p>
                <a:r>
                  <a:rPr lang="it-IT">
                    <a:noFill/>
                  </a:rPr>
                  <a:t> </a:t>
                </a:r>
              </a:p>
            </p:txBody>
          </p:sp>
        </mc:Fallback>
      </mc:AlternateContent>
      <p:sp>
        <p:nvSpPr>
          <p:cNvPr id="3" name="CasellaDiTesto 2">
            <a:extLst>
              <a:ext uri="{FF2B5EF4-FFF2-40B4-BE49-F238E27FC236}">
                <a16:creationId xmlns:a16="http://schemas.microsoft.com/office/drawing/2014/main" id="{BAF3D694-B561-476D-BFF0-3A628F9FDA8F}"/>
              </a:ext>
            </a:extLst>
          </p:cNvPr>
          <p:cNvSpPr txBox="1"/>
          <p:nvPr/>
        </p:nvSpPr>
        <p:spPr>
          <a:xfrm>
            <a:off x="5490639" y="2062616"/>
            <a:ext cx="5350090" cy="400110"/>
          </a:xfrm>
          <a:prstGeom prst="rect">
            <a:avLst/>
          </a:prstGeom>
          <a:noFill/>
        </p:spPr>
        <p:txBody>
          <a:bodyPr wrap="square" rtlCol="0">
            <a:spAutoFit/>
          </a:bodyPr>
          <a:lstStyle/>
          <a:p>
            <a:r>
              <a:rPr lang="it-IT" sz="2000" dirty="0">
                <a:latin typeface="Arial Nova" panose="020B0504020202020204" pitchFamily="34" charset="0"/>
              </a:rPr>
              <a:t>L’equazione fondamentale di questa rete è:</a:t>
            </a:r>
          </a:p>
        </p:txBody>
      </p:sp>
      <p:grpSp>
        <p:nvGrpSpPr>
          <p:cNvPr id="21" name="Gruppo 20">
            <a:extLst>
              <a:ext uri="{FF2B5EF4-FFF2-40B4-BE49-F238E27FC236}">
                <a16:creationId xmlns:a16="http://schemas.microsoft.com/office/drawing/2014/main" id="{B5F625AE-81D1-4E7B-86C2-F77108382585}"/>
              </a:ext>
            </a:extLst>
          </p:cNvPr>
          <p:cNvGrpSpPr/>
          <p:nvPr/>
        </p:nvGrpSpPr>
        <p:grpSpPr>
          <a:xfrm>
            <a:off x="5237962" y="2518191"/>
            <a:ext cx="6206175" cy="1877084"/>
            <a:chOff x="5294460" y="2580326"/>
            <a:chExt cx="6206175" cy="1877084"/>
          </a:xfrm>
        </p:grpSpPr>
        <mc:AlternateContent xmlns:mc="http://schemas.openxmlformats.org/markup-compatibility/2006">
          <mc:Choice xmlns:a14="http://schemas.microsoft.com/office/drawing/2010/main" Requires="a14">
            <p:graphicFrame>
              <p:nvGraphicFramePr>
                <p:cNvPr id="4" name="Tabella 4">
                  <a:extLst>
                    <a:ext uri="{FF2B5EF4-FFF2-40B4-BE49-F238E27FC236}">
                      <a16:creationId xmlns:a16="http://schemas.microsoft.com/office/drawing/2014/main" id="{4318B737-8868-4415-95B0-732BD52C483D}"/>
                    </a:ext>
                  </a:extLst>
                </p:cNvPr>
                <p:cNvGraphicFramePr>
                  <a:graphicFrameLocks/>
                </p:cNvGraphicFramePr>
                <p:nvPr>
                  <p:extLst>
                    <p:ext uri="{D42A27DB-BD31-4B8C-83A1-F6EECF244321}">
                      <p14:modId xmlns:p14="http://schemas.microsoft.com/office/powerpoint/2010/main" val="1654601098"/>
                    </p:ext>
                  </p:extLst>
                </p:nvPr>
              </p:nvGraphicFramePr>
              <p:xfrm>
                <a:off x="5298834" y="3028603"/>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2</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Choice>
          <mc:Fallback>
            <p:graphicFrame>
              <p:nvGraphicFramePr>
                <p:cNvPr id="4" name="Tabella 4">
                  <a:extLst>
                    <a:ext uri="{FF2B5EF4-FFF2-40B4-BE49-F238E27FC236}">
                      <a16:creationId xmlns:a16="http://schemas.microsoft.com/office/drawing/2014/main" id="{4318B737-8868-4415-95B0-732BD52C483D}"/>
                    </a:ext>
                  </a:extLst>
                </p:cNvPr>
                <p:cNvGraphicFramePr>
                  <a:graphicFrameLocks/>
                </p:cNvGraphicFramePr>
                <p:nvPr>
                  <p:extLst>
                    <p:ext uri="{D42A27DB-BD31-4B8C-83A1-F6EECF244321}">
                      <p14:modId xmlns:p14="http://schemas.microsoft.com/office/powerpoint/2010/main" val="1654601098"/>
                    </p:ext>
                  </p:extLst>
                </p:nvPr>
              </p:nvGraphicFramePr>
              <p:xfrm>
                <a:off x="5298834" y="3028603"/>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2</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 name="Tabella 5">
                  <a:extLst>
                    <a:ext uri="{FF2B5EF4-FFF2-40B4-BE49-F238E27FC236}">
                      <a16:creationId xmlns:a16="http://schemas.microsoft.com/office/drawing/2014/main" id="{6F56FBF6-4F57-47E7-9BC4-B08DA2287C80}"/>
                    </a:ext>
                  </a:extLst>
                </p:cNvPr>
                <p:cNvGraphicFramePr>
                  <a:graphicFrameLocks/>
                </p:cNvGraphicFramePr>
                <p:nvPr>
                  <p:extLst>
                    <p:ext uri="{D42A27DB-BD31-4B8C-83A1-F6EECF244321}">
                      <p14:modId xmlns:p14="http://schemas.microsoft.com/office/powerpoint/2010/main" val="610724484"/>
                    </p:ext>
                  </p:extLst>
                </p:nvPr>
              </p:nvGraphicFramePr>
              <p:xfrm>
                <a:off x="6170214" y="3007072"/>
                <a:ext cx="1769980" cy="1134051"/>
              </p:xfrm>
              <a:graphic>
                <a:graphicData uri="http://schemas.openxmlformats.org/drawingml/2006/table">
                  <a:tbl>
                    <a:tblPr firstRow="1" bandRow="1">
                      <a:tableStyleId>{C4B1156A-380E-4F78-BDF5-A606A8083BF9}</a:tableStyleId>
                    </a:tblPr>
                    <a:tblGrid>
                      <a:gridCol w="442495">
                        <a:extLst>
                          <a:ext uri="{9D8B030D-6E8A-4147-A177-3AD203B41FA5}">
                            <a16:colId xmlns:a16="http://schemas.microsoft.com/office/drawing/2014/main" val="3078929009"/>
                          </a:ext>
                        </a:extLst>
                      </a:gridCol>
                      <a:gridCol w="442495">
                        <a:extLst>
                          <a:ext uri="{9D8B030D-6E8A-4147-A177-3AD203B41FA5}">
                            <a16:colId xmlns:a16="http://schemas.microsoft.com/office/drawing/2014/main" val="2622271487"/>
                          </a:ext>
                        </a:extLst>
                      </a:gridCol>
                      <a:gridCol w="442495">
                        <a:extLst>
                          <a:ext uri="{9D8B030D-6E8A-4147-A177-3AD203B41FA5}">
                            <a16:colId xmlns:a16="http://schemas.microsoft.com/office/drawing/2014/main" val="2460450241"/>
                          </a:ext>
                        </a:extLst>
                      </a:gridCol>
                      <a:gridCol w="442495">
                        <a:extLst>
                          <a:ext uri="{9D8B030D-6E8A-4147-A177-3AD203B41FA5}">
                            <a16:colId xmlns:a16="http://schemas.microsoft.com/office/drawing/2014/main" val="2754921020"/>
                          </a:ext>
                        </a:extLst>
                      </a:gridCol>
                    </a:tblGrid>
                    <a:tr h="378017">
                      <a:tc>
                        <a:txBody>
                          <a:bodyPr/>
                          <a:lstStyle/>
                          <a:p>
                            <a:pPr algn="ctr"/>
                            <a:r>
                              <a:rPr lang="it-IT" b="0" dirty="0"/>
                              <a:t>-1</a:t>
                            </a:r>
                          </a:p>
                        </a:txBody>
                        <a:tcPr/>
                      </a:tc>
                      <a:tc>
                        <a:txBody>
                          <a:bodyPr/>
                          <a:lstStyle/>
                          <a:p>
                            <a:pPr algn="ctr"/>
                            <a:r>
                              <a:rPr lang="it-IT" b="0" dirty="0"/>
                              <a:t>-1</a:t>
                            </a:r>
                          </a:p>
                        </a:txBody>
                        <a:tcPr/>
                      </a:tc>
                      <a:tc>
                        <a:txBody>
                          <a:bodyPr/>
                          <a:lstStyle/>
                          <a:p>
                            <a:pPr algn="ctr"/>
                            <a:r>
                              <a:rPr lang="it-IT" b="0" dirty="0"/>
                              <a:t>1</a:t>
                            </a:r>
                          </a:p>
                        </a:txBody>
                        <a:tcPr/>
                      </a:tc>
                      <a:tc>
                        <a:txBody>
                          <a:bodyPr/>
                          <a:lstStyle/>
                          <a:p>
                            <a:pPr algn="ctr"/>
                            <a:r>
                              <a:rPr lang="it-IT" b="0" dirty="0"/>
                              <a:t>1</a:t>
                            </a:r>
                          </a:p>
                        </a:txBody>
                        <a:tcPr/>
                      </a:tc>
                      <a:extLst>
                        <a:ext uri="{0D108BD9-81ED-4DB2-BD59-A6C34878D82A}">
                          <a16:rowId xmlns:a16="http://schemas.microsoft.com/office/drawing/2014/main" val="3589500354"/>
                        </a:ext>
                      </a:extLst>
                    </a:tr>
                    <a:tr h="378017">
                      <a:tc>
                        <a:txBody>
                          <a:bodyPr/>
                          <a:lstStyle/>
                          <a:p>
                            <a:pPr algn="ctr"/>
                            <a:r>
                              <a:rPr lang="it-IT" b="0" dirty="0"/>
                              <a:t>1</a:t>
                            </a:r>
                          </a:p>
                        </a:txBody>
                        <a:tcPr/>
                      </a:tc>
                      <a:tc>
                        <a:txBody>
                          <a:bodyPr/>
                          <a:lstStyle/>
                          <a:p>
                            <a:pPr algn="ctr"/>
                            <a:r>
                              <a:rPr lang="it-IT" b="0" dirty="0"/>
                              <a:t>0</a:t>
                            </a:r>
                          </a:p>
                        </a:txBody>
                        <a:tcPr/>
                      </a:tc>
                      <a:tc>
                        <a:txBody>
                          <a:bodyPr/>
                          <a:lstStyle/>
                          <a:p>
                            <a:pPr algn="ctr"/>
                            <a:r>
                              <a:rPr lang="it-IT" b="0" dirty="0"/>
                              <a:t>-1</a:t>
                            </a:r>
                          </a:p>
                        </a:txBody>
                        <a:tcPr/>
                      </a:tc>
                      <a:tc>
                        <a:txBody>
                          <a:bodyPr/>
                          <a:lstStyle/>
                          <a:p>
                            <a:pPr algn="ctr"/>
                            <a:r>
                              <a:rPr lang="it-IT" b="0" dirty="0"/>
                              <a:t>-1</a:t>
                            </a:r>
                          </a:p>
                        </a:txBody>
                        <a:tcPr/>
                      </a:tc>
                      <a:extLst>
                        <a:ext uri="{0D108BD9-81ED-4DB2-BD59-A6C34878D82A}">
                          <a16:rowId xmlns:a16="http://schemas.microsoft.com/office/drawing/2014/main" val="2706074579"/>
                        </a:ext>
                      </a:extLst>
                    </a:tr>
                    <a:tr h="378017">
                      <a:tc>
                        <a:txBody>
                          <a:bodyPr/>
                          <a:lstStyle/>
                          <a:p>
                            <a:pPr algn="ctr"/>
                            <a:r>
                              <a:rPr lang="it-IT" b="0" dirty="0"/>
                              <a:t>0</a:t>
                            </a:r>
                          </a:p>
                        </a:txBody>
                        <a:tcPr/>
                      </a:tc>
                      <a:tc>
                        <a:txBody>
                          <a:bodyPr/>
                          <a:lstStyle/>
                          <a:p>
                            <a:pPr algn="ctr"/>
                            <a:r>
                              <a:rPr lang="it-IT" b="0" dirty="0"/>
                              <a:t>1</a:t>
                            </a:r>
                          </a:p>
                        </a:txBody>
                        <a:tcPr/>
                      </a:tc>
                      <a:tc>
                        <a:txBody>
                          <a:bodyPr/>
                          <a:lstStyle/>
                          <a:p>
                            <a:pPr algn="ctr"/>
                            <a:r>
                              <a:rPr lang="it-IT" b="0" dirty="0"/>
                              <a:t>0</a:t>
                            </a:r>
                          </a:p>
                        </a:txBody>
                        <a:tcPr/>
                      </a:tc>
                      <a:tc>
                        <a:txBody>
                          <a:bodyPr/>
                          <a:lstStyle/>
                          <a:p>
                            <a:pPr algn="ctr"/>
                            <a:r>
                              <a:rPr lang="it-IT" b="0" dirty="0"/>
                              <a:t>-1</a:t>
                            </a:r>
                          </a:p>
                        </a:txBody>
                        <a:tcPr/>
                      </a:tc>
                      <a:extLst>
                        <a:ext uri="{0D108BD9-81ED-4DB2-BD59-A6C34878D82A}">
                          <a16:rowId xmlns:a16="http://schemas.microsoft.com/office/drawing/2014/main" val="896367678"/>
                        </a:ext>
                      </a:extLst>
                    </a:tr>
                  </a:tbl>
                </a:graphicData>
              </a:graphic>
            </p:graphicFrame>
          </mc:Choice>
          <mc:Fallback>
            <p:graphicFrame>
              <p:nvGraphicFramePr>
                <p:cNvPr id="5" name="Tabella 5">
                  <a:extLst>
                    <a:ext uri="{FF2B5EF4-FFF2-40B4-BE49-F238E27FC236}">
                      <a16:creationId xmlns:a16="http://schemas.microsoft.com/office/drawing/2014/main" id="{6F56FBF6-4F57-47E7-9BC4-B08DA2287C80}"/>
                    </a:ext>
                  </a:extLst>
                </p:cNvPr>
                <p:cNvGraphicFramePr>
                  <a:graphicFrameLocks/>
                </p:cNvGraphicFramePr>
                <p:nvPr>
                  <p:extLst>
                    <p:ext uri="{D42A27DB-BD31-4B8C-83A1-F6EECF244321}">
                      <p14:modId xmlns:p14="http://schemas.microsoft.com/office/powerpoint/2010/main" val="610724484"/>
                    </p:ext>
                  </p:extLst>
                </p:nvPr>
              </p:nvGraphicFramePr>
              <p:xfrm>
                <a:off x="6170214" y="3007072"/>
                <a:ext cx="1769980" cy="1134051"/>
              </p:xfrm>
              <a:graphic>
                <a:graphicData uri="http://schemas.openxmlformats.org/drawingml/2006/table">
                  <a:tbl>
                    <a:tblPr firstRow="1" bandRow="1">
                      <a:tableStyleId>{C4B1156A-380E-4F78-BDF5-A606A8083BF9}</a:tableStyleId>
                    </a:tblPr>
                    <a:tblGrid>
                      <a:gridCol w="442495">
                        <a:extLst>
                          <a:ext uri="{9D8B030D-6E8A-4147-A177-3AD203B41FA5}">
                            <a16:colId xmlns:a16="http://schemas.microsoft.com/office/drawing/2014/main" val="3078929009"/>
                          </a:ext>
                        </a:extLst>
                      </a:gridCol>
                      <a:gridCol w="442495">
                        <a:extLst>
                          <a:ext uri="{9D8B030D-6E8A-4147-A177-3AD203B41FA5}">
                            <a16:colId xmlns:a16="http://schemas.microsoft.com/office/drawing/2014/main" val="2622271487"/>
                          </a:ext>
                        </a:extLst>
                      </a:gridCol>
                      <a:gridCol w="442495">
                        <a:extLst>
                          <a:ext uri="{9D8B030D-6E8A-4147-A177-3AD203B41FA5}">
                            <a16:colId xmlns:a16="http://schemas.microsoft.com/office/drawing/2014/main" val="2460450241"/>
                          </a:ext>
                        </a:extLst>
                      </a:gridCol>
                      <a:gridCol w="442495">
                        <a:extLst>
                          <a:ext uri="{9D8B030D-6E8A-4147-A177-3AD203B41FA5}">
                            <a16:colId xmlns:a16="http://schemas.microsoft.com/office/drawing/2014/main" val="2754921020"/>
                          </a:ext>
                        </a:extLst>
                      </a:gridCol>
                    </a:tblGrid>
                    <a:tr h="378017">
                      <a:tc>
                        <a:txBody>
                          <a:bodyPr/>
                          <a:lstStyle/>
                          <a:p>
                            <a:pPr algn="ctr"/>
                            <a:r>
                              <a:rPr lang="it-IT" b="0" dirty="0"/>
                              <a:t>-1</a:t>
                            </a:r>
                          </a:p>
                        </a:txBody>
                        <a:tcPr/>
                      </a:tc>
                      <a:tc>
                        <a:txBody>
                          <a:bodyPr/>
                          <a:lstStyle/>
                          <a:p>
                            <a:pPr algn="ctr"/>
                            <a:r>
                              <a:rPr lang="it-IT" b="0" dirty="0"/>
                              <a:t>-1</a:t>
                            </a:r>
                          </a:p>
                        </a:txBody>
                        <a:tcPr/>
                      </a:tc>
                      <a:tc>
                        <a:txBody>
                          <a:bodyPr/>
                          <a:lstStyle/>
                          <a:p>
                            <a:pPr algn="ctr"/>
                            <a:r>
                              <a:rPr lang="it-IT" b="0" dirty="0"/>
                              <a:t>1</a:t>
                            </a:r>
                          </a:p>
                        </a:txBody>
                        <a:tcPr/>
                      </a:tc>
                      <a:tc>
                        <a:txBody>
                          <a:bodyPr/>
                          <a:lstStyle/>
                          <a:p>
                            <a:pPr algn="ctr"/>
                            <a:r>
                              <a:rPr lang="it-IT" b="0" dirty="0"/>
                              <a:t>1</a:t>
                            </a:r>
                          </a:p>
                        </a:txBody>
                        <a:tcPr/>
                      </a:tc>
                      <a:extLst>
                        <a:ext uri="{0D108BD9-81ED-4DB2-BD59-A6C34878D82A}">
                          <a16:rowId xmlns:a16="http://schemas.microsoft.com/office/drawing/2014/main" val="3589500354"/>
                        </a:ext>
                      </a:extLst>
                    </a:tr>
                    <a:tr h="378017">
                      <a:tc>
                        <a:txBody>
                          <a:bodyPr/>
                          <a:lstStyle/>
                          <a:p>
                            <a:pPr algn="ctr"/>
                            <a:r>
                              <a:rPr lang="it-IT" b="0" dirty="0"/>
                              <a:t>1</a:t>
                            </a:r>
                          </a:p>
                        </a:txBody>
                        <a:tcPr/>
                      </a:tc>
                      <a:tc>
                        <a:txBody>
                          <a:bodyPr/>
                          <a:lstStyle/>
                          <a:p>
                            <a:pPr algn="ctr"/>
                            <a:r>
                              <a:rPr lang="it-IT" b="0" dirty="0"/>
                              <a:t>0</a:t>
                            </a:r>
                          </a:p>
                        </a:txBody>
                        <a:tcPr/>
                      </a:tc>
                      <a:tc>
                        <a:txBody>
                          <a:bodyPr/>
                          <a:lstStyle/>
                          <a:p>
                            <a:pPr algn="ctr"/>
                            <a:r>
                              <a:rPr lang="it-IT" b="0" dirty="0"/>
                              <a:t>-1</a:t>
                            </a:r>
                          </a:p>
                        </a:txBody>
                        <a:tcPr/>
                      </a:tc>
                      <a:tc>
                        <a:txBody>
                          <a:bodyPr/>
                          <a:lstStyle/>
                          <a:p>
                            <a:pPr algn="ctr"/>
                            <a:r>
                              <a:rPr lang="it-IT" b="0" dirty="0"/>
                              <a:t>-1</a:t>
                            </a:r>
                          </a:p>
                        </a:txBody>
                        <a:tcPr/>
                      </a:tc>
                      <a:extLst>
                        <a:ext uri="{0D108BD9-81ED-4DB2-BD59-A6C34878D82A}">
                          <a16:rowId xmlns:a16="http://schemas.microsoft.com/office/drawing/2014/main" val="2706074579"/>
                        </a:ext>
                      </a:extLst>
                    </a:tr>
                    <a:tr h="378017">
                      <a:tc>
                        <a:txBody>
                          <a:bodyPr/>
                          <a:lstStyle/>
                          <a:p>
                            <a:pPr algn="ctr"/>
                            <a:r>
                              <a:rPr lang="it-IT" b="0" dirty="0"/>
                              <a:t>0</a:t>
                            </a:r>
                          </a:p>
                        </a:txBody>
                        <a:tcPr/>
                      </a:tc>
                      <a:tc>
                        <a:txBody>
                          <a:bodyPr/>
                          <a:lstStyle/>
                          <a:p>
                            <a:pPr algn="ctr"/>
                            <a:r>
                              <a:rPr lang="it-IT" b="0" dirty="0"/>
                              <a:t>1</a:t>
                            </a:r>
                          </a:p>
                        </a:txBody>
                        <a:tcPr/>
                      </a:tc>
                      <a:tc>
                        <a:txBody>
                          <a:bodyPr/>
                          <a:lstStyle/>
                          <a:p>
                            <a:pPr algn="ctr"/>
                            <a:r>
                              <a:rPr lang="it-IT" b="0" dirty="0"/>
                              <a:t>0</a:t>
                            </a:r>
                          </a:p>
                        </a:txBody>
                        <a:tcPr/>
                      </a:tc>
                      <a:tc>
                        <a:txBody>
                          <a:bodyPr/>
                          <a:lstStyle/>
                          <a:p>
                            <a:pPr algn="ctr"/>
                            <a:r>
                              <a:rPr lang="it-IT" b="0" dirty="0"/>
                              <a:t>-1</a:t>
                            </a:r>
                          </a:p>
                        </a:txBody>
                        <a:tcPr/>
                      </a:tc>
                      <a:extLst>
                        <a:ext uri="{0D108BD9-81ED-4DB2-BD59-A6C34878D82A}">
                          <a16:rowId xmlns:a16="http://schemas.microsoft.com/office/drawing/2014/main" val="896367678"/>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Tabella 19">
                  <a:extLst>
                    <a:ext uri="{FF2B5EF4-FFF2-40B4-BE49-F238E27FC236}">
                      <a16:creationId xmlns:a16="http://schemas.microsoft.com/office/drawing/2014/main" id="{9C1099B9-1CE4-403A-920A-70E874C8A1DC}"/>
                    </a:ext>
                  </a:extLst>
                </p:cNvPr>
                <p:cNvGraphicFramePr>
                  <a:graphicFrameLocks/>
                </p:cNvGraphicFramePr>
                <p:nvPr>
                  <p:extLst>
                    <p:ext uri="{D42A27DB-BD31-4B8C-83A1-F6EECF244321}">
                      <p14:modId xmlns:p14="http://schemas.microsoft.com/office/powerpoint/2010/main" val="1202003871"/>
                    </p:ext>
                  </p:extLst>
                </p:nvPr>
              </p:nvGraphicFramePr>
              <p:xfrm>
                <a:off x="8425389" y="2974050"/>
                <a:ext cx="439434" cy="1483360"/>
              </p:xfrm>
              <a:graphic>
                <a:graphicData uri="http://schemas.openxmlformats.org/drawingml/2006/table">
                  <a:tbl>
                    <a:tblPr firstRow="1" bandRow="1">
                      <a:tableStyleId>{C4B1156A-380E-4F78-BDF5-A606A8083BF9}</a:tableStyleId>
                    </a:tblPr>
                    <a:tblGrid>
                      <a:gridCol w="439434">
                        <a:extLst>
                          <a:ext uri="{9D8B030D-6E8A-4147-A177-3AD203B41FA5}">
                            <a16:colId xmlns:a16="http://schemas.microsoft.com/office/drawing/2014/main" val="992347232"/>
                          </a:ext>
                        </a:extLst>
                      </a:gridCol>
                    </a:tblGrid>
                    <a:tr h="370840">
                      <a:tc>
                        <a:txBody>
                          <a:bodyPr/>
                          <a:lstStyle/>
                          <a:p>
                            <a:pPr algn="ctr"/>
                            <a:r>
                              <a:rPr lang="it-IT" b="0" dirty="0"/>
                              <a:t>2</a:t>
                            </a:r>
                          </a:p>
                        </a:txBody>
                        <a:tcPr/>
                      </a:tc>
                      <a:extLst>
                        <a:ext uri="{0D108BD9-81ED-4DB2-BD59-A6C34878D82A}">
                          <a16:rowId xmlns:a16="http://schemas.microsoft.com/office/drawing/2014/main" val="3540711396"/>
                        </a:ext>
                      </a:extLst>
                    </a:tr>
                    <a:tr h="370840">
                      <a:tc>
                        <a:txBody>
                          <a:bodyPr/>
                          <a:lstStyle/>
                          <a:p>
                            <a:pPr algn="ctr"/>
                            <a:r>
                              <a:rPr lang="it-IT" dirty="0"/>
                              <a:t>1</a:t>
                            </a:r>
                          </a:p>
                        </a:txBody>
                        <a:tcPr/>
                      </a:tc>
                      <a:extLst>
                        <a:ext uri="{0D108BD9-81ED-4DB2-BD59-A6C34878D82A}">
                          <a16:rowId xmlns:a16="http://schemas.microsoft.com/office/drawing/2014/main" val="1540255352"/>
                        </a:ext>
                      </a:extLst>
                    </a:tr>
                    <a:tr h="370840">
                      <a:tc>
                        <a:txBody>
                          <a:bodyPr/>
                          <a:lstStyle/>
                          <a:p>
                            <a:pPr algn="ctr"/>
                            <a:r>
                              <a:rPr lang="it-IT" dirty="0"/>
                              <a:t>1</a:t>
                            </a:r>
                          </a:p>
                        </a:txBody>
                        <a:tcPr/>
                      </a:tc>
                      <a:extLst>
                        <a:ext uri="{0D108BD9-81ED-4DB2-BD59-A6C34878D82A}">
                          <a16:rowId xmlns:a16="http://schemas.microsoft.com/office/drawing/2014/main" val="1848110178"/>
                        </a:ext>
                      </a:extLst>
                    </a:tr>
                    <a:tr h="370840">
                      <a:tc>
                        <a:txBody>
                          <a:bodyPr/>
                          <a:lstStyle/>
                          <a:p>
                            <a:pPr algn="ctr"/>
                            <a:r>
                              <a:rPr lang="it-IT" dirty="0"/>
                              <a:t>1</a:t>
                            </a:r>
                          </a:p>
                        </a:txBody>
                        <a:tcPr/>
                      </a:tc>
                      <a:extLst>
                        <a:ext uri="{0D108BD9-81ED-4DB2-BD59-A6C34878D82A}">
                          <a16:rowId xmlns:a16="http://schemas.microsoft.com/office/drawing/2014/main" val="1384303899"/>
                        </a:ext>
                      </a:extLst>
                    </a:tr>
                  </a:tbl>
                </a:graphicData>
              </a:graphic>
            </p:graphicFrame>
          </mc:Choice>
          <mc:Fallback>
            <p:graphicFrame>
              <p:nvGraphicFramePr>
                <p:cNvPr id="6" name="Tabella 19">
                  <a:extLst>
                    <a:ext uri="{FF2B5EF4-FFF2-40B4-BE49-F238E27FC236}">
                      <a16:creationId xmlns:a16="http://schemas.microsoft.com/office/drawing/2014/main" id="{9C1099B9-1CE4-403A-920A-70E874C8A1DC}"/>
                    </a:ext>
                  </a:extLst>
                </p:cNvPr>
                <p:cNvGraphicFramePr>
                  <a:graphicFrameLocks/>
                </p:cNvGraphicFramePr>
                <p:nvPr>
                  <p:extLst>
                    <p:ext uri="{D42A27DB-BD31-4B8C-83A1-F6EECF244321}">
                      <p14:modId xmlns:p14="http://schemas.microsoft.com/office/powerpoint/2010/main" val="1202003871"/>
                    </p:ext>
                  </p:extLst>
                </p:nvPr>
              </p:nvGraphicFramePr>
              <p:xfrm>
                <a:off x="8425389" y="2974050"/>
                <a:ext cx="439434" cy="1483360"/>
              </p:xfrm>
              <a:graphic>
                <a:graphicData uri="http://schemas.openxmlformats.org/drawingml/2006/table">
                  <a:tbl>
                    <a:tblPr firstRow="1" bandRow="1">
                      <a:tableStyleId>{C4B1156A-380E-4F78-BDF5-A606A8083BF9}</a:tableStyleId>
                    </a:tblPr>
                    <a:tblGrid>
                      <a:gridCol w="439434">
                        <a:extLst>
                          <a:ext uri="{9D8B030D-6E8A-4147-A177-3AD203B41FA5}">
                            <a16:colId xmlns:a16="http://schemas.microsoft.com/office/drawing/2014/main" val="992347232"/>
                          </a:ext>
                        </a:extLst>
                      </a:gridCol>
                    </a:tblGrid>
                    <a:tr h="370840">
                      <a:tc>
                        <a:txBody>
                          <a:bodyPr/>
                          <a:lstStyle/>
                          <a:p>
                            <a:pPr algn="ctr"/>
                            <a:r>
                              <a:rPr lang="it-IT" b="0" dirty="0"/>
                              <a:t>2</a:t>
                            </a:r>
                          </a:p>
                        </a:txBody>
                        <a:tcPr/>
                      </a:tc>
                      <a:extLst>
                        <a:ext uri="{0D108BD9-81ED-4DB2-BD59-A6C34878D82A}">
                          <a16:rowId xmlns:a16="http://schemas.microsoft.com/office/drawing/2014/main" val="3540711396"/>
                        </a:ext>
                      </a:extLst>
                    </a:tr>
                    <a:tr h="370840">
                      <a:tc>
                        <a:txBody>
                          <a:bodyPr/>
                          <a:lstStyle/>
                          <a:p>
                            <a:pPr algn="ctr"/>
                            <a:r>
                              <a:rPr lang="it-IT" dirty="0"/>
                              <a:t>1</a:t>
                            </a:r>
                          </a:p>
                        </a:txBody>
                        <a:tcPr/>
                      </a:tc>
                      <a:extLst>
                        <a:ext uri="{0D108BD9-81ED-4DB2-BD59-A6C34878D82A}">
                          <a16:rowId xmlns:a16="http://schemas.microsoft.com/office/drawing/2014/main" val="1540255352"/>
                        </a:ext>
                      </a:extLst>
                    </a:tr>
                    <a:tr h="370840">
                      <a:tc>
                        <a:txBody>
                          <a:bodyPr/>
                          <a:lstStyle/>
                          <a:p>
                            <a:pPr algn="ctr"/>
                            <a:r>
                              <a:rPr lang="it-IT" dirty="0"/>
                              <a:t>1</a:t>
                            </a:r>
                          </a:p>
                        </a:txBody>
                        <a:tcPr/>
                      </a:tc>
                      <a:extLst>
                        <a:ext uri="{0D108BD9-81ED-4DB2-BD59-A6C34878D82A}">
                          <a16:rowId xmlns:a16="http://schemas.microsoft.com/office/drawing/2014/main" val="1848110178"/>
                        </a:ext>
                      </a:extLst>
                    </a:tr>
                    <a:tr h="370840">
                      <a:tc>
                        <a:txBody>
                          <a:bodyPr/>
                          <a:lstStyle/>
                          <a:p>
                            <a:pPr algn="ctr"/>
                            <a:r>
                              <a:rPr lang="it-IT" dirty="0"/>
                              <a:t>1</a:t>
                            </a:r>
                          </a:p>
                        </a:txBody>
                        <a:tcPr/>
                      </a:tc>
                      <a:extLst>
                        <a:ext uri="{0D108BD9-81ED-4DB2-BD59-A6C34878D82A}">
                          <a16:rowId xmlns:a16="http://schemas.microsoft.com/office/drawing/2014/main" val="1384303899"/>
                        </a:ext>
                      </a:extLst>
                    </a:tr>
                  </a:tbl>
                </a:graphicData>
              </a:graphic>
            </p:graphicFrame>
          </mc:Fallback>
        </mc:AlternateContent>
        <p:sp>
          <p:nvSpPr>
            <p:cNvPr id="20" name="CasellaDiTesto 19">
              <a:extLst>
                <a:ext uri="{FF2B5EF4-FFF2-40B4-BE49-F238E27FC236}">
                  <a16:creationId xmlns:a16="http://schemas.microsoft.com/office/drawing/2014/main" id="{5FC77129-36B3-4275-A3A6-0A4CE6B26657}"/>
                </a:ext>
              </a:extLst>
            </p:cNvPr>
            <p:cNvSpPr txBox="1">
              <a:spLocks/>
            </p:cNvSpPr>
            <p:nvPr/>
          </p:nvSpPr>
          <p:spPr>
            <a:xfrm>
              <a:off x="5730148" y="3384808"/>
              <a:ext cx="348094" cy="369332"/>
            </a:xfrm>
            <a:prstGeom prst="rect">
              <a:avLst/>
            </a:prstGeom>
            <a:noFill/>
          </p:spPr>
          <p:txBody>
            <a:bodyPr wrap="square" rtlCol="0">
              <a:spAutoFit/>
            </a:bodyPr>
            <a:lstStyle/>
            <a:p>
              <a:pPr algn="ctr"/>
              <a:r>
                <a:rPr lang="it-IT" dirty="0">
                  <a:latin typeface="Arial Nova" panose="020B0504020202020204" pitchFamily="34" charset="0"/>
                </a:rPr>
                <a:t>+</a:t>
              </a:r>
            </a:p>
          </p:txBody>
        </p:sp>
        <p:sp>
          <p:nvSpPr>
            <p:cNvPr id="43" name="CasellaDiTesto 42">
              <a:extLst>
                <a:ext uri="{FF2B5EF4-FFF2-40B4-BE49-F238E27FC236}">
                  <a16:creationId xmlns:a16="http://schemas.microsoft.com/office/drawing/2014/main" id="{7A8F6F57-794B-4C7D-A643-2C96002853A8}"/>
                </a:ext>
              </a:extLst>
            </p:cNvPr>
            <p:cNvSpPr txBox="1">
              <a:spLocks/>
            </p:cNvSpPr>
            <p:nvPr/>
          </p:nvSpPr>
          <p:spPr>
            <a:xfrm>
              <a:off x="8032166" y="3384808"/>
              <a:ext cx="339338" cy="369332"/>
            </a:xfrm>
            <a:prstGeom prst="rect">
              <a:avLst/>
            </a:prstGeom>
            <a:noFill/>
          </p:spPr>
          <p:txBody>
            <a:bodyPr wrap="square" rtlCol="0">
              <a:spAutoFit/>
            </a:bodyPr>
            <a:lstStyle/>
            <a:p>
              <a:pPr algn="ctr"/>
              <a:r>
                <a:rPr lang="it-IT" dirty="0">
                  <a:latin typeface="Arial Nova" panose="020B0504020202020204" pitchFamily="34" charset="0"/>
                </a:rPr>
                <a:t>x</a:t>
              </a:r>
            </a:p>
          </p:txBody>
        </p:sp>
        <p:sp>
          <p:nvSpPr>
            <p:cNvPr id="44" name="CasellaDiTesto 43">
              <a:extLst>
                <a:ext uri="{FF2B5EF4-FFF2-40B4-BE49-F238E27FC236}">
                  <a16:creationId xmlns:a16="http://schemas.microsoft.com/office/drawing/2014/main" id="{1D271C69-54BD-4167-898F-C9A7F8F8B3D5}"/>
                </a:ext>
              </a:extLst>
            </p:cNvPr>
            <p:cNvSpPr txBox="1">
              <a:spLocks/>
            </p:cNvSpPr>
            <p:nvPr/>
          </p:nvSpPr>
          <p:spPr>
            <a:xfrm>
              <a:off x="8917861" y="3386058"/>
              <a:ext cx="348094" cy="369332"/>
            </a:xfrm>
            <a:prstGeom prst="rect">
              <a:avLst/>
            </a:prstGeom>
            <a:noFill/>
          </p:spPr>
          <p:txBody>
            <a:bodyPr wrap="square" rtlCol="0">
              <a:spAutoFit/>
            </a:bodyPr>
            <a:lstStyle/>
            <a:p>
              <a:pPr algn="ctr"/>
              <a:r>
                <a:rPr lang="it-IT" dirty="0">
                  <a:latin typeface="Arial Nova" panose="020B0504020202020204" pitchFamily="34" charset="0"/>
                </a:rPr>
                <a:t>=</a:t>
              </a:r>
            </a:p>
          </p:txBody>
        </p:sp>
        <mc:AlternateContent xmlns:mc="http://schemas.openxmlformats.org/markup-compatibility/2006">
          <mc:Choice xmlns:a14="http://schemas.microsoft.com/office/drawing/2010/main" Requires="a14">
            <p:graphicFrame>
              <p:nvGraphicFramePr>
                <p:cNvPr id="45" name="Tabella 4">
                  <a:extLst>
                    <a:ext uri="{FF2B5EF4-FFF2-40B4-BE49-F238E27FC236}">
                      <a16:creationId xmlns:a16="http://schemas.microsoft.com/office/drawing/2014/main" id="{A367EA70-5246-4153-B5FE-7A7601A0364D}"/>
                    </a:ext>
                  </a:extLst>
                </p:cNvPr>
                <p:cNvGraphicFramePr>
                  <a:graphicFrameLocks/>
                </p:cNvGraphicFramePr>
                <p:nvPr>
                  <p:extLst>
                    <p:ext uri="{D42A27DB-BD31-4B8C-83A1-F6EECF244321}">
                      <p14:modId xmlns:p14="http://schemas.microsoft.com/office/powerpoint/2010/main" val="1303344491"/>
                    </p:ext>
                  </p:extLst>
                </p:nvPr>
              </p:nvGraphicFramePr>
              <p:xfrm>
                <a:off x="9355170" y="2995043"/>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2</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Choice>
          <mc:Fallback>
            <p:graphicFrame>
              <p:nvGraphicFramePr>
                <p:cNvPr id="45" name="Tabella 4">
                  <a:extLst>
                    <a:ext uri="{FF2B5EF4-FFF2-40B4-BE49-F238E27FC236}">
                      <a16:creationId xmlns:a16="http://schemas.microsoft.com/office/drawing/2014/main" id="{A367EA70-5246-4153-B5FE-7A7601A0364D}"/>
                    </a:ext>
                  </a:extLst>
                </p:cNvPr>
                <p:cNvGraphicFramePr>
                  <a:graphicFrameLocks/>
                </p:cNvGraphicFramePr>
                <p:nvPr>
                  <p:extLst>
                    <p:ext uri="{D42A27DB-BD31-4B8C-83A1-F6EECF244321}">
                      <p14:modId xmlns:p14="http://schemas.microsoft.com/office/powerpoint/2010/main" val="1303344491"/>
                    </p:ext>
                  </p:extLst>
                </p:nvPr>
              </p:nvGraphicFramePr>
              <p:xfrm>
                <a:off x="9355170" y="2995043"/>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2</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47" name="Tabella 4">
                  <a:extLst>
                    <a:ext uri="{FF2B5EF4-FFF2-40B4-BE49-F238E27FC236}">
                      <a16:creationId xmlns:a16="http://schemas.microsoft.com/office/drawing/2014/main" id="{F3F94FAD-F167-41C1-9686-E81CACE7C287}"/>
                    </a:ext>
                  </a:extLst>
                </p:cNvPr>
                <p:cNvGraphicFramePr>
                  <a:graphicFrameLocks/>
                </p:cNvGraphicFramePr>
                <p:nvPr>
                  <p:extLst>
                    <p:ext uri="{D42A27DB-BD31-4B8C-83A1-F6EECF244321}">
                      <p14:modId xmlns:p14="http://schemas.microsoft.com/office/powerpoint/2010/main" val="366440223"/>
                    </p:ext>
                  </p:extLst>
                </p:nvPr>
              </p:nvGraphicFramePr>
              <p:xfrm>
                <a:off x="10136332" y="3007072"/>
                <a:ext cx="439434" cy="1112520"/>
              </p:xfrm>
              <a:graphic>
                <a:graphicData uri="http://schemas.openxmlformats.org/drawingml/2006/table">
                  <a:tbl>
                    <a:tblPr firstRow="1" bandRow="1">
                      <a:tableStyleId>{C4B1156A-380E-4F78-BDF5-A606A8083BF9}</a:tableStyleId>
                    </a:tblPr>
                    <a:tblGrid>
                      <a:gridCol w="439434">
                        <a:extLst>
                          <a:ext uri="{9D8B030D-6E8A-4147-A177-3AD203B41FA5}">
                            <a16:colId xmlns:a16="http://schemas.microsoft.com/office/drawing/2014/main" val="591251068"/>
                          </a:ext>
                        </a:extLst>
                      </a:gridCol>
                    </a:tblGrid>
                    <a:tr h="370840">
                      <a:tc>
                        <a:txBody>
                          <a:bodyPr/>
                          <a:lstStyle/>
                          <a:p>
                            <a:pPr algn="ctr"/>
                            <a:r>
                              <a:rPr lang="it-IT" b="0" dirty="0"/>
                              <a:t>-1</a:t>
                            </a:r>
                          </a:p>
                        </a:txBody>
                        <a:tcPr/>
                      </a:tc>
                      <a:extLst>
                        <a:ext uri="{0D108BD9-81ED-4DB2-BD59-A6C34878D82A}">
                          <a16:rowId xmlns:a16="http://schemas.microsoft.com/office/drawing/2014/main" val="1123786210"/>
                        </a:ext>
                      </a:extLst>
                    </a:tr>
                    <a:tr h="370840">
                      <a:tc>
                        <a:txBody>
                          <a:bodyPr/>
                          <a:lstStyle/>
                          <a:p>
                            <a:pPr algn="ctr"/>
                            <a:r>
                              <a:rPr lang="it-IT" b="0" dirty="0"/>
                              <a:t>0</a:t>
                            </a:r>
                          </a:p>
                        </a:txBody>
                        <a:tcPr/>
                      </a:tc>
                      <a:extLst>
                        <a:ext uri="{0D108BD9-81ED-4DB2-BD59-A6C34878D82A}">
                          <a16:rowId xmlns:a16="http://schemas.microsoft.com/office/drawing/2014/main" val="3389138433"/>
                        </a:ext>
                      </a:extLst>
                    </a:tr>
                    <a:tr h="370840">
                      <a:tc>
                        <a:txBody>
                          <a:bodyPr/>
                          <a:lstStyle/>
                          <a:p>
                            <a:pPr algn="ctr"/>
                            <a:r>
                              <a:rPr lang="it-IT" b="0" dirty="0"/>
                              <a:t>0</a:t>
                            </a:r>
                          </a:p>
                        </a:txBody>
                        <a:tcPr/>
                      </a:tc>
                      <a:extLst>
                        <a:ext uri="{0D108BD9-81ED-4DB2-BD59-A6C34878D82A}">
                          <a16:rowId xmlns:a16="http://schemas.microsoft.com/office/drawing/2014/main" val="4031427230"/>
                        </a:ext>
                      </a:extLst>
                    </a:tr>
                  </a:tbl>
                </a:graphicData>
              </a:graphic>
            </p:graphicFrame>
          </mc:Choice>
          <mc:Fallback>
            <p:graphicFrame>
              <p:nvGraphicFramePr>
                <p:cNvPr id="47" name="Tabella 4">
                  <a:extLst>
                    <a:ext uri="{FF2B5EF4-FFF2-40B4-BE49-F238E27FC236}">
                      <a16:creationId xmlns:a16="http://schemas.microsoft.com/office/drawing/2014/main" id="{F3F94FAD-F167-41C1-9686-E81CACE7C287}"/>
                    </a:ext>
                  </a:extLst>
                </p:cNvPr>
                <p:cNvGraphicFramePr>
                  <a:graphicFrameLocks/>
                </p:cNvGraphicFramePr>
                <p:nvPr>
                  <p:extLst>
                    <p:ext uri="{D42A27DB-BD31-4B8C-83A1-F6EECF244321}">
                      <p14:modId xmlns:p14="http://schemas.microsoft.com/office/powerpoint/2010/main" val="366440223"/>
                    </p:ext>
                  </p:extLst>
                </p:nvPr>
              </p:nvGraphicFramePr>
              <p:xfrm>
                <a:off x="10136332" y="3007072"/>
                <a:ext cx="439434" cy="1112520"/>
              </p:xfrm>
              <a:graphic>
                <a:graphicData uri="http://schemas.openxmlformats.org/drawingml/2006/table">
                  <a:tbl>
                    <a:tblPr firstRow="1" bandRow="1">
                      <a:tableStyleId>{C4B1156A-380E-4F78-BDF5-A606A8083BF9}</a:tableStyleId>
                    </a:tblPr>
                    <a:tblGrid>
                      <a:gridCol w="439434">
                        <a:extLst>
                          <a:ext uri="{9D8B030D-6E8A-4147-A177-3AD203B41FA5}">
                            <a16:colId xmlns:a16="http://schemas.microsoft.com/office/drawing/2014/main" val="591251068"/>
                          </a:ext>
                        </a:extLst>
                      </a:gridCol>
                    </a:tblGrid>
                    <a:tr h="370840">
                      <a:tc>
                        <a:txBody>
                          <a:bodyPr/>
                          <a:lstStyle/>
                          <a:p>
                            <a:pPr algn="ctr"/>
                            <a:r>
                              <a:rPr lang="it-IT" b="0" dirty="0"/>
                              <a:t>-1</a:t>
                            </a:r>
                          </a:p>
                        </a:txBody>
                        <a:tcPr/>
                      </a:tc>
                      <a:extLst>
                        <a:ext uri="{0D108BD9-81ED-4DB2-BD59-A6C34878D82A}">
                          <a16:rowId xmlns:a16="http://schemas.microsoft.com/office/drawing/2014/main" val="1123786210"/>
                        </a:ext>
                      </a:extLst>
                    </a:tr>
                    <a:tr h="370840">
                      <a:tc>
                        <a:txBody>
                          <a:bodyPr/>
                          <a:lstStyle/>
                          <a:p>
                            <a:pPr algn="ctr"/>
                            <a:r>
                              <a:rPr lang="it-IT" b="0" dirty="0"/>
                              <a:t>0</a:t>
                            </a:r>
                          </a:p>
                        </a:txBody>
                        <a:tcPr/>
                      </a:tc>
                      <a:extLst>
                        <a:ext uri="{0D108BD9-81ED-4DB2-BD59-A6C34878D82A}">
                          <a16:rowId xmlns:a16="http://schemas.microsoft.com/office/drawing/2014/main" val="3389138433"/>
                        </a:ext>
                      </a:extLst>
                    </a:tr>
                    <a:tr h="370840">
                      <a:tc>
                        <a:txBody>
                          <a:bodyPr/>
                          <a:lstStyle/>
                          <a:p>
                            <a:pPr algn="ctr"/>
                            <a:r>
                              <a:rPr lang="it-IT" b="0" dirty="0"/>
                              <a:t>0</a:t>
                            </a:r>
                          </a:p>
                        </a:txBody>
                        <a:tcPr/>
                      </a:tc>
                      <a:extLst>
                        <a:ext uri="{0D108BD9-81ED-4DB2-BD59-A6C34878D82A}">
                          <a16:rowId xmlns:a16="http://schemas.microsoft.com/office/drawing/2014/main" val="4031427230"/>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48" name="Tabella 4">
                  <a:extLst>
                    <a:ext uri="{FF2B5EF4-FFF2-40B4-BE49-F238E27FC236}">
                      <a16:creationId xmlns:a16="http://schemas.microsoft.com/office/drawing/2014/main" id="{00EC69F9-0066-4EC9-9012-2F5412E3FDEA}"/>
                    </a:ext>
                  </a:extLst>
                </p:cNvPr>
                <p:cNvGraphicFramePr>
                  <a:graphicFrameLocks/>
                </p:cNvGraphicFramePr>
                <p:nvPr>
                  <p:extLst>
                    <p:ext uri="{D42A27DB-BD31-4B8C-83A1-F6EECF244321}">
                      <p14:modId xmlns:p14="http://schemas.microsoft.com/office/powerpoint/2010/main" val="3170568108"/>
                    </p:ext>
                  </p:extLst>
                </p:nvPr>
              </p:nvGraphicFramePr>
              <p:xfrm>
                <a:off x="11117026" y="3007072"/>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1</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Choice>
          <mc:Fallback>
            <p:graphicFrame>
              <p:nvGraphicFramePr>
                <p:cNvPr id="48" name="Tabella 4">
                  <a:extLst>
                    <a:ext uri="{FF2B5EF4-FFF2-40B4-BE49-F238E27FC236}">
                      <a16:creationId xmlns:a16="http://schemas.microsoft.com/office/drawing/2014/main" id="{00EC69F9-0066-4EC9-9012-2F5412E3FDEA}"/>
                    </a:ext>
                  </a:extLst>
                </p:cNvPr>
                <p:cNvGraphicFramePr>
                  <a:graphicFrameLocks/>
                </p:cNvGraphicFramePr>
                <p:nvPr>
                  <p:extLst>
                    <p:ext uri="{D42A27DB-BD31-4B8C-83A1-F6EECF244321}">
                      <p14:modId xmlns:p14="http://schemas.microsoft.com/office/powerpoint/2010/main" val="3170568108"/>
                    </p:ext>
                  </p:extLst>
                </p:nvPr>
              </p:nvGraphicFramePr>
              <p:xfrm>
                <a:off x="11117026" y="3007072"/>
                <a:ext cx="383609" cy="1112520"/>
              </p:xfrm>
              <a:graphic>
                <a:graphicData uri="http://schemas.openxmlformats.org/drawingml/2006/table">
                  <a:tbl>
                    <a:tblPr firstRow="1" bandRow="1">
                      <a:tableStyleId>{C4B1156A-380E-4F78-BDF5-A606A8083BF9}</a:tableStyleId>
                    </a:tblPr>
                    <a:tblGrid>
                      <a:gridCol w="383609">
                        <a:extLst>
                          <a:ext uri="{9D8B030D-6E8A-4147-A177-3AD203B41FA5}">
                            <a16:colId xmlns:a16="http://schemas.microsoft.com/office/drawing/2014/main" val="591251068"/>
                          </a:ext>
                        </a:extLst>
                      </a:gridCol>
                    </a:tblGrid>
                    <a:tr h="370840">
                      <a:tc>
                        <a:txBody>
                          <a:bodyPr/>
                          <a:lstStyle/>
                          <a:p>
                            <a:pPr algn="ctr"/>
                            <a:r>
                              <a:rPr lang="it-IT" b="0" dirty="0"/>
                              <a:t>1</a:t>
                            </a:r>
                          </a:p>
                        </a:txBody>
                        <a:tcPr/>
                      </a:tc>
                      <a:extLst>
                        <a:ext uri="{0D108BD9-81ED-4DB2-BD59-A6C34878D82A}">
                          <a16:rowId xmlns:a16="http://schemas.microsoft.com/office/drawing/2014/main" val="1123786210"/>
                        </a:ext>
                      </a:extLst>
                    </a:tr>
                    <a:tr h="370840">
                      <a:tc>
                        <a:txBody>
                          <a:bodyPr/>
                          <a:lstStyle/>
                          <a:p>
                            <a:pPr algn="ctr"/>
                            <a:r>
                              <a:rPr lang="it-IT" dirty="0"/>
                              <a:t>0</a:t>
                            </a:r>
                          </a:p>
                        </a:txBody>
                        <a:tcPr/>
                      </a:tc>
                      <a:extLst>
                        <a:ext uri="{0D108BD9-81ED-4DB2-BD59-A6C34878D82A}">
                          <a16:rowId xmlns:a16="http://schemas.microsoft.com/office/drawing/2014/main" val="3389138433"/>
                        </a:ext>
                      </a:extLst>
                    </a:tr>
                    <a:tr h="370840">
                      <a:tc>
                        <a:txBody>
                          <a:bodyPr/>
                          <a:lstStyle/>
                          <a:p>
                            <a:pPr algn="ctr"/>
                            <a:r>
                              <a:rPr lang="it-IT" dirty="0"/>
                              <a:t>0</a:t>
                            </a:r>
                          </a:p>
                        </a:txBody>
                        <a:tcPr/>
                      </a:tc>
                      <a:extLst>
                        <a:ext uri="{0D108BD9-81ED-4DB2-BD59-A6C34878D82A}">
                          <a16:rowId xmlns:a16="http://schemas.microsoft.com/office/drawing/2014/main" val="4031427230"/>
                        </a:ext>
                      </a:extLst>
                    </a:tr>
                  </a:tbl>
                </a:graphicData>
              </a:graphic>
            </p:graphicFrame>
          </mc:Fallback>
        </mc:AlternateContent>
        <p:sp>
          <p:nvSpPr>
            <p:cNvPr id="49" name="CasellaDiTesto 48">
              <a:extLst>
                <a:ext uri="{FF2B5EF4-FFF2-40B4-BE49-F238E27FC236}">
                  <a16:creationId xmlns:a16="http://schemas.microsoft.com/office/drawing/2014/main" id="{2CE82D8B-39A6-4BA9-8B9E-F202FB796FBC}"/>
                </a:ext>
              </a:extLst>
            </p:cNvPr>
            <p:cNvSpPr txBox="1">
              <a:spLocks/>
            </p:cNvSpPr>
            <p:nvPr/>
          </p:nvSpPr>
          <p:spPr>
            <a:xfrm>
              <a:off x="9815749" y="3363277"/>
              <a:ext cx="348094" cy="369332"/>
            </a:xfrm>
            <a:prstGeom prst="rect">
              <a:avLst/>
            </a:prstGeom>
            <a:noFill/>
          </p:spPr>
          <p:txBody>
            <a:bodyPr wrap="square" rtlCol="0">
              <a:spAutoFit/>
            </a:bodyPr>
            <a:lstStyle/>
            <a:p>
              <a:pPr algn="ctr"/>
              <a:r>
                <a:rPr lang="it-IT" dirty="0">
                  <a:latin typeface="Arial Nova" panose="020B0504020202020204" pitchFamily="34" charset="0"/>
                </a:rPr>
                <a:t>+</a:t>
              </a:r>
            </a:p>
          </p:txBody>
        </p:sp>
        <p:sp>
          <p:nvSpPr>
            <p:cNvPr id="51" name="CasellaDiTesto 50">
              <a:extLst>
                <a:ext uri="{FF2B5EF4-FFF2-40B4-BE49-F238E27FC236}">
                  <a16:creationId xmlns:a16="http://schemas.microsoft.com/office/drawing/2014/main" id="{E82B9AB7-7681-4EB7-9481-58244608FDDF}"/>
                </a:ext>
              </a:extLst>
            </p:cNvPr>
            <p:cNvSpPr txBox="1">
              <a:spLocks/>
            </p:cNvSpPr>
            <p:nvPr/>
          </p:nvSpPr>
          <p:spPr>
            <a:xfrm>
              <a:off x="10673799" y="3377779"/>
              <a:ext cx="348094" cy="369332"/>
            </a:xfrm>
            <a:prstGeom prst="rect">
              <a:avLst/>
            </a:prstGeom>
            <a:noFill/>
          </p:spPr>
          <p:txBody>
            <a:bodyPr wrap="square" rtlCol="0">
              <a:spAutoFit/>
            </a:bodyPr>
            <a:lstStyle/>
            <a:p>
              <a:pPr algn="ctr"/>
              <a:r>
                <a:rPr lang="it-IT" dirty="0">
                  <a:latin typeface="Arial Nova" panose="020B0504020202020204" pitchFamily="34" charset="0"/>
                </a:rPr>
                <a:t>=</a:t>
              </a:r>
            </a:p>
          </p:txBody>
        </p:sp>
        <p:sp>
          <p:nvSpPr>
            <p:cNvPr id="52" name="CasellaDiTesto 51">
              <a:extLst>
                <a:ext uri="{FF2B5EF4-FFF2-40B4-BE49-F238E27FC236}">
                  <a16:creationId xmlns:a16="http://schemas.microsoft.com/office/drawing/2014/main" id="{935FC04D-96D4-40BF-84A9-A4642BBCC414}"/>
                </a:ext>
              </a:extLst>
            </p:cNvPr>
            <p:cNvSpPr txBox="1">
              <a:spLocks/>
            </p:cNvSpPr>
            <p:nvPr/>
          </p:nvSpPr>
          <p:spPr>
            <a:xfrm>
              <a:off x="5294460" y="2590753"/>
              <a:ext cx="348094" cy="369332"/>
            </a:xfrm>
            <a:prstGeom prst="rect">
              <a:avLst/>
            </a:prstGeom>
            <a:noFill/>
          </p:spPr>
          <p:txBody>
            <a:bodyPr wrap="square" rtlCol="0">
              <a:spAutoFit/>
            </a:bodyPr>
            <a:lstStyle/>
            <a:p>
              <a:r>
                <a:rPr lang="it-IT" dirty="0">
                  <a:latin typeface="Arial Nova" panose="020B0504020202020204" pitchFamily="34" charset="0"/>
                </a:rPr>
                <a:t>m</a:t>
              </a:r>
            </a:p>
          </p:txBody>
        </p:sp>
        <p:sp>
          <p:nvSpPr>
            <p:cNvPr id="54" name="CasellaDiTesto 53">
              <a:extLst>
                <a:ext uri="{FF2B5EF4-FFF2-40B4-BE49-F238E27FC236}">
                  <a16:creationId xmlns:a16="http://schemas.microsoft.com/office/drawing/2014/main" id="{A8784762-D41F-4DCB-8D9A-010D49BFA8A4}"/>
                </a:ext>
              </a:extLst>
            </p:cNvPr>
            <p:cNvSpPr txBox="1">
              <a:spLocks/>
            </p:cNvSpPr>
            <p:nvPr/>
          </p:nvSpPr>
          <p:spPr>
            <a:xfrm>
              <a:off x="6857065" y="2598780"/>
              <a:ext cx="348094" cy="369332"/>
            </a:xfrm>
            <a:prstGeom prst="rect">
              <a:avLst/>
            </a:prstGeom>
            <a:noFill/>
          </p:spPr>
          <p:txBody>
            <a:bodyPr wrap="square" rtlCol="0">
              <a:spAutoFit/>
            </a:bodyPr>
            <a:lstStyle/>
            <a:p>
              <a:r>
                <a:rPr lang="it-IT" dirty="0">
                  <a:latin typeface="Arial Nova" panose="020B0504020202020204" pitchFamily="34" charset="0"/>
                </a:rPr>
                <a:t>C</a:t>
              </a:r>
            </a:p>
          </p:txBody>
        </p:sp>
        <p:sp>
          <p:nvSpPr>
            <p:cNvPr id="55" name="CasellaDiTesto 54">
              <a:extLst>
                <a:ext uri="{FF2B5EF4-FFF2-40B4-BE49-F238E27FC236}">
                  <a16:creationId xmlns:a16="http://schemas.microsoft.com/office/drawing/2014/main" id="{894B6196-AE5E-446F-9CD0-1AE6DB1A629B}"/>
                </a:ext>
              </a:extLst>
            </p:cNvPr>
            <p:cNvSpPr txBox="1">
              <a:spLocks/>
            </p:cNvSpPr>
            <p:nvPr/>
          </p:nvSpPr>
          <p:spPr>
            <a:xfrm>
              <a:off x="8473629" y="2580326"/>
              <a:ext cx="348094" cy="369332"/>
            </a:xfrm>
            <a:prstGeom prst="rect">
              <a:avLst/>
            </a:prstGeom>
            <a:noFill/>
          </p:spPr>
          <p:txBody>
            <a:bodyPr wrap="square" rtlCol="0">
              <a:spAutoFit/>
            </a:bodyPr>
            <a:lstStyle/>
            <a:p>
              <a:r>
                <a:rPr lang="it-IT" dirty="0">
                  <a:latin typeface="Arial Nova" panose="020B0504020202020204" pitchFamily="34" charset="0"/>
                </a:rPr>
                <a:t>s</a:t>
              </a:r>
            </a:p>
          </p:txBody>
        </p:sp>
        <mc:AlternateContent xmlns:mc="http://schemas.openxmlformats.org/markup-compatibility/2006">
          <mc:Choice xmlns:a14="http://schemas.microsoft.com/office/drawing/2010/main" Requires="a14">
            <p:sp>
              <p:nvSpPr>
                <p:cNvPr id="56" name="CasellaDiTesto 55">
                  <a:extLst>
                    <a:ext uri="{FF2B5EF4-FFF2-40B4-BE49-F238E27FC236}">
                      <a16:creationId xmlns:a16="http://schemas.microsoft.com/office/drawing/2014/main" id="{C90E69E8-742F-4FDB-97AA-EE881AABE351}"/>
                    </a:ext>
                  </a:extLst>
                </p:cNvPr>
                <p:cNvSpPr txBox="1">
                  <a:spLocks/>
                </p:cNvSpPr>
                <p:nvPr/>
              </p:nvSpPr>
              <p:spPr>
                <a:xfrm>
                  <a:off x="11134783" y="2646868"/>
                  <a:ext cx="348094"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it-IT" dirty="0" smtClean="0">
                                <a:latin typeface="Cambria Math" panose="02040503050406030204" pitchFamily="18" charset="0"/>
                              </a:rPr>
                            </m:ctrlPr>
                          </m:sSupPr>
                          <m:e>
                            <m:r>
                              <m:rPr>
                                <m:sty m:val="p"/>
                              </m:rPr>
                              <a:rPr lang="it-IT" b="0" i="0" dirty="0" smtClean="0">
                                <a:latin typeface="Cambria Math" panose="02040503050406030204" pitchFamily="18" charset="0"/>
                              </a:rPr>
                              <m:t>m</m:t>
                            </m:r>
                          </m:e>
                          <m:sup>
                            <m:r>
                              <a:rPr lang="it-IT" b="0" i="0" dirty="0" smtClean="0">
                                <a:latin typeface="Cambria Math" panose="02040503050406030204" pitchFamily="18" charset="0"/>
                              </a:rPr>
                              <m:t>′</m:t>
                            </m:r>
                          </m:sup>
                        </m:sSup>
                      </m:oMath>
                    </m:oMathPara>
                  </a14:m>
                  <a:endParaRPr lang="it-IT" dirty="0">
                    <a:latin typeface="Arial Nova" panose="020B0504020202020204" pitchFamily="34" charset="0"/>
                  </a:endParaRPr>
                </a:p>
              </p:txBody>
            </p:sp>
          </mc:Choice>
          <mc:Fallback>
            <p:sp>
              <p:nvSpPr>
                <p:cNvPr id="56" name="CasellaDiTesto 55">
                  <a:extLst>
                    <a:ext uri="{FF2B5EF4-FFF2-40B4-BE49-F238E27FC236}">
                      <a16:creationId xmlns:a16="http://schemas.microsoft.com/office/drawing/2014/main" id="{C90E69E8-742F-4FDB-97AA-EE881AABE351}"/>
                    </a:ext>
                  </a:extLst>
                </p:cNvPr>
                <p:cNvSpPr txBox="1">
                  <a:spLocks noRot="1" noChangeAspect="1" noMove="1" noResize="1" noEditPoints="1" noAdjustHandles="1" noChangeArrowheads="1" noChangeShapeType="1" noTextEdit="1"/>
                </p:cNvSpPr>
                <p:nvPr/>
              </p:nvSpPr>
              <p:spPr>
                <a:xfrm>
                  <a:off x="11134783" y="2646868"/>
                  <a:ext cx="348094" cy="369332"/>
                </a:xfrm>
                <a:prstGeom prst="rect">
                  <a:avLst/>
                </a:prstGeom>
                <a:blipFill>
                  <a:blip r:embed="rId15"/>
                  <a:stretch>
                    <a:fillRect r="-14035"/>
                  </a:stretch>
                </a:blipFill>
              </p:spPr>
              <p:txBody>
                <a:bodyPr/>
                <a:lstStyle/>
                <a:p>
                  <a:r>
                    <a:rPr lang="it-IT">
                      <a:noFill/>
                    </a:rPr>
                    <a:t> </a:t>
                  </a:r>
                </a:p>
              </p:txBody>
            </p:sp>
          </mc:Fallback>
        </mc:AlternateContent>
      </p:grpSp>
    </p:spTree>
    <p:extLst>
      <p:ext uri="{BB962C8B-B14F-4D97-AF65-F5344CB8AC3E}">
        <p14:creationId xmlns:p14="http://schemas.microsoft.com/office/powerpoint/2010/main" val="3075791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F768C3-2CFB-4620-8E57-E6191976D0B2}"/>
              </a:ext>
            </a:extLst>
          </p:cNvPr>
          <p:cNvSpPr>
            <a:spLocks noGrp="1"/>
          </p:cNvSpPr>
          <p:nvPr>
            <p:ph type="title"/>
          </p:nvPr>
        </p:nvSpPr>
        <p:spPr/>
        <p:txBody>
          <a:bodyPr/>
          <a:lstStyle/>
          <a:p>
            <a:r>
              <a:rPr lang="it-IT" dirty="0"/>
              <a:t>Invarianti di una rete di </a:t>
            </a:r>
            <a:r>
              <a:rPr lang="it-IT" dirty="0" err="1"/>
              <a:t>petri</a:t>
            </a:r>
            <a:endParaRPr lang="it-IT" dirty="0"/>
          </a:p>
        </p:txBody>
      </p:sp>
      <p:sp>
        <p:nvSpPr>
          <p:cNvPr id="3" name="Segnaposto contenuto 2">
            <a:extLst>
              <a:ext uri="{FF2B5EF4-FFF2-40B4-BE49-F238E27FC236}">
                <a16:creationId xmlns:a16="http://schemas.microsoft.com/office/drawing/2014/main" id="{A35455C0-0F40-4BAA-9143-3878EE0CE5FC}"/>
              </a:ext>
            </a:extLst>
          </p:cNvPr>
          <p:cNvSpPr>
            <a:spLocks noGrp="1"/>
          </p:cNvSpPr>
          <p:nvPr>
            <p:ph idx="1"/>
          </p:nvPr>
        </p:nvSpPr>
        <p:spPr>
          <a:xfrm>
            <a:off x="581192" y="1957138"/>
            <a:ext cx="11029616" cy="4668252"/>
          </a:xfrm>
        </p:spPr>
        <p:txBody>
          <a:bodyPr>
            <a:normAutofit lnSpcReduction="10000"/>
          </a:bodyPr>
          <a:lstStyle/>
          <a:p>
            <a:pPr marL="0" indent="0">
              <a:buNone/>
            </a:pPr>
            <a:r>
              <a:rPr lang="it-IT" sz="2000" dirty="0">
                <a:latin typeface="Arial Nova" panose="020B0504020202020204" pitchFamily="34" charset="0"/>
              </a:rPr>
              <a:t>La rappresentazione matriciale di una rete P/T consente di identificare alcune proprietà che non mutano a seconda della marcatura raggiungibile, ovvero gli invarianti.</a:t>
            </a:r>
          </a:p>
          <a:p>
            <a:pPr marL="0" indent="0">
              <a:buNone/>
            </a:pPr>
            <a:r>
              <a:rPr lang="it-IT" sz="2000" dirty="0">
                <a:latin typeface="Arial Nova" panose="020B0504020202020204" pitchFamily="34" charset="0"/>
              </a:rPr>
              <a:t>Queste si distinguono in:</a:t>
            </a:r>
          </a:p>
          <a:p>
            <a:r>
              <a:rPr lang="it-IT" sz="2000" dirty="0">
                <a:latin typeface="Arial Nova" panose="020B0504020202020204" pitchFamily="34" charset="0"/>
              </a:rPr>
              <a:t>P-Invarianti, se riferite ai posti;</a:t>
            </a:r>
          </a:p>
          <a:p>
            <a:r>
              <a:rPr lang="it-IT" sz="2000" dirty="0">
                <a:latin typeface="Arial Nova" panose="020B0504020202020204" pitchFamily="34" charset="0"/>
              </a:rPr>
              <a:t>T-Invarianti, se riferite alle transizioni;</a:t>
            </a:r>
          </a:p>
          <a:p>
            <a:endParaRPr lang="it-IT" sz="2000" dirty="0">
              <a:latin typeface="Arial Nova" panose="020B0504020202020204" pitchFamily="34" charset="0"/>
            </a:endParaRPr>
          </a:p>
          <a:p>
            <a:pPr marL="0" indent="0">
              <a:buNone/>
            </a:pPr>
            <a:r>
              <a:rPr lang="it-IT" sz="2000" dirty="0">
                <a:latin typeface="Arial Nova" panose="020B0504020202020204" pitchFamily="34" charset="0"/>
              </a:rPr>
              <a:t>Per P-Invariante si intende la somma pesata ottenuta dal prodotto del numero di token che, in una qualsiasi marcatura raggiungibile, si trovano in ogni posto, in base al peso che vi è associato.</a:t>
            </a:r>
          </a:p>
          <a:p>
            <a:pPr marL="0" indent="0">
              <a:buNone/>
            </a:pPr>
            <a:endParaRPr lang="it-IT" sz="2000" dirty="0">
              <a:latin typeface="Arial Nova" panose="020B0504020202020204" pitchFamily="34" charset="0"/>
            </a:endParaRPr>
          </a:p>
          <a:p>
            <a:pPr marL="0" indent="0">
              <a:buNone/>
            </a:pPr>
            <a:r>
              <a:rPr lang="it-IT" sz="2000" dirty="0">
                <a:latin typeface="Arial Nova" panose="020B0504020202020204" pitchFamily="34" charset="0"/>
              </a:rPr>
              <a:t>Con T-Invariante, invece, ci si riferisce ad una sequenza di scatti ciclica, in grado di riportare la rete nella marcatura di partenza, lo stato «home».</a:t>
            </a:r>
          </a:p>
        </p:txBody>
      </p:sp>
    </p:spTree>
    <p:extLst>
      <p:ext uri="{BB962C8B-B14F-4D97-AF65-F5344CB8AC3E}">
        <p14:creationId xmlns:p14="http://schemas.microsoft.com/office/powerpoint/2010/main" val="3680082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6">
            <a:extLst>
              <a:ext uri="{FF2B5EF4-FFF2-40B4-BE49-F238E27FC236}">
                <a16:creationId xmlns:a16="http://schemas.microsoft.com/office/drawing/2014/main" id="{25DCEFC0-5D14-4BA8-8CB0-8E1307628F4C}"/>
              </a:ext>
            </a:extLst>
          </p:cNvPr>
          <p:cNvPicPr>
            <a:picLocks noChangeAspect="1"/>
          </p:cNvPicPr>
          <p:nvPr/>
        </p:nvPicPr>
        <p:blipFill>
          <a:blip r:embed="rId2">
            <a:alphaModFix amt="25000"/>
            <a:extLst>
              <a:ext uri="{BEBA8EAE-BF5A-486C-A8C5-ECC9F3942E4B}">
                <a14:imgProps xmlns:a14="http://schemas.microsoft.com/office/drawing/2010/main">
                  <a14:imgLayer r:embed="rId3">
                    <a14:imgEffect>
                      <a14:sharpenSoften amount="7000"/>
                    </a14:imgEffect>
                  </a14:imgLayer>
                </a14:imgProps>
              </a:ext>
              <a:ext uri="{28A0092B-C50C-407E-A947-70E740481C1C}">
                <a14:useLocalDpi xmlns:a14="http://schemas.microsoft.com/office/drawing/2010/main" val="0"/>
              </a:ext>
            </a:extLst>
          </a:blip>
          <a:srcRect/>
          <a:stretch/>
        </p:blipFill>
        <p:spPr>
          <a:xfrm>
            <a:off x="0" y="0"/>
            <a:ext cx="12191996" cy="6858000"/>
          </a:xfrm>
          <a:prstGeom prst="rect">
            <a:avLst/>
          </a:prstGeom>
          <a:noFill/>
          <a:ln cap="flat">
            <a:noFill/>
          </a:ln>
        </p:spPr>
      </p:pic>
      <p:sp>
        <p:nvSpPr>
          <p:cNvPr id="2" name="Titolo 1">
            <a:extLst>
              <a:ext uri="{FF2B5EF4-FFF2-40B4-BE49-F238E27FC236}">
                <a16:creationId xmlns:a16="http://schemas.microsoft.com/office/drawing/2014/main" id="{DAB393EF-61F1-41DC-9FDB-49F81C397D08}"/>
              </a:ext>
            </a:extLst>
          </p:cNvPr>
          <p:cNvSpPr txBox="1">
            <a:spLocks noGrp="1"/>
          </p:cNvSpPr>
          <p:nvPr>
            <p:ph type="title"/>
          </p:nvPr>
        </p:nvSpPr>
        <p:spPr/>
        <p:txBody>
          <a:bodyPr/>
          <a:lstStyle/>
          <a:p>
            <a:pPr lvl="0"/>
            <a:r>
              <a:rPr lang="it-IT" dirty="0"/>
              <a:t>Reti di </a:t>
            </a:r>
            <a:r>
              <a:rPr lang="it-IT" dirty="0" err="1"/>
              <a:t>petri</a:t>
            </a:r>
            <a:r>
              <a:rPr lang="it-IT" dirty="0"/>
              <a:t> temporizzate</a:t>
            </a:r>
          </a:p>
        </p:txBody>
      </p:sp>
      <p:sp>
        <p:nvSpPr>
          <p:cNvPr id="3" name="Segnaposto testo 2">
            <a:extLst>
              <a:ext uri="{FF2B5EF4-FFF2-40B4-BE49-F238E27FC236}">
                <a16:creationId xmlns:a16="http://schemas.microsoft.com/office/drawing/2014/main" id="{D62CBB0D-14B9-4065-840F-5B59F89AC184}"/>
              </a:ext>
            </a:extLst>
          </p:cNvPr>
          <p:cNvSpPr txBox="1">
            <a:spLocks noGrp="1"/>
          </p:cNvSpPr>
          <p:nvPr>
            <p:ph type="body" idx="1"/>
          </p:nvPr>
        </p:nvSpPr>
        <p:spPr/>
        <p:txBody>
          <a:bodyPr/>
          <a:lstStyle/>
          <a:p>
            <a:pPr lvl="0"/>
            <a:r>
              <a:rPr lang="it-IT" dirty="0">
                <a:solidFill>
                  <a:srgbClr val="00B050"/>
                </a:solidFill>
              </a:rPr>
              <a:t>Descrizione dei tipi e delle caratteristiche</a:t>
            </a:r>
          </a:p>
        </p:txBody>
      </p:sp>
    </p:spTree>
    <p:extLst>
      <p:ext uri="{BB962C8B-B14F-4D97-AF65-F5344CB8AC3E}">
        <p14:creationId xmlns:p14="http://schemas.microsoft.com/office/powerpoint/2010/main" val="766144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E271D2-D5BA-46CE-B088-33FC7FE66FE8}"/>
              </a:ext>
            </a:extLst>
          </p:cNvPr>
          <p:cNvSpPr>
            <a:spLocks noGrp="1"/>
          </p:cNvSpPr>
          <p:nvPr>
            <p:ph type="title"/>
          </p:nvPr>
        </p:nvSpPr>
        <p:spPr/>
        <p:txBody>
          <a:bodyPr/>
          <a:lstStyle/>
          <a:p>
            <a:r>
              <a:rPr lang="it-IT" dirty="0"/>
              <a:t>Estensioni delle reti di </a:t>
            </a:r>
            <a:r>
              <a:rPr lang="it-IT" dirty="0" err="1"/>
              <a:t>petri</a:t>
            </a:r>
            <a:endParaRPr lang="it-IT" dirty="0"/>
          </a:p>
        </p:txBody>
      </p:sp>
      <p:sp>
        <p:nvSpPr>
          <p:cNvPr id="3" name="Segnaposto contenuto 2">
            <a:extLst>
              <a:ext uri="{FF2B5EF4-FFF2-40B4-BE49-F238E27FC236}">
                <a16:creationId xmlns:a16="http://schemas.microsoft.com/office/drawing/2014/main" id="{1F8A8A45-30F7-4633-8744-87F86E58277E}"/>
              </a:ext>
            </a:extLst>
          </p:cNvPr>
          <p:cNvSpPr>
            <a:spLocks noGrp="1"/>
          </p:cNvSpPr>
          <p:nvPr>
            <p:ph idx="1"/>
          </p:nvPr>
        </p:nvSpPr>
        <p:spPr>
          <a:xfrm>
            <a:off x="581192" y="2117556"/>
            <a:ext cx="11029616" cy="4395538"/>
          </a:xfrm>
        </p:spPr>
        <p:txBody>
          <a:bodyPr>
            <a:normAutofit lnSpcReduction="10000"/>
          </a:bodyPr>
          <a:lstStyle/>
          <a:p>
            <a:pPr marL="0" indent="0">
              <a:buNone/>
            </a:pPr>
            <a:r>
              <a:rPr lang="it-IT" sz="2000" dirty="0">
                <a:latin typeface="Arial Nova" panose="020B0504020202020204" pitchFamily="34" charset="0"/>
              </a:rPr>
              <a:t>Per aumentare il potere di modellazione delle reti di Petri sono state introdotte alcune estensioni, quali:</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Rete P/T con </a:t>
            </a:r>
            <a:r>
              <a:rPr lang="it-IT" sz="2000" i="1" dirty="0">
                <a:latin typeface="Arial Nova" panose="020B0504020202020204" pitchFamily="34" charset="0"/>
              </a:rPr>
              <a:t>archi</a:t>
            </a:r>
            <a:r>
              <a:rPr lang="it-IT" sz="2000" dirty="0">
                <a:latin typeface="Arial Nova" panose="020B0504020202020204" pitchFamily="34" charset="0"/>
              </a:rPr>
              <a:t> </a:t>
            </a:r>
            <a:r>
              <a:rPr lang="it-IT" sz="2000" i="1" dirty="0">
                <a:latin typeface="Arial Nova" panose="020B0504020202020204" pitchFamily="34" charset="0"/>
              </a:rPr>
              <a:t>inibitori</a:t>
            </a:r>
            <a:r>
              <a:rPr lang="it-IT" sz="2000" dirty="0">
                <a:latin typeface="Arial Nova" panose="020B0504020202020204" pitchFamily="34" charset="0"/>
              </a:rPr>
              <a:t> o negatori, in modo che, anche se è presente un token nel posto di ingresso collegato ad una transizione, questa risulterà comunque disabilitata a causa del tipo di arco sopracitato (realizzando una sorta di priorità tra le varie transizioni);</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Rete di Petri </a:t>
            </a:r>
            <a:r>
              <a:rPr lang="it-IT" sz="2000" i="1" dirty="0">
                <a:latin typeface="Arial Nova" panose="020B0504020202020204" pitchFamily="34" charset="0"/>
              </a:rPr>
              <a:t>colorata</a:t>
            </a:r>
            <a:r>
              <a:rPr lang="it-IT" sz="2000" dirty="0">
                <a:latin typeface="Arial Nova" panose="020B0504020202020204" pitchFamily="34" charset="0"/>
              </a:rPr>
              <a:t>, distinguendo i vari token in diversi tipi, tramite la specifica del «</a:t>
            </a:r>
            <a:r>
              <a:rPr lang="it-IT" sz="2000" dirty="0" err="1">
                <a:latin typeface="Arial Nova" panose="020B0504020202020204" pitchFamily="34" charset="0"/>
              </a:rPr>
              <a:t>colorset</a:t>
            </a:r>
            <a:r>
              <a:rPr lang="it-IT" sz="2000" dirty="0">
                <a:latin typeface="Arial Nova" panose="020B0504020202020204" pitchFamily="34" charset="0"/>
              </a:rPr>
              <a:t>», ottenendo una maggiore espressività della rete stessa;</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Rete di Petri </a:t>
            </a:r>
            <a:r>
              <a:rPr lang="it-IT" sz="2000" i="1" dirty="0">
                <a:latin typeface="Arial Nova" panose="020B0504020202020204" pitchFamily="34" charset="0"/>
              </a:rPr>
              <a:t>estesa</a:t>
            </a:r>
            <a:r>
              <a:rPr lang="it-IT" sz="2000" dirty="0">
                <a:latin typeface="Arial Nova" panose="020B0504020202020204" pitchFamily="34" charset="0"/>
              </a:rPr>
              <a:t> con il </a:t>
            </a:r>
            <a:r>
              <a:rPr lang="it-IT" sz="2000" i="1" dirty="0">
                <a:latin typeface="Arial Nova" panose="020B0504020202020204" pitchFamily="34" charset="0"/>
              </a:rPr>
              <a:t>tempo, </a:t>
            </a:r>
            <a:r>
              <a:rPr lang="it-IT" sz="2000" dirty="0">
                <a:latin typeface="Arial Nova" panose="020B0504020202020204" pitchFamily="34" charset="0"/>
              </a:rPr>
              <a:t>dando luogo a diversi tipi di reti temporizzate, ossia le </a:t>
            </a:r>
            <a:r>
              <a:rPr lang="it-IT" sz="2000" dirty="0" err="1">
                <a:latin typeface="Arial Nova" panose="020B0504020202020204" pitchFamily="34" charset="0"/>
              </a:rPr>
              <a:t>Transition-Timed</a:t>
            </a:r>
            <a:r>
              <a:rPr lang="it-IT" sz="2000" dirty="0">
                <a:latin typeface="Arial Nova" panose="020B0504020202020204" pitchFamily="34" charset="0"/>
              </a:rPr>
              <a:t> Petri Nets e le </a:t>
            </a:r>
            <a:r>
              <a:rPr lang="it-IT" sz="2000" dirty="0" err="1">
                <a:latin typeface="Arial Nova" panose="020B0504020202020204" pitchFamily="34" charset="0"/>
              </a:rPr>
              <a:t>Placed-Timed</a:t>
            </a:r>
            <a:r>
              <a:rPr lang="it-IT" sz="2000" dirty="0">
                <a:latin typeface="Arial Nova" panose="020B0504020202020204" pitchFamily="34" charset="0"/>
              </a:rPr>
              <a:t> Petri Nets;</a:t>
            </a:r>
          </a:p>
        </p:txBody>
      </p:sp>
    </p:spTree>
    <p:extLst>
      <p:ext uri="{BB962C8B-B14F-4D97-AF65-F5344CB8AC3E}">
        <p14:creationId xmlns:p14="http://schemas.microsoft.com/office/powerpoint/2010/main" val="357593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18BCC5-986F-4B87-AEC0-77028AC2C5F5}"/>
              </a:ext>
            </a:extLst>
          </p:cNvPr>
          <p:cNvSpPr>
            <a:spLocks noGrp="1"/>
          </p:cNvSpPr>
          <p:nvPr>
            <p:ph type="title"/>
          </p:nvPr>
        </p:nvSpPr>
        <p:spPr/>
        <p:txBody>
          <a:bodyPr/>
          <a:lstStyle/>
          <a:p>
            <a:r>
              <a:rPr lang="it-IT" dirty="0"/>
              <a:t>Tipi di Reti di </a:t>
            </a:r>
            <a:r>
              <a:rPr lang="it-IT" dirty="0" err="1"/>
              <a:t>petri</a:t>
            </a:r>
            <a:r>
              <a:rPr lang="it-IT" dirty="0"/>
              <a:t> temporizzate</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661C78F1-B103-48AB-9E10-CA85A14EF655}"/>
                  </a:ext>
                </a:extLst>
              </p:cNvPr>
              <p:cNvSpPr>
                <a:spLocks noGrp="1"/>
              </p:cNvSpPr>
              <p:nvPr>
                <p:ph idx="1"/>
              </p:nvPr>
            </p:nvSpPr>
            <p:spPr>
              <a:xfrm>
                <a:off x="581191" y="1875697"/>
                <a:ext cx="11029616" cy="3915504"/>
              </a:xfrm>
            </p:spPr>
            <p:txBody>
              <a:bodyPr>
                <a:normAutofit/>
              </a:bodyPr>
              <a:lstStyle/>
              <a:p>
                <a:r>
                  <a:rPr lang="it-IT" sz="2000" dirty="0">
                    <a:latin typeface="Arial Nova" panose="020B0504020202020204" pitchFamily="34" charset="0"/>
                  </a:rPr>
                  <a:t>Una rete di Petri di tipo TTPN assegna i tempi di scatto </a:t>
                </a:r>
                <a14:m>
                  <m:oMath xmlns:m="http://schemas.openxmlformats.org/officeDocument/2006/math">
                    <m:sSub>
                      <m:sSubPr>
                        <m:ctrlPr>
                          <a:rPr lang="it-IT" sz="2000" i="1" smtClean="0">
                            <a:latin typeface="Cambria Math" panose="02040503050406030204" pitchFamily="18" charset="0"/>
                          </a:rPr>
                        </m:ctrlPr>
                      </m:sSubPr>
                      <m:e>
                        <m:r>
                          <a:rPr lang="it-IT" sz="2000" i="1" smtClean="0">
                            <a:latin typeface="Cambria Math" panose="02040503050406030204" pitchFamily="18" charset="0"/>
                            <a:ea typeface="Cambria Math" panose="02040503050406030204" pitchFamily="18" charset="0"/>
                          </a:rPr>
                          <m:t>𝜏</m:t>
                        </m:r>
                      </m:e>
                      <m:sub>
                        <m:r>
                          <a:rPr lang="it-IT" sz="2000" b="0" i="1" smtClean="0">
                            <a:latin typeface="Cambria Math" panose="02040503050406030204" pitchFamily="18" charset="0"/>
                          </a:rPr>
                          <m:t>𝑖</m:t>
                        </m:r>
                      </m:sub>
                    </m:sSub>
                  </m:oMath>
                </a14:m>
                <a:r>
                  <a:rPr lang="it-IT" sz="2000" dirty="0">
                    <a:latin typeface="Arial Nova" panose="020B0504020202020204" pitchFamily="34" charset="0"/>
                  </a:rPr>
                  <a:t> alle transizioni </a:t>
                </a:r>
                <a14:m>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𝜏</m:t>
                        </m:r>
                      </m:e>
                      <m:sub>
                        <m:r>
                          <a:rPr lang="it-IT" sz="2000" i="1">
                            <a:latin typeface="Cambria Math" panose="02040503050406030204" pitchFamily="18" charset="0"/>
                          </a:rPr>
                          <m:t>𝑖</m:t>
                        </m:r>
                      </m:sub>
                    </m:sSub>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𝑇</m:t>
                    </m:r>
                  </m:oMath>
                </a14:m>
                <a:r>
                  <a:rPr lang="it-IT" sz="2000" dirty="0">
                    <a:latin typeface="Arial Nova" panose="020B0504020202020204" pitchFamily="34" charset="0"/>
                  </a:rPr>
                  <a:t>, per cui </a:t>
                </a:r>
              </a:p>
              <a:p>
                <a:pPr marL="0" indent="0" algn="ctr">
                  <a:buNone/>
                </a:pPr>
                <a:r>
                  <a:rPr lang="it-IT" sz="2000" dirty="0">
                    <a:latin typeface="Arial Nova" panose="020B0504020202020204" pitchFamily="34" charset="0"/>
                    <a:ea typeface="Cambria Math" panose="02040503050406030204" pitchFamily="18" charset="0"/>
                  </a:rPr>
                  <a:t>	</a:t>
                </a:r>
                <a14:m>
                  <m:oMath xmlns:m="http://schemas.openxmlformats.org/officeDocument/2006/math">
                    <m:r>
                      <a:rPr lang="it-IT" sz="2000" i="1">
                        <a:latin typeface="Cambria Math" panose="02040503050406030204" pitchFamily="18" charset="0"/>
                        <a:ea typeface="Cambria Math" panose="02040503050406030204" pitchFamily="18" charset="0"/>
                      </a:rPr>
                      <m:t>𝜏</m:t>
                    </m:r>
                    <m:r>
                      <a:rPr lang="it-IT" sz="2000" b="0" i="1" smtClean="0">
                        <a:latin typeface="Cambria Math" panose="02040503050406030204" pitchFamily="18" charset="0"/>
                        <a:ea typeface="Cambria Math" panose="02040503050406030204" pitchFamily="18" charset="0"/>
                      </a:rPr>
                      <m:t> </m:t>
                    </m:r>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i="1">
                        <a:latin typeface="Cambria Math" panose="02040503050406030204" pitchFamily="18" charset="0"/>
                        <a:ea typeface="Cambria Math" panose="02040503050406030204" pitchFamily="18" charset="0"/>
                      </a:rPr>
                      <m:t>𝑇</m:t>
                    </m:r>
                    <m:r>
                      <a:rPr lang="it-IT" sz="2000" i="1">
                        <a:latin typeface="Cambria Math" panose="02040503050406030204" pitchFamily="18" charset="0"/>
                        <a:ea typeface="Cambria Math" panose="02040503050406030204" pitchFamily="18" charset="0"/>
                      </a:rPr>
                      <m:t>→</m:t>
                    </m:r>
                    <m:r>
                      <a:rPr lang="it-IT" sz="2000" i="1">
                        <a:latin typeface="Cambria Math" panose="02040503050406030204" pitchFamily="18" charset="0"/>
                        <a:ea typeface="Cambria Math" panose="02040503050406030204" pitchFamily="18" charset="0"/>
                      </a:rPr>
                      <m:t>𝑅</m:t>
                    </m:r>
                  </m:oMath>
                </a14:m>
                <a:endParaRPr lang="it-IT" sz="2000" dirty="0">
                  <a:latin typeface="Arial Nova" panose="020B0504020202020204" pitchFamily="34" charset="0"/>
                  <a:ea typeface="Cambria Math" panose="02040503050406030204" pitchFamily="18" charset="0"/>
                </a:endParaRPr>
              </a:p>
              <a:p>
                <a:pPr marL="0" indent="0">
                  <a:buNone/>
                </a:pPr>
                <a:r>
                  <a:rPr lang="it-IT" sz="2000" dirty="0">
                    <a:latin typeface="Arial Nova" panose="020B0504020202020204" pitchFamily="34" charset="0"/>
                  </a:rPr>
                  <a:t>Dunque, le transizioni sono viste come delle attività, ciascuna delle quali inizia non appena la transizione corrispondente viene abilitata e termina quando si verifica lo scatto;</a:t>
                </a:r>
              </a:p>
              <a:p>
                <a:pPr marL="0" indent="0">
                  <a:buNone/>
                </a:pPr>
                <a:endParaRPr lang="it-IT" sz="2000" dirty="0">
                  <a:latin typeface="Arial Nova" panose="020B0504020202020204" pitchFamily="34" charset="0"/>
                </a:endParaRPr>
              </a:p>
              <a:p>
                <a:r>
                  <a:rPr lang="it-IT" sz="2000" dirty="0">
                    <a:latin typeface="Arial Nova" panose="020B0504020202020204" pitchFamily="34" charset="0"/>
                  </a:rPr>
                  <a:t>Una rete PTPN, invece, assegna i tempi di conservazione </a:t>
                </a:r>
                <a14:m>
                  <m:oMath xmlns:m="http://schemas.openxmlformats.org/officeDocument/2006/math">
                    <m:sSub>
                      <m:sSubPr>
                        <m:ctrlPr>
                          <a:rPr lang="it-IT" sz="2000" i="1" smtClean="0">
                            <a:latin typeface="Cambria Math" panose="02040503050406030204" pitchFamily="18" charset="0"/>
                          </a:rPr>
                        </m:ctrlPr>
                      </m:sSubPr>
                      <m:e>
                        <m:r>
                          <a:rPr lang="it-IT" sz="2000" i="1" smtClean="0">
                            <a:latin typeface="Cambria Math" panose="02040503050406030204" pitchFamily="18" charset="0"/>
                            <a:ea typeface="Cambria Math" panose="02040503050406030204" pitchFamily="18" charset="0"/>
                          </a:rPr>
                          <m:t>𝜏</m:t>
                        </m:r>
                      </m:e>
                      <m:sub>
                        <m:r>
                          <a:rPr lang="it-IT" sz="2000" b="0" i="1" smtClean="0">
                            <a:latin typeface="Cambria Math" panose="02040503050406030204" pitchFamily="18" charset="0"/>
                          </a:rPr>
                          <m:t>𝑖</m:t>
                        </m:r>
                      </m:sub>
                    </m:sSub>
                  </m:oMath>
                </a14:m>
                <a:r>
                  <a:rPr lang="it-IT" sz="2000" dirty="0">
                    <a:latin typeface="Arial Nova" panose="020B0504020202020204" pitchFamily="34" charset="0"/>
                  </a:rPr>
                  <a:t> ai posti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𝑝</m:t>
                        </m:r>
                      </m:e>
                      <m:sub>
                        <m:r>
                          <a:rPr lang="it-IT" sz="2000" i="1">
                            <a:latin typeface="Cambria Math" panose="02040503050406030204" pitchFamily="18" charset="0"/>
                          </a:rPr>
                          <m:t>𝑖</m:t>
                        </m:r>
                      </m:sub>
                    </m:sSub>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m:t>
                    </m:r>
                  </m:oMath>
                </a14:m>
                <a:r>
                  <a:rPr lang="it-IT" sz="2000" dirty="0">
                    <a:latin typeface="Arial Nova" panose="020B0504020202020204" pitchFamily="34" charset="0"/>
                  </a:rPr>
                  <a:t>, ovvero</a:t>
                </a:r>
              </a:p>
              <a:p>
                <a:pPr marL="0" indent="0">
                  <a:buNone/>
                </a:pPr>
                <a14:m>
                  <m:oMathPara xmlns:m="http://schemas.openxmlformats.org/officeDocument/2006/math">
                    <m:oMathParaPr>
                      <m:jc m:val="centerGroup"/>
                    </m:oMathParaPr>
                    <m:oMath xmlns:m="http://schemas.openxmlformats.org/officeDocument/2006/math">
                      <m:r>
                        <a:rPr lang="it-IT" sz="2000" i="1" smtClean="0">
                          <a:latin typeface="Cambria Math" panose="02040503050406030204" pitchFamily="18" charset="0"/>
                          <a:ea typeface="Cambria Math" panose="02040503050406030204" pitchFamily="18" charset="0"/>
                        </a:rPr>
                        <m:t>𝜏</m:t>
                      </m:r>
                      <m:r>
                        <a:rPr lang="it-IT" sz="2000" b="0" i="1" smtClean="0">
                          <a:latin typeface="Cambria Math" panose="02040503050406030204" pitchFamily="18" charset="0"/>
                          <a:ea typeface="Cambria Math" panose="02040503050406030204" pitchFamily="18" charset="0"/>
                        </a:rPr>
                        <m:t> </m:t>
                      </m:r>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𝑃</m:t>
                      </m:r>
                      <m:r>
                        <a:rPr lang="it-IT" sz="2000" i="1" smtClean="0">
                          <a:latin typeface="Cambria Math" panose="02040503050406030204" pitchFamily="18" charset="0"/>
                          <a:ea typeface="Cambria Math" panose="02040503050406030204" pitchFamily="18" charset="0"/>
                        </a:rPr>
                        <m:t>→</m:t>
                      </m:r>
                      <m:r>
                        <a:rPr lang="it-IT" sz="2000" i="1" smtClean="0">
                          <a:latin typeface="Cambria Math" panose="02040503050406030204" pitchFamily="18" charset="0"/>
                          <a:ea typeface="Cambria Math" panose="02040503050406030204" pitchFamily="18" charset="0"/>
                        </a:rPr>
                        <m:t>𝑅</m:t>
                      </m:r>
                    </m:oMath>
                  </m:oMathPara>
                </a14:m>
                <a:endParaRPr lang="it-IT" sz="2000" dirty="0">
                  <a:latin typeface="Arial Nova" panose="020B0504020202020204" pitchFamily="34" charset="0"/>
                </a:endParaRPr>
              </a:p>
              <a:p>
                <a:pPr marL="0" indent="0">
                  <a:buNone/>
                </a:pPr>
                <a:r>
                  <a:rPr lang="it-IT" sz="2000" dirty="0">
                    <a:latin typeface="Arial Nova" panose="020B0504020202020204" pitchFamily="34" charset="0"/>
                  </a:rPr>
                  <a:t>In questo caso i token che arrivano in un posto vi rimangono per un certo tempo di conservazione, prima di essere utilizzati per lo scatto della rispettiva transizione;</a:t>
                </a:r>
              </a:p>
            </p:txBody>
          </p:sp>
        </mc:Choice>
        <mc:Fallback>
          <p:sp>
            <p:nvSpPr>
              <p:cNvPr id="3" name="Segnaposto contenuto 2">
                <a:extLst>
                  <a:ext uri="{FF2B5EF4-FFF2-40B4-BE49-F238E27FC236}">
                    <a16:creationId xmlns:a16="http://schemas.microsoft.com/office/drawing/2014/main" id="{661C78F1-B103-48AB-9E10-CA85A14EF655}"/>
                  </a:ext>
                </a:extLst>
              </p:cNvPr>
              <p:cNvSpPr>
                <a:spLocks noGrp="1" noRot="1" noChangeAspect="1" noMove="1" noResize="1" noEditPoints="1" noAdjustHandles="1" noChangeArrowheads="1" noChangeShapeType="1" noTextEdit="1"/>
              </p:cNvSpPr>
              <p:nvPr>
                <p:ph idx="1"/>
              </p:nvPr>
            </p:nvSpPr>
            <p:spPr>
              <a:xfrm>
                <a:off x="581191" y="1875697"/>
                <a:ext cx="11029616" cy="3915504"/>
              </a:xfrm>
              <a:blipFill>
                <a:blip r:embed="rId2"/>
                <a:stretch>
                  <a:fillRect l="-552"/>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960E224E-118C-4C00-BFCF-5ABEAA10EE8E}"/>
              </a:ext>
            </a:extLst>
          </p:cNvPr>
          <p:cNvSpPr txBox="1"/>
          <p:nvPr/>
        </p:nvSpPr>
        <p:spPr>
          <a:xfrm>
            <a:off x="581191" y="5967663"/>
            <a:ext cx="11029616" cy="707886"/>
          </a:xfrm>
          <a:prstGeom prst="rect">
            <a:avLst/>
          </a:prstGeom>
          <a:solidFill>
            <a:schemeClr val="accent2">
              <a:lumMod val="40000"/>
              <a:lumOff val="60000"/>
            </a:schemeClr>
          </a:solidFill>
        </p:spPr>
        <p:txBody>
          <a:bodyPr wrap="square" rtlCol="0">
            <a:spAutoFit/>
          </a:bodyPr>
          <a:lstStyle/>
          <a:p>
            <a:pPr marL="0" indent="0">
              <a:buNone/>
            </a:pPr>
            <a:r>
              <a:rPr lang="it-IT" sz="2000" dirty="0">
                <a:solidFill>
                  <a:schemeClr val="bg2">
                    <a:lumMod val="25000"/>
                  </a:schemeClr>
                </a:solidFill>
                <a:latin typeface="Arial Nova" panose="020B0504020202020204" pitchFamily="34" charset="0"/>
              </a:rPr>
              <a:t>Si precisa che un modello di reti P/T con i tempi nei posti (PTPN) può essere sempre ricondotto ad un modello con i tempi nelle transizioni (TTPN).</a:t>
            </a:r>
          </a:p>
        </p:txBody>
      </p:sp>
    </p:spTree>
    <p:extLst>
      <p:ext uri="{BB962C8B-B14F-4D97-AF65-F5344CB8AC3E}">
        <p14:creationId xmlns:p14="http://schemas.microsoft.com/office/powerpoint/2010/main" val="2607735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6">
            <a:extLst>
              <a:ext uri="{FF2B5EF4-FFF2-40B4-BE49-F238E27FC236}">
                <a16:creationId xmlns:a16="http://schemas.microsoft.com/office/drawing/2014/main" id="{25DCEFC0-5D14-4BA8-8CB0-8E1307628F4C}"/>
              </a:ext>
            </a:extLst>
          </p:cNvPr>
          <p:cNvPicPr>
            <a:picLocks noChangeAspect="1"/>
          </p:cNvPicPr>
          <p:nvPr/>
        </p:nvPicPr>
        <p:blipFill>
          <a:blip r:embed="rId2">
            <a:alphaModFix amt="25000"/>
            <a:extLst>
              <a:ext uri="{BEBA8EAE-BF5A-486C-A8C5-ECC9F3942E4B}">
                <a14:imgProps xmlns:a14="http://schemas.microsoft.com/office/drawing/2010/main">
                  <a14:imgLayer r:embed="rId3">
                    <a14:imgEffect>
                      <a14:sharpenSoften amount="7000"/>
                    </a14:imgEffect>
                  </a14:imgLayer>
                </a14:imgProps>
              </a:ext>
              <a:ext uri="{28A0092B-C50C-407E-A947-70E740481C1C}">
                <a14:useLocalDpi xmlns:a14="http://schemas.microsoft.com/office/drawing/2010/main" val="0"/>
              </a:ext>
            </a:extLst>
          </a:blip>
          <a:srcRect/>
          <a:stretch/>
        </p:blipFill>
        <p:spPr>
          <a:xfrm>
            <a:off x="0" y="0"/>
            <a:ext cx="12191996" cy="6858000"/>
          </a:xfrm>
          <a:prstGeom prst="rect">
            <a:avLst/>
          </a:prstGeom>
          <a:noFill/>
          <a:ln cap="flat">
            <a:noFill/>
          </a:ln>
        </p:spPr>
      </p:pic>
      <p:sp>
        <p:nvSpPr>
          <p:cNvPr id="2" name="Titolo 1">
            <a:extLst>
              <a:ext uri="{FF2B5EF4-FFF2-40B4-BE49-F238E27FC236}">
                <a16:creationId xmlns:a16="http://schemas.microsoft.com/office/drawing/2014/main" id="{DAB393EF-61F1-41DC-9FDB-49F81C397D08}"/>
              </a:ext>
            </a:extLst>
          </p:cNvPr>
          <p:cNvSpPr txBox="1">
            <a:spLocks noGrp="1"/>
          </p:cNvSpPr>
          <p:nvPr>
            <p:ph type="title"/>
          </p:nvPr>
        </p:nvSpPr>
        <p:spPr/>
        <p:txBody>
          <a:bodyPr/>
          <a:lstStyle/>
          <a:p>
            <a:pPr lvl="0"/>
            <a:r>
              <a:rPr lang="it-IT" dirty="0"/>
              <a:t>Introduzione alle reti di </a:t>
            </a:r>
            <a:r>
              <a:rPr lang="it-IT" dirty="0" err="1"/>
              <a:t>petri</a:t>
            </a:r>
            <a:endParaRPr lang="it-IT" dirty="0"/>
          </a:p>
        </p:txBody>
      </p:sp>
      <p:sp>
        <p:nvSpPr>
          <p:cNvPr id="3" name="Segnaposto testo 2">
            <a:extLst>
              <a:ext uri="{FF2B5EF4-FFF2-40B4-BE49-F238E27FC236}">
                <a16:creationId xmlns:a16="http://schemas.microsoft.com/office/drawing/2014/main" id="{D62CBB0D-14B9-4065-840F-5B59F89AC184}"/>
              </a:ext>
            </a:extLst>
          </p:cNvPr>
          <p:cNvSpPr txBox="1">
            <a:spLocks noGrp="1"/>
          </p:cNvSpPr>
          <p:nvPr>
            <p:ph type="body" idx="1"/>
          </p:nvPr>
        </p:nvSpPr>
        <p:spPr/>
        <p:txBody>
          <a:bodyPr/>
          <a:lstStyle/>
          <a:p>
            <a:pPr lvl="0"/>
            <a:r>
              <a:rPr lang="it-IT" dirty="0">
                <a:solidFill>
                  <a:srgbClr val="00B050"/>
                </a:solidFill>
              </a:rPr>
              <a:t>Definizioni ed elementi strutturali</a:t>
            </a:r>
          </a:p>
        </p:txBody>
      </p:sp>
    </p:spTree>
    <p:extLst>
      <p:ext uri="{BB962C8B-B14F-4D97-AF65-F5344CB8AC3E}">
        <p14:creationId xmlns:p14="http://schemas.microsoft.com/office/powerpoint/2010/main" val="4254321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A1B4BD-72AD-42D6-A309-ED6C7DE27A09}"/>
              </a:ext>
            </a:extLst>
          </p:cNvPr>
          <p:cNvSpPr>
            <a:spLocks noGrp="1"/>
          </p:cNvSpPr>
          <p:nvPr>
            <p:ph type="title"/>
          </p:nvPr>
        </p:nvSpPr>
        <p:spPr/>
        <p:txBody>
          <a:bodyPr/>
          <a:lstStyle/>
          <a:p>
            <a:r>
              <a:rPr lang="it-IT" dirty="0"/>
              <a:t>Definizione di </a:t>
            </a:r>
            <a:r>
              <a:rPr lang="it-IT" dirty="0" err="1"/>
              <a:t>timed</a:t>
            </a:r>
            <a:r>
              <a:rPr lang="it-IT" dirty="0"/>
              <a:t> </a:t>
            </a:r>
            <a:r>
              <a:rPr lang="it-IT" dirty="0" err="1"/>
              <a:t>petri</a:t>
            </a:r>
            <a:r>
              <a:rPr lang="it-IT" dirty="0"/>
              <a:t> net</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00A9E0AB-A5B8-415C-8898-3D3608D12C5B}"/>
                  </a:ext>
                </a:extLst>
              </p:cNvPr>
              <p:cNvSpPr>
                <a:spLocks noGrp="1"/>
              </p:cNvSpPr>
              <p:nvPr>
                <p:ph idx="1"/>
              </p:nvPr>
            </p:nvSpPr>
            <p:spPr>
              <a:xfrm>
                <a:off x="581192" y="2004032"/>
                <a:ext cx="11029616" cy="4701567"/>
              </a:xfrm>
            </p:spPr>
            <p:txBody>
              <a:bodyPr>
                <a:normAutofit/>
              </a:bodyPr>
              <a:lstStyle/>
              <a:p>
                <a:pPr marL="0" indent="0">
                  <a:buNone/>
                </a:pPr>
                <a:r>
                  <a:rPr lang="it-IT" sz="2000" dirty="0">
                    <a:latin typeface="Arial Nova" panose="020B0504020202020204" pitchFamily="34" charset="0"/>
                  </a:rPr>
                  <a:t>Formalmente, una rete di Petri temporizzata di può descrivere come:</a:t>
                </a:r>
              </a:p>
              <a:p>
                <a:pPr marL="0" indent="0" algn="ctr">
                  <a:buNone/>
                </a:pPr>
                <a14:m>
                  <m:oMath xmlns:m="http://schemas.openxmlformats.org/officeDocument/2006/math">
                    <m:r>
                      <a:rPr lang="it-IT" sz="2000" b="1" i="1" smtClean="0">
                        <a:latin typeface="Cambria Math" panose="02040503050406030204" pitchFamily="18" charset="0"/>
                      </a:rPr>
                      <m:t>𝑻𝑷𝑵</m:t>
                    </m:r>
                    <m:r>
                      <a:rPr lang="it-IT" sz="2000" b="1" i="1" smtClean="0">
                        <a:latin typeface="Cambria Math" panose="02040503050406030204" pitchFamily="18" charset="0"/>
                      </a:rPr>
                      <m:t>=(</m:t>
                    </m:r>
                    <m:r>
                      <a:rPr lang="it-IT" sz="2000" b="1" i="1" smtClean="0">
                        <a:latin typeface="Cambria Math" panose="02040503050406030204" pitchFamily="18" charset="0"/>
                      </a:rPr>
                      <m:t>𝑷</m:t>
                    </m:r>
                    <m:r>
                      <a:rPr lang="it-IT" sz="2000" b="1" i="1" smtClean="0">
                        <a:latin typeface="Cambria Math" panose="02040503050406030204" pitchFamily="18" charset="0"/>
                      </a:rPr>
                      <m:t>,</m:t>
                    </m:r>
                    <m:r>
                      <a:rPr lang="it-IT" sz="2000" b="1" i="1" smtClean="0">
                        <a:latin typeface="Cambria Math" panose="02040503050406030204" pitchFamily="18" charset="0"/>
                      </a:rPr>
                      <m:t>𝑻</m:t>
                    </m:r>
                    <m:r>
                      <a:rPr lang="it-IT" sz="2000" b="1" i="1" smtClean="0">
                        <a:latin typeface="Cambria Math" panose="02040503050406030204" pitchFamily="18" charset="0"/>
                      </a:rPr>
                      <m:t>,</m:t>
                    </m:r>
                    <m:r>
                      <a:rPr lang="it-IT" sz="2000" b="1" i="1" smtClean="0">
                        <a:latin typeface="Cambria Math" panose="02040503050406030204" pitchFamily="18" charset="0"/>
                      </a:rPr>
                      <m:t>𝑭</m:t>
                    </m:r>
                    <m:r>
                      <a:rPr lang="it-IT" sz="2000" b="1" i="1" smtClean="0">
                        <a:latin typeface="Cambria Math" panose="02040503050406030204" pitchFamily="18" charset="0"/>
                      </a:rPr>
                      <m:t>,</m:t>
                    </m:r>
                    <m:r>
                      <a:rPr lang="it-IT" sz="2000" b="1" i="1" smtClean="0">
                        <a:latin typeface="Cambria Math" panose="02040503050406030204" pitchFamily="18" charset="0"/>
                      </a:rPr>
                      <m:t>𝑾</m:t>
                    </m:r>
                    <m:r>
                      <a:rPr lang="it-IT" sz="2000" b="1" i="1" smtClean="0">
                        <a:latin typeface="Cambria Math" panose="02040503050406030204" pitchFamily="18" charset="0"/>
                      </a:rPr>
                      <m:t>,</m:t>
                    </m:r>
                    <m:r>
                      <a:rPr lang="it-IT" sz="2000" b="1" i="1" smtClean="0">
                        <a:latin typeface="Cambria Math" panose="02040503050406030204" pitchFamily="18" charset="0"/>
                        <a:ea typeface="Cambria Math" panose="02040503050406030204" pitchFamily="18" charset="0"/>
                      </a:rPr>
                      <m:t>𝝉</m:t>
                    </m:r>
                    <m:r>
                      <a:rPr lang="it-IT" sz="2000" b="1" i="1" smtClean="0">
                        <a:latin typeface="Cambria Math" panose="02040503050406030204" pitchFamily="18" charset="0"/>
                        <a:ea typeface="Cambria Math" panose="02040503050406030204" pitchFamily="18" charset="0"/>
                      </a:rPr>
                      <m:t>,</m:t>
                    </m:r>
                    <m:r>
                      <a:rPr lang="it-IT" sz="2000" b="1" i="1" smtClean="0">
                        <a:latin typeface="Cambria Math" panose="02040503050406030204" pitchFamily="18" charset="0"/>
                        <a:ea typeface="Cambria Math" panose="02040503050406030204" pitchFamily="18" charset="0"/>
                      </a:rPr>
                      <m:t>𝑴</m:t>
                    </m:r>
                    <m:r>
                      <a:rPr lang="it-IT" sz="2000" b="1" i="1" smtClean="0">
                        <a:latin typeface="Cambria Math" panose="02040503050406030204" pitchFamily="18" charset="0"/>
                        <a:ea typeface="Cambria Math" panose="02040503050406030204" pitchFamily="18" charset="0"/>
                      </a:rPr>
                      <m:t>)</m:t>
                    </m:r>
                  </m:oMath>
                </a14:m>
                <a:r>
                  <a:rPr lang="it-IT" sz="2000" b="1" dirty="0">
                    <a:latin typeface="Arial Nova" panose="020B0504020202020204" pitchFamily="34" charset="0"/>
                  </a:rPr>
                  <a:t> </a:t>
                </a:r>
              </a:p>
              <a:p>
                <a:pPr marL="0" indent="0">
                  <a:buNone/>
                </a:pPr>
                <a:r>
                  <a:rPr lang="it-IT" sz="2000" dirty="0">
                    <a:latin typeface="Arial Nova" panose="020B0504020202020204" pitchFamily="34" charset="0"/>
                  </a:rPr>
                  <a:t>Dove:</a:t>
                </a:r>
              </a:p>
              <a:p>
                <a14:m>
                  <m:oMath xmlns:m="http://schemas.openxmlformats.org/officeDocument/2006/math">
                    <m:r>
                      <a:rPr lang="it-IT" sz="2000" b="0" i="1" smtClean="0">
                        <a:latin typeface="Cambria Math" panose="02040503050406030204" pitchFamily="18" charset="0"/>
                      </a:rPr>
                      <m:t>𝑃</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𝑝</m:t>
                            </m:r>
                          </m:e>
                          <m:sub>
                            <m:r>
                              <a:rPr lang="it-IT" sz="2000" b="0" i="1" smtClean="0">
                                <a:latin typeface="Cambria Math" panose="02040503050406030204" pitchFamily="18" charset="0"/>
                              </a:rPr>
                              <m:t>1</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𝑝</m:t>
                            </m:r>
                          </m:e>
                          <m:sub>
                            <m:r>
                              <a:rPr lang="it-IT" sz="2000" b="0" i="1" smtClean="0">
                                <a:latin typeface="Cambria Math" panose="02040503050406030204" pitchFamily="18" charset="0"/>
                              </a:rPr>
                              <m:t>2</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r>
                              <a:rPr lang="it-IT" sz="2000" i="1">
                                <a:latin typeface="Cambria Math" panose="02040503050406030204" pitchFamily="18" charset="0"/>
                              </a:rPr>
                              <m:t>𝑝</m:t>
                            </m:r>
                          </m:e>
                          <m:sub>
                            <m:r>
                              <a:rPr lang="it-IT" sz="2000" b="0" i="1" smtClean="0">
                                <a:latin typeface="Cambria Math" panose="02040503050406030204" pitchFamily="18" charset="0"/>
                              </a:rPr>
                              <m:t>𝑛𝑃</m:t>
                            </m:r>
                          </m:sub>
                        </m:sSub>
                      </m:e>
                    </m:d>
                  </m:oMath>
                </a14:m>
                <a:r>
                  <a:rPr lang="it-IT" sz="2000" dirty="0">
                    <a:latin typeface="Arial Nova" panose="020B0504020202020204" pitchFamily="34" charset="0"/>
                  </a:rPr>
                  <a:t> è un insieme finito di posti;</a:t>
                </a:r>
              </a:p>
              <a:p>
                <a14:m>
                  <m:oMath xmlns:m="http://schemas.openxmlformats.org/officeDocument/2006/math">
                    <m:r>
                      <a:rPr lang="it-IT" sz="2000" b="0" i="1" smtClean="0">
                        <a:latin typeface="Cambria Math" panose="02040503050406030204" pitchFamily="18" charset="0"/>
                      </a:rPr>
                      <m:t>𝑇</m:t>
                    </m:r>
                    <m:r>
                      <a:rPr lang="it-IT" sz="2000" b="0" i="1" smtClean="0">
                        <a:latin typeface="Cambria Math" panose="02040503050406030204" pitchFamily="18" charset="0"/>
                      </a:rPr>
                      <m:t>=</m:t>
                    </m:r>
                    <m:d>
                      <m:dPr>
                        <m:begChr m:val="{"/>
                        <m:endChr m:val="}"/>
                        <m:ctrlPr>
                          <a:rPr lang="it-IT" sz="2000" b="0" i="1" smtClean="0">
                            <a:latin typeface="Cambria Math" panose="02040503050406030204" pitchFamily="18" charset="0"/>
                          </a:rPr>
                        </m:ctrlPr>
                      </m:dPr>
                      <m:e>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𝜏</m:t>
                            </m:r>
                          </m:e>
                          <m:sub>
                            <m:r>
                              <a:rPr lang="it-IT" sz="2000" b="0" i="1" smtClean="0">
                                <a:latin typeface="Cambria Math" panose="02040503050406030204" pitchFamily="18" charset="0"/>
                              </a:rPr>
                              <m:t>1</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r>
                              <a:rPr lang="it-IT" sz="2000" i="1" smtClean="0">
                                <a:latin typeface="Cambria Math" panose="02040503050406030204" pitchFamily="18" charset="0"/>
                                <a:ea typeface="Cambria Math" panose="02040503050406030204" pitchFamily="18" charset="0"/>
                              </a:rPr>
                              <m:t>𝜏</m:t>
                            </m:r>
                          </m:e>
                          <m:sub>
                            <m:r>
                              <a:rPr lang="it-IT" sz="2000" b="0" i="1" smtClean="0">
                                <a:latin typeface="Cambria Math" panose="02040503050406030204" pitchFamily="18" charset="0"/>
                              </a:rPr>
                              <m:t>2</m:t>
                            </m:r>
                          </m:sub>
                        </m:sSub>
                        <m:r>
                          <a:rPr lang="it-IT" sz="2000" b="0" i="1" smtClean="0">
                            <a:latin typeface="Cambria Math" panose="02040503050406030204" pitchFamily="18" charset="0"/>
                          </a:rPr>
                          <m:t>,…,</m:t>
                        </m:r>
                        <m:sSub>
                          <m:sSubPr>
                            <m:ctrlPr>
                              <a:rPr lang="it-IT" sz="2000" i="1">
                                <a:latin typeface="Cambria Math" panose="02040503050406030204" pitchFamily="18" charset="0"/>
                              </a:rPr>
                            </m:ctrlPr>
                          </m:sSubPr>
                          <m:e>
                            <m:r>
                              <a:rPr lang="it-IT" sz="2000" i="1" smtClean="0">
                                <a:latin typeface="Cambria Math" panose="02040503050406030204" pitchFamily="18" charset="0"/>
                                <a:ea typeface="Cambria Math" panose="02040503050406030204" pitchFamily="18" charset="0"/>
                              </a:rPr>
                              <m:t>𝜏</m:t>
                            </m:r>
                          </m:e>
                          <m:sub>
                            <m:r>
                              <a:rPr lang="it-IT" sz="2000" b="0" i="1" smtClean="0">
                                <a:latin typeface="Cambria Math" panose="02040503050406030204" pitchFamily="18" charset="0"/>
                              </a:rPr>
                              <m:t>𝑛</m:t>
                            </m:r>
                            <m:r>
                              <a:rPr lang="it-IT" sz="2000" b="0" i="1" smtClean="0">
                                <a:latin typeface="Cambria Math" panose="02040503050406030204" pitchFamily="18" charset="0"/>
                              </a:rPr>
                              <m:t>𝑇</m:t>
                            </m:r>
                          </m:sub>
                        </m:sSub>
                      </m:e>
                    </m:d>
                  </m:oMath>
                </a14:m>
                <a:r>
                  <a:rPr lang="it-IT" sz="2000" dirty="0">
                    <a:latin typeface="Arial Nova" panose="020B0504020202020204" pitchFamily="34" charset="0"/>
                  </a:rPr>
                  <a:t> è un insieme finito di transizioni;</a:t>
                </a:r>
              </a:p>
              <a:p>
                <a14:m>
                  <m:oMath xmlns:m="http://schemas.openxmlformats.org/officeDocument/2006/math">
                    <m:r>
                      <a:rPr lang="it-IT" sz="2000" b="0" i="1" smtClean="0">
                        <a:latin typeface="Cambria Math" panose="02040503050406030204" pitchFamily="18" charset="0"/>
                      </a:rPr>
                      <m:t>𝐹</m:t>
                    </m:r>
                    <m:r>
                      <m:rPr>
                        <m:nor/>
                      </m:rPr>
                      <a:rPr lang="it-IT" sz="2000">
                        <a:latin typeface="Arial Nova" panose="020B0504020202020204" pitchFamily="34" charset="0"/>
                      </a:rPr>
                      <m:t>⊆</m:t>
                    </m:r>
                    <m:r>
                      <m:rPr>
                        <m:nor/>
                      </m:rPr>
                      <a:rPr lang="it-IT" sz="2000" b="0" i="0" smtClean="0">
                        <a:latin typeface="Arial Nova" panose="020B0504020202020204" pitchFamily="34" charset="0"/>
                      </a:rPr>
                      <m:t>(</m:t>
                    </m:r>
                    <m:r>
                      <m:rPr>
                        <m:nor/>
                      </m:rPr>
                      <a:rPr lang="it-IT" sz="2000" b="0" i="0" smtClean="0">
                        <a:latin typeface="Arial Nova" panose="020B0504020202020204" pitchFamily="34" charset="0"/>
                      </a:rPr>
                      <m:t>P</m:t>
                    </m:r>
                    <m:r>
                      <m:rPr>
                        <m:nor/>
                      </m:rPr>
                      <a:rPr lang="it-IT" sz="2000" b="0" i="0" smtClean="0">
                        <a:latin typeface="Arial Nova" panose="020B0504020202020204" pitchFamily="34" charset="0"/>
                      </a:rPr>
                      <m:t> </m:t>
                    </m:r>
                    <m:r>
                      <m:rPr>
                        <m:nor/>
                      </m:rPr>
                      <a:rPr lang="it-IT" sz="2000" b="0" i="0" smtClean="0">
                        <a:latin typeface="Arial Nova" panose="020B0504020202020204" pitchFamily="34" charset="0"/>
                      </a:rPr>
                      <m:t>x</m:t>
                    </m:r>
                    <m:r>
                      <m:rPr>
                        <m:nor/>
                      </m:rPr>
                      <a:rPr lang="it-IT" sz="2000" b="0" i="0" smtClean="0">
                        <a:latin typeface="Arial Nova" panose="020B0504020202020204" pitchFamily="34" charset="0"/>
                      </a:rPr>
                      <m:t> </m:t>
                    </m:r>
                    <m:r>
                      <m:rPr>
                        <m:nor/>
                      </m:rPr>
                      <a:rPr lang="it-IT" sz="2000" b="0" i="0" smtClean="0">
                        <a:latin typeface="Arial Nova" panose="020B0504020202020204" pitchFamily="34" charset="0"/>
                      </a:rPr>
                      <m:t>T</m:t>
                    </m:r>
                    <m:r>
                      <m:rPr>
                        <m:nor/>
                      </m:rPr>
                      <a:rPr lang="it-IT" sz="2000" b="0" i="0" smtClean="0">
                        <a:latin typeface="Arial Nova" panose="020B0504020202020204" pitchFamily="34" charset="0"/>
                      </a:rPr>
                      <m:t>) </m:t>
                    </m:r>
                    <m:r>
                      <m:rPr>
                        <m:nor/>
                      </m:rPr>
                      <a:rPr lang="it-IT" sz="2000" b="0" i="0" smtClean="0">
                        <a:latin typeface="Arial Nova" panose="020B0504020202020204" pitchFamily="34" charset="0"/>
                      </a:rPr>
                      <m:t>U</m:t>
                    </m:r>
                    <m:r>
                      <m:rPr>
                        <m:nor/>
                      </m:rPr>
                      <a:rPr lang="it-IT" sz="2000" b="0" i="0" smtClean="0">
                        <a:latin typeface="Arial Nova" panose="020B0504020202020204" pitchFamily="34" charset="0"/>
                      </a:rPr>
                      <m:t> (</m:t>
                    </m:r>
                    <m:r>
                      <m:rPr>
                        <m:nor/>
                      </m:rPr>
                      <a:rPr lang="it-IT" sz="2000" b="0" i="0" smtClean="0">
                        <a:latin typeface="Arial Nova" panose="020B0504020202020204" pitchFamily="34" charset="0"/>
                      </a:rPr>
                      <m:t>T</m:t>
                    </m:r>
                    <m:r>
                      <m:rPr>
                        <m:nor/>
                      </m:rPr>
                      <a:rPr lang="it-IT" sz="2000" b="0" i="0" smtClean="0">
                        <a:latin typeface="Arial Nova" panose="020B0504020202020204" pitchFamily="34" charset="0"/>
                      </a:rPr>
                      <m:t> </m:t>
                    </m:r>
                    <m:r>
                      <m:rPr>
                        <m:nor/>
                      </m:rPr>
                      <a:rPr lang="it-IT" sz="2000" b="0" i="0" smtClean="0">
                        <a:latin typeface="Arial Nova" panose="020B0504020202020204" pitchFamily="34" charset="0"/>
                      </a:rPr>
                      <m:t>x</m:t>
                    </m:r>
                    <m:r>
                      <m:rPr>
                        <m:nor/>
                      </m:rPr>
                      <a:rPr lang="it-IT" sz="2000" b="0" i="0" smtClean="0">
                        <a:latin typeface="Arial Nova" panose="020B0504020202020204" pitchFamily="34" charset="0"/>
                      </a:rPr>
                      <m:t> </m:t>
                    </m:r>
                    <m:r>
                      <m:rPr>
                        <m:nor/>
                      </m:rPr>
                      <a:rPr lang="it-IT" sz="2000" b="0" i="0" smtClean="0">
                        <a:latin typeface="Arial Nova" panose="020B0504020202020204" pitchFamily="34" charset="0"/>
                      </a:rPr>
                      <m:t>P</m:t>
                    </m:r>
                    <m:r>
                      <m:rPr>
                        <m:nor/>
                      </m:rPr>
                      <a:rPr lang="it-IT" sz="2000" b="0" i="0" smtClean="0">
                        <a:latin typeface="Arial Nova" panose="020B0504020202020204" pitchFamily="34" charset="0"/>
                      </a:rPr>
                      <m:t>)</m:t>
                    </m:r>
                  </m:oMath>
                </a14:m>
                <a:r>
                  <a:rPr lang="it-IT" sz="2000" dirty="0">
                    <a:latin typeface="Arial Nova" panose="020B0504020202020204" pitchFamily="34" charset="0"/>
                  </a:rPr>
                  <a:t> è un insieme finito di archi, tra posti e transizioni;</a:t>
                </a:r>
              </a:p>
              <a:p>
                <a14:m>
                  <m:oMath xmlns:m="http://schemas.openxmlformats.org/officeDocument/2006/math">
                    <m:r>
                      <a:rPr lang="it-IT" sz="2000" b="0" i="1" smtClean="0">
                        <a:latin typeface="Cambria Math" panose="02040503050406030204" pitchFamily="18" charset="0"/>
                      </a:rPr>
                      <m:t>𝑊</m:t>
                    </m:r>
                    <m:r>
                      <a:rPr lang="it-IT" sz="2000" b="0" i="1" smtClean="0">
                        <a:latin typeface="Cambria Math" panose="02040503050406030204" pitchFamily="18" charset="0"/>
                      </a:rPr>
                      <m:t>:</m:t>
                    </m:r>
                    <m:r>
                      <a:rPr lang="it-IT" sz="2000" b="0" i="1" smtClean="0">
                        <a:latin typeface="Cambria Math" panose="02040503050406030204" pitchFamily="18" charset="0"/>
                      </a:rPr>
                      <m:t>𝐹</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𝑁</m:t>
                    </m:r>
                  </m:oMath>
                </a14:m>
                <a:r>
                  <a:rPr lang="it-IT" sz="2000" dirty="0">
                    <a:latin typeface="Arial Nova" panose="020B0504020202020204" pitchFamily="34" charset="0"/>
                  </a:rPr>
                  <a:t> è una funzione </a:t>
                </a:r>
                <a14:m>
                  <m:oMath xmlns:m="http://schemas.openxmlformats.org/officeDocument/2006/math">
                    <m:r>
                      <a:rPr lang="it-IT" sz="2000" b="0" i="1" smtClean="0">
                        <a:latin typeface="Cambria Math" panose="02040503050406030204" pitchFamily="18" charset="0"/>
                      </a:rPr>
                      <m:t>𝑤</m:t>
                    </m:r>
                    <m:r>
                      <a:rPr lang="it-IT" sz="2000" b="0" i="1" smtClean="0">
                        <a:latin typeface="Cambria Math" panose="02040503050406030204" pitchFamily="18" charset="0"/>
                      </a:rPr>
                      <m:t>(</m:t>
                    </m:r>
                    <m:r>
                      <a:rPr lang="it-IT" sz="2000" b="0" i="1" smtClean="0">
                        <a:latin typeface="Cambria Math" panose="02040503050406030204" pitchFamily="18" charset="0"/>
                      </a:rPr>
                      <m:t>𝑓</m:t>
                    </m:r>
                    <m:r>
                      <a:rPr lang="it-IT" sz="2000" b="0" i="1" smtClean="0">
                        <a:latin typeface="Cambria Math" panose="02040503050406030204" pitchFamily="18" charset="0"/>
                      </a:rPr>
                      <m:t>)</m:t>
                    </m:r>
                  </m:oMath>
                </a14:m>
                <a:r>
                  <a:rPr lang="it-IT" sz="2000" dirty="0">
                    <a:latin typeface="Arial Nova" panose="020B0504020202020204" pitchFamily="34" charset="0"/>
                  </a:rPr>
                  <a:t> che assegna dei pesi agli elementi </a:t>
                </a:r>
                <a14:m>
                  <m:oMath xmlns:m="http://schemas.openxmlformats.org/officeDocument/2006/math">
                    <m:r>
                      <a:rPr lang="it-IT" sz="2000" b="0" i="1" smtClean="0">
                        <a:latin typeface="Cambria Math" panose="02040503050406030204" pitchFamily="18" charset="0"/>
                      </a:rPr>
                      <m:t>𝑓</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𝐹</m:t>
                    </m:r>
                  </m:oMath>
                </a14:m>
                <a:r>
                  <a:rPr lang="it-IT" sz="2000" dirty="0">
                    <a:latin typeface="Arial Nova" panose="020B0504020202020204" pitchFamily="34" charset="0"/>
                  </a:rPr>
                  <a:t> che denotano la molteplicità degli archi unitari tra gli elementi connessi;</a:t>
                </a:r>
              </a:p>
              <a:p>
                <a14:m>
                  <m:oMath xmlns:m="http://schemas.openxmlformats.org/officeDocument/2006/math">
                    <m:r>
                      <a:rPr lang="it-IT" sz="2000" i="1" smtClean="0">
                        <a:latin typeface="Cambria Math" panose="02040503050406030204" pitchFamily="18" charset="0"/>
                        <a:ea typeface="Cambria Math" panose="02040503050406030204" pitchFamily="18" charset="0"/>
                      </a:rPr>
                      <m:t>𝜏</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𝑇</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𝑅</m:t>
                    </m:r>
                  </m:oMath>
                </a14:m>
                <a:r>
                  <a:rPr lang="it-IT" sz="2000" dirty="0">
                    <a:latin typeface="Arial Nova" panose="020B0504020202020204" pitchFamily="34" charset="0"/>
                  </a:rPr>
                  <a:t>, che assegna ritardi di sparo </a:t>
                </a:r>
                <a14:m>
                  <m:oMath xmlns:m="http://schemas.openxmlformats.org/officeDocument/2006/math">
                    <m:sSub>
                      <m:sSubPr>
                        <m:ctrlPr>
                          <a:rPr lang="it-IT" sz="2000" i="1" smtClean="0">
                            <a:latin typeface="Cambria Math" panose="02040503050406030204" pitchFamily="18" charset="0"/>
                          </a:rPr>
                        </m:ctrlPr>
                      </m:sSubPr>
                      <m:e>
                        <m:r>
                          <a:rPr lang="it-IT" sz="2000" i="1" smtClean="0">
                            <a:latin typeface="Cambria Math" panose="02040503050406030204" pitchFamily="18" charset="0"/>
                            <a:ea typeface="Cambria Math" panose="02040503050406030204" pitchFamily="18" charset="0"/>
                          </a:rPr>
                          <m:t>𝜏</m:t>
                        </m:r>
                      </m:e>
                      <m:sub>
                        <m:r>
                          <a:rPr lang="it-IT" sz="2000" b="0" i="1" smtClean="0">
                            <a:latin typeface="Cambria Math" panose="02040503050406030204" pitchFamily="18" charset="0"/>
                          </a:rPr>
                          <m:t>𝑖</m:t>
                        </m:r>
                      </m:sub>
                    </m:sSub>
                  </m:oMath>
                </a14:m>
                <a:r>
                  <a:rPr lang="it-IT" sz="2000" dirty="0">
                    <a:latin typeface="Arial Nova" panose="020B0504020202020204" pitchFamily="34" charset="0"/>
                  </a:rPr>
                  <a:t> agli elementi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𝑖</m:t>
                        </m:r>
                      </m:sub>
                    </m:sSub>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𝑇</m:t>
                    </m:r>
                  </m:oMath>
                </a14:m>
                <a:r>
                  <a:rPr lang="it-IT" sz="2000" dirty="0">
                    <a:latin typeface="Arial Nova" panose="020B0504020202020204" pitchFamily="34" charset="0"/>
                  </a:rPr>
                  <a:t>;</a:t>
                </a:r>
              </a:p>
              <a:p>
                <a14:m>
                  <m:oMath xmlns:m="http://schemas.openxmlformats.org/officeDocument/2006/math">
                    <m:r>
                      <a:rPr lang="it-IT" sz="2000" b="0" i="1" smtClean="0">
                        <a:latin typeface="Cambria Math" panose="02040503050406030204" pitchFamily="18" charset="0"/>
                      </a:rPr>
                      <m:t>𝑀</m:t>
                    </m:r>
                    <m:r>
                      <a:rPr lang="it-IT" sz="2000" b="0" i="1" smtClean="0">
                        <a:latin typeface="Cambria Math" panose="02040503050406030204" pitchFamily="18" charset="0"/>
                      </a:rPr>
                      <m:t>:</m:t>
                    </m:r>
                    <m:r>
                      <a:rPr lang="it-IT" sz="2000" b="0" i="1" smtClean="0">
                        <a:latin typeface="Cambria Math" panose="02040503050406030204" pitchFamily="18" charset="0"/>
                      </a:rPr>
                      <m:t>𝑃</m:t>
                    </m:r>
                    <m:r>
                      <a:rPr lang="it-IT" sz="2000" b="0" i="1" smtClean="0">
                        <a:latin typeface="Cambria Math" panose="02040503050406030204" pitchFamily="18" charset="0"/>
                        <a:ea typeface="Cambria Math" panose="02040503050406030204" pitchFamily="18" charset="0"/>
                      </a:rPr>
                      <m:t>→</m:t>
                    </m:r>
                    <m:sSup>
                      <m:sSupPr>
                        <m:ctrlPr>
                          <a:rPr lang="it-IT" sz="2000" b="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𝑁</m:t>
                        </m:r>
                      </m:e>
                      <m:sup>
                        <m:r>
                          <a:rPr lang="it-IT" sz="2000" b="0" i="1" smtClean="0">
                            <a:latin typeface="Cambria Math" panose="02040503050406030204" pitchFamily="18" charset="0"/>
                            <a:ea typeface="Cambria Math" panose="02040503050406030204" pitchFamily="18" charset="0"/>
                          </a:rPr>
                          <m:t>+0</m:t>
                        </m:r>
                      </m:sup>
                    </m:sSup>
                  </m:oMath>
                </a14:m>
                <a:r>
                  <a:rPr lang="it-IT" sz="2000" dirty="0">
                    <a:latin typeface="Arial Nova" panose="020B0504020202020204" pitchFamily="34" charset="0"/>
                  </a:rPr>
                  <a:t>, cioè la marcatura degli elementi </a:t>
                </a:r>
                <a14:m>
                  <m:oMath xmlns:m="http://schemas.openxmlformats.org/officeDocument/2006/math">
                    <m:sSub>
                      <m:sSubPr>
                        <m:ctrlPr>
                          <a:rPr lang="it-IT" sz="2000" i="1" smtClean="0">
                            <a:latin typeface="Cambria Math" panose="02040503050406030204" pitchFamily="18" charset="0"/>
                          </a:rPr>
                        </m:ctrlPr>
                      </m:sSubPr>
                      <m:e>
                        <m:r>
                          <a:rPr lang="it-IT" sz="2000" b="0" i="1" smtClean="0">
                            <a:latin typeface="Cambria Math" panose="02040503050406030204" pitchFamily="18" charset="0"/>
                          </a:rPr>
                          <m:t>𝑝</m:t>
                        </m:r>
                      </m:e>
                      <m:sub>
                        <m:r>
                          <a:rPr lang="it-IT" sz="2000" b="0" i="1" smtClean="0">
                            <a:latin typeface="Cambria Math" panose="02040503050406030204" pitchFamily="18" charset="0"/>
                          </a:rPr>
                          <m:t>𝑖</m:t>
                        </m:r>
                      </m:sub>
                    </m:sSub>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m:t>
                    </m:r>
                  </m:oMath>
                </a14:m>
                <a:r>
                  <a:rPr lang="it-IT" sz="2000" dirty="0">
                    <a:latin typeface="Arial Nova" panose="020B0504020202020204" pitchFamily="34" charset="0"/>
                  </a:rPr>
                  <a:t>;</a:t>
                </a:r>
              </a:p>
            </p:txBody>
          </p:sp>
        </mc:Choice>
        <mc:Fallback>
          <p:sp>
            <p:nvSpPr>
              <p:cNvPr id="3" name="Segnaposto contenuto 2">
                <a:extLst>
                  <a:ext uri="{FF2B5EF4-FFF2-40B4-BE49-F238E27FC236}">
                    <a16:creationId xmlns:a16="http://schemas.microsoft.com/office/drawing/2014/main" id="{00A9E0AB-A5B8-415C-8898-3D3608D12C5B}"/>
                  </a:ext>
                </a:extLst>
              </p:cNvPr>
              <p:cNvSpPr>
                <a:spLocks noGrp="1" noRot="1" noChangeAspect="1" noMove="1" noResize="1" noEditPoints="1" noAdjustHandles="1" noChangeArrowheads="1" noChangeShapeType="1" noTextEdit="1"/>
              </p:cNvSpPr>
              <p:nvPr>
                <p:ph idx="1"/>
              </p:nvPr>
            </p:nvSpPr>
            <p:spPr>
              <a:xfrm>
                <a:off x="581192" y="2004032"/>
                <a:ext cx="11029616" cy="4701567"/>
              </a:xfrm>
              <a:blipFill>
                <a:blip r:embed="rId2"/>
                <a:stretch>
                  <a:fillRect l="-552"/>
                </a:stretch>
              </a:blipFill>
            </p:spPr>
            <p:txBody>
              <a:bodyPr/>
              <a:lstStyle/>
              <a:p>
                <a:r>
                  <a:rPr lang="it-IT">
                    <a:noFill/>
                  </a:rPr>
                  <a:t> </a:t>
                </a:r>
              </a:p>
            </p:txBody>
          </p:sp>
        </mc:Fallback>
      </mc:AlternateContent>
    </p:spTree>
    <p:extLst>
      <p:ext uri="{BB962C8B-B14F-4D97-AF65-F5344CB8AC3E}">
        <p14:creationId xmlns:p14="http://schemas.microsoft.com/office/powerpoint/2010/main" val="1938287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1BB35B-C900-4650-B18A-F19F0E6B5D73}"/>
              </a:ext>
            </a:extLst>
          </p:cNvPr>
          <p:cNvSpPr>
            <a:spLocks noGrp="1"/>
          </p:cNvSpPr>
          <p:nvPr>
            <p:ph type="title"/>
          </p:nvPr>
        </p:nvSpPr>
        <p:spPr/>
        <p:txBody>
          <a:bodyPr/>
          <a:lstStyle/>
          <a:p>
            <a:r>
              <a:rPr lang="it-IT" dirty="0"/>
              <a:t>Ritardi di sparo</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3CD11C3A-BF25-427D-AECF-60D8B0EFDF00}"/>
                  </a:ext>
                </a:extLst>
              </p:cNvPr>
              <p:cNvSpPr>
                <a:spLocks noGrp="1"/>
              </p:cNvSpPr>
              <p:nvPr>
                <p:ph idx="1"/>
              </p:nvPr>
            </p:nvSpPr>
            <p:spPr>
              <a:xfrm>
                <a:off x="581192" y="1973179"/>
                <a:ext cx="11029616" cy="4652209"/>
              </a:xfrm>
            </p:spPr>
            <p:txBody>
              <a:bodyPr>
                <a:normAutofit lnSpcReduction="10000"/>
              </a:bodyPr>
              <a:lstStyle/>
              <a:p>
                <a:pPr marL="0" indent="0">
                  <a:buNone/>
                </a:pPr>
                <a:r>
                  <a:rPr lang="it-IT" sz="2000" dirty="0">
                    <a:latin typeface="Arial Nova" panose="020B0504020202020204" pitchFamily="34" charset="0"/>
                  </a:rPr>
                  <a:t>Nelle TPN si possono distinguere tre casi di </a:t>
                </a:r>
                <a:r>
                  <a:rPr lang="it-IT" sz="2000" i="1" dirty="0" err="1">
                    <a:latin typeface="Arial Nova" panose="020B0504020202020204" pitchFamily="34" charset="0"/>
                  </a:rPr>
                  <a:t>firing</a:t>
                </a:r>
                <a:r>
                  <a:rPr lang="it-IT" sz="2000" dirty="0">
                    <a:latin typeface="Arial Nova" panose="020B0504020202020204" pitchFamily="34" charset="0"/>
                  </a:rPr>
                  <a:t> </a:t>
                </a:r>
                <a:r>
                  <a:rPr lang="it-IT" sz="2000" i="1" dirty="0">
                    <a:latin typeface="Arial Nova" panose="020B0504020202020204" pitchFamily="34" charset="0"/>
                  </a:rPr>
                  <a:t>delays</a:t>
                </a:r>
                <a:r>
                  <a:rPr lang="it-IT" sz="2000" dirty="0">
                    <a:latin typeface="Arial Nova" panose="020B0504020202020204" pitchFamily="34" charset="0"/>
                  </a:rPr>
                  <a:t>, ossia quando:</a:t>
                </a:r>
              </a:p>
              <a:p>
                <a14:m>
                  <m:oMath xmlns:m="http://schemas.openxmlformats.org/officeDocument/2006/math">
                    <m:sSub>
                      <m:sSubPr>
                        <m:ctrlPr>
                          <a:rPr lang="it-IT" sz="2000" i="1" dirty="0" smtClean="0">
                            <a:latin typeface="Cambria Math" panose="02040503050406030204" pitchFamily="18" charset="0"/>
                          </a:rPr>
                        </m:ctrlPr>
                      </m:sSubPr>
                      <m:e>
                        <m:r>
                          <a:rPr lang="it-IT" sz="2000" i="1" dirty="0" smtClean="0">
                            <a:latin typeface="Cambria Math" panose="02040503050406030204" pitchFamily="18" charset="0"/>
                            <a:ea typeface="Cambria Math" panose="02040503050406030204" pitchFamily="18" charset="0"/>
                          </a:rPr>
                          <m:t>𝜏</m:t>
                        </m:r>
                      </m:e>
                      <m:sub>
                        <m:r>
                          <a:rPr lang="it-IT" sz="2000" b="0" i="1" dirty="0" smtClean="0">
                            <a:latin typeface="Cambria Math" panose="02040503050406030204" pitchFamily="18" charset="0"/>
                          </a:rPr>
                          <m:t>𝑖</m:t>
                        </m:r>
                      </m:sub>
                    </m:sSub>
                    <m:r>
                      <a:rPr lang="it-IT" sz="2000" b="0" i="1" dirty="0" smtClean="0">
                        <a:latin typeface="Cambria Math" panose="02040503050406030204" pitchFamily="18" charset="0"/>
                      </a:rPr>
                      <m:t>=0</m:t>
                    </m:r>
                  </m:oMath>
                </a14:m>
                <a:r>
                  <a:rPr lang="it-IT" sz="2000" dirty="0">
                    <a:latin typeface="Arial Nova" panose="020B0504020202020204" pitchFamily="34" charset="0"/>
                  </a:rPr>
                  <a:t>, allora si tratta di una transizione immediata, che spara consumando un tempo nullo;</a:t>
                </a:r>
              </a:p>
              <a:p>
                <a14:m>
                  <m:oMath xmlns:m="http://schemas.openxmlformats.org/officeDocument/2006/math">
                    <m:sSub>
                      <m:sSubPr>
                        <m:ctrlPr>
                          <a:rPr lang="it-IT" sz="2000" i="1" dirty="0">
                            <a:latin typeface="Cambria Math" panose="02040503050406030204" pitchFamily="18" charset="0"/>
                          </a:rPr>
                        </m:ctrlPr>
                      </m:sSubPr>
                      <m:e>
                        <m:r>
                          <a:rPr lang="it-IT" sz="2000" i="1" dirty="0">
                            <a:latin typeface="Cambria Math" panose="02040503050406030204" pitchFamily="18" charset="0"/>
                            <a:ea typeface="Cambria Math" panose="02040503050406030204" pitchFamily="18" charset="0"/>
                          </a:rPr>
                          <m:t>𝜏</m:t>
                        </m:r>
                      </m:e>
                      <m:sub>
                        <m:r>
                          <a:rPr lang="it-IT" sz="2000" i="1" dirty="0">
                            <a:latin typeface="Cambria Math" panose="02040503050406030204" pitchFamily="18" charset="0"/>
                          </a:rPr>
                          <m:t>𝑖</m:t>
                        </m:r>
                      </m:sub>
                    </m:sSub>
                    <m:r>
                      <a:rPr lang="it-IT" sz="2000" i="1" dirty="0" smtClean="0">
                        <a:latin typeface="Cambria Math" panose="02040503050406030204" pitchFamily="18" charset="0"/>
                        <a:ea typeface="Cambria Math" panose="02040503050406030204" pitchFamily="18" charset="0"/>
                      </a:rPr>
                      <m:t>∈</m:t>
                    </m:r>
                    <m:r>
                      <a:rPr lang="it-IT" sz="2000" b="0" i="1" dirty="0" smtClean="0">
                        <a:latin typeface="Cambria Math" panose="02040503050406030204" pitchFamily="18" charset="0"/>
                        <a:ea typeface="Cambria Math" panose="02040503050406030204" pitchFamily="18" charset="0"/>
                      </a:rPr>
                      <m:t>𝑅</m:t>
                    </m:r>
                  </m:oMath>
                </a14:m>
                <a:r>
                  <a:rPr lang="it-IT" sz="2000" dirty="0">
                    <a:latin typeface="Arial Nova" panose="020B0504020202020204" pitchFamily="34" charset="0"/>
                  </a:rPr>
                  <a:t>, cioè assume un valore deterministico (nel caso in cui si tratti di </a:t>
                </a:r>
                <a:r>
                  <a:rPr lang="it-IT" sz="2000" i="1" dirty="0" err="1">
                    <a:latin typeface="Arial Nova" panose="020B0504020202020204" pitchFamily="34" charset="0"/>
                  </a:rPr>
                  <a:t>Deterministic</a:t>
                </a:r>
                <a:r>
                  <a:rPr lang="it-IT" sz="2000" dirty="0">
                    <a:latin typeface="Arial Nova" panose="020B0504020202020204" pitchFamily="34" charset="0"/>
                  </a:rPr>
                  <a:t> </a:t>
                </a:r>
                <a:r>
                  <a:rPr lang="it-IT" sz="2000" i="1" dirty="0" err="1">
                    <a:latin typeface="Arial Nova" panose="020B0504020202020204" pitchFamily="34" charset="0"/>
                  </a:rPr>
                  <a:t>Timed</a:t>
                </a:r>
                <a:r>
                  <a:rPr lang="it-IT" sz="2000" dirty="0">
                    <a:latin typeface="Arial Nova" panose="020B0504020202020204" pitchFamily="34" charset="0"/>
                  </a:rPr>
                  <a:t> </a:t>
                </a:r>
                <a:r>
                  <a:rPr lang="it-IT" sz="2000" i="1" dirty="0" err="1">
                    <a:latin typeface="Arial Nova" panose="020B0504020202020204" pitchFamily="34" charset="0"/>
                  </a:rPr>
                  <a:t>Transition</a:t>
                </a:r>
                <a:r>
                  <a:rPr lang="it-IT" sz="2000" dirty="0">
                    <a:latin typeface="Arial Nova" panose="020B0504020202020204" pitchFamily="34" charset="0"/>
                  </a:rPr>
                  <a:t> Petri Nets);</a:t>
                </a:r>
              </a:p>
              <a:p>
                <a14:m>
                  <m:oMath xmlns:m="http://schemas.openxmlformats.org/officeDocument/2006/math">
                    <m:sSub>
                      <m:sSubPr>
                        <m:ctrlPr>
                          <a:rPr lang="it-IT" sz="2000" i="1" dirty="0" smtClean="0">
                            <a:latin typeface="Cambria Math" panose="02040503050406030204" pitchFamily="18" charset="0"/>
                          </a:rPr>
                        </m:ctrlPr>
                      </m:sSubPr>
                      <m:e>
                        <m:r>
                          <a:rPr lang="it-IT" sz="2000" i="1" dirty="0" smtClean="0">
                            <a:latin typeface="Cambria Math" panose="02040503050406030204" pitchFamily="18" charset="0"/>
                            <a:ea typeface="Cambria Math" panose="02040503050406030204" pitchFamily="18" charset="0"/>
                          </a:rPr>
                          <m:t>𝜏</m:t>
                        </m:r>
                      </m:e>
                      <m:sub>
                        <m:r>
                          <a:rPr lang="it-IT" sz="2000" b="0" i="1" dirty="0" smtClean="0">
                            <a:latin typeface="Cambria Math" panose="02040503050406030204" pitchFamily="18" charset="0"/>
                          </a:rPr>
                          <m:t>𝑖</m:t>
                        </m:r>
                      </m:sub>
                    </m:sSub>
                  </m:oMath>
                </a14:m>
                <a:r>
                  <a:rPr lang="it-IT" sz="2000" dirty="0">
                    <a:latin typeface="Arial Nova" panose="020B0504020202020204" pitchFamily="34" charset="0"/>
                  </a:rPr>
                  <a:t> è un’istanza di una variabile casuale (nelle </a:t>
                </a:r>
                <a:r>
                  <a:rPr lang="it-IT" sz="2000" i="1" dirty="0" err="1">
                    <a:latin typeface="Arial Nova" panose="020B0504020202020204" pitchFamily="34" charset="0"/>
                  </a:rPr>
                  <a:t>Stochastic</a:t>
                </a:r>
                <a:r>
                  <a:rPr lang="it-IT" sz="2000" dirty="0">
                    <a:latin typeface="Arial Nova" panose="020B0504020202020204" pitchFamily="34" charset="0"/>
                  </a:rPr>
                  <a:t> </a:t>
                </a:r>
                <a:r>
                  <a:rPr lang="it-IT" sz="2000" i="1" dirty="0" err="1">
                    <a:latin typeface="Arial Nova" panose="020B0504020202020204" pitchFamily="34" charset="0"/>
                  </a:rPr>
                  <a:t>Timed</a:t>
                </a:r>
                <a:r>
                  <a:rPr lang="it-IT" sz="2000" dirty="0">
                    <a:latin typeface="Arial Nova" panose="020B0504020202020204" pitchFamily="34" charset="0"/>
                  </a:rPr>
                  <a:t> </a:t>
                </a:r>
                <a:r>
                  <a:rPr lang="it-IT" sz="2000" i="1" dirty="0" err="1">
                    <a:latin typeface="Arial Nova" panose="020B0504020202020204" pitchFamily="34" charset="0"/>
                  </a:rPr>
                  <a:t>Transition</a:t>
                </a:r>
                <a:r>
                  <a:rPr lang="it-IT" sz="2000" dirty="0">
                    <a:latin typeface="Arial Nova" panose="020B0504020202020204" pitchFamily="34" charset="0"/>
                  </a:rPr>
                  <a:t> Petri Nets);</a:t>
                </a:r>
              </a:p>
              <a:p>
                <a:pPr marL="0" indent="0">
                  <a:buNone/>
                </a:pPr>
                <a:r>
                  <a:rPr lang="it-IT" sz="2000" dirty="0">
                    <a:latin typeface="Arial Nova" panose="020B0504020202020204" pitchFamily="34" charset="0"/>
                  </a:rPr>
                  <a:t>Dove per </a:t>
                </a:r>
                <a14:m>
                  <m:oMath xmlns:m="http://schemas.openxmlformats.org/officeDocument/2006/math">
                    <m:sSub>
                      <m:sSubPr>
                        <m:ctrlPr>
                          <a:rPr lang="it-IT" sz="2000" i="1" dirty="0" smtClean="0">
                            <a:latin typeface="Cambria Math" panose="02040503050406030204" pitchFamily="18" charset="0"/>
                          </a:rPr>
                        </m:ctrlPr>
                      </m:sSubPr>
                      <m:e>
                        <m:r>
                          <a:rPr lang="it-IT" sz="2000" i="1" dirty="0" smtClean="0">
                            <a:latin typeface="Cambria Math" panose="02040503050406030204" pitchFamily="18" charset="0"/>
                            <a:ea typeface="Cambria Math" panose="02040503050406030204" pitchFamily="18" charset="0"/>
                          </a:rPr>
                          <m:t>𝜏</m:t>
                        </m:r>
                      </m:e>
                      <m:sub>
                        <m:r>
                          <a:rPr lang="it-IT" sz="2000" b="0" i="1" dirty="0" smtClean="0">
                            <a:latin typeface="Cambria Math" panose="02040503050406030204" pitchFamily="18" charset="0"/>
                          </a:rPr>
                          <m:t>𝑖</m:t>
                        </m:r>
                      </m:sub>
                    </m:sSub>
                  </m:oMath>
                </a14:m>
                <a:r>
                  <a:rPr lang="it-IT" sz="2000" dirty="0">
                    <a:latin typeface="Arial Nova" panose="020B0504020202020204" pitchFamily="34" charset="0"/>
                  </a:rPr>
                  <a:t> si intende proprio la durata della transizione, ovvero del tempo che impiega a scattare.</a:t>
                </a:r>
              </a:p>
              <a:p>
                <a:pPr marL="0" indent="0">
                  <a:buNone/>
                </a:pPr>
                <a:r>
                  <a:rPr lang="it-IT" sz="2000" dirty="0">
                    <a:latin typeface="Arial Nova" panose="020B0504020202020204" pitchFamily="34" charset="0"/>
                  </a:rPr>
                  <a:t>Nel caso in cui T contenga soltanto transizioni temporizzate e stocastiche, il cui ritardo di sparo sia una variabile casuale con distribuzione esponenziale, allora la rete TPN apparterrà alla classe delle </a:t>
                </a:r>
                <a:r>
                  <a:rPr lang="it-IT" sz="2000" i="1" dirty="0" err="1">
                    <a:latin typeface="Arial Nova" panose="020B0504020202020204" pitchFamily="34" charset="0"/>
                  </a:rPr>
                  <a:t>Stochastic</a:t>
                </a:r>
                <a:r>
                  <a:rPr lang="it-IT" sz="2000" dirty="0">
                    <a:latin typeface="Arial Nova" panose="020B0504020202020204" pitchFamily="34" charset="0"/>
                  </a:rPr>
                  <a:t> Petri Nets. </a:t>
                </a:r>
              </a:p>
              <a:p>
                <a:pPr marL="0" indent="0">
                  <a:buNone/>
                </a:pPr>
                <a:r>
                  <a:rPr lang="it-IT" sz="2000" dirty="0">
                    <a:latin typeface="Arial Nova" panose="020B0504020202020204" pitchFamily="34" charset="0"/>
                  </a:rPr>
                  <a:t>Un’altra classe è quella delle </a:t>
                </a:r>
                <a:r>
                  <a:rPr lang="it-IT" sz="2000" dirty="0" err="1">
                    <a:latin typeface="Arial Nova" panose="020B0504020202020204" pitchFamily="34" charset="0"/>
                  </a:rPr>
                  <a:t>Generalized</a:t>
                </a:r>
                <a:r>
                  <a:rPr lang="it-IT" sz="2000" dirty="0">
                    <a:latin typeface="Arial Nova" panose="020B0504020202020204" pitchFamily="34" charset="0"/>
                  </a:rPr>
                  <a:t> Petri Nets, che consentono l’utilizzo di una combinazione di transizioni senza tempo o immediate (che hanno sempre precedenza sulle altre e quindi scattano per prime) e di transizioni temporizzate stocastiche.</a:t>
                </a:r>
              </a:p>
            </p:txBody>
          </p:sp>
        </mc:Choice>
        <mc:Fallback>
          <p:sp>
            <p:nvSpPr>
              <p:cNvPr id="3" name="Segnaposto contenuto 2">
                <a:extLst>
                  <a:ext uri="{FF2B5EF4-FFF2-40B4-BE49-F238E27FC236}">
                    <a16:creationId xmlns:a16="http://schemas.microsoft.com/office/drawing/2014/main" id="{3CD11C3A-BF25-427D-AECF-60D8B0EFDF00}"/>
                  </a:ext>
                </a:extLst>
              </p:cNvPr>
              <p:cNvSpPr>
                <a:spLocks noGrp="1" noRot="1" noChangeAspect="1" noMove="1" noResize="1" noEditPoints="1" noAdjustHandles="1" noChangeArrowheads="1" noChangeShapeType="1" noTextEdit="1"/>
              </p:cNvSpPr>
              <p:nvPr>
                <p:ph idx="1"/>
              </p:nvPr>
            </p:nvSpPr>
            <p:spPr>
              <a:xfrm>
                <a:off x="581192" y="1973179"/>
                <a:ext cx="11029616" cy="4652209"/>
              </a:xfrm>
              <a:blipFill>
                <a:blip r:embed="rId2"/>
                <a:stretch>
                  <a:fillRect l="-552" r="-829" b="-655"/>
                </a:stretch>
              </a:blipFill>
            </p:spPr>
            <p:txBody>
              <a:bodyPr/>
              <a:lstStyle/>
              <a:p>
                <a:r>
                  <a:rPr lang="it-IT">
                    <a:noFill/>
                  </a:rPr>
                  <a:t> </a:t>
                </a:r>
              </a:p>
            </p:txBody>
          </p:sp>
        </mc:Fallback>
      </mc:AlternateContent>
    </p:spTree>
    <p:extLst>
      <p:ext uri="{BB962C8B-B14F-4D97-AF65-F5344CB8AC3E}">
        <p14:creationId xmlns:p14="http://schemas.microsoft.com/office/powerpoint/2010/main" val="2364819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B8F5AB-4F17-494C-9961-F1FA28211B90}"/>
              </a:ext>
            </a:extLst>
          </p:cNvPr>
          <p:cNvSpPr>
            <a:spLocks noGrp="1"/>
          </p:cNvSpPr>
          <p:nvPr>
            <p:ph type="title"/>
          </p:nvPr>
        </p:nvSpPr>
        <p:spPr/>
        <p:txBody>
          <a:bodyPr/>
          <a:lstStyle/>
          <a:p>
            <a:r>
              <a:rPr lang="it-IT" dirty="0"/>
              <a:t>Tipologie di Politiche di sparo</a:t>
            </a:r>
          </a:p>
        </p:txBody>
      </p:sp>
      <p:sp>
        <p:nvSpPr>
          <p:cNvPr id="3" name="Segnaposto contenuto 2">
            <a:extLst>
              <a:ext uri="{FF2B5EF4-FFF2-40B4-BE49-F238E27FC236}">
                <a16:creationId xmlns:a16="http://schemas.microsoft.com/office/drawing/2014/main" id="{92941DEE-756E-4C91-8EE4-06AC09976D2A}"/>
              </a:ext>
            </a:extLst>
          </p:cNvPr>
          <p:cNvSpPr>
            <a:spLocks noGrp="1"/>
          </p:cNvSpPr>
          <p:nvPr>
            <p:ph idx="1"/>
          </p:nvPr>
        </p:nvSpPr>
        <p:spPr>
          <a:xfrm>
            <a:off x="581192" y="2063877"/>
            <a:ext cx="11029616" cy="4364682"/>
          </a:xfrm>
        </p:spPr>
        <p:txBody>
          <a:bodyPr>
            <a:normAutofit lnSpcReduction="10000"/>
          </a:bodyPr>
          <a:lstStyle/>
          <a:p>
            <a:pPr marL="0" indent="0">
              <a:buNone/>
            </a:pPr>
            <a:r>
              <a:rPr lang="it-IT" sz="2000" dirty="0">
                <a:latin typeface="Arial Nova" panose="020B0504020202020204" pitchFamily="34" charset="0"/>
              </a:rPr>
              <a:t>Quando non sussistono più transizioni istantanee abilitate, allora possono scattare le transizioni abilitate temporizzate, secondo due differenti politiche di sparo.</a:t>
            </a:r>
          </a:p>
          <a:p>
            <a:pPr marL="0" indent="0">
              <a:buNone/>
            </a:pPr>
            <a:endParaRPr lang="it-IT" sz="2000" dirty="0">
              <a:latin typeface="Arial Nova" panose="020B0504020202020204" pitchFamily="34" charset="0"/>
            </a:endParaRPr>
          </a:p>
          <a:p>
            <a:pPr marL="0" indent="0">
              <a:buNone/>
            </a:pPr>
            <a:r>
              <a:rPr lang="it-IT" sz="2000" dirty="0">
                <a:latin typeface="Arial Nova" panose="020B0504020202020204" pitchFamily="34" charset="0"/>
              </a:rPr>
              <a:t>Dunque, tenendo conto che spara per prima una transizione con ritardo di sparo minimo, si potrà adottare una politica di sparo di tipo:</a:t>
            </a:r>
          </a:p>
          <a:p>
            <a:pPr marL="0" indent="0">
              <a:buNone/>
            </a:pPr>
            <a:endParaRPr lang="it-IT" sz="2000" dirty="0">
              <a:latin typeface="Arial Nova" panose="020B0504020202020204" pitchFamily="34" charset="0"/>
            </a:endParaRPr>
          </a:p>
          <a:p>
            <a:r>
              <a:rPr lang="it-IT" sz="2000" b="1" i="1" dirty="0">
                <a:latin typeface="Arial Nova" panose="020B0504020202020204" pitchFamily="34" charset="0"/>
              </a:rPr>
              <a:t>Race</a:t>
            </a:r>
            <a:r>
              <a:rPr lang="it-IT" sz="2000" dirty="0">
                <a:latin typeface="Arial Nova" panose="020B0504020202020204" pitchFamily="34" charset="0"/>
              </a:rPr>
              <a:t> o </a:t>
            </a:r>
            <a:r>
              <a:rPr lang="it-IT" sz="2000" i="1" dirty="0" err="1">
                <a:latin typeface="Arial Nova" panose="020B0504020202020204" pitchFamily="34" charset="0"/>
              </a:rPr>
              <a:t>pre-emption</a:t>
            </a:r>
            <a:r>
              <a:rPr lang="it-IT" sz="2000" dirty="0">
                <a:latin typeface="Arial Nova" panose="020B0504020202020204" pitchFamily="34" charset="0"/>
              </a:rPr>
              <a:t>, ereditata dalle reti P/T classiche, che stabilisce che la transizione con ritardo di sparo minimo produce conseguenze sulle transizioni in conflitto, perciò la transizione candidata ad eseguire lo sparo è quella con il quanto di tempo minore (a parità di tempo, la scelta non è deterministica;</a:t>
            </a:r>
          </a:p>
          <a:p>
            <a:r>
              <a:rPr lang="it-IT" sz="2000" b="1" dirty="0" err="1">
                <a:latin typeface="Arial Nova" panose="020B0504020202020204" pitchFamily="34" charset="0"/>
              </a:rPr>
              <a:t>Preselection</a:t>
            </a:r>
            <a:r>
              <a:rPr lang="it-IT" sz="2000" dirty="0">
                <a:latin typeface="Arial Nova" panose="020B0504020202020204" pitchFamily="34" charset="0"/>
              </a:rPr>
              <a:t>, secondo cui si sceglie a priori una transizione temporizzata tra quelle in conflitto e se ne assicura lo sparo;</a:t>
            </a:r>
          </a:p>
        </p:txBody>
      </p:sp>
    </p:spTree>
    <p:extLst>
      <p:ext uri="{BB962C8B-B14F-4D97-AF65-F5344CB8AC3E}">
        <p14:creationId xmlns:p14="http://schemas.microsoft.com/office/powerpoint/2010/main" val="2953434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DD3E6C-8C09-4C8D-9CC2-F7C713DECFB2}"/>
              </a:ext>
            </a:extLst>
          </p:cNvPr>
          <p:cNvSpPr>
            <a:spLocks noGrp="1"/>
          </p:cNvSpPr>
          <p:nvPr>
            <p:ph type="title"/>
          </p:nvPr>
        </p:nvSpPr>
        <p:spPr/>
        <p:txBody>
          <a:bodyPr/>
          <a:lstStyle/>
          <a:p>
            <a:r>
              <a:rPr lang="it-IT" dirty="0" err="1"/>
              <a:t>PoliticHe</a:t>
            </a:r>
            <a:r>
              <a:rPr lang="it-IT" dirty="0"/>
              <a:t> di sparo: race</a:t>
            </a:r>
          </a:p>
        </p:txBody>
      </p:sp>
      <p:sp>
        <p:nvSpPr>
          <p:cNvPr id="3" name="Segnaposto contenuto 2">
            <a:extLst>
              <a:ext uri="{FF2B5EF4-FFF2-40B4-BE49-F238E27FC236}">
                <a16:creationId xmlns:a16="http://schemas.microsoft.com/office/drawing/2014/main" id="{5691DD71-7EB1-4E1D-9D70-30578111E6FA}"/>
              </a:ext>
            </a:extLst>
          </p:cNvPr>
          <p:cNvSpPr>
            <a:spLocks noGrp="1"/>
          </p:cNvSpPr>
          <p:nvPr>
            <p:ph idx="1"/>
          </p:nvPr>
        </p:nvSpPr>
        <p:spPr>
          <a:xfrm>
            <a:off x="581193" y="2084244"/>
            <a:ext cx="11029615" cy="4332599"/>
          </a:xfrm>
        </p:spPr>
        <p:txBody>
          <a:bodyPr>
            <a:normAutofit lnSpcReduction="10000"/>
          </a:bodyPr>
          <a:lstStyle/>
          <a:p>
            <a:pPr marL="0" indent="0">
              <a:buNone/>
            </a:pPr>
            <a:r>
              <a:rPr lang="it-IT" sz="2000" dirty="0">
                <a:latin typeface="Arial Nova" panose="020B0504020202020204" pitchFamily="34" charset="0"/>
              </a:rPr>
              <a:t>Si precisa che il tempo che trascorre tra l’abilitazione e lo scatto di una transizione è casuale ed in questo intervallo i token risiedono nel preset. </a:t>
            </a:r>
          </a:p>
          <a:p>
            <a:pPr marL="0" indent="0">
              <a:buNone/>
            </a:pPr>
            <a:r>
              <a:rPr lang="it-IT" sz="2000" dirty="0">
                <a:latin typeface="Arial Nova" panose="020B0504020202020204" pitchFamily="34" charset="0"/>
              </a:rPr>
              <a:t>Trattandosi di </a:t>
            </a:r>
            <a:r>
              <a:rPr lang="it-IT" sz="2000" dirty="0" err="1">
                <a:latin typeface="Arial Nova" panose="020B0504020202020204" pitchFamily="34" charset="0"/>
              </a:rPr>
              <a:t>pre-emptio</a:t>
            </a:r>
            <a:r>
              <a:rPr lang="it-IT" sz="2000" dirty="0">
                <a:latin typeface="Arial Nova" panose="020B0504020202020204" pitchFamily="34" charset="0"/>
              </a:rPr>
              <a:t>, la transizione che sarà caratterizzata dal valore minimo di ritardo potrà </a:t>
            </a:r>
            <a:r>
              <a:rPr lang="it-IT" sz="2000" dirty="0" err="1">
                <a:latin typeface="Arial Nova" panose="020B0504020202020204" pitchFamily="34" charset="0"/>
              </a:rPr>
              <a:t>pre-emptare</a:t>
            </a:r>
            <a:r>
              <a:rPr lang="it-IT" sz="2000" dirty="0">
                <a:latin typeface="Arial Nova" panose="020B0504020202020204" pitchFamily="34" charset="0"/>
              </a:rPr>
              <a:t> quella attualmente abilitata.</a:t>
            </a:r>
          </a:p>
          <a:p>
            <a:pPr marL="0" indent="0">
              <a:buNone/>
            </a:pPr>
            <a:r>
              <a:rPr lang="it-IT" sz="2000" dirty="0">
                <a:latin typeface="Arial Nova" panose="020B0504020202020204" pitchFamily="34" charset="0"/>
              </a:rPr>
              <a:t>Questo vuol dire che una transizione può perdere l’abilitazione, perciò si avrà necessità di assegnare un nuovo valore al ritardo di sparo, per l’abilitazione successiva.</a:t>
            </a:r>
          </a:p>
          <a:p>
            <a:pPr marL="0" indent="0">
              <a:buNone/>
            </a:pPr>
            <a:r>
              <a:rPr lang="it-IT" sz="2000" dirty="0">
                <a:latin typeface="Arial Nova" panose="020B0504020202020204" pitchFamily="34" charset="0"/>
              </a:rPr>
              <a:t>Il calcolo di questo valore dipenderà dalla politica adottata, ovvero:</a:t>
            </a:r>
          </a:p>
          <a:p>
            <a:r>
              <a:rPr lang="it-IT" sz="2000" i="1" dirty="0">
                <a:latin typeface="Arial Nova" panose="020B0504020202020204" pitchFamily="34" charset="0"/>
              </a:rPr>
              <a:t>Con</a:t>
            </a:r>
            <a:r>
              <a:rPr lang="it-IT" sz="2000" dirty="0">
                <a:latin typeface="Arial Nova" panose="020B0504020202020204" pitchFamily="34" charset="0"/>
              </a:rPr>
              <a:t> </a:t>
            </a:r>
            <a:r>
              <a:rPr lang="it-IT" sz="2000" i="1" dirty="0">
                <a:latin typeface="Arial Nova" panose="020B0504020202020204" pitchFamily="34" charset="0"/>
              </a:rPr>
              <a:t>memoria</a:t>
            </a:r>
            <a:r>
              <a:rPr lang="it-IT" sz="2000" dirty="0">
                <a:latin typeface="Arial Nova" panose="020B0504020202020204" pitchFamily="34" charset="0"/>
              </a:rPr>
              <a:t>, se è possibile conservare l’attività svolta dalla transizione fino al momento in cui è stata interrotta, in modo tale da utilizzare il tempo residuo come valore del ritardo di sparo alla prossima abilitazione;</a:t>
            </a:r>
          </a:p>
          <a:p>
            <a:r>
              <a:rPr lang="it-IT" sz="2000" dirty="0">
                <a:latin typeface="Arial Nova" panose="020B0504020202020204" pitchFamily="34" charset="0"/>
              </a:rPr>
              <a:t>Senza memoria o </a:t>
            </a:r>
            <a:r>
              <a:rPr lang="it-IT" sz="2000" i="1" dirty="0">
                <a:latin typeface="Arial Nova" panose="020B0504020202020204" pitchFamily="34" charset="0"/>
              </a:rPr>
              <a:t>re-sampling</a:t>
            </a:r>
            <a:r>
              <a:rPr lang="it-IT" sz="2000" dirty="0">
                <a:latin typeface="Arial Nova" panose="020B0504020202020204" pitchFamily="34" charset="0"/>
              </a:rPr>
              <a:t>, se è necessario calcolare ex-novo il valore del ritardo di sparo, ad ogni nuova abilitazione della transizione in questione;</a:t>
            </a:r>
          </a:p>
        </p:txBody>
      </p:sp>
    </p:spTree>
    <p:extLst>
      <p:ext uri="{BB962C8B-B14F-4D97-AF65-F5344CB8AC3E}">
        <p14:creationId xmlns:p14="http://schemas.microsoft.com/office/powerpoint/2010/main" val="2337763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B30A5C-EBBF-40EA-84EE-B2C8DEC78E30}"/>
              </a:ext>
            </a:extLst>
          </p:cNvPr>
          <p:cNvSpPr>
            <a:spLocks noGrp="1"/>
          </p:cNvSpPr>
          <p:nvPr>
            <p:ph type="title"/>
          </p:nvPr>
        </p:nvSpPr>
        <p:spPr/>
        <p:txBody>
          <a:bodyPr/>
          <a:lstStyle/>
          <a:p>
            <a:r>
              <a:rPr lang="it-IT" dirty="0"/>
              <a:t>Politiche di sparo: </a:t>
            </a:r>
            <a:r>
              <a:rPr lang="it-IT" dirty="0" err="1"/>
              <a:t>preselection</a:t>
            </a:r>
            <a:endParaRPr lang="it-IT" dirty="0"/>
          </a:p>
        </p:txBody>
      </p:sp>
      <p:sp>
        <p:nvSpPr>
          <p:cNvPr id="3" name="Segnaposto contenuto 2">
            <a:extLst>
              <a:ext uri="{FF2B5EF4-FFF2-40B4-BE49-F238E27FC236}">
                <a16:creationId xmlns:a16="http://schemas.microsoft.com/office/drawing/2014/main" id="{E562F396-8250-423D-BE5C-2632ABB477FF}"/>
              </a:ext>
            </a:extLst>
          </p:cNvPr>
          <p:cNvSpPr>
            <a:spLocks noGrp="1"/>
          </p:cNvSpPr>
          <p:nvPr>
            <p:ph idx="1"/>
          </p:nvPr>
        </p:nvSpPr>
        <p:spPr>
          <a:xfrm>
            <a:off x="581191" y="1957137"/>
            <a:ext cx="11029616" cy="4668252"/>
          </a:xfrm>
        </p:spPr>
        <p:txBody>
          <a:bodyPr>
            <a:normAutofit/>
          </a:bodyPr>
          <a:lstStyle/>
          <a:p>
            <a:pPr marL="0" indent="0">
              <a:buNone/>
            </a:pPr>
            <a:r>
              <a:rPr lang="it-IT" sz="2000" dirty="0">
                <a:latin typeface="Arial Nova" panose="020B0504020202020204" pitchFamily="34" charset="0"/>
              </a:rPr>
              <a:t>Si precisa che, seguendo la politica di </a:t>
            </a:r>
            <a:r>
              <a:rPr lang="it-IT" sz="2000" dirty="0" err="1">
                <a:latin typeface="Arial Nova" panose="020B0504020202020204" pitchFamily="34" charset="0"/>
              </a:rPr>
              <a:t>preselection</a:t>
            </a:r>
            <a:r>
              <a:rPr lang="it-IT" sz="2000" dirty="0">
                <a:latin typeface="Arial Nova" panose="020B0504020202020204" pitchFamily="34" charset="0"/>
              </a:rPr>
              <a:t>, una transizione temporizzata esegue lo sparo seguendo tre fasi, quali:</a:t>
            </a:r>
          </a:p>
          <a:p>
            <a:pPr marL="342900" indent="-342900">
              <a:buFont typeface="+mj-lt"/>
              <a:buAutoNum type="arabicParenR"/>
            </a:pPr>
            <a:r>
              <a:rPr lang="it-IT" sz="2000" i="1" dirty="0">
                <a:latin typeface="Arial Nova" panose="020B0504020202020204" pitchFamily="34" charset="0"/>
              </a:rPr>
              <a:t>Start</a:t>
            </a:r>
            <a:r>
              <a:rPr lang="it-IT" sz="2000" dirty="0">
                <a:latin typeface="Arial Nova" panose="020B0504020202020204" pitchFamily="34" charset="0"/>
              </a:rPr>
              <a:t> </a:t>
            </a:r>
            <a:r>
              <a:rPr lang="it-IT" sz="2000" i="1" dirty="0" err="1">
                <a:latin typeface="Arial Nova" panose="020B0504020202020204" pitchFamily="34" charset="0"/>
              </a:rPr>
              <a:t>firing</a:t>
            </a:r>
            <a:r>
              <a:rPr lang="it-IT" sz="2000" dirty="0">
                <a:latin typeface="Arial Nova" panose="020B0504020202020204" pitchFamily="34" charset="0"/>
              </a:rPr>
              <a:t>, durante la quale i token vengono prelevati anticipatamente dal preset,;</a:t>
            </a:r>
          </a:p>
          <a:p>
            <a:pPr marL="342900" indent="-342900">
              <a:buFont typeface="+mj-lt"/>
              <a:buAutoNum type="arabicParenR"/>
            </a:pPr>
            <a:r>
              <a:rPr lang="it-IT" sz="2000" i="1" dirty="0" err="1">
                <a:latin typeface="Arial Nova" panose="020B0504020202020204" pitchFamily="34" charset="0"/>
              </a:rPr>
              <a:t>Firing</a:t>
            </a:r>
            <a:r>
              <a:rPr lang="it-IT" sz="2000" dirty="0">
                <a:latin typeface="Arial Nova" panose="020B0504020202020204" pitchFamily="34" charset="0"/>
              </a:rPr>
              <a:t> </a:t>
            </a:r>
            <a:r>
              <a:rPr lang="it-IT" sz="2000" i="1" dirty="0">
                <a:latin typeface="Arial Nova" panose="020B0504020202020204" pitchFamily="34" charset="0"/>
              </a:rPr>
              <a:t>in</a:t>
            </a:r>
            <a:r>
              <a:rPr lang="it-IT" sz="2000" dirty="0">
                <a:latin typeface="Arial Nova" panose="020B0504020202020204" pitchFamily="34" charset="0"/>
              </a:rPr>
              <a:t> </a:t>
            </a:r>
            <a:r>
              <a:rPr lang="it-IT" sz="2000" i="1" dirty="0">
                <a:latin typeface="Arial Nova" panose="020B0504020202020204" pitchFamily="34" charset="0"/>
              </a:rPr>
              <a:t>progress</a:t>
            </a:r>
            <a:r>
              <a:rPr lang="it-IT" sz="2000" dirty="0">
                <a:latin typeface="Arial Nova" panose="020B0504020202020204" pitchFamily="34" charset="0"/>
              </a:rPr>
              <a:t>, in cui i token vengono congelati per tutta la durata del tempo di sparo (rimanendo «invisibili» per le abilitazioni delle altre transizioni);</a:t>
            </a:r>
          </a:p>
          <a:p>
            <a:pPr marL="342900" indent="-342900">
              <a:buFont typeface="+mj-lt"/>
              <a:buAutoNum type="arabicParenR"/>
            </a:pPr>
            <a:r>
              <a:rPr lang="it-IT" sz="2000" i="1" dirty="0">
                <a:latin typeface="Arial Nova" panose="020B0504020202020204" pitchFamily="34" charset="0"/>
              </a:rPr>
              <a:t>End</a:t>
            </a:r>
            <a:r>
              <a:rPr lang="it-IT" sz="2000" dirty="0">
                <a:latin typeface="Arial Nova" panose="020B0504020202020204" pitchFamily="34" charset="0"/>
              </a:rPr>
              <a:t> </a:t>
            </a:r>
            <a:r>
              <a:rPr lang="it-IT" sz="2000" i="1" dirty="0" err="1">
                <a:latin typeface="Arial Nova" panose="020B0504020202020204" pitchFamily="34" charset="0"/>
              </a:rPr>
              <a:t>firing</a:t>
            </a:r>
            <a:r>
              <a:rPr lang="it-IT" sz="2000" dirty="0">
                <a:latin typeface="Arial Nova" panose="020B0504020202020204" pitchFamily="34" charset="0"/>
              </a:rPr>
              <a:t>, durante cui i token vengono rilasciati nei posti di output, cioè vengono generati in uscita;</a:t>
            </a:r>
          </a:p>
          <a:p>
            <a:pPr marL="0" indent="0">
              <a:buNone/>
            </a:pPr>
            <a:endParaRPr lang="it-IT" sz="2000" dirty="0">
              <a:latin typeface="Arial Nova" panose="020B0504020202020204" pitchFamily="34" charset="0"/>
            </a:endParaRPr>
          </a:p>
          <a:p>
            <a:pPr marL="0" indent="0">
              <a:buNone/>
            </a:pPr>
            <a:r>
              <a:rPr lang="it-IT" sz="2000" dirty="0">
                <a:latin typeface="Arial Nova" panose="020B0504020202020204" pitchFamily="34" charset="0"/>
              </a:rPr>
              <a:t>Questa regola di esecuzione che definisce lo scatto di una transizione in tre tempi è detta </a:t>
            </a:r>
            <a:r>
              <a:rPr lang="it-IT" sz="2000" i="1" dirty="0">
                <a:latin typeface="Arial Nova" panose="020B0504020202020204" pitchFamily="34" charset="0"/>
              </a:rPr>
              <a:t>scatto</a:t>
            </a:r>
            <a:r>
              <a:rPr lang="it-IT" sz="2000" dirty="0">
                <a:latin typeface="Arial Nova" panose="020B0504020202020204" pitchFamily="34" charset="0"/>
              </a:rPr>
              <a:t> </a:t>
            </a:r>
            <a:r>
              <a:rPr lang="it-IT" sz="2000" i="1" dirty="0">
                <a:latin typeface="Arial Nova" panose="020B0504020202020204" pitchFamily="34" charset="0"/>
              </a:rPr>
              <a:t>tri-fase</a:t>
            </a:r>
            <a:r>
              <a:rPr lang="it-IT" sz="2000" dirty="0">
                <a:latin typeface="Arial Nova" panose="020B0504020202020204" pitchFamily="34" charset="0"/>
              </a:rPr>
              <a:t> della politica di sparo preselettiva o non </a:t>
            </a:r>
            <a:r>
              <a:rPr lang="it-IT" sz="2000" dirty="0" err="1">
                <a:latin typeface="Arial Nova" panose="020B0504020202020204" pitchFamily="34" charset="0"/>
              </a:rPr>
              <a:t>pre-emptivia</a:t>
            </a:r>
            <a:r>
              <a:rPr lang="it-IT" sz="2000" dirty="0">
                <a:latin typeface="Arial Nova" panose="020B0504020202020204" pitchFamily="34" charset="0"/>
              </a:rPr>
              <a:t>.</a:t>
            </a:r>
          </a:p>
          <a:p>
            <a:pPr marL="0" indent="0">
              <a:buNone/>
            </a:pPr>
            <a:r>
              <a:rPr lang="it-IT" sz="2000" dirty="0">
                <a:latin typeface="Arial Nova" panose="020B0504020202020204" pitchFamily="34" charset="0"/>
              </a:rPr>
              <a:t>In questo caso, una volta che l’attività di una transizione è stata avviata, non potrà più essere interrotta sino al suo completamento.</a:t>
            </a:r>
          </a:p>
        </p:txBody>
      </p:sp>
    </p:spTree>
    <p:extLst>
      <p:ext uri="{BB962C8B-B14F-4D97-AF65-F5344CB8AC3E}">
        <p14:creationId xmlns:p14="http://schemas.microsoft.com/office/powerpoint/2010/main" val="3431161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6">
            <a:extLst>
              <a:ext uri="{FF2B5EF4-FFF2-40B4-BE49-F238E27FC236}">
                <a16:creationId xmlns:a16="http://schemas.microsoft.com/office/drawing/2014/main" id="{25DCEFC0-5D14-4BA8-8CB0-8E1307628F4C}"/>
              </a:ext>
            </a:extLst>
          </p:cNvPr>
          <p:cNvPicPr>
            <a:picLocks noChangeAspect="1"/>
          </p:cNvPicPr>
          <p:nvPr/>
        </p:nvPicPr>
        <p:blipFill>
          <a:blip r:embed="rId2">
            <a:alphaModFix amt="25000"/>
            <a:extLst>
              <a:ext uri="{BEBA8EAE-BF5A-486C-A8C5-ECC9F3942E4B}">
                <a14:imgProps xmlns:a14="http://schemas.microsoft.com/office/drawing/2010/main">
                  <a14:imgLayer r:embed="rId3">
                    <a14:imgEffect>
                      <a14:sharpenSoften amount="7000"/>
                    </a14:imgEffect>
                  </a14:imgLayer>
                </a14:imgProps>
              </a:ext>
              <a:ext uri="{28A0092B-C50C-407E-A947-70E740481C1C}">
                <a14:useLocalDpi xmlns:a14="http://schemas.microsoft.com/office/drawing/2010/main" val="0"/>
              </a:ext>
            </a:extLst>
          </a:blip>
          <a:srcRect/>
          <a:stretch/>
        </p:blipFill>
        <p:spPr>
          <a:xfrm>
            <a:off x="0" y="0"/>
            <a:ext cx="12191996" cy="6858000"/>
          </a:xfrm>
          <a:prstGeom prst="rect">
            <a:avLst/>
          </a:prstGeom>
          <a:noFill/>
          <a:ln cap="flat">
            <a:noFill/>
          </a:ln>
        </p:spPr>
      </p:pic>
      <p:sp>
        <p:nvSpPr>
          <p:cNvPr id="2" name="Titolo 1">
            <a:extLst>
              <a:ext uri="{FF2B5EF4-FFF2-40B4-BE49-F238E27FC236}">
                <a16:creationId xmlns:a16="http://schemas.microsoft.com/office/drawing/2014/main" id="{DAB393EF-61F1-41DC-9FDB-49F81C397D08}"/>
              </a:ext>
            </a:extLst>
          </p:cNvPr>
          <p:cNvSpPr txBox="1">
            <a:spLocks noGrp="1"/>
          </p:cNvSpPr>
          <p:nvPr>
            <p:ph type="title"/>
          </p:nvPr>
        </p:nvSpPr>
        <p:spPr/>
        <p:txBody>
          <a:bodyPr/>
          <a:lstStyle/>
          <a:p>
            <a:pPr lvl="0"/>
            <a:r>
              <a:rPr lang="it-IT" dirty="0"/>
              <a:t>progetto</a:t>
            </a:r>
          </a:p>
        </p:txBody>
      </p:sp>
      <p:sp>
        <p:nvSpPr>
          <p:cNvPr id="3" name="Segnaposto testo 2">
            <a:extLst>
              <a:ext uri="{FF2B5EF4-FFF2-40B4-BE49-F238E27FC236}">
                <a16:creationId xmlns:a16="http://schemas.microsoft.com/office/drawing/2014/main" id="{D62CBB0D-14B9-4065-840F-5B59F89AC184}"/>
              </a:ext>
            </a:extLst>
          </p:cNvPr>
          <p:cNvSpPr txBox="1">
            <a:spLocks noGrp="1"/>
          </p:cNvSpPr>
          <p:nvPr>
            <p:ph type="body" idx="1"/>
          </p:nvPr>
        </p:nvSpPr>
        <p:spPr/>
        <p:txBody>
          <a:bodyPr/>
          <a:lstStyle/>
          <a:p>
            <a:pPr lvl="0"/>
            <a:r>
              <a:rPr lang="it-IT" dirty="0">
                <a:solidFill>
                  <a:srgbClr val="00B050"/>
                </a:solidFill>
              </a:rPr>
              <a:t>Strumenti di modellazione e realizzazione di una rete di </a:t>
            </a:r>
            <a:r>
              <a:rPr lang="it-IT" dirty="0" err="1">
                <a:solidFill>
                  <a:srgbClr val="00B050"/>
                </a:solidFill>
              </a:rPr>
              <a:t>petri</a:t>
            </a:r>
            <a:r>
              <a:rPr lang="it-IT" dirty="0">
                <a:solidFill>
                  <a:srgbClr val="00B050"/>
                </a:solidFill>
              </a:rPr>
              <a:t> temporizzata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E9F44C-BFEE-408B-9857-C97088AFF7ED}"/>
              </a:ext>
            </a:extLst>
          </p:cNvPr>
          <p:cNvSpPr>
            <a:spLocks noGrp="1"/>
          </p:cNvSpPr>
          <p:nvPr>
            <p:ph type="title"/>
          </p:nvPr>
        </p:nvSpPr>
        <p:spPr/>
        <p:txBody>
          <a:bodyPr/>
          <a:lstStyle/>
          <a:p>
            <a:r>
              <a:rPr lang="it-IT" dirty="0"/>
              <a:t>obiettivo</a:t>
            </a:r>
          </a:p>
        </p:txBody>
      </p:sp>
      <p:sp>
        <p:nvSpPr>
          <p:cNvPr id="3" name="Segnaposto contenuto 2">
            <a:extLst>
              <a:ext uri="{FF2B5EF4-FFF2-40B4-BE49-F238E27FC236}">
                <a16:creationId xmlns:a16="http://schemas.microsoft.com/office/drawing/2014/main" id="{4F896BBA-A617-4384-893D-922D862D86E6}"/>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1498921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11">
            <a:extLst>
              <a:ext uri="{FF2B5EF4-FFF2-40B4-BE49-F238E27FC236}">
                <a16:creationId xmlns:a16="http://schemas.microsoft.com/office/drawing/2014/main" id="{E3DD1ED9-7847-4E1F-8455-6A5ECF646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13">
            <a:extLst>
              <a:ext uri="{FF2B5EF4-FFF2-40B4-BE49-F238E27FC236}">
                <a16:creationId xmlns:a16="http://schemas.microsoft.com/office/drawing/2014/main" id="{31A3DFEF-67D3-4CCE-BFE8-397D542A4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15">
            <a:extLst>
              <a:ext uri="{FF2B5EF4-FFF2-40B4-BE49-F238E27FC236}">
                <a16:creationId xmlns:a16="http://schemas.microsoft.com/office/drawing/2014/main" id="{24E4445D-D137-4867-B463-009D641E9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17">
            <a:extLst>
              <a:ext uri="{FF2B5EF4-FFF2-40B4-BE49-F238E27FC236}">
                <a16:creationId xmlns:a16="http://schemas.microsoft.com/office/drawing/2014/main" id="{CC80D46F-EE5E-4AF1-A8B9-B9948FF66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19">
            <a:extLst>
              <a:ext uri="{FF2B5EF4-FFF2-40B4-BE49-F238E27FC236}">
                <a16:creationId xmlns:a16="http://schemas.microsoft.com/office/drawing/2014/main" id="{DEA81853-BCE1-4B7C-922E-A502B7B5F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1">
            <a:extLst>
              <a:ext uri="{FF2B5EF4-FFF2-40B4-BE49-F238E27FC236}">
                <a16:creationId xmlns:a16="http://schemas.microsoft.com/office/drawing/2014/main" id="{4A53F3F5-328C-4AC3-B3C4-6A9D4C3D3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26E9F44C-BFEE-408B-9857-C97088AFF7ED}"/>
              </a:ext>
            </a:extLst>
          </p:cNvPr>
          <p:cNvSpPr>
            <a:spLocks noGrp="1"/>
          </p:cNvSpPr>
          <p:nvPr>
            <p:ph type="title"/>
          </p:nvPr>
        </p:nvSpPr>
        <p:spPr>
          <a:xfrm>
            <a:off x="4241830" y="863695"/>
            <a:ext cx="7498617" cy="4947169"/>
          </a:xfrm>
        </p:spPr>
        <p:txBody>
          <a:bodyPr vert="horz" lIns="91440" tIns="45720" rIns="91440" bIns="45720" rtlCol="0" anchor="ctr">
            <a:normAutofit/>
          </a:bodyPr>
          <a:lstStyle/>
          <a:p>
            <a:r>
              <a:rPr lang="en-US" sz="4400" dirty="0" err="1">
                <a:solidFill>
                  <a:srgbClr val="FFFFFF"/>
                </a:solidFill>
              </a:rPr>
              <a:t>obiettivo</a:t>
            </a:r>
            <a:endParaRPr lang="en-US" sz="4400" dirty="0">
              <a:solidFill>
                <a:srgbClr val="FFFFFF"/>
              </a:solidFill>
            </a:endParaRPr>
          </a:p>
        </p:txBody>
      </p:sp>
      <p:sp>
        <p:nvSpPr>
          <p:cNvPr id="43" name="Rectangle 23">
            <a:extLst>
              <a:ext uri="{FF2B5EF4-FFF2-40B4-BE49-F238E27FC236}">
                <a16:creationId xmlns:a16="http://schemas.microsoft.com/office/drawing/2014/main" id="{60ECACBD-42EC-44A4-B0DE-2DEDB73E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9BBB5757-5277-4AC5-8E2C-46B13387B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3643"/>
            <a:ext cx="7503637"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94548893"/>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E9F44C-BFEE-408B-9857-C97088AFF7ED}"/>
              </a:ext>
            </a:extLst>
          </p:cNvPr>
          <p:cNvSpPr>
            <a:spLocks noGrp="1"/>
          </p:cNvSpPr>
          <p:nvPr>
            <p:ph type="title"/>
          </p:nvPr>
        </p:nvSpPr>
        <p:spPr/>
        <p:txBody>
          <a:bodyPr/>
          <a:lstStyle/>
          <a:p>
            <a:r>
              <a:rPr lang="it-IT" dirty="0"/>
              <a:t>traccia</a:t>
            </a:r>
          </a:p>
        </p:txBody>
      </p:sp>
      <p:sp>
        <p:nvSpPr>
          <p:cNvPr id="4" name="CasellaDiTesto 3">
            <a:extLst>
              <a:ext uri="{FF2B5EF4-FFF2-40B4-BE49-F238E27FC236}">
                <a16:creationId xmlns:a16="http://schemas.microsoft.com/office/drawing/2014/main" id="{D7573C8B-650D-42A7-8889-B0191AED07C6}"/>
              </a:ext>
            </a:extLst>
          </p:cNvPr>
          <p:cNvSpPr txBox="1"/>
          <p:nvPr/>
        </p:nvSpPr>
        <p:spPr>
          <a:xfrm>
            <a:off x="770021" y="2518611"/>
            <a:ext cx="10587790" cy="7682103"/>
          </a:xfrm>
          <a:prstGeom prst="rect">
            <a:avLst/>
          </a:prstGeom>
          <a:noFill/>
        </p:spPr>
        <p:txBody>
          <a:bodyPr wrap="square" rtlCol="0">
            <a:spAutoFit/>
          </a:bodyPr>
          <a:lstStyle/>
          <a:p>
            <a:pPr rtl="0">
              <a:lnSpc>
                <a:spcPct val="120000"/>
              </a:lnSpc>
            </a:pPr>
            <a:r>
              <a:rPr lang="it-IT" dirty="0">
                <a:solidFill>
                  <a:srgbClr val="000000"/>
                </a:solidFill>
                <a:effectLst/>
                <a:latin typeface="Arial" panose="020B0604020202020204" pitchFamily="34" charset="0"/>
              </a:rPr>
              <a:t>In figura è illustrato lo schema di una cella di assiematura. In questa cella, grezzi di due tipi diversi (A e B)</a:t>
            </a:r>
          </a:p>
          <a:p>
            <a:pPr rtl="0">
              <a:lnSpc>
                <a:spcPct val="120000"/>
              </a:lnSpc>
            </a:pPr>
            <a:r>
              <a:rPr lang="it-IT" dirty="0">
                <a:solidFill>
                  <a:srgbClr val="000000"/>
                </a:solidFill>
                <a:effectLst/>
                <a:latin typeface="Arial" panose="020B0604020202020204" pitchFamily="34" charset="0"/>
              </a:rPr>
              <a:t>arrivano su </a:t>
            </a:r>
            <a:r>
              <a:rPr lang="it-IT" dirty="0" err="1">
                <a:solidFill>
                  <a:srgbClr val="000000"/>
                </a:solidFill>
                <a:effectLst/>
                <a:latin typeface="Arial" panose="020B0604020202020204" pitchFamily="34" charset="0"/>
              </a:rPr>
              <a:t>conveyor</a:t>
            </a:r>
            <a:r>
              <a:rPr lang="it-IT" dirty="0">
                <a:solidFill>
                  <a:srgbClr val="000000"/>
                </a:solidFill>
                <a:effectLst/>
                <a:latin typeface="Arial" panose="020B0604020202020204" pitchFamily="34" charset="0"/>
              </a:rPr>
              <a:t> separati, e sono trasferiti da un robot su due centri, rispettivamente M A e M B , che</a:t>
            </a:r>
          </a:p>
          <a:p>
            <a:pPr rtl="0">
              <a:lnSpc>
                <a:spcPct val="120000"/>
              </a:lnSpc>
            </a:pPr>
            <a:r>
              <a:rPr lang="it-IT" dirty="0">
                <a:solidFill>
                  <a:srgbClr val="000000"/>
                </a:solidFill>
                <a:effectLst/>
                <a:latin typeface="Arial" panose="020B0604020202020204" pitchFamily="34" charset="0"/>
              </a:rPr>
              <a:t>effettuano una lavorazione. I centri non sono dotati di buffer, e dunque possono accettare un grezzo solo se non</a:t>
            </a:r>
          </a:p>
          <a:p>
            <a:pPr rtl="0">
              <a:lnSpc>
                <a:spcPct val="120000"/>
              </a:lnSpc>
            </a:pPr>
            <a:r>
              <a:rPr lang="it-IT" dirty="0">
                <a:solidFill>
                  <a:srgbClr val="000000"/>
                </a:solidFill>
                <a:effectLst/>
                <a:latin typeface="Arial" panose="020B0604020202020204" pitchFamily="34" charset="0"/>
              </a:rPr>
              <a:t>sono occupati; un pezzo lavorato da MA o da MB attende sul centro finché non arriva il robot a rimuoverlo.</a:t>
            </a:r>
          </a:p>
          <a:p>
            <a:pPr rtl="0">
              <a:lnSpc>
                <a:spcPct val="120000"/>
              </a:lnSpc>
            </a:pPr>
            <a:r>
              <a:rPr lang="it-IT" dirty="0">
                <a:solidFill>
                  <a:srgbClr val="000000"/>
                </a:solidFill>
                <a:effectLst/>
                <a:latin typeface="Arial" panose="020B0604020202020204" pitchFamily="34" charset="0"/>
              </a:rPr>
              <a:t>Quando ambedue i centri hanno terminato la lavorazione, il robot raccoglie i due pezzi lavorati e li assiema,</a:t>
            </a:r>
          </a:p>
          <a:p>
            <a:pPr rtl="0">
              <a:lnSpc>
                <a:spcPct val="120000"/>
              </a:lnSpc>
            </a:pPr>
            <a:r>
              <a:rPr lang="it-IT" dirty="0">
                <a:solidFill>
                  <a:srgbClr val="000000"/>
                </a:solidFill>
                <a:effectLst/>
                <a:latin typeface="Arial" panose="020B0604020202020204" pitchFamily="34" charset="0"/>
              </a:rPr>
              <a:t>dopodiché, se c'è spazio, pone il prodotto finito così ottenuto in un buffer di uscita, che è a un solo posto e che</a:t>
            </a:r>
          </a:p>
          <a:p>
            <a:pPr rtl="0">
              <a:lnSpc>
                <a:spcPct val="120000"/>
              </a:lnSpc>
            </a:pPr>
            <a:r>
              <a:rPr lang="it-IT" dirty="0">
                <a:solidFill>
                  <a:srgbClr val="000000"/>
                </a:solidFill>
                <a:effectLst/>
                <a:latin typeface="Arial" panose="020B0604020202020204" pitchFamily="34" charset="0"/>
              </a:rPr>
              <a:t>viene svuotato dall'esterno. Solo dopo aver posto il prodotto finito nel buffer di uscita, il robot può occuparsi</a:t>
            </a:r>
          </a:p>
          <a:p>
            <a:pPr rtl="0">
              <a:lnSpc>
                <a:spcPct val="120000"/>
              </a:lnSpc>
            </a:pPr>
            <a:r>
              <a:rPr lang="it-IT" dirty="0">
                <a:solidFill>
                  <a:srgbClr val="000000"/>
                </a:solidFill>
                <a:effectLst/>
                <a:latin typeface="Arial" panose="020B0604020202020204" pitchFamily="34" charset="0"/>
              </a:rPr>
              <a:t>dell'ingresso dei nuovi grezzi. Dopo ogni operazione di movimentazione compiuta dal robot, esso torna in una</a:t>
            </a:r>
          </a:p>
          <a:p>
            <a:pPr rtl="0">
              <a:lnSpc>
                <a:spcPct val="120000"/>
              </a:lnSpc>
            </a:pPr>
            <a:r>
              <a:rPr lang="it-IT" dirty="0">
                <a:solidFill>
                  <a:srgbClr val="000000"/>
                </a:solidFill>
                <a:effectLst/>
                <a:latin typeface="Arial" panose="020B0604020202020204" pitchFamily="34" charset="0"/>
              </a:rPr>
              <a:t>posizione di riposo.</a:t>
            </a:r>
          </a:p>
          <a:p>
            <a:pPr rtl="0">
              <a:lnSpc>
                <a:spcPct val="120000"/>
              </a:lnSpc>
            </a:pPr>
            <a:r>
              <a:rPr lang="it-IT" dirty="0">
                <a:solidFill>
                  <a:srgbClr val="000000"/>
                </a:solidFill>
                <a:effectLst/>
                <a:latin typeface="Arial" panose="020B0604020202020204" pitchFamily="34" charset="0"/>
              </a:rPr>
              <a:t>Modellare il sistema con una rete di Petri marcata temporizzata in modo da rappresentare il funzionamento</a:t>
            </a:r>
          </a:p>
          <a:p>
            <a:pPr rtl="0">
              <a:lnSpc>
                <a:spcPct val="120000"/>
              </a:lnSpc>
            </a:pPr>
            <a:r>
              <a:rPr lang="it-IT" dirty="0">
                <a:solidFill>
                  <a:srgbClr val="000000"/>
                </a:solidFill>
                <a:effectLst/>
                <a:latin typeface="Arial" panose="020B0604020202020204" pitchFamily="34" charset="0"/>
              </a:rPr>
              <a:t>periodico del sistema, prestando attenzione ai conflitti sulla risorsa robot e modellando opportunamente lo</a:t>
            </a:r>
          </a:p>
          <a:p>
            <a:pPr rtl="0">
              <a:lnSpc>
                <a:spcPct val="120000"/>
              </a:lnSpc>
            </a:pPr>
            <a:r>
              <a:rPr lang="it-IT" dirty="0">
                <a:solidFill>
                  <a:srgbClr val="000000"/>
                </a:solidFill>
                <a:effectLst/>
                <a:latin typeface="Arial" panose="020B0604020202020204" pitchFamily="34" charset="0"/>
              </a:rPr>
              <a:t>scarico dall’esterno dei pezzi finiti.</a:t>
            </a:r>
          </a:p>
          <a:p>
            <a:endParaRPr lang="it-IT" dirty="0"/>
          </a:p>
        </p:txBody>
      </p:sp>
    </p:spTree>
    <p:extLst>
      <p:ext uri="{BB962C8B-B14F-4D97-AF65-F5344CB8AC3E}">
        <p14:creationId xmlns:p14="http://schemas.microsoft.com/office/powerpoint/2010/main" val="13040280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ED28A8-21A9-4426-9D9A-5C26A31926AA}"/>
              </a:ext>
            </a:extLst>
          </p:cNvPr>
          <p:cNvSpPr>
            <a:spLocks noGrp="1"/>
          </p:cNvSpPr>
          <p:nvPr>
            <p:ph type="title"/>
          </p:nvPr>
        </p:nvSpPr>
        <p:spPr/>
        <p:txBody>
          <a:bodyPr/>
          <a:lstStyle/>
          <a:p>
            <a:r>
              <a:rPr lang="it-IT" dirty="0"/>
              <a:t>modellazione</a:t>
            </a:r>
          </a:p>
        </p:txBody>
      </p:sp>
      <p:sp>
        <p:nvSpPr>
          <p:cNvPr id="3" name="Segnaposto contenuto 2">
            <a:extLst>
              <a:ext uri="{FF2B5EF4-FFF2-40B4-BE49-F238E27FC236}">
                <a16:creationId xmlns:a16="http://schemas.microsoft.com/office/drawing/2014/main" id="{DE07CE93-9198-409C-A366-64E48C6D8F33}"/>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56860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375243-BAD7-4EBF-9044-860D26B27681}"/>
              </a:ext>
            </a:extLst>
          </p:cNvPr>
          <p:cNvSpPr>
            <a:spLocks noGrp="1"/>
          </p:cNvSpPr>
          <p:nvPr>
            <p:ph type="title"/>
          </p:nvPr>
        </p:nvSpPr>
        <p:spPr/>
        <p:txBody>
          <a:bodyPr/>
          <a:lstStyle/>
          <a:p>
            <a:r>
              <a:rPr lang="it-IT" dirty="0"/>
              <a:t>Introduzione alle reti di </a:t>
            </a:r>
            <a:r>
              <a:rPr lang="it-IT" dirty="0" err="1"/>
              <a:t>petri</a:t>
            </a:r>
            <a:endParaRPr lang="it-IT" dirty="0"/>
          </a:p>
        </p:txBody>
      </p:sp>
      <p:sp>
        <p:nvSpPr>
          <p:cNvPr id="4" name="CasellaDiTesto 3">
            <a:extLst>
              <a:ext uri="{FF2B5EF4-FFF2-40B4-BE49-F238E27FC236}">
                <a16:creationId xmlns:a16="http://schemas.microsoft.com/office/drawing/2014/main" id="{5DB0967A-E4AF-4483-A813-9CCF2F8B9FE6}"/>
              </a:ext>
            </a:extLst>
          </p:cNvPr>
          <p:cNvSpPr txBox="1"/>
          <p:nvPr/>
        </p:nvSpPr>
        <p:spPr>
          <a:xfrm>
            <a:off x="581192" y="2165684"/>
            <a:ext cx="11029616" cy="4401205"/>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Le reti di Petri costituiscono un formalismo grafico e matematico, introdotto da </a:t>
            </a:r>
            <a:r>
              <a:rPr lang="it-IT" sz="2000" i="1" dirty="0">
                <a:solidFill>
                  <a:schemeClr val="bg2">
                    <a:lumMod val="25000"/>
                  </a:schemeClr>
                </a:solidFill>
                <a:latin typeface="Arial Nova" panose="020B0504020202020204" pitchFamily="34" charset="0"/>
              </a:rPr>
              <a:t>Carl Adam Petri</a:t>
            </a:r>
            <a:r>
              <a:rPr lang="it-IT" sz="2000" dirty="0">
                <a:solidFill>
                  <a:schemeClr val="bg2">
                    <a:lumMod val="25000"/>
                  </a:schemeClr>
                </a:solidFill>
                <a:latin typeface="Arial Nova" panose="020B0504020202020204" pitchFamily="34" charset="0"/>
              </a:rPr>
              <a:t>, nel 1962, nella sua tesi di dottorato, per far fronte alla necessità di dover «descrivere, in modo preciso ed unitario, il maggior numero di fenomeni inerenti alla trasmissione ed all’elaborazione dei informazioni».</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Questo strumento, utilizzato per la modellazione di sistemi dinamici ad eventi discreti, consente, dunque, di descrivere globalmente un processo, seguendone l’evoluzione.</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Rispetto agli automi a stati finiti, permetto di modellare esplicitamente la concorrenza tra processi paralleli ed indipendenti tra loro. </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Inoltre sono modulari e di conseguenza, facilmente modificabili, permettendo anche di mettere in risalto le caratteristiche di interesse del sistema, astraendo da quelle che non ne influenzano lo studio e le proprietà.</a:t>
            </a:r>
          </a:p>
        </p:txBody>
      </p:sp>
    </p:spTree>
    <p:extLst>
      <p:ext uri="{BB962C8B-B14F-4D97-AF65-F5344CB8AC3E}">
        <p14:creationId xmlns:p14="http://schemas.microsoft.com/office/powerpoint/2010/main" val="12190044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2EDC90-F87B-4300-B311-302E753739ED}"/>
              </a:ext>
            </a:extLst>
          </p:cNvPr>
          <p:cNvSpPr>
            <a:spLocks noGrp="1"/>
          </p:cNvSpPr>
          <p:nvPr>
            <p:ph type="title"/>
          </p:nvPr>
        </p:nvSpPr>
        <p:spPr/>
        <p:txBody>
          <a:bodyPr/>
          <a:lstStyle/>
          <a:p>
            <a:r>
              <a:rPr lang="it-IT" dirty="0"/>
              <a:t>pipe</a:t>
            </a:r>
          </a:p>
        </p:txBody>
      </p:sp>
      <p:sp>
        <p:nvSpPr>
          <p:cNvPr id="3" name="Segnaposto contenuto 2">
            <a:extLst>
              <a:ext uri="{FF2B5EF4-FFF2-40B4-BE49-F238E27FC236}">
                <a16:creationId xmlns:a16="http://schemas.microsoft.com/office/drawing/2014/main" id="{5A559AD9-DFA4-446A-8E9B-9D4C6B03901E}"/>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3573360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568A20-78A0-47CF-A49C-B3B907EACE30}"/>
              </a:ext>
            </a:extLst>
          </p:cNvPr>
          <p:cNvSpPr>
            <a:spLocks noGrp="1"/>
          </p:cNvSpPr>
          <p:nvPr>
            <p:ph type="title"/>
          </p:nvPr>
        </p:nvSpPr>
        <p:spPr/>
        <p:txBody>
          <a:bodyPr/>
          <a:lstStyle/>
          <a:p>
            <a:r>
              <a:rPr lang="it-IT" dirty="0" err="1"/>
              <a:t>Tpn</a:t>
            </a:r>
            <a:r>
              <a:rPr lang="it-IT" dirty="0"/>
              <a:t> designer</a:t>
            </a:r>
          </a:p>
        </p:txBody>
      </p:sp>
      <p:sp>
        <p:nvSpPr>
          <p:cNvPr id="3" name="Segnaposto contenuto 2">
            <a:extLst>
              <a:ext uri="{FF2B5EF4-FFF2-40B4-BE49-F238E27FC236}">
                <a16:creationId xmlns:a16="http://schemas.microsoft.com/office/drawing/2014/main" id="{DD1E3FCC-4494-4D42-A3B2-7DA693A11ABD}"/>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544481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D05E9F-EF6D-47DF-ADE1-B9BB00688908}"/>
              </a:ext>
            </a:extLst>
          </p:cNvPr>
          <p:cNvSpPr>
            <a:spLocks noGrp="1"/>
          </p:cNvSpPr>
          <p:nvPr>
            <p:ph type="title"/>
          </p:nvPr>
        </p:nvSpPr>
        <p:spPr/>
        <p:txBody>
          <a:bodyPr/>
          <a:lstStyle/>
          <a:p>
            <a:r>
              <a:rPr lang="it-IT" dirty="0"/>
              <a:t>Strumenti utilizzati</a:t>
            </a:r>
          </a:p>
        </p:txBody>
      </p:sp>
      <p:graphicFrame>
        <p:nvGraphicFramePr>
          <p:cNvPr id="4" name="Diagramma 3">
            <a:extLst>
              <a:ext uri="{FF2B5EF4-FFF2-40B4-BE49-F238E27FC236}">
                <a16:creationId xmlns:a16="http://schemas.microsoft.com/office/drawing/2014/main" id="{1CAF64B8-0CD3-4996-861F-8AFF4623EAD1}"/>
              </a:ext>
            </a:extLst>
          </p:cNvPr>
          <p:cNvGraphicFramePr/>
          <p:nvPr>
            <p:extLst>
              <p:ext uri="{D42A27DB-BD31-4B8C-83A1-F6EECF244321}">
                <p14:modId xmlns:p14="http://schemas.microsoft.com/office/powerpoint/2010/main" val="4208627838"/>
              </p:ext>
            </p:extLst>
          </p:nvPr>
        </p:nvGraphicFramePr>
        <p:xfrm>
          <a:off x="1135480" y="2438400"/>
          <a:ext cx="9921039" cy="3603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6027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F08D41-EB21-406A-AA38-EDE5DE93D3EB}"/>
              </a:ext>
            </a:extLst>
          </p:cNvPr>
          <p:cNvSpPr>
            <a:spLocks noGrp="1"/>
          </p:cNvSpPr>
          <p:nvPr>
            <p:ph type="title"/>
          </p:nvPr>
        </p:nvSpPr>
        <p:spPr/>
        <p:txBody>
          <a:bodyPr/>
          <a:lstStyle/>
          <a:p>
            <a:r>
              <a:rPr lang="it-IT" dirty="0"/>
              <a:t>contatti</a:t>
            </a:r>
          </a:p>
        </p:txBody>
      </p:sp>
      <p:sp>
        <p:nvSpPr>
          <p:cNvPr id="3" name="Segnaposto testo 2">
            <a:extLst>
              <a:ext uri="{FF2B5EF4-FFF2-40B4-BE49-F238E27FC236}">
                <a16:creationId xmlns:a16="http://schemas.microsoft.com/office/drawing/2014/main" id="{F1B23AA3-710F-41F8-A0FD-0C294D4C8849}"/>
              </a:ext>
            </a:extLst>
          </p:cNvPr>
          <p:cNvSpPr>
            <a:spLocks noGrp="1"/>
          </p:cNvSpPr>
          <p:nvPr>
            <p:ph type="body" idx="1"/>
          </p:nvPr>
        </p:nvSpPr>
        <p:spPr/>
        <p:txBody>
          <a:bodyPr/>
          <a:lstStyle/>
          <a:p>
            <a:r>
              <a:rPr lang="it-IT" dirty="0"/>
              <a:t> Ivonne </a:t>
            </a:r>
            <a:r>
              <a:rPr lang="it-IT" dirty="0" err="1"/>
              <a:t>rizzuto</a:t>
            </a:r>
            <a:endParaRPr lang="it-IT" dirty="0"/>
          </a:p>
        </p:txBody>
      </p:sp>
      <p:pic>
        <p:nvPicPr>
          <p:cNvPr id="4" name="Immagine 3">
            <a:extLst>
              <a:ext uri="{FF2B5EF4-FFF2-40B4-BE49-F238E27FC236}">
                <a16:creationId xmlns:a16="http://schemas.microsoft.com/office/drawing/2014/main" id="{06F66B3E-74E1-4443-952B-21C01C3CAB95}"/>
              </a:ext>
            </a:extLst>
          </p:cNvPr>
          <p:cNvPicPr>
            <a:picLocks noChangeAspect="1"/>
          </p:cNvPicPr>
          <p:nvPr/>
        </p:nvPicPr>
        <p:blipFill>
          <a:blip r:embed="rId2"/>
          <a:stretch>
            <a:fillRect/>
          </a:stretch>
        </p:blipFill>
        <p:spPr>
          <a:xfrm>
            <a:off x="6095999" y="1112319"/>
            <a:ext cx="4858933" cy="2316681"/>
          </a:xfrm>
          <a:prstGeom prst="rect">
            <a:avLst/>
          </a:prstGeom>
        </p:spPr>
      </p:pic>
    </p:spTree>
    <p:extLst>
      <p:ext uri="{BB962C8B-B14F-4D97-AF65-F5344CB8AC3E}">
        <p14:creationId xmlns:p14="http://schemas.microsoft.com/office/powerpoint/2010/main" val="370834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E4BF830C-B6C7-423C-9614-57C08C323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a:extLst>
              <a:ext uri="{FF2B5EF4-FFF2-40B4-BE49-F238E27FC236}">
                <a16:creationId xmlns:a16="http://schemas.microsoft.com/office/drawing/2014/main" id="{1319DD64-9A67-474B-A8A5-BA6F056913A6}"/>
              </a:ext>
            </a:extLst>
          </p:cNvPr>
          <p:cNvPicPr>
            <a:picLocks noChangeAspect="1"/>
          </p:cNvPicPr>
          <p:nvPr/>
        </p:nvPicPr>
        <p:blipFill rotWithShape="1">
          <a:blip r:embed="rId2">
            <a:alphaModFix amt="42000"/>
            <a:extLst>
              <a:ext uri="{28A0092B-C50C-407E-A947-70E740481C1C}">
                <a14:useLocalDpi xmlns:a14="http://schemas.microsoft.com/office/drawing/2010/main" val="0"/>
              </a:ext>
            </a:extLst>
          </a:blip>
          <a:srcRect r="6221" b="-1"/>
          <a:stretch/>
        </p:blipFill>
        <p:spPr>
          <a:xfrm>
            <a:off x="20" y="10"/>
            <a:ext cx="12191980" cy="6857990"/>
          </a:xfrm>
          <a:prstGeom prst="rect">
            <a:avLst/>
          </a:prstGeom>
          <a:effectLst>
            <a:glow rad="139700">
              <a:schemeClr val="accent3">
                <a:satMod val="175000"/>
                <a:alpha val="40000"/>
              </a:schemeClr>
            </a:glow>
          </a:effectLst>
        </p:spPr>
      </p:pic>
      <p:grpSp>
        <p:nvGrpSpPr>
          <p:cNvPr id="20" name="Group 11">
            <a:extLst>
              <a:ext uri="{FF2B5EF4-FFF2-40B4-BE49-F238E27FC236}">
                <a16:creationId xmlns:a16="http://schemas.microsoft.com/office/drawing/2014/main" id="{0E4A73AE-0788-4542-B4A8-13285C7CE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3" name="Rectangle 12">
              <a:extLst>
                <a:ext uri="{FF2B5EF4-FFF2-40B4-BE49-F238E27FC236}">
                  <a16:creationId xmlns:a16="http://schemas.microsoft.com/office/drawing/2014/main" id="{24A18362-7604-4149-A365-69E1BC2E1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33DB6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92A281C-3AAD-4F35-A822-1436E3CB9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33DB6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3214004-C725-45BC-8E6A-78262D1F5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33DB62"/>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16">
            <a:extLst>
              <a:ext uri="{FF2B5EF4-FFF2-40B4-BE49-F238E27FC236}">
                <a16:creationId xmlns:a16="http://schemas.microsoft.com/office/drawing/2014/main" id="{2285D255-F70B-4F6F-9D26-BF6E9B6E2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36360E71-177F-4CF1-B192-704271828CA0}"/>
              </a:ext>
            </a:extLst>
          </p:cNvPr>
          <p:cNvSpPr>
            <a:spLocks noGrp="1"/>
          </p:cNvSpPr>
          <p:nvPr>
            <p:ph type="ctrTitle"/>
          </p:nvPr>
        </p:nvSpPr>
        <p:spPr>
          <a:xfrm>
            <a:off x="596715" y="4961693"/>
            <a:ext cx="10993549" cy="895244"/>
          </a:xfrm>
        </p:spPr>
        <p:txBody>
          <a:bodyPr>
            <a:normAutofit/>
          </a:bodyPr>
          <a:lstStyle/>
          <a:p>
            <a:pPr algn="ctr"/>
            <a:r>
              <a:rPr lang="it-IT" sz="4000" dirty="0">
                <a:solidFill>
                  <a:schemeClr val="bg1"/>
                </a:solidFill>
              </a:rPr>
              <a:t>Grazie per l’attenzione!</a:t>
            </a:r>
          </a:p>
        </p:txBody>
      </p:sp>
    </p:spTree>
    <p:extLst>
      <p:ext uri="{BB962C8B-B14F-4D97-AF65-F5344CB8AC3E}">
        <p14:creationId xmlns:p14="http://schemas.microsoft.com/office/powerpoint/2010/main" val="1153219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D3AEF2-EF14-40F5-9EA8-BDE4D109E207}"/>
              </a:ext>
            </a:extLst>
          </p:cNvPr>
          <p:cNvSpPr>
            <a:spLocks noGrp="1"/>
          </p:cNvSpPr>
          <p:nvPr>
            <p:ph type="title"/>
          </p:nvPr>
        </p:nvSpPr>
        <p:spPr/>
        <p:txBody>
          <a:bodyPr/>
          <a:lstStyle/>
          <a:p>
            <a:r>
              <a:rPr lang="it-IT" dirty="0"/>
              <a:t>definizione di una rete di </a:t>
            </a:r>
            <a:r>
              <a:rPr lang="it-IT" dirty="0" err="1"/>
              <a:t>petri</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DF0408E3-D1DB-4CED-A9F3-17DCD5194A33}"/>
                  </a:ext>
                </a:extLst>
              </p:cNvPr>
              <p:cNvSpPr>
                <a:spLocks noGrp="1"/>
              </p:cNvSpPr>
              <p:nvPr>
                <p:ph idx="1"/>
              </p:nvPr>
            </p:nvSpPr>
            <p:spPr>
              <a:xfrm>
                <a:off x="581191" y="3282483"/>
                <a:ext cx="11029616" cy="3358402"/>
              </a:xfrm>
            </p:spPr>
            <p:txBody>
              <a:bodyPr>
                <a:normAutofit/>
              </a:bodyPr>
              <a:lstStyle/>
              <a:p>
                <a:pPr marL="0" indent="0">
                  <a:buNone/>
                </a:pPr>
                <a:r>
                  <a:rPr lang="it-IT" sz="2000" dirty="0">
                    <a:latin typeface="Arial Nova" panose="020B0504020202020204" pitchFamily="34" charset="0"/>
                  </a:rPr>
                  <a:t>Gli elementi che la compongono sono i seguenti:</a:t>
                </a:r>
              </a:p>
              <a:p>
                <a:r>
                  <a:rPr lang="it-IT" sz="2000" dirty="0">
                    <a:latin typeface="Arial Nova" panose="020B0504020202020204" pitchFamily="34" charset="0"/>
                  </a:rPr>
                  <a:t>L’insieme finito dei posti P, che contengono le risorse;</a:t>
                </a:r>
              </a:p>
              <a:p>
                <a:r>
                  <a:rPr lang="it-IT" sz="2000" dirty="0">
                    <a:latin typeface="Arial Nova" panose="020B0504020202020204" pitchFamily="34" charset="0"/>
                  </a:rPr>
                  <a:t>L’insieme finito di transizioni T, che costituiscono gli eventi che possono verificarsi nel sistema;</a:t>
                </a:r>
              </a:p>
              <a:p>
                <a:r>
                  <a:rPr lang="it-IT" sz="2000" dirty="0">
                    <a:latin typeface="Arial Nova" panose="020B0504020202020204" pitchFamily="34" charset="0"/>
                  </a:rPr>
                  <a:t>La relazione di flusso F, realizzata dagli archi che collegano i posti alle transizioni e viceversa;</a:t>
                </a:r>
              </a:p>
              <a:p>
                <a:r>
                  <a:rPr lang="it-IT" sz="2000" dirty="0">
                    <a:latin typeface="Arial Nova" panose="020B0504020202020204" pitchFamily="34" charset="0"/>
                  </a:rPr>
                  <a:t>I token (o marche), che indicano le risorse;</a:t>
                </a:r>
              </a:p>
              <a:p>
                <a:r>
                  <a:rPr lang="it-IT" sz="2000" dirty="0">
                    <a:latin typeface="Arial Nova" panose="020B0504020202020204" pitchFamily="34" charset="0"/>
                  </a:rPr>
                  <a:t>La funzione W, che assegna dei pesi, dal valore non negativo, agli archi;</a:t>
                </a:r>
              </a:p>
              <a:p>
                <a:r>
                  <a:rPr lang="it-IT" sz="2000" dirty="0">
                    <a:latin typeface="Arial Nova" panose="020B0504020202020204" pitchFamily="34" charset="0"/>
                  </a:rPr>
                  <a:t>La marcatura iniziale </a:t>
                </a:r>
                <a14:m>
                  <m:oMath xmlns:m="http://schemas.openxmlformats.org/officeDocument/2006/math">
                    <m:sSub>
                      <m:sSubPr>
                        <m:ctrlPr>
                          <a:rPr lang="it-IT" sz="2000" i="1" dirty="0" smtClean="0">
                            <a:latin typeface="Cambria Math" panose="02040503050406030204" pitchFamily="18" charset="0"/>
                          </a:rPr>
                        </m:ctrlPr>
                      </m:sSubPr>
                      <m:e>
                        <m:r>
                          <a:rPr lang="it-IT" sz="2000" b="0" i="1" dirty="0" smtClean="0">
                            <a:latin typeface="Cambria Math" panose="02040503050406030204" pitchFamily="18" charset="0"/>
                          </a:rPr>
                          <m:t>𝑀</m:t>
                        </m:r>
                      </m:e>
                      <m:sub>
                        <m:r>
                          <a:rPr lang="it-IT" sz="2000" b="0" i="1" dirty="0" smtClean="0">
                            <a:latin typeface="Cambria Math" panose="02040503050406030204" pitchFamily="18" charset="0"/>
                          </a:rPr>
                          <m:t>0</m:t>
                        </m:r>
                      </m:sub>
                    </m:sSub>
                  </m:oMath>
                </a14:m>
                <a:r>
                  <a:rPr lang="it-IT" sz="2000" dirty="0">
                    <a:latin typeface="Arial Nova" panose="020B0504020202020204" pitchFamily="34" charset="0"/>
                  </a:rPr>
                  <a:t>, cioè lo stato con cui si presenta inizialmente la rete.</a:t>
                </a:r>
                <a:endParaRPr lang="it-IT" sz="2000" dirty="0"/>
              </a:p>
            </p:txBody>
          </p:sp>
        </mc:Choice>
        <mc:Fallback xmlns="">
          <p:sp>
            <p:nvSpPr>
              <p:cNvPr id="3" name="Segnaposto contenuto 2">
                <a:extLst>
                  <a:ext uri="{FF2B5EF4-FFF2-40B4-BE49-F238E27FC236}">
                    <a16:creationId xmlns:a16="http://schemas.microsoft.com/office/drawing/2014/main" id="{DF0408E3-D1DB-4CED-A9F3-17DCD5194A33}"/>
                  </a:ext>
                </a:extLst>
              </p:cNvPr>
              <p:cNvSpPr>
                <a:spLocks noGrp="1" noRot="1" noChangeAspect="1" noMove="1" noResize="1" noEditPoints="1" noAdjustHandles="1" noChangeArrowheads="1" noChangeShapeType="1" noTextEdit="1"/>
              </p:cNvSpPr>
              <p:nvPr>
                <p:ph idx="1"/>
              </p:nvPr>
            </p:nvSpPr>
            <p:spPr>
              <a:xfrm>
                <a:off x="581191" y="3282483"/>
                <a:ext cx="11029616" cy="3358402"/>
              </a:xfrm>
              <a:blipFill>
                <a:blip r:embed="rId2"/>
                <a:stretch>
                  <a:fillRect l="-552" r="-33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9F783F65-4A28-4E78-B100-5745F8590A5A}"/>
                  </a:ext>
                </a:extLst>
              </p:cNvPr>
              <p:cNvSpPr txBox="1"/>
              <p:nvPr/>
            </p:nvSpPr>
            <p:spPr>
              <a:xfrm>
                <a:off x="581191" y="1962071"/>
                <a:ext cx="11029615" cy="1015663"/>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Una rete di Petri si può rappresentare a partire da un grafo orientato ed è definita come:</a:t>
                </a:r>
              </a:p>
              <a:p>
                <a:endParaRPr lang="it-IT" sz="2000" dirty="0">
                  <a:solidFill>
                    <a:schemeClr val="bg2">
                      <a:lumMod val="25000"/>
                    </a:schemeClr>
                  </a:solidFill>
                  <a:latin typeface="Arial Nova" panose="020B0504020202020204" pitchFamily="34" charset="0"/>
                </a:endParaRPr>
              </a:p>
              <a:p>
                <a:pPr algn="ctr"/>
                <a14:m>
                  <m:oMath xmlns:m="http://schemas.openxmlformats.org/officeDocument/2006/math">
                    <m:r>
                      <a:rPr lang="it-IT" sz="2000" b="1" i="0" smtClean="0">
                        <a:solidFill>
                          <a:schemeClr val="bg2">
                            <a:lumMod val="25000"/>
                          </a:schemeClr>
                        </a:solidFill>
                        <a:latin typeface="Cambria Math" panose="02040503050406030204" pitchFamily="18" charset="0"/>
                      </a:rPr>
                      <m:t>𝐏</m:t>
                    </m:r>
                    <m:r>
                      <a:rPr lang="it-IT" sz="2000" b="1" i="0" smtClean="0">
                        <a:solidFill>
                          <a:schemeClr val="bg2">
                            <a:lumMod val="25000"/>
                          </a:schemeClr>
                        </a:solidFill>
                        <a:latin typeface="Cambria Math" panose="02040503050406030204" pitchFamily="18" charset="0"/>
                      </a:rPr>
                      <m:t>/</m:t>
                    </m:r>
                    <m:r>
                      <a:rPr lang="it-IT" sz="2000" b="1" i="0" smtClean="0">
                        <a:solidFill>
                          <a:schemeClr val="bg2">
                            <a:lumMod val="25000"/>
                          </a:schemeClr>
                        </a:solidFill>
                        <a:latin typeface="Cambria Math" panose="02040503050406030204" pitchFamily="18" charset="0"/>
                      </a:rPr>
                      <m:t>𝐓</m:t>
                    </m:r>
                  </m:oMath>
                </a14:m>
                <a:r>
                  <a:rPr lang="it-IT" sz="2000" b="1" dirty="0">
                    <a:solidFill>
                      <a:schemeClr val="bg2">
                        <a:lumMod val="25000"/>
                      </a:schemeClr>
                    </a:solidFill>
                    <a:latin typeface="Arial Nova" panose="020B0504020202020204" pitchFamily="34" charset="0"/>
                  </a:rPr>
                  <a:t> = </a:t>
                </a:r>
                <a14:m>
                  <m:oMath xmlns:m="http://schemas.openxmlformats.org/officeDocument/2006/math">
                    <m:r>
                      <a:rPr lang="it-IT" sz="2000" b="1" i="0" smtClean="0">
                        <a:solidFill>
                          <a:schemeClr val="bg2">
                            <a:lumMod val="25000"/>
                          </a:schemeClr>
                        </a:solidFill>
                        <a:latin typeface="Cambria Math" panose="02040503050406030204" pitchFamily="18" charset="0"/>
                      </a:rPr>
                      <m:t>&lt;</m:t>
                    </m:r>
                    <m:r>
                      <a:rPr lang="it-IT" sz="2000" b="1" i="0" smtClean="0">
                        <a:solidFill>
                          <a:schemeClr val="bg2">
                            <a:lumMod val="25000"/>
                          </a:schemeClr>
                        </a:solidFill>
                        <a:latin typeface="Cambria Math" panose="02040503050406030204" pitchFamily="18" charset="0"/>
                      </a:rPr>
                      <m:t>𝐏</m:t>
                    </m:r>
                    <m:r>
                      <a:rPr lang="it-IT" sz="2000" b="1" i="0" smtClean="0">
                        <a:solidFill>
                          <a:schemeClr val="bg2">
                            <a:lumMod val="25000"/>
                          </a:schemeClr>
                        </a:solidFill>
                        <a:latin typeface="Cambria Math" panose="02040503050406030204" pitchFamily="18" charset="0"/>
                      </a:rPr>
                      <m:t>, </m:t>
                    </m:r>
                    <m:r>
                      <a:rPr lang="it-IT" sz="2000" b="1" i="0" smtClean="0">
                        <a:solidFill>
                          <a:schemeClr val="bg2">
                            <a:lumMod val="25000"/>
                          </a:schemeClr>
                        </a:solidFill>
                        <a:latin typeface="Cambria Math" panose="02040503050406030204" pitchFamily="18" charset="0"/>
                      </a:rPr>
                      <m:t>𝐓</m:t>
                    </m:r>
                    <m:r>
                      <a:rPr lang="it-IT" sz="2000" b="1" i="0" smtClean="0">
                        <a:solidFill>
                          <a:schemeClr val="bg2">
                            <a:lumMod val="25000"/>
                          </a:schemeClr>
                        </a:solidFill>
                        <a:latin typeface="Cambria Math" panose="02040503050406030204" pitchFamily="18" charset="0"/>
                      </a:rPr>
                      <m:t>, </m:t>
                    </m:r>
                    <m:r>
                      <a:rPr lang="it-IT" sz="2000" b="1" i="0" smtClean="0">
                        <a:solidFill>
                          <a:schemeClr val="bg2">
                            <a:lumMod val="25000"/>
                          </a:schemeClr>
                        </a:solidFill>
                        <a:latin typeface="Cambria Math" panose="02040503050406030204" pitchFamily="18" charset="0"/>
                      </a:rPr>
                      <m:t>𝐅</m:t>
                    </m:r>
                    <m:r>
                      <a:rPr lang="it-IT" sz="2000" b="1" i="0" smtClean="0">
                        <a:solidFill>
                          <a:schemeClr val="bg2">
                            <a:lumMod val="25000"/>
                          </a:schemeClr>
                        </a:solidFill>
                        <a:latin typeface="Cambria Math" panose="02040503050406030204" pitchFamily="18" charset="0"/>
                      </a:rPr>
                      <m:t>, </m:t>
                    </m:r>
                    <m:r>
                      <a:rPr lang="it-IT" sz="2000" b="1" i="0" smtClean="0">
                        <a:solidFill>
                          <a:schemeClr val="bg2">
                            <a:lumMod val="25000"/>
                          </a:schemeClr>
                        </a:solidFill>
                        <a:latin typeface="Cambria Math" panose="02040503050406030204" pitchFamily="18" charset="0"/>
                      </a:rPr>
                      <m:t>𝐖</m:t>
                    </m:r>
                    <m:r>
                      <a:rPr lang="it-IT" sz="2000" b="1" i="0" smtClean="0">
                        <a:solidFill>
                          <a:schemeClr val="bg2">
                            <a:lumMod val="25000"/>
                          </a:schemeClr>
                        </a:solidFill>
                        <a:latin typeface="Cambria Math" panose="02040503050406030204" pitchFamily="18" charset="0"/>
                      </a:rPr>
                      <m:t>, </m:t>
                    </m:r>
                    <m:sSub>
                      <m:sSubPr>
                        <m:ctrlPr>
                          <a:rPr lang="it-IT" sz="2000" b="1" i="1" smtClean="0">
                            <a:solidFill>
                              <a:schemeClr val="bg2">
                                <a:lumMod val="25000"/>
                              </a:schemeClr>
                            </a:solidFill>
                            <a:latin typeface="Cambria Math" panose="02040503050406030204" pitchFamily="18" charset="0"/>
                          </a:rPr>
                        </m:ctrlPr>
                      </m:sSubPr>
                      <m:e>
                        <m:r>
                          <a:rPr lang="it-IT" sz="2000" b="1" i="0" smtClean="0">
                            <a:solidFill>
                              <a:schemeClr val="bg2">
                                <a:lumMod val="25000"/>
                              </a:schemeClr>
                            </a:solidFill>
                            <a:latin typeface="Cambria Math" panose="02040503050406030204" pitchFamily="18" charset="0"/>
                          </a:rPr>
                          <m:t>𝐌</m:t>
                        </m:r>
                      </m:e>
                      <m:sub>
                        <m:r>
                          <a:rPr lang="it-IT" sz="2000" b="1" i="0" smtClean="0">
                            <a:solidFill>
                              <a:schemeClr val="bg2">
                                <a:lumMod val="25000"/>
                              </a:schemeClr>
                            </a:solidFill>
                            <a:latin typeface="Cambria Math" panose="02040503050406030204" pitchFamily="18" charset="0"/>
                          </a:rPr>
                          <m:t>𝟎</m:t>
                        </m:r>
                      </m:sub>
                    </m:sSub>
                    <m:r>
                      <a:rPr lang="it-IT" sz="2000" b="1" i="0" smtClean="0">
                        <a:solidFill>
                          <a:schemeClr val="bg2">
                            <a:lumMod val="25000"/>
                          </a:schemeClr>
                        </a:solidFill>
                        <a:latin typeface="Cambria Math" panose="02040503050406030204" pitchFamily="18" charset="0"/>
                      </a:rPr>
                      <m:t>&gt;</m:t>
                    </m:r>
                  </m:oMath>
                </a14:m>
                <a:endParaRPr lang="it-IT" sz="2000" b="1" dirty="0">
                  <a:solidFill>
                    <a:schemeClr val="bg2">
                      <a:lumMod val="25000"/>
                    </a:schemeClr>
                  </a:solidFill>
                  <a:latin typeface="Arial Nova" panose="020B0504020202020204" pitchFamily="34" charset="0"/>
                </a:endParaRPr>
              </a:p>
            </p:txBody>
          </p:sp>
        </mc:Choice>
        <mc:Fallback xmlns="">
          <p:sp>
            <p:nvSpPr>
              <p:cNvPr id="4" name="CasellaDiTesto 3">
                <a:extLst>
                  <a:ext uri="{FF2B5EF4-FFF2-40B4-BE49-F238E27FC236}">
                    <a16:creationId xmlns:a16="http://schemas.microsoft.com/office/drawing/2014/main" id="{9F783F65-4A28-4E78-B100-5745F8590A5A}"/>
                  </a:ext>
                </a:extLst>
              </p:cNvPr>
              <p:cNvSpPr txBox="1">
                <a:spLocks noRot="1" noChangeAspect="1" noMove="1" noResize="1" noEditPoints="1" noAdjustHandles="1" noChangeArrowheads="1" noChangeShapeType="1" noTextEdit="1"/>
              </p:cNvSpPr>
              <p:nvPr/>
            </p:nvSpPr>
            <p:spPr>
              <a:xfrm>
                <a:off x="581191" y="1962071"/>
                <a:ext cx="11029615" cy="1015663"/>
              </a:xfrm>
              <a:prstGeom prst="rect">
                <a:avLst/>
              </a:prstGeom>
              <a:blipFill>
                <a:blip r:embed="rId3"/>
                <a:stretch>
                  <a:fillRect l="-552" t="-3012" b="-10843"/>
                </a:stretch>
              </a:blipFill>
            </p:spPr>
            <p:txBody>
              <a:bodyPr/>
              <a:lstStyle/>
              <a:p>
                <a:r>
                  <a:rPr lang="it-IT">
                    <a:noFill/>
                  </a:rPr>
                  <a:t> </a:t>
                </a:r>
              </a:p>
            </p:txBody>
          </p:sp>
        </mc:Fallback>
      </mc:AlternateContent>
    </p:spTree>
    <p:extLst>
      <p:ext uri="{BB962C8B-B14F-4D97-AF65-F5344CB8AC3E}">
        <p14:creationId xmlns:p14="http://schemas.microsoft.com/office/powerpoint/2010/main" val="3322613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8757A8-94A4-45DE-BD4A-D5854A1E6BF8}"/>
              </a:ext>
            </a:extLst>
          </p:cNvPr>
          <p:cNvSpPr>
            <a:spLocks noGrp="1"/>
          </p:cNvSpPr>
          <p:nvPr>
            <p:ph type="title"/>
          </p:nvPr>
        </p:nvSpPr>
        <p:spPr/>
        <p:txBody>
          <a:bodyPr/>
          <a:lstStyle/>
          <a:p>
            <a:r>
              <a:rPr lang="it-IT" dirty="0"/>
              <a:t>Struttura di una rete di </a:t>
            </a:r>
            <a:r>
              <a:rPr lang="it-IT" dirty="0" err="1"/>
              <a:t>petri</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09C3026-7515-406C-8185-88254AE96A3D}"/>
                  </a:ext>
                </a:extLst>
              </p:cNvPr>
              <p:cNvSpPr>
                <a:spLocks noGrp="1"/>
              </p:cNvSpPr>
              <p:nvPr>
                <p:ph idx="1"/>
              </p:nvPr>
            </p:nvSpPr>
            <p:spPr>
              <a:xfrm>
                <a:off x="581191" y="2114761"/>
                <a:ext cx="11029616" cy="4580125"/>
              </a:xfrm>
            </p:spPr>
            <p:txBody>
              <a:bodyPr>
                <a:normAutofit/>
              </a:bodyPr>
              <a:lstStyle/>
              <a:p>
                <a:pPr marL="0" indent="0">
                  <a:buNone/>
                </a:pPr>
                <a:r>
                  <a:rPr lang="it-IT" sz="2000" dirty="0">
                    <a:solidFill>
                      <a:schemeClr val="bg2">
                        <a:lumMod val="25000"/>
                      </a:schemeClr>
                    </a:solidFill>
                    <a:latin typeface="Arial Nova" panose="020B0504020202020204" pitchFamily="34" charset="0"/>
                  </a:rPr>
                  <a:t>Formalmente, gli elementi di una rete Posto/Transizione si possono descrivere come segue:</a:t>
                </a:r>
              </a:p>
              <a:p>
                <a:pPr marL="0" indent="0">
                  <a:buNone/>
                </a:pPr>
                <a:endParaRPr lang="it-IT" sz="2000" dirty="0">
                  <a:solidFill>
                    <a:schemeClr val="bg2">
                      <a:lumMod val="25000"/>
                    </a:schemeClr>
                  </a:solidFill>
                  <a:latin typeface="Arial Nova" panose="020B0504020202020204" pitchFamily="34" charset="0"/>
                </a:endParaRPr>
              </a:p>
              <a:p>
                <a14:m>
                  <m:oMath xmlns:m="http://schemas.openxmlformats.org/officeDocument/2006/math">
                    <m:r>
                      <a:rPr lang="it-IT" sz="2000" b="0" i="1" smtClean="0">
                        <a:latin typeface="Cambria Math" panose="02040503050406030204" pitchFamily="18" charset="0"/>
                        <a:ea typeface="Calibri" panose="020F0502020204030204" pitchFamily="34" charset="0"/>
                        <a:cs typeface="Times New Roman" panose="02020603050405020304" pitchFamily="18" charset="0"/>
                      </a:rPr>
                      <m:t>𝑃</m:t>
                    </m:r>
                    <m:r>
                      <a:rPr lang="it-IT" sz="2000" b="0" i="1" smtClean="0">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it-IT" sz="2000" b="0" i="1" smtClean="0">
                            <a:latin typeface="Cambria Math" panose="02040503050406030204" pitchFamily="18" charset="0"/>
                            <a:cs typeface="Times New Roman" panose="02020603050405020304" pitchFamily="18" charset="0"/>
                          </a:rPr>
                        </m:ctrlPr>
                      </m:dPr>
                      <m:e>
                        <m:sSub>
                          <m:sSubPr>
                            <m:ctrlPr>
                              <a:rPr lang="it-IT" sz="2000" b="0" i="1" smtClean="0">
                                <a:latin typeface="Cambria Math" panose="02040503050406030204" pitchFamily="18" charset="0"/>
                                <a:cs typeface="Times New Roman" panose="02020603050405020304" pitchFamily="18" charset="0"/>
                              </a:rPr>
                            </m:ctrlPr>
                          </m:sSubPr>
                          <m:e>
                            <m:r>
                              <a:rPr lang="it-IT" sz="2000" b="0" i="1" smtClean="0">
                                <a:latin typeface="Cambria Math" panose="02040503050406030204" pitchFamily="18" charset="0"/>
                                <a:cs typeface="Times New Roman" panose="02020603050405020304" pitchFamily="18" charset="0"/>
                              </a:rPr>
                              <m:t>𝑃</m:t>
                            </m:r>
                          </m:e>
                          <m:sub>
                            <m:r>
                              <a:rPr lang="it-IT" sz="2000" b="0" i="1" smtClean="0">
                                <a:latin typeface="Cambria Math" panose="02040503050406030204" pitchFamily="18" charset="0"/>
                                <a:cs typeface="Times New Roman" panose="02020603050405020304" pitchFamily="18" charset="0"/>
                              </a:rPr>
                              <m:t>0</m:t>
                            </m:r>
                          </m:sub>
                        </m:sSub>
                        <m:r>
                          <a:rPr lang="it-IT" sz="2000" b="0" i="1" smtClean="0">
                            <a:latin typeface="Cambria Math" panose="02040503050406030204" pitchFamily="18" charset="0"/>
                            <a:cs typeface="Times New Roman" panose="02020603050405020304" pitchFamily="18" charset="0"/>
                          </a:rPr>
                          <m:t>,…,</m:t>
                        </m:r>
                        <m:sSub>
                          <m:sSubPr>
                            <m:ctrlPr>
                              <a:rPr lang="it-IT" sz="2000" i="1">
                                <a:latin typeface="Cambria Math" panose="02040503050406030204" pitchFamily="18" charset="0"/>
                                <a:cs typeface="Times New Roman" panose="02020603050405020304" pitchFamily="18" charset="0"/>
                              </a:rPr>
                            </m:ctrlPr>
                          </m:sSubPr>
                          <m:e>
                            <m:r>
                              <a:rPr lang="it-IT" sz="2000" i="1">
                                <a:latin typeface="Cambria Math" panose="02040503050406030204" pitchFamily="18" charset="0"/>
                                <a:cs typeface="Times New Roman" panose="02020603050405020304" pitchFamily="18" charset="0"/>
                              </a:rPr>
                              <m:t>𝑃</m:t>
                            </m:r>
                          </m:e>
                          <m:sub>
                            <m:r>
                              <a:rPr lang="it-IT" sz="2000" i="1">
                                <a:latin typeface="Cambria Math" panose="02040503050406030204" pitchFamily="18" charset="0"/>
                                <a:cs typeface="Times New Roman" panose="02020603050405020304" pitchFamily="18" charset="0"/>
                              </a:rPr>
                              <m:t>𝑖</m:t>
                            </m:r>
                          </m:sub>
                        </m:sSub>
                      </m:e>
                    </m:d>
                  </m:oMath>
                </a14:m>
                <a:r>
                  <a:rPr lang="it-IT" sz="2000" dirty="0">
                    <a:latin typeface="Arial Nova" panose="020B0504020202020204" pitchFamily="34" charset="0"/>
                    <a:ea typeface="Calibri" panose="020F0502020204030204" pitchFamily="34" charset="0"/>
                    <a:cs typeface="Times New Roman" panose="02020603050405020304" pitchFamily="18" charset="0"/>
                  </a:rPr>
                  <a:t>, con </a:t>
                </a:r>
                <a14:m>
                  <m:oMath xmlns:m="http://schemas.openxmlformats.org/officeDocument/2006/math">
                    <m:r>
                      <a:rPr lang="it-IT" sz="2000" b="0" i="1" smtClean="0">
                        <a:latin typeface="Cambria Math" panose="02040503050406030204" pitchFamily="18" charset="0"/>
                        <a:ea typeface="Calibri" panose="020F0502020204030204" pitchFamily="34" charset="0"/>
                        <a:cs typeface="Times New Roman" panose="02020603050405020304" pitchFamily="18" charset="0"/>
                      </a:rPr>
                      <m:t>𝑖</m:t>
                    </m:r>
                    <m:r>
                      <a:rPr lang="it-IT" sz="2000" b="0" i="1" smtClean="0">
                        <a:latin typeface="Cambria Math" panose="02040503050406030204" pitchFamily="18" charset="0"/>
                        <a:ea typeface="Calibri" panose="020F0502020204030204" pitchFamily="34" charset="0"/>
                        <a:cs typeface="Times New Roman" panose="02020603050405020304" pitchFamily="18" charset="0"/>
                      </a:rPr>
                      <m:t>=1, …,</m:t>
                    </m:r>
                    <m:d>
                      <m:dPr>
                        <m:begChr m:val="|"/>
                        <m:endChr m:val="|"/>
                        <m:ctrlPr>
                          <a:rPr lang="it-IT" sz="2000" i="1">
                            <a:latin typeface="Cambria Math" panose="02040503050406030204" pitchFamily="18" charset="0"/>
                            <a:cs typeface="Times New Roman" panose="02020603050405020304" pitchFamily="18" charset="0"/>
                          </a:rPr>
                        </m:ctrlPr>
                      </m:dPr>
                      <m:e>
                        <m:r>
                          <a:rPr lang="it-IT" sz="2000" i="1">
                            <a:latin typeface="Cambria Math" panose="02040503050406030204" pitchFamily="18" charset="0"/>
                            <a:cs typeface="Times New Roman" panose="02020603050405020304" pitchFamily="18" charset="0"/>
                          </a:rPr>
                          <m:t>𝑃</m:t>
                        </m:r>
                      </m:e>
                    </m:d>
                  </m:oMath>
                </a14:m>
                <a:r>
                  <a:rPr lang="it-IT" sz="2000" dirty="0">
                    <a:solidFill>
                      <a:schemeClr val="bg2">
                        <a:lumMod val="25000"/>
                      </a:schemeClr>
                    </a:solidFill>
                    <a:latin typeface="Arial Nova" panose="020B0504020202020204" pitchFamily="34" charset="0"/>
                  </a:rPr>
                  <a:t>, dove </a:t>
                </a:r>
                <a14:m>
                  <m:oMath xmlns:m="http://schemas.openxmlformats.org/officeDocument/2006/math">
                    <m:d>
                      <m:dPr>
                        <m:begChr m:val="|"/>
                        <m:endChr m:val="|"/>
                        <m:ctrlPr>
                          <a:rPr lang="it-IT" sz="2000" i="1">
                            <a:latin typeface="Cambria Math" panose="02040503050406030204" pitchFamily="18" charset="0"/>
                            <a:cs typeface="Times New Roman" panose="02020603050405020304" pitchFamily="18" charset="0"/>
                          </a:rPr>
                        </m:ctrlPr>
                      </m:dPr>
                      <m:e>
                        <m:r>
                          <a:rPr lang="it-IT" sz="2000" i="1">
                            <a:latin typeface="Cambria Math" panose="02040503050406030204" pitchFamily="18" charset="0"/>
                            <a:cs typeface="Times New Roman" panose="02020603050405020304" pitchFamily="18" charset="0"/>
                          </a:rPr>
                          <m:t>𝑃</m:t>
                        </m:r>
                      </m:e>
                    </m:d>
                    <m:r>
                      <a:rPr lang="it-IT" sz="2000" i="1" smtClean="0">
                        <a:latin typeface="Cambria Math" panose="02040503050406030204" pitchFamily="18" charset="0"/>
                        <a:ea typeface="Cambria Math" panose="02040503050406030204" pitchFamily="18" charset="0"/>
                        <a:cs typeface="Times New Roman" panose="02020603050405020304" pitchFamily="18" charset="0"/>
                      </a:rPr>
                      <m:t>&lt;</m:t>
                    </m:r>
                    <m:r>
                      <a:rPr lang="it-IT" sz="2000" i="1">
                        <a:latin typeface="Cambria Math" panose="02040503050406030204" pitchFamily="18" charset="0"/>
                        <a:ea typeface="Cambria Math" panose="02040503050406030204" pitchFamily="18" charset="0"/>
                        <a:cs typeface="Times New Roman" panose="02020603050405020304" pitchFamily="18" charset="0"/>
                      </a:rPr>
                      <m:t>∞</m:t>
                    </m:r>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a:p>
                <a14:m>
                  <m:oMath xmlns:m="http://schemas.openxmlformats.org/officeDocument/2006/math">
                    <m:r>
                      <m:rPr>
                        <m:sty m:val="p"/>
                      </m:rPr>
                      <a:rPr lang="it-IT" sz="2000" b="0" i="0" smtClean="0">
                        <a:latin typeface="Cambria Math" panose="02040503050406030204" pitchFamily="18" charset="0"/>
                        <a:ea typeface="Calibri" panose="020F0502020204030204" pitchFamily="34" charset="0"/>
                        <a:cs typeface="Times New Roman" panose="02020603050405020304" pitchFamily="18" charset="0"/>
                      </a:rPr>
                      <m:t>T</m:t>
                    </m:r>
                    <m:r>
                      <a:rPr lang="it-IT" sz="2000" b="0" i="1" smtClean="0">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it-IT" sz="2000" b="0" i="1" smtClean="0">
                            <a:latin typeface="Cambria Math" panose="02040503050406030204" pitchFamily="18" charset="0"/>
                            <a:cs typeface="Times New Roman" panose="02020603050405020304" pitchFamily="18" charset="0"/>
                          </a:rPr>
                        </m:ctrlPr>
                      </m:dPr>
                      <m:e>
                        <m:sSub>
                          <m:sSubPr>
                            <m:ctrlPr>
                              <a:rPr lang="it-IT" sz="2000" b="0" i="1" smtClean="0">
                                <a:latin typeface="Cambria Math" panose="02040503050406030204" pitchFamily="18" charset="0"/>
                                <a:cs typeface="Times New Roman" panose="02020603050405020304" pitchFamily="18" charset="0"/>
                              </a:rPr>
                            </m:ctrlPr>
                          </m:sSubPr>
                          <m:e>
                            <m:r>
                              <a:rPr lang="it-IT" sz="2000" b="0" i="1" smtClean="0">
                                <a:latin typeface="Cambria Math" panose="02040503050406030204" pitchFamily="18" charset="0"/>
                                <a:cs typeface="Times New Roman" panose="02020603050405020304" pitchFamily="18" charset="0"/>
                              </a:rPr>
                              <m:t>𝑇</m:t>
                            </m:r>
                          </m:e>
                          <m:sub>
                            <m:r>
                              <a:rPr lang="it-IT" sz="2000" b="0" i="1" smtClean="0">
                                <a:latin typeface="Cambria Math" panose="02040503050406030204" pitchFamily="18" charset="0"/>
                                <a:cs typeface="Times New Roman" panose="02020603050405020304" pitchFamily="18" charset="0"/>
                              </a:rPr>
                              <m:t>0</m:t>
                            </m:r>
                          </m:sub>
                        </m:sSub>
                        <m:r>
                          <a:rPr lang="it-IT" sz="2000" b="0" i="1" smtClean="0">
                            <a:latin typeface="Cambria Math" panose="02040503050406030204" pitchFamily="18" charset="0"/>
                            <a:cs typeface="Times New Roman" panose="02020603050405020304" pitchFamily="18" charset="0"/>
                          </a:rPr>
                          <m:t>,…,</m:t>
                        </m:r>
                        <m:sSub>
                          <m:sSubPr>
                            <m:ctrlPr>
                              <a:rPr lang="it-IT" sz="2000" i="1">
                                <a:latin typeface="Cambria Math" panose="02040503050406030204" pitchFamily="18" charset="0"/>
                                <a:cs typeface="Times New Roman" panose="02020603050405020304" pitchFamily="18" charset="0"/>
                              </a:rPr>
                            </m:ctrlPr>
                          </m:sSubPr>
                          <m:e>
                            <m:r>
                              <a:rPr lang="it-IT" sz="2000" b="0" i="1" smtClean="0">
                                <a:latin typeface="Cambria Math" panose="02040503050406030204" pitchFamily="18" charset="0"/>
                                <a:cs typeface="Times New Roman" panose="02020603050405020304" pitchFamily="18" charset="0"/>
                              </a:rPr>
                              <m:t>𝑇</m:t>
                            </m:r>
                          </m:e>
                          <m:sub>
                            <m:r>
                              <a:rPr lang="it-IT" sz="2000" b="0" i="1" smtClean="0">
                                <a:latin typeface="Cambria Math" panose="02040503050406030204" pitchFamily="18" charset="0"/>
                                <a:cs typeface="Times New Roman" panose="02020603050405020304" pitchFamily="18" charset="0"/>
                              </a:rPr>
                              <m:t>𝑗</m:t>
                            </m:r>
                          </m:sub>
                        </m:sSub>
                      </m:e>
                    </m:d>
                  </m:oMath>
                </a14:m>
                <a:r>
                  <a:rPr lang="it-IT" sz="2000" dirty="0">
                    <a:latin typeface="Arial Nova" panose="020B0504020202020204" pitchFamily="34" charset="0"/>
                    <a:ea typeface="Calibri" panose="020F0502020204030204" pitchFamily="34" charset="0"/>
                    <a:cs typeface="Times New Roman" panose="02020603050405020304" pitchFamily="18" charset="0"/>
                  </a:rPr>
                  <a:t>, con </a:t>
                </a:r>
                <a14:m>
                  <m:oMath xmlns:m="http://schemas.openxmlformats.org/officeDocument/2006/math">
                    <m:r>
                      <m:rPr>
                        <m:sty m:val="p"/>
                      </m:rPr>
                      <a:rPr lang="it-IT" sz="2000" b="0" i="0" smtClean="0">
                        <a:latin typeface="Cambria Math" panose="02040503050406030204" pitchFamily="18" charset="0"/>
                        <a:ea typeface="Calibri" panose="020F0502020204030204" pitchFamily="34" charset="0"/>
                        <a:cs typeface="Times New Roman" panose="02020603050405020304" pitchFamily="18" charset="0"/>
                      </a:rPr>
                      <m:t>j</m:t>
                    </m:r>
                    <m:r>
                      <a:rPr lang="it-IT" sz="2000" b="0" i="1" smtClean="0">
                        <a:latin typeface="Cambria Math" panose="02040503050406030204" pitchFamily="18" charset="0"/>
                        <a:ea typeface="Calibri" panose="020F0502020204030204" pitchFamily="34" charset="0"/>
                        <a:cs typeface="Times New Roman" panose="02020603050405020304" pitchFamily="18" charset="0"/>
                      </a:rPr>
                      <m:t>=1, …,</m:t>
                    </m:r>
                    <m:d>
                      <m:dPr>
                        <m:begChr m:val="|"/>
                        <m:endChr m:val="|"/>
                        <m:ctrlPr>
                          <a:rPr lang="it-IT" sz="2000" i="1">
                            <a:latin typeface="Cambria Math" panose="02040503050406030204" pitchFamily="18" charset="0"/>
                            <a:cs typeface="Times New Roman" panose="02020603050405020304" pitchFamily="18" charset="0"/>
                          </a:rPr>
                        </m:ctrlPr>
                      </m:dPr>
                      <m:e>
                        <m:r>
                          <a:rPr lang="it-IT" sz="2000" b="0" i="1" smtClean="0">
                            <a:latin typeface="Cambria Math" panose="02040503050406030204" pitchFamily="18" charset="0"/>
                            <a:cs typeface="Times New Roman" panose="02020603050405020304" pitchFamily="18" charset="0"/>
                          </a:rPr>
                          <m:t>𝑇</m:t>
                        </m:r>
                      </m:e>
                    </m:d>
                  </m:oMath>
                </a14:m>
                <a:r>
                  <a:rPr lang="it-IT" sz="2000" dirty="0">
                    <a:solidFill>
                      <a:schemeClr val="bg2">
                        <a:lumMod val="25000"/>
                      </a:schemeClr>
                    </a:solidFill>
                    <a:latin typeface="Arial Nova" panose="020B0504020202020204" pitchFamily="34" charset="0"/>
                  </a:rPr>
                  <a:t>, dove </a:t>
                </a:r>
                <a14:m>
                  <m:oMath xmlns:m="http://schemas.openxmlformats.org/officeDocument/2006/math">
                    <m:d>
                      <m:dPr>
                        <m:begChr m:val="|"/>
                        <m:endChr m:val="|"/>
                        <m:ctrlPr>
                          <a:rPr lang="it-IT" sz="2000" i="1">
                            <a:latin typeface="Cambria Math" panose="02040503050406030204" pitchFamily="18" charset="0"/>
                            <a:cs typeface="Times New Roman" panose="02020603050405020304" pitchFamily="18" charset="0"/>
                          </a:rPr>
                        </m:ctrlPr>
                      </m:dPr>
                      <m:e>
                        <m:r>
                          <a:rPr lang="it-IT" sz="2000" b="0" i="1" smtClean="0">
                            <a:latin typeface="Cambria Math" panose="02040503050406030204" pitchFamily="18" charset="0"/>
                            <a:cs typeface="Times New Roman" panose="02020603050405020304" pitchFamily="18" charset="0"/>
                          </a:rPr>
                          <m:t>𝑇</m:t>
                        </m:r>
                      </m:e>
                    </m:d>
                    <m:r>
                      <a:rPr lang="it-IT" sz="2000" i="1" smtClean="0">
                        <a:latin typeface="Cambria Math" panose="02040503050406030204" pitchFamily="18" charset="0"/>
                        <a:ea typeface="Cambria Math" panose="02040503050406030204" pitchFamily="18" charset="0"/>
                        <a:cs typeface="Times New Roman" panose="02020603050405020304" pitchFamily="18" charset="0"/>
                      </a:rPr>
                      <m:t>&lt;</m:t>
                    </m:r>
                    <m:r>
                      <a:rPr lang="it-IT" sz="2000" i="1">
                        <a:latin typeface="Cambria Math" panose="02040503050406030204" pitchFamily="18" charset="0"/>
                        <a:ea typeface="Cambria Math" panose="02040503050406030204" pitchFamily="18" charset="0"/>
                        <a:cs typeface="Times New Roman" panose="02020603050405020304" pitchFamily="18" charset="0"/>
                      </a:rPr>
                      <m:t>∞</m:t>
                    </m:r>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a:p>
                <a14:m>
                  <m:oMath xmlns:m="http://schemas.openxmlformats.org/officeDocument/2006/math">
                    <m:r>
                      <a:rPr lang="it-IT" sz="2000" b="0" i="1" smtClean="0">
                        <a:latin typeface="Cambria Math" panose="02040503050406030204" pitchFamily="18" charset="0"/>
                        <a:ea typeface="Calibri" panose="020F0502020204030204" pitchFamily="34" charset="0"/>
                        <a:cs typeface="Times New Roman" panose="02020603050405020304" pitchFamily="18" charset="0"/>
                      </a:rPr>
                      <m:t>𝐹</m:t>
                    </m:r>
                    <m:r>
                      <a:rPr lang="it-IT" sz="2000" b="0" i="1" smtClean="0">
                        <a:latin typeface="Cambria Math" panose="02040503050406030204" pitchFamily="18" charset="0"/>
                        <a:ea typeface="Calibri" panose="020F0502020204030204" pitchFamily="34" charset="0"/>
                        <a:cs typeface="Times New Roman" panose="02020603050405020304" pitchFamily="18" charset="0"/>
                      </a:rPr>
                      <m:t> </m:t>
                    </m:r>
                    <m:r>
                      <m:rPr>
                        <m:nor/>
                      </m:rPr>
                      <a:rPr lang="it-IT" sz="2000" dirty="0">
                        <a:latin typeface="Arial Nova" panose="020B0504020202020204" pitchFamily="34" charset="0"/>
                        <a:ea typeface="Calibri" panose="020F0502020204030204" pitchFamily="34" charset="0"/>
                        <a:cs typeface="Symbol,Bold"/>
                      </a:rPr>
                      <m:t>Í</m:t>
                    </m:r>
                    <m:r>
                      <m:rPr>
                        <m:nor/>
                      </m:rPr>
                      <a:rPr lang="it-IT" sz="2000" b="0" i="0" dirty="0" smtClean="0">
                        <a:latin typeface="Arial Nova" panose="020B0504020202020204" pitchFamily="34" charset="0"/>
                        <a:ea typeface="Calibri" panose="020F0502020204030204" pitchFamily="34" charset="0"/>
                        <a:cs typeface="Symbol,Bold"/>
                      </a:rPr>
                      <m:t> </m:t>
                    </m:r>
                    <m:d>
                      <m:dPr>
                        <m:ctrlPr>
                          <a:rPr lang="it-IT" sz="2000" b="0" i="1" dirty="0" smtClean="0">
                            <a:latin typeface="Cambria Math" panose="02040503050406030204" pitchFamily="18" charset="0"/>
                          </a:rPr>
                        </m:ctrlPr>
                      </m:dPr>
                      <m:e>
                        <m:r>
                          <a:rPr lang="it-IT" sz="2000" b="0" i="1" dirty="0" smtClean="0">
                            <a:latin typeface="Cambria Math" panose="02040503050406030204" pitchFamily="18" charset="0"/>
                          </a:rPr>
                          <m:t>𝑃</m:t>
                        </m:r>
                        <m:r>
                          <a:rPr lang="it-IT" sz="2000" b="0" i="1" dirty="0" smtClean="0">
                            <a:latin typeface="Cambria Math" panose="02040503050406030204" pitchFamily="18" charset="0"/>
                          </a:rPr>
                          <m:t> </m:t>
                        </m:r>
                        <m:r>
                          <a:rPr lang="it-IT" sz="2000" b="0" i="1" dirty="0" smtClean="0">
                            <a:latin typeface="Cambria Math" panose="02040503050406030204" pitchFamily="18" charset="0"/>
                          </a:rPr>
                          <m:t>𝑥</m:t>
                        </m:r>
                        <m:r>
                          <a:rPr lang="it-IT" sz="2000" b="0" i="1" dirty="0" smtClean="0">
                            <a:latin typeface="Cambria Math" panose="02040503050406030204" pitchFamily="18" charset="0"/>
                          </a:rPr>
                          <m:t> </m:t>
                        </m:r>
                        <m:r>
                          <a:rPr lang="it-IT" sz="2000" b="0" i="1" dirty="0" smtClean="0">
                            <a:latin typeface="Cambria Math" panose="02040503050406030204" pitchFamily="18" charset="0"/>
                          </a:rPr>
                          <m:t>𝑇</m:t>
                        </m:r>
                      </m:e>
                    </m:d>
                    <m:r>
                      <a:rPr lang="it-IT" sz="2000" b="0" i="1" dirty="0" smtClean="0">
                        <a:latin typeface="Cambria Math" panose="02040503050406030204" pitchFamily="18" charset="0"/>
                        <a:ea typeface="Cambria Math" panose="02040503050406030204" pitchFamily="18" charset="0"/>
                      </a:rPr>
                      <m:t>∪</m:t>
                    </m:r>
                    <m:d>
                      <m:dPr>
                        <m:ctrlPr>
                          <a:rPr lang="it-IT" sz="2000" b="0" i="1" dirty="0" smtClean="0">
                            <a:latin typeface="Cambria Math" panose="02040503050406030204" pitchFamily="18" charset="0"/>
                            <a:ea typeface="Cambria Math" panose="02040503050406030204" pitchFamily="18" charset="0"/>
                          </a:rPr>
                        </m:ctrlPr>
                      </m:dPr>
                      <m:e>
                        <m:r>
                          <a:rPr lang="it-IT" sz="2000" b="0" i="1" dirty="0" smtClean="0">
                            <a:latin typeface="Cambria Math" panose="02040503050406030204" pitchFamily="18" charset="0"/>
                            <a:ea typeface="Cambria Math" panose="02040503050406030204" pitchFamily="18" charset="0"/>
                          </a:rPr>
                          <m:t>𝑇</m:t>
                        </m:r>
                        <m:r>
                          <a:rPr lang="it-IT" sz="2000" b="0" i="1" dirty="0" smtClean="0">
                            <a:latin typeface="Cambria Math" panose="02040503050406030204" pitchFamily="18" charset="0"/>
                            <a:ea typeface="Cambria Math" panose="02040503050406030204" pitchFamily="18" charset="0"/>
                          </a:rPr>
                          <m:t> </m:t>
                        </m:r>
                        <m:r>
                          <a:rPr lang="it-IT" sz="2000" b="0" i="1" dirty="0" smtClean="0">
                            <a:latin typeface="Cambria Math" panose="02040503050406030204" pitchFamily="18" charset="0"/>
                            <a:ea typeface="Cambria Math" panose="02040503050406030204" pitchFamily="18" charset="0"/>
                          </a:rPr>
                          <m:t>𝑥</m:t>
                        </m:r>
                        <m:r>
                          <a:rPr lang="it-IT" sz="2000" b="0" i="1" dirty="0" smtClean="0">
                            <a:latin typeface="Cambria Math" panose="02040503050406030204" pitchFamily="18" charset="0"/>
                            <a:ea typeface="Cambria Math" panose="02040503050406030204" pitchFamily="18" charset="0"/>
                          </a:rPr>
                          <m:t> </m:t>
                        </m:r>
                        <m:r>
                          <a:rPr lang="it-IT" sz="2000" b="0" i="1" dirty="0" smtClean="0">
                            <a:latin typeface="Cambria Math" panose="02040503050406030204" pitchFamily="18" charset="0"/>
                            <a:ea typeface="Cambria Math" panose="02040503050406030204" pitchFamily="18" charset="0"/>
                          </a:rPr>
                          <m:t>𝑃</m:t>
                        </m:r>
                      </m:e>
                    </m:d>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a:p>
                <a14:m>
                  <m:oMath xmlns:m="http://schemas.openxmlformats.org/officeDocument/2006/math">
                    <m:r>
                      <a:rPr lang="it-IT" sz="2000" b="0" i="1" smtClean="0">
                        <a:latin typeface="Cambria Math" panose="02040503050406030204" pitchFamily="18" charset="0"/>
                        <a:ea typeface="Calibri" panose="020F0502020204030204" pitchFamily="34" charset="0"/>
                        <a:cs typeface="Times New Roman" panose="02020603050405020304" pitchFamily="18" charset="0"/>
                      </a:rPr>
                      <m:t>𝑊</m:t>
                    </m:r>
                    <m:r>
                      <a:rPr lang="it-IT" sz="2000" b="0" i="1" smtClean="0">
                        <a:latin typeface="Cambria Math" panose="02040503050406030204" pitchFamily="18" charset="0"/>
                        <a:ea typeface="Calibri" panose="020F0502020204030204" pitchFamily="34" charset="0"/>
                        <a:cs typeface="Times New Roman" panose="02020603050405020304" pitchFamily="18" charset="0"/>
                      </a:rPr>
                      <m:t> :</m:t>
                    </m:r>
                    <m:r>
                      <a:rPr lang="it-IT" sz="2000" b="0" i="1" smtClean="0">
                        <a:latin typeface="Cambria Math" panose="02040503050406030204" pitchFamily="18" charset="0"/>
                        <a:ea typeface="Calibri" panose="020F0502020204030204" pitchFamily="34" charset="0"/>
                        <a:cs typeface="Times New Roman" panose="02020603050405020304" pitchFamily="18" charset="0"/>
                      </a:rPr>
                      <m:t>𝐹</m:t>
                    </m:r>
                    <m:r>
                      <a:rPr lang="it-IT" sz="2000" b="0" i="1" smtClean="0">
                        <a:latin typeface="Cambria Math" panose="02040503050406030204" pitchFamily="18" charset="0"/>
                        <a:ea typeface="Calibri" panose="020F0502020204030204" pitchFamily="34" charset="0"/>
                        <a:cs typeface="Times New Roman" panose="02020603050405020304" pitchFamily="18" charset="0"/>
                      </a:rPr>
                      <m:t> →</m:t>
                    </m:r>
                    <m:sSup>
                      <m:sSupPr>
                        <m:ctrlPr>
                          <a:rPr lang="it-IT"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it-IT" sz="2000" b="0" i="1" smtClean="0">
                            <a:latin typeface="Cambria Math" panose="02040503050406030204" pitchFamily="18" charset="0"/>
                            <a:ea typeface="Cambria Math" panose="02040503050406030204" pitchFamily="18" charset="0"/>
                            <a:cs typeface="Times New Roman" panose="02020603050405020304" pitchFamily="18" charset="0"/>
                          </a:rPr>
                          <m:t>𝑁</m:t>
                        </m:r>
                      </m:e>
                      <m:sup>
                        <m:r>
                          <a:rPr lang="it-IT" sz="2000" b="0" i="1" smtClean="0">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it-IT" sz="2000" dirty="0">
                    <a:latin typeface="Arial Nova" panose="020B0504020202020204" pitchFamily="34" charset="0"/>
                    <a:ea typeface="Calibri" panose="020F0502020204030204" pitchFamily="34" charset="0"/>
                    <a:cs typeface="Times New Roman" panose="02020603050405020304" pitchFamily="18" charset="0"/>
                  </a:rPr>
                  <a:t>, dove </a:t>
                </a:r>
                <a14:m>
                  <m:oMath xmlns:m="http://schemas.openxmlformats.org/officeDocument/2006/math">
                    <m:sSup>
                      <m:sSupPr>
                        <m:ctrlPr>
                          <a:rPr lang="it-IT" sz="2000" i="1" smtClean="0">
                            <a:latin typeface="Cambria Math" panose="02040503050406030204" pitchFamily="18" charset="0"/>
                            <a:cs typeface="Times New Roman" panose="02020603050405020304" pitchFamily="18" charset="0"/>
                          </a:rPr>
                        </m:ctrlPr>
                      </m:sSupPr>
                      <m:e>
                        <m:r>
                          <a:rPr lang="it-IT" sz="2000" b="0" i="1" smtClean="0">
                            <a:latin typeface="Cambria Math" panose="02040503050406030204" pitchFamily="18" charset="0"/>
                            <a:cs typeface="Times New Roman" panose="02020603050405020304" pitchFamily="18" charset="0"/>
                          </a:rPr>
                          <m:t>𝑁</m:t>
                        </m:r>
                      </m:e>
                      <m:sup>
                        <m:r>
                          <a:rPr lang="it-IT" sz="2000" b="0" i="1" smtClean="0">
                            <a:latin typeface="Cambria Math" panose="02040503050406030204" pitchFamily="18" charset="0"/>
                            <a:cs typeface="Times New Roman" panose="02020603050405020304" pitchFamily="18" charset="0"/>
                          </a:rPr>
                          <m:t>∗</m:t>
                        </m:r>
                      </m:sup>
                    </m:sSup>
                    <m:r>
                      <a:rPr lang="it-IT" sz="2000" b="0" i="1" smtClean="0">
                        <a:latin typeface="Cambria Math" panose="02040503050406030204" pitchFamily="18" charset="0"/>
                        <a:cs typeface="Times New Roman" panose="02020603050405020304" pitchFamily="18" charset="0"/>
                      </a:rPr>
                      <m:t>=</m:t>
                    </m:r>
                    <m:r>
                      <a:rPr lang="it-IT" sz="2000" b="0" i="1" smtClean="0">
                        <a:latin typeface="Cambria Math" panose="02040503050406030204" pitchFamily="18" charset="0"/>
                        <a:cs typeface="Times New Roman" panose="02020603050405020304" pitchFamily="18" charset="0"/>
                      </a:rPr>
                      <m:t>𝑁</m:t>
                    </m:r>
                    <m:r>
                      <a:rPr lang="it-IT" sz="2000" b="0" i="1" smtClean="0">
                        <a:latin typeface="Cambria Math" panose="02040503050406030204" pitchFamily="18" charset="0"/>
                        <a:cs typeface="Times New Roman" panose="02020603050405020304" pitchFamily="18" charset="0"/>
                      </a:rPr>
                      <m:t>\</m:t>
                    </m:r>
                    <m:d>
                      <m:dPr>
                        <m:begChr m:val="{"/>
                        <m:endChr m:val="}"/>
                        <m:ctrlPr>
                          <a:rPr lang="it-IT" sz="2000" b="0" i="1" smtClean="0">
                            <a:latin typeface="Cambria Math" panose="02040503050406030204" pitchFamily="18" charset="0"/>
                            <a:cs typeface="Times New Roman" panose="02020603050405020304" pitchFamily="18" charset="0"/>
                          </a:rPr>
                        </m:ctrlPr>
                      </m:dPr>
                      <m:e>
                        <m:r>
                          <a:rPr lang="it-IT" sz="2000" b="0" i="1" smtClean="0">
                            <a:latin typeface="Cambria Math" panose="02040503050406030204" pitchFamily="18" charset="0"/>
                            <a:cs typeface="Times New Roman" panose="02020603050405020304" pitchFamily="18" charset="0"/>
                          </a:rPr>
                          <m:t>0</m:t>
                        </m:r>
                      </m:e>
                    </m:d>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a:p>
                <a:pPr marL="0" indent="0">
                  <a:buNone/>
                </a:pPr>
                <a:endParaRPr lang="it-IT" sz="2000" dirty="0">
                  <a:latin typeface="Arial Nova" panose="020B0504020202020204" pitchFamily="34" charset="0"/>
                  <a:ea typeface="Calibri" panose="020F0502020204030204" pitchFamily="34" charset="0"/>
                  <a:cs typeface="Times New Roman" panose="02020603050405020304" pitchFamily="18" charset="0"/>
                </a:endParaRPr>
              </a:p>
              <a:p>
                <a:pPr marL="0" indent="0">
                  <a:buNone/>
                </a:pPr>
                <a:r>
                  <a:rPr lang="it-IT" sz="2000" dirty="0">
                    <a:latin typeface="Arial Nova" panose="020B0504020202020204" pitchFamily="34" charset="0"/>
                    <a:ea typeface="Calibri" panose="020F0502020204030204" pitchFamily="34" charset="0"/>
                    <a:cs typeface="Times New Roman" panose="02020603050405020304" pitchFamily="18" charset="0"/>
                  </a:rPr>
                  <a:t>Inoltre, </a:t>
                </a:r>
                <a:r>
                  <a:rPr lang="it-IT" sz="2000" dirty="0">
                    <a:solidFill>
                      <a:schemeClr val="bg2">
                        <a:lumMod val="25000"/>
                      </a:schemeClr>
                    </a:solidFill>
                    <a:latin typeface="Arial Nova" panose="020B0504020202020204" pitchFamily="34" charset="0"/>
                  </a:rPr>
                  <a:t>i posti e le transizioni non possono avere elementi in comune, ovvero:</a:t>
                </a:r>
                <a:endParaRPr lang="it-IT" sz="2000" dirty="0">
                  <a:latin typeface="Arial Nova" panose="020B0504020202020204" pitchFamily="34" charset="0"/>
                  <a:ea typeface="Calibri" panose="020F0502020204030204" pitchFamily="34" charset="0"/>
                  <a:cs typeface="Times New Roman" panose="02020603050405020304" pitchFamily="18" charset="0"/>
                </a:endParaRPr>
              </a:p>
              <a:p>
                <a14:m>
                  <m:oMath xmlns:m="http://schemas.openxmlformats.org/officeDocument/2006/math">
                    <m:r>
                      <a:rPr lang="it-IT" sz="2000" b="0" i="1" smtClean="0">
                        <a:solidFill>
                          <a:schemeClr val="bg2">
                            <a:lumMod val="25000"/>
                          </a:schemeClr>
                        </a:solidFill>
                        <a:latin typeface="Cambria Math" panose="02040503050406030204" pitchFamily="18" charset="0"/>
                      </a:rPr>
                      <m:t>𝑃</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r>
                      <a:rPr lang="it-IT" sz="2000" b="0" i="1" smtClean="0">
                        <a:solidFill>
                          <a:schemeClr val="bg2">
                            <a:lumMod val="25000"/>
                          </a:schemeClr>
                        </a:solidFill>
                        <a:latin typeface="Cambria Math" panose="02040503050406030204" pitchFamily="18" charset="0"/>
                        <a:ea typeface="Cambria Math" panose="02040503050406030204" pitchFamily="18" charset="0"/>
                      </a:rPr>
                      <m:t>=0</m:t>
                    </m:r>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a:p>
                <a14:m>
                  <m:oMath xmlns:m="http://schemas.openxmlformats.org/officeDocument/2006/math">
                    <m:r>
                      <a:rPr lang="it-IT" sz="2000" b="0" i="1" smtClean="0">
                        <a:solidFill>
                          <a:schemeClr val="bg2">
                            <a:lumMod val="25000"/>
                          </a:schemeClr>
                        </a:solidFill>
                        <a:latin typeface="Cambria Math" panose="02040503050406030204" pitchFamily="18" charset="0"/>
                      </a:rPr>
                      <m:t>𝑃</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𝑇</m:t>
                    </m:r>
                    <m:r>
                      <a:rPr lang="it-IT" sz="2000" b="0" i="1" smtClean="0">
                        <a:solidFill>
                          <a:schemeClr val="bg2">
                            <a:lumMod val="25000"/>
                          </a:schemeClr>
                        </a:solidFill>
                        <a:latin typeface="Cambria Math" panose="02040503050406030204" pitchFamily="18" charset="0"/>
                        <a:ea typeface="Cambria Math" panose="02040503050406030204" pitchFamily="18" charset="0"/>
                      </a:rPr>
                      <m:t>≠0</m:t>
                    </m:r>
                  </m:oMath>
                </a14:m>
                <a:r>
                  <a:rPr lang="it-IT" sz="2000" dirty="0">
                    <a:latin typeface="Arial Nova" panose="020B0504020202020204" pitchFamily="34" charset="0"/>
                    <a:ea typeface="Calibri" panose="020F0502020204030204" pitchFamily="34" charset="0"/>
                    <a:cs typeface="Times New Roman" panose="02020603050405020304" pitchFamily="18" charset="0"/>
                  </a:rPr>
                  <a:t>;</a:t>
                </a:r>
              </a:p>
            </p:txBody>
          </p:sp>
        </mc:Choice>
        <mc:Fallback xmlns="">
          <p:sp>
            <p:nvSpPr>
              <p:cNvPr id="3" name="Segnaposto contenuto 2">
                <a:extLst>
                  <a:ext uri="{FF2B5EF4-FFF2-40B4-BE49-F238E27FC236}">
                    <a16:creationId xmlns:a16="http://schemas.microsoft.com/office/drawing/2014/main" id="{B09C3026-7515-406C-8185-88254AE96A3D}"/>
                  </a:ext>
                </a:extLst>
              </p:cNvPr>
              <p:cNvSpPr>
                <a:spLocks noGrp="1" noRot="1" noChangeAspect="1" noMove="1" noResize="1" noEditPoints="1" noAdjustHandles="1" noChangeArrowheads="1" noChangeShapeType="1" noTextEdit="1"/>
              </p:cNvSpPr>
              <p:nvPr>
                <p:ph idx="1"/>
              </p:nvPr>
            </p:nvSpPr>
            <p:spPr>
              <a:xfrm>
                <a:off x="581191" y="2114761"/>
                <a:ext cx="11029616" cy="4580125"/>
              </a:xfrm>
              <a:blipFill>
                <a:blip r:embed="rId2"/>
                <a:stretch>
                  <a:fillRect l="-552" b="-1065"/>
                </a:stretch>
              </a:blipFill>
            </p:spPr>
            <p:txBody>
              <a:bodyPr/>
              <a:lstStyle/>
              <a:p>
                <a:r>
                  <a:rPr lang="it-IT">
                    <a:noFill/>
                  </a:rPr>
                  <a:t> </a:t>
                </a:r>
              </a:p>
            </p:txBody>
          </p:sp>
        </mc:Fallback>
      </mc:AlternateContent>
      <p:grpSp>
        <p:nvGrpSpPr>
          <p:cNvPr id="34" name="Gruppo 33">
            <a:extLst>
              <a:ext uri="{FF2B5EF4-FFF2-40B4-BE49-F238E27FC236}">
                <a16:creationId xmlns:a16="http://schemas.microsoft.com/office/drawing/2014/main" id="{6CB7CA9E-CAE0-4277-921F-1470F33EE3CC}"/>
              </a:ext>
            </a:extLst>
          </p:cNvPr>
          <p:cNvGrpSpPr/>
          <p:nvPr/>
        </p:nvGrpSpPr>
        <p:grpSpPr>
          <a:xfrm>
            <a:off x="7283114" y="2919663"/>
            <a:ext cx="4327693" cy="1928393"/>
            <a:chOff x="721894" y="2294021"/>
            <a:chExt cx="4454803" cy="2083475"/>
          </a:xfrm>
        </p:grpSpPr>
        <p:sp>
          <p:nvSpPr>
            <p:cNvPr id="16" name="CasellaDiTesto 15">
              <a:extLst>
                <a:ext uri="{FF2B5EF4-FFF2-40B4-BE49-F238E27FC236}">
                  <a16:creationId xmlns:a16="http://schemas.microsoft.com/office/drawing/2014/main" id="{9B0026A6-F535-447F-AC50-0E95AA8172DE}"/>
                </a:ext>
              </a:extLst>
            </p:cNvPr>
            <p:cNvSpPr txBox="1"/>
            <p:nvPr/>
          </p:nvSpPr>
          <p:spPr>
            <a:xfrm>
              <a:off x="4192388" y="3912319"/>
              <a:ext cx="984309" cy="369332"/>
            </a:xfrm>
            <a:prstGeom prst="rect">
              <a:avLst/>
            </a:prstGeom>
            <a:noFill/>
          </p:spPr>
          <p:txBody>
            <a:bodyPr wrap="square" rtlCol="0">
              <a:spAutoFit/>
            </a:bodyPr>
            <a:lstStyle/>
            <a:p>
              <a:r>
                <a:rPr lang="it-IT" dirty="0">
                  <a:solidFill>
                    <a:schemeClr val="bg2">
                      <a:lumMod val="25000"/>
                    </a:schemeClr>
                  </a:solidFill>
                  <a:latin typeface="Arial Nova" panose="020B0504020202020204" pitchFamily="34" charset="0"/>
                </a:rPr>
                <a:t>token</a:t>
              </a:r>
            </a:p>
          </p:txBody>
        </p:sp>
        <p:sp>
          <p:nvSpPr>
            <p:cNvPr id="5" name="Ovale 4">
              <a:extLst>
                <a:ext uri="{FF2B5EF4-FFF2-40B4-BE49-F238E27FC236}">
                  <a16:creationId xmlns:a16="http://schemas.microsoft.com/office/drawing/2014/main" id="{C06B30AF-FBFC-4CD8-9E7A-2BEFDAE0904E}"/>
                </a:ext>
              </a:extLst>
            </p:cNvPr>
            <p:cNvSpPr/>
            <p:nvPr/>
          </p:nvSpPr>
          <p:spPr>
            <a:xfrm>
              <a:off x="3246234" y="2845140"/>
              <a:ext cx="1020058" cy="10188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e 5">
              <a:extLst>
                <a:ext uri="{FF2B5EF4-FFF2-40B4-BE49-F238E27FC236}">
                  <a16:creationId xmlns:a16="http://schemas.microsoft.com/office/drawing/2014/main" id="{08FBBB2A-3520-4B83-A3FD-BD9299A0BCB1}"/>
                </a:ext>
              </a:extLst>
            </p:cNvPr>
            <p:cNvSpPr/>
            <p:nvPr/>
          </p:nvSpPr>
          <p:spPr>
            <a:xfrm>
              <a:off x="721894" y="2847560"/>
              <a:ext cx="1020058" cy="101881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reccia a destra 6">
              <a:extLst>
                <a:ext uri="{FF2B5EF4-FFF2-40B4-BE49-F238E27FC236}">
                  <a16:creationId xmlns:a16="http://schemas.microsoft.com/office/drawing/2014/main" id="{6887DD51-0B82-4094-A935-07E2597B1F33}"/>
                </a:ext>
              </a:extLst>
            </p:cNvPr>
            <p:cNvSpPr/>
            <p:nvPr/>
          </p:nvSpPr>
          <p:spPr>
            <a:xfrm flipV="1">
              <a:off x="1727598" y="3276359"/>
              <a:ext cx="672311" cy="161215"/>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a:extLst>
                <a:ext uri="{FF2B5EF4-FFF2-40B4-BE49-F238E27FC236}">
                  <a16:creationId xmlns:a16="http://schemas.microsoft.com/office/drawing/2014/main" id="{0992EC7B-5236-4522-9FEF-CACEAF82942F}"/>
                </a:ext>
              </a:extLst>
            </p:cNvPr>
            <p:cNvSpPr/>
            <p:nvPr/>
          </p:nvSpPr>
          <p:spPr>
            <a:xfrm>
              <a:off x="2399909" y="2804978"/>
              <a:ext cx="155657" cy="11073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Freccia a destra 9">
              <a:extLst>
                <a:ext uri="{FF2B5EF4-FFF2-40B4-BE49-F238E27FC236}">
                  <a16:creationId xmlns:a16="http://schemas.microsoft.com/office/drawing/2014/main" id="{6488F6B6-4160-41DC-8D8B-28A0882A4ED8}"/>
                </a:ext>
              </a:extLst>
            </p:cNvPr>
            <p:cNvSpPr/>
            <p:nvPr/>
          </p:nvSpPr>
          <p:spPr>
            <a:xfrm flipV="1">
              <a:off x="2564745" y="3276359"/>
              <a:ext cx="672311" cy="161215"/>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onnettore 11">
              <a:extLst>
                <a:ext uri="{FF2B5EF4-FFF2-40B4-BE49-F238E27FC236}">
                  <a16:creationId xmlns:a16="http://schemas.microsoft.com/office/drawing/2014/main" id="{0C891BE9-A2DC-4BFB-987A-9594B779BD16}"/>
                </a:ext>
              </a:extLst>
            </p:cNvPr>
            <p:cNvSpPr/>
            <p:nvPr/>
          </p:nvSpPr>
          <p:spPr>
            <a:xfrm>
              <a:off x="3621326" y="3232025"/>
              <a:ext cx="269558" cy="253870"/>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 name="Connettore 2 13">
              <a:extLst>
                <a:ext uri="{FF2B5EF4-FFF2-40B4-BE49-F238E27FC236}">
                  <a16:creationId xmlns:a16="http://schemas.microsoft.com/office/drawing/2014/main" id="{5F767B52-F3A1-4FB0-92D4-21ECD71A0038}"/>
                </a:ext>
              </a:extLst>
            </p:cNvPr>
            <p:cNvCxnSpPr>
              <a:cxnSpLocks/>
              <a:endCxn id="16" idx="1"/>
            </p:cNvCxnSpPr>
            <p:nvPr/>
          </p:nvCxnSpPr>
          <p:spPr>
            <a:xfrm>
              <a:off x="3888377" y="3488372"/>
              <a:ext cx="304011" cy="608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3154685F-8B9F-410C-8B31-E7A4641F3B27}"/>
                </a:ext>
              </a:extLst>
            </p:cNvPr>
            <p:cNvCxnSpPr>
              <a:cxnSpLocks/>
              <a:stCxn id="6" idx="7"/>
              <a:endCxn id="28" idx="1"/>
            </p:cNvCxnSpPr>
            <p:nvPr/>
          </p:nvCxnSpPr>
          <p:spPr>
            <a:xfrm flipV="1">
              <a:off x="1592568" y="2479600"/>
              <a:ext cx="594155" cy="517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asellaDiTesto 27">
              <a:extLst>
                <a:ext uri="{FF2B5EF4-FFF2-40B4-BE49-F238E27FC236}">
                  <a16:creationId xmlns:a16="http://schemas.microsoft.com/office/drawing/2014/main" id="{9108867E-E807-4EC8-B50F-5A80CB50598E}"/>
                </a:ext>
              </a:extLst>
            </p:cNvPr>
            <p:cNvSpPr txBox="1"/>
            <p:nvPr/>
          </p:nvSpPr>
          <p:spPr>
            <a:xfrm>
              <a:off x="2186723" y="2294021"/>
              <a:ext cx="948312" cy="371159"/>
            </a:xfrm>
            <a:prstGeom prst="rect">
              <a:avLst/>
            </a:prstGeom>
            <a:noFill/>
          </p:spPr>
          <p:txBody>
            <a:bodyPr wrap="square" rtlCol="0">
              <a:spAutoFit/>
            </a:bodyPr>
            <a:lstStyle/>
            <a:p>
              <a:r>
                <a:rPr lang="it-IT" dirty="0">
                  <a:solidFill>
                    <a:schemeClr val="bg2">
                      <a:lumMod val="25000"/>
                    </a:schemeClr>
                  </a:solidFill>
                  <a:latin typeface="Arial Nova" panose="020B0504020202020204" pitchFamily="34" charset="0"/>
                </a:rPr>
                <a:t>posto</a:t>
              </a:r>
            </a:p>
          </p:txBody>
        </p:sp>
        <p:sp>
          <p:nvSpPr>
            <p:cNvPr id="30" name="CasellaDiTesto 29">
              <a:extLst>
                <a:ext uri="{FF2B5EF4-FFF2-40B4-BE49-F238E27FC236}">
                  <a16:creationId xmlns:a16="http://schemas.microsoft.com/office/drawing/2014/main" id="{4CAE5B7F-F30A-454C-A5A5-2E33AEDE54DA}"/>
                </a:ext>
              </a:extLst>
            </p:cNvPr>
            <p:cNvSpPr txBox="1"/>
            <p:nvPr/>
          </p:nvSpPr>
          <p:spPr>
            <a:xfrm>
              <a:off x="1839460" y="4006337"/>
              <a:ext cx="1349529" cy="371159"/>
            </a:xfrm>
            <a:prstGeom prst="rect">
              <a:avLst/>
            </a:prstGeom>
            <a:noFill/>
          </p:spPr>
          <p:txBody>
            <a:bodyPr wrap="square" rtlCol="0">
              <a:spAutoFit/>
            </a:bodyPr>
            <a:lstStyle/>
            <a:p>
              <a:r>
                <a:rPr lang="it-IT" dirty="0">
                  <a:solidFill>
                    <a:schemeClr val="bg2">
                      <a:lumMod val="25000"/>
                    </a:schemeClr>
                  </a:solidFill>
                  <a:latin typeface="Arial Nova" panose="020B0504020202020204" pitchFamily="34" charset="0"/>
                </a:rPr>
                <a:t>transizione</a:t>
              </a:r>
            </a:p>
          </p:txBody>
        </p:sp>
        <p:sp>
          <p:nvSpPr>
            <p:cNvPr id="31" name="CasellaDiTesto 30">
              <a:extLst>
                <a:ext uri="{FF2B5EF4-FFF2-40B4-BE49-F238E27FC236}">
                  <a16:creationId xmlns:a16="http://schemas.microsoft.com/office/drawing/2014/main" id="{EEA37E24-24B8-4039-ACE9-8CFBAD67D9D9}"/>
                </a:ext>
              </a:extLst>
            </p:cNvPr>
            <p:cNvSpPr txBox="1"/>
            <p:nvPr/>
          </p:nvSpPr>
          <p:spPr>
            <a:xfrm>
              <a:off x="2618401" y="3332631"/>
              <a:ext cx="699790" cy="371159"/>
            </a:xfrm>
            <a:prstGeom prst="rect">
              <a:avLst/>
            </a:prstGeom>
            <a:noFill/>
          </p:spPr>
          <p:txBody>
            <a:bodyPr wrap="square" rtlCol="0">
              <a:spAutoFit/>
            </a:bodyPr>
            <a:lstStyle/>
            <a:p>
              <a:r>
                <a:rPr lang="it-IT" dirty="0">
                  <a:solidFill>
                    <a:schemeClr val="bg2">
                      <a:lumMod val="25000"/>
                    </a:schemeClr>
                  </a:solidFill>
                  <a:latin typeface="Arial Nova" panose="020B0504020202020204" pitchFamily="34" charset="0"/>
                </a:rPr>
                <a:t>arco</a:t>
              </a:r>
            </a:p>
          </p:txBody>
        </p:sp>
      </p:grpSp>
    </p:spTree>
    <p:extLst>
      <p:ext uri="{BB962C8B-B14F-4D97-AF65-F5344CB8AC3E}">
        <p14:creationId xmlns:p14="http://schemas.microsoft.com/office/powerpoint/2010/main" val="908416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D551CD-75DB-4C6B-80AF-E66A5AC88D60}"/>
              </a:ext>
            </a:extLst>
          </p:cNvPr>
          <p:cNvSpPr>
            <a:spLocks noGrp="1"/>
          </p:cNvSpPr>
          <p:nvPr>
            <p:ph type="title"/>
          </p:nvPr>
        </p:nvSpPr>
        <p:spPr/>
        <p:txBody>
          <a:bodyPr/>
          <a:lstStyle/>
          <a:p>
            <a:r>
              <a:rPr lang="it-IT"/>
              <a:t>Definizione di transizione</a:t>
            </a:r>
            <a:endParaRPr lang="it-IT" dirty="0"/>
          </a:p>
        </p:txBody>
      </p:sp>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60986AA9-E85D-46FD-8770-C2C92CC97993}"/>
                  </a:ext>
                </a:extLst>
              </p:cNvPr>
              <p:cNvSpPr txBox="1"/>
              <p:nvPr/>
            </p:nvSpPr>
            <p:spPr>
              <a:xfrm>
                <a:off x="581191" y="1937055"/>
                <a:ext cx="11029617" cy="4708981"/>
              </a:xfrm>
              <a:prstGeom prst="rect">
                <a:avLst/>
              </a:prstGeom>
              <a:noFill/>
            </p:spPr>
            <p:txBody>
              <a:bodyPr wrap="square" rtlCol="0">
                <a:spAutoFit/>
              </a:bodyPr>
              <a:lstStyle/>
              <a:p>
                <a:r>
                  <a:rPr lang="it-IT" sz="2000" dirty="0">
                    <a:solidFill>
                      <a:schemeClr val="bg2">
                        <a:lumMod val="25000"/>
                      </a:schemeClr>
                    </a:solidFill>
                    <a:latin typeface="Arial Nova" panose="020B0504020202020204" pitchFamily="34" charset="0"/>
                  </a:rPr>
                  <a:t>In una rete Posto/Transizione, lo stato viene modificato, con conseguente cambiamento della marcatura, quando si verifica lo scatto di una transizione.</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Per </a:t>
                </a:r>
                <a:r>
                  <a:rPr lang="it-IT" sz="2000" i="1" dirty="0">
                    <a:solidFill>
                      <a:schemeClr val="bg2">
                        <a:lumMod val="25000"/>
                      </a:schemeClr>
                    </a:solidFill>
                    <a:latin typeface="Arial Nova" panose="020B0504020202020204" pitchFamily="34" charset="0"/>
                  </a:rPr>
                  <a:t>sparo</a:t>
                </a:r>
                <a:r>
                  <a:rPr lang="it-IT" sz="2000" dirty="0">
                    <a:solidFill>
                      <a:schemeClr val="bg2">
                        <a:lumMod val="25000"/>
                      </a:schemeClr>
                    </a:solidFill>
                    <a:latin typeface="Arial Nova" panose="020B0504020202020204" pitchFamily="34" charset="0"/>
                  </a:rPr>
                  <a:t> di una transizione si intende un evento, di tipo atomico ed istantaneo, che consuma dei token dai posti di ingresso e genera dei token nei posti di uscita.</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Questo può verificarsi soltanto se la transizione è abilitata, cioè se i suoi posti in ingresso contengono un numero di token che sia sufficiente a consentire lo scatto.</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Inoltre, l’evento di sparo di una transizione è non deterministico, poiché, in presenza di più transizioni abilitate, non è possibile prevedere quella che effettuerà lo scatto.</a:t>
                </a:r>
              </a:p>
              <a:p>
                <a:endParaRPr lang="it-IT" sz="2000" dirty="0">
                  <a:solidFill>
                    <a:schemeClr val="bg2">
                      <a:lumMod val="25000"/>
                    </a:schemeClr>
                  </a:solidFill>
                  <a:latin typeface="Arial Nova" panose="020B0504020202020204" pitchFamily="34" charset="0"/>
                </a:endParaRPr>
              </a:p>
              <a:p>
                <a:r>
                  <a:rPr lang="it-IT" sz="2000" dirty="0">
                    <a:solidFill>
                      <a:schemeClr val="bg2">
                        <a:lumMod val="25000"/>
                      </a:schemeClr>
                    </a:solidFill>
                    <a:latin typeface="Arial Nova" panose="020B0504020202020204" pitchFamily="34" charset="0"/>
                  </a:rPr>
                  <a:t>L’abilitazione di una transizione t in una marcatura M si definisce come:</a:t>
                </a:r>
              </a:p>
              <a:p>
                <a:endParaRPr lang="it-IT" sz="2000" dirty="0">
                  <a:solidFill>
                    <a:schemeClr val="bg2">
                      <a:lumMod val="25000"/>
                    </a:schemeClr>
                  </a:solidFill>
                  <a:latin typeface="Arial Nova" panose="020B0504020202020204" pitchFamily="34" charset="0"/>
                </a:endParaRPr>
              </a:p>
              <a:p>
                <a:pPr algn="ctr"/>
                <a14:m>
                  <m:oMath xmlns:m="http://schemas.openxmlformats.org/officeDocument/2006/math">
                    <m:r>
                      <a:rPr lang="it-IT" sz="2000" b="0" i="1" smtClean="0">
                        <a:solidFill>
                          <a:schemeClr val="bg2">
                            <a:lumMod val="25000"/>
                          </a:schemeClr>
                        </a:solidFill>
                        <a:latin typeface="Cambria Math" panose="02040503050406030204" pitchFamily="18" charset="0"/>
                      </a:rPr>
                      <m:t>𝑀</m:t>
                    </m:r>
                    <m:r>
                      <a:rPr lang="it-IT" sz="2000" b="0" i="1" smtClean="0">
                        <a:solidFill>
                          <a:schemeClr val="bg2">
                            <a:lumMod val="25000"/>
                          </a:schemeClr>
                        </a:solidFill>
                        <a:latin typeface="Cambria Math" panose="02040503050406030204" pitchFamily="18" charset="0"/>
                      </a:rPr>
                      <m:t> [ </m:t>
                    </m:r>
                    <m:r>
                      <a:rPr lang="it-IT" sz="2000" b="0" i="1" smtClean="0">
                        <a:solidFill>
                          <a:schemeClr val="bg2">
                            <a:lumMod val="25000"/>
                          </a:schemeClr>
                        </a:solidFill>
                        <a:latin typeface="Cambria Math" panose="02040503050406030204" pitchFamily="18" charset="0"/>
                      </a:rPr>
                      <m:t>𝑡</m:t>
                    </m:r>
                    <m:r>
                      <a:rPr lang="it-IT" sz="2000" b="0" i="1" smtClean="0">
                        <a:solidFill>
                          <a:schemeClr val="bg2">
                            <a:lumMod val="25000"/>
                          </a:schemeClr>
                        </a:solidFill>
                        <a:latin typeface="Cambria Math" panose="02040503050406030204" pitchFamily="18" charset="0"/>
                      </a:rPr>
                      <m:t> &gt;( ∀ </m:t>
                    </m:r>
                    <m:r>
                      <a:rPr lang="it-IT" sz="2000" b="0" i="1" smtClean="0">
                        <a:solidFill>
                          <a:schemeClr val="bg2">
                            <a:lumMod val="25000"/>
                          </a:schemeClr>
                        </a:solidFill>
                        <a:latin typeface="Cambria Math" panose="02040503050406030204" pitchFamily="18" charset="0"/>
                        <a:ea typeface="Cambria Math" panose="02040503050406030204" pitchFamily="18" charset="0"/>
                      </a:rPr>
                      <m:t>𝑝𝑜𝑠𝑡𝑜</m:t>
                    </m:r>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𝑃𝑟𝑒𝑠𝑒𝑡</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𝑡</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𝑀</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𝑝𝑜𝑠𝑡𝑜</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m:t>
                    </m:r>
                    <m:r>
                      <a:rPr lang="it-IT" sz="2000" b="0" i="1" smtClean="0">
                        <a:solidFill>
                          <a:schemeClr val="bg2">
                            <a:lumMod val="25000"/>
                          </a:schemeClr>
                        </a:solidFill>
                        <a:latin typeface="Cambria Math" panose="02040503050406030204" pitchFamily="18" charset="0"/>
                        <a:ea typeface="Cambria Math" panose="02040503050406030204" pitchFamily="18" charset="0"/>
                      </a:rPr>
                      <m:t>𝑊</m:t>
                    </m:r>
                    <m:d>
                      <m:dPr>
                        <m:ctrlPr>
                          <a:rPr lang="it-IT" sz="2000" b="0" i="1" smtClean="0">
                            <a:solidFill>
                              <a:schemeClr val="bg2">
                                <a:lumMod val="25000"/>
                              </a:schemeClr>
                            </a:solidFill>
                            <a:latin typeface="Cambria Math" panose="02040503050406030204" pitchFamily="18" charset="0"/>
                            <a:ea typeface="Cambria Math" panose="02040503050406030204" pitchFamily="18" charset="0"/>
                          </a:rPr>
                        </m:ctrlPr>
                      </m:dPr>
                      <m:e>
                        <m:r>
                          <a:rPr lang="it-IT" sz="2000" b="0" i="1" smtClean="0">
                            <a:solidFill>
                              <a:schemeClr val="bg2">
                                <a:lumMod val="25000"/>
                              </a:schemeClr>
                            </a:solidFill>
                            <a:latin typeface="Cambria Math" panose="02040503050406030204" pitchFamily="18" charset="0"/>
                            <a:ea typeface="Cambria Math" panose="02040503050406030204" pitchFamily="18" charset="0"/>
                          </a:rPr>
                          <m:t>𝑝𝑜𝑠𝑡𝑜</m:t>
                        </m:r>
                        <m:r>
                          <a:rPr lang="it-IT" sz="2000" b="0" i="1" smtClean="0">
                            <a:solidFill>
                              <a:schemeClr val="bg2">
                                <a:lumMod val="25000"/>
                              </a:schemeClr>
                            </a:solidFill>
                            <a:latin typeface="Cambria Math" panose="02040503050406030204" pitchFamily="18" charset="0"/>
                            <a:ea typeface="Cambria Math" panose="02040503050406030204" pitchFamily="18" charset="0"/>
                          </a:rPr>
                          <m:t>, </m:t>
                        </m:r>
                        <m:r>
                          <a:rPr lang="it-IT" sz="2000" b="0" i="1" smtClean="0">
                            <a:solidFill>
                              <a:schemeClr val="bg2">
                                <a:lumMod val="25000"/>
                              </a:schemeClr>
                            </a:solidFill>
                            <a:latin typeface="Cambria Math" panose="02040503050406030204" pitchFamily="18" charset="0"/>
                            <a:ea typeface="Cambria Math" panose="02040503050406030204" pitchFamily="18" charset="0"/>
                          </a:rPr>
                          <m:t>𝑡𝑟𝑎𝑛𝑠𝑖𝑧𝑖𝑜𝑛𝑒</m:t>
                        </m:r>
                      </m:e>
                    </m:d>
                    <m:r>
                      <a:rPr lang="it-IT" sz="2000" b="0" i="1" smtClean="0">
                        <a:solidFill>
                          <a:schemeClr val="bg2">
                            <a:lumMod val="25000"/>
                          </a:schemeClr>
                        </a:solidFill>
                        <a:latin typeface="Cambria Math" panose="02040503050406030204" pitchFamily="18" charset="0"/>
                        <a:ea typeface="Cambria Math" panose="02040503050406030204" pitchFamily="18" charset="0"/>
                      </a:rPr>
                      <m:t> </m:t>
                    </m:r>
                  </m:oMath>
                </a14:m>
                <a:r>
                  <a:rPr lang="it-IT" sz="2000" dirty="0">
                    <a:solidFill>
                      <a:schemeClr val="bg2">
                        <a:lumMod val="25000"/>
                      </a:schemeClr>
                    </a:solidFill>
                    <a:latin typeface="Arial Nova" panose="020B0504020202020204" pitchFamily="34" charset="0"/>
                  </a:rPr>
                  <a:t>)</a:t>
                </a:r>
              </a:p>
            </p:txBody>
          </p:sp>
        </mc:Choice>
        <mc:Fallback xmlns="">
          <p:sp>
            <p:nvSpPr>
              <p:cNvPr id="20" name="CasellaDiTesto 19">
                <a:extLst>
                  <a:ext uri="{FF2B5EF4-FFF2-40B4-BE49-F238E27FC236}">
                    <a16:creationId xmlns:a16="http://schemas.microsoft.com/office/drawing/2014/main" id="{60986AA9-E85D-46FD-8770-C2C92CC97993}"/>
                  </a:ext>
                </a:extLst>
              </p:cNvPr>
              <p:cNvSpPr txBox="1">
                <a:spLocks noRot="1" noChangeAspect="1" noMove="1" noResize="1" noEditPoints="1" noAdjustHandles="1" noChangeArrowheads="1" noChangeShapeType="1" noTextEdit="1"/>
              </p:cNvSpPr>
              <p:nvPr/>
            </p:nvSpPr>
            <p:spPr>
              <a:xfrm>
                <a:off x="581191" y="1937055"/>
                <a:ext cx="11029617" cy="4708981"/>
              </a:xfrm>
              <a:prstGeom prst="rect">
                <a:avLst/>
              </a:prstGeom>
              <a:blipFill>
                <a:blip r:embed="rId2"/>
                <a:stretch>
                  <a:fillRect l="-552" t="-648" b="-1554"/>
                </a:stretch>
              </a:blipFill>
            </p:spPr>
            <p:txBody>
              <a:bodyPr/>
              <a:lstStyle/>
              <a:p>
                <a:r>
                  <a:rPr lang="it-IT">
                    <a:noFill/>
                  </a:rPr>
                  <a:t> </a:t>
                </a:r>
              </a:p>
            </p:txBody>
          </p:sp>
        </mc:Fallback>
      </mc:AlternateContent>
    </p:spTree>
    <p:extLst>
      <p:ext uri="{BB962C8B-B14F-4D97-AF65-F5344CB8AC3E}">
        <p14:creationId xmlns:p14="http://schemas.microsoft.com/office/powerpoint/2010/main" val="4064084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9A4099-DD22-4FCA-9810-58412A9CD503}"/>
              </a:ext>
            </a:extLst>
          </p:cNvPr>
          <p:cNvSpPr>
            <a:spLocks noGrp="1"/>
          </p:cNvSpPr>
          <p:nvPr>
            <p:ph type="title"/>
          </p:nvPr>
        </p:nvSpPr>
        <p:spPr/>
        <p:txBody>
          <a:bodyPr/>
          <a:lstStyle/>
          <a:p>
            <a:r>
              <a:rPr lang="it-IT" dirty="0"/>
              <a:t>Preset e </a:t>
            </a:r>
            <a:r>
              <a:rPr lang="it-IT" dirty="0" err="1"/>
              <a:t>postset</a:t>
            </a:r>
            <a:r>
              <a:rPr lang="it-IT" dirty="0"/>
              <a:t> di una rete di </a:t>
            </a:r>
            <a:r>
              <a:rPr lang="it-IT" dirty="0" err="1"/>
              <a:t>petri</a:t>
            </a:r>
            <a:endParaRPr lang="it-IT" dirty="0"/>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A03C325B-DC5C-4132-9E4C-E4AAB3239827}"/>
                  </a:ext>
                </a:extLst>
              </p:cNvPr>
              <p:cNvSpPr txBox="1"/>
              <p:nvPr/>
            </p:nvSpPr>
            <p:spPr>
              <a:xfrm>
                <a:off x="581192" y="1913180"/>
                <a:ext cx="11029616" cy="2246769"/>
              </a:xfrm>
              <a:prstGeom prst="rect">
                <a:avLst/>
              </a:prstGeom>
              <a:noFill/>
            </p:spPr>
            <p:txBody>
              <a:bodyPr wrap="square" rtlCol="0">
                <a:spAutoFit/>
              </a:bodyPr>
              <a:lstStyle/>
              <a:p>
                <a:pPr marL="0" indent="0">
                  <a:buNone/>
                </a:pPr>
                <a:r>
                  <a:rPr lang="it-IT" sz="2000" dirty="0">
                    <a:latin typeface="Arial Nova" panose="020B0504020202020204" pitchFamily="34" charset="0"/>
                  </a:rPr>
                  <a:t>Si definisce </a:t>
                </a:r>
                <a:r>
                  <a:rPr lang="it-IT" sz="2000" i="1" dirty="0">
                    <a:latin typeface="Arial Nova" panose="020B0504020202020204" pitchFamily="34" charset="0"/>
                  </a:rPr>
                  <a:t>preset</a:t>
                </a:r>
                <a:r>
                  <a:rPr lang="it-IT" sz="2000" dirty="0">
                    <a:latin typeface="Arial Nova" panose="020B0504020202020204" pitchFamily="34" charset="0"/>
                  </a:rPr>
                  <a:t> l’insieme dei token necessari all’attivazione della transizione, nei posti in ingresso:</a:t>
                </a:r>
              </a:p>
              <a:p>
                <a:pPr marL="0" indent="0" algn="ctr">
                  <a:buNone/>
                </a:pPr>
                <a14:m>
                  <m:oMath xmlns:m="http://schemas.openxmlformats.org/officeDocument/2006/math">
                    <m:r>
                      <a:rPr lang="it-IT" sz="2000" b="0" i="1" smtClean="0">
                        <a:latin typeface="Cambria Math" panose="02040503050406030204" pitchFamily="18" charset="0"/>
                      </a:rPr>
                      <m:t>𝑃𝑟𝑒</m:t>
                    </m:r>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𝑦</m:t>
                        </m:r>
                      </m:e>
                    </m:d>
                    <m:r>
                      <a:rPr lang="it-IT" sz="2000" b="0" i="1" smtClean="0">
                        <a:latin typeface="Cambria Math" panose="02040503050406030204" pitchFamily="18" charset="0"/>
                      </a:rPr>
                      <m:t>= </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𝑧</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𝑋</m:t>
                        </m:r>
                        <m:r>
                          <a:rPr lang="it-IT" sz="2000" b="0" i="1" smtClean="0">
                            <a:latin typeface="Cambria Math" panose="02040503050406030204" pitchFamily="18" charset="0"/>
                            <a:ea typeface="Cambria Math" panose="02040503050406030204" pitchFamily="18" charset="0"/>
                          </a:rPr>
                          <m:t> |&lt;</m:t>
                        </m:r>
                        <m:r>
                          <a:rPr lang="it-IT" sz="2000" b="0" i="1" smtClean="0">
                            <a:latin typeface="Cambria Math" panose="02040503050406030204" pitchFamily="18" charset="0"/>
                            <a:ea typeface="Cambria Math" panose="02040503050406030204" pitchFamily="18" charset="0"/>
                          </a:rPr>
                          <m:t>𝑧</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𝑦</m:t>
                        </m:r>
                        <m:r>
                          <a:rPr lang="it-IT" sz="2000" b="0" i="1" smtClean="0">
                            <a:latin typeface="Cambria Math" panose="02040503050406030204" pitchFamily="18" charset="0"/>
                            <a:ea typeface="Cambria Math" panose="02040503050406030204" pitchFamily="18" charset="0"/>
                          </a:rPr>
                          <m:t>&gt; ∈</m:t>
                        </m:r>
                        <m:r>
                          <a:rPr lang="it-IT" sz="2000" b="0" i="1" smtClean="0">
                            <a:latin typeface="Cambria Math" panose="02040503050406030204" pitchFamily="18" charset="0"/>
                            <a:ea typeface="Cambria Math" panose="02040503050406030204" pitchFamily="18" charset="0"/>
                          </a:rPr>
                          <m:t>𝐹</m:t>
                        </m:r>
                      </m:e>
                    </m:d>
                  </m:oMath>
                </a14:m>
                <a:r>
                  <a:rPr lang="it-IT" sz="2000" dirty="0"/>
                  <a:t>, </a:t>
                </a:r>
                <a:r>
                  <a:rPr lang="it-IT" sz="2000" dirty="0">
                    <a:latin typeface="Arial Nova" panose="020B0504020202020204" pitchFamily="34" charset="0"/>
                  </a:rPr>
                  <a:t>dove</a:t>
                </a:r>
                <a:r>
                  <a:rPr lang="it-IT" sz="2000" dirty="0"/>
                  <a:t> </a:t>
                </a:r>
                <a14:m>
                  <m:oMath xmlns:m="http://schemas.openxmlformats.org/officeDocument/2006/math">
                    <m:r>
                      <a:rPr lang="it-IT" sz="2000" b="0" i="1" smtClean="0">
                        <a:latin typeface="Cambria Math" panose="02040503050406030204" pitchFamily="18" charset="0"/>
                      </a:rPr>
                      <m:t>𝑃𝑟𝑒</m:t>
                    </m:r>
                    <m:r>
                      <a:rPr lang="it-IT" sz="2000" b="0" i="1" smtClean="0">
                        <a:latin typeface="Cambria Math" panose="02040503050406030204" pitchFamily="18" charset="0"/>
                      </a:rPr>
                      <m:t> :</m:t>
                    </m:r>
                    <m:r>
                      <a:rPr lang="it-IT" sz="2000" b="0" i="1" smtClean="0">
                        <a:latin typeface="Cambria Math" panose="02040503050406030204" pitchFamily="18" charset="0"/>
                      </a:rPr>
                      <m:t>𝑋</m:t>
                    </m:r>
                    <m:r>
                      <a:rPr lang="it-IT" sz="2000" b="0" i="1" smtClean="0">
                        <a:latin typeface="Cambria Math" panose="02040503050406030204" pitchFamily="18" charset="0"/>
                      </a:rPr>
                      <m:t> →</m:t>
                    </m:r>
                    <m:sSup>
                      <m:sSupPr>
                        <m:ctrlPr>
                          <a:rPr lang="it-IT" sz="2000" b="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2</m:t>
                        </m:r>
                      </m:e>
                      <m:sup>
                        <m:r>
                          <a:rPr lang="it-IT" sz="2000" b="0" i="1" smtClean="0">
                            <a:latin typeface="Cambria Math" panose="02040503050406030204" pitchFamily="18" charset="0"/>
                            <a:ea typeface="Cambria Math" panose="02040503050406030204" pitchFamily="18" charset="0"/>
                          </a:rPr>
                          <m:t>𝑥</m:t>
                        </m:r>
                      </m:sup>
                    </m:sSup>
                  </m:oMath>
                </a14:m>
                <a:endParaRPr lang="it-IT" sz="2000" dirty="0"/>
              </a:p>
              <a:p>
                <a:endParaRPr lang="it-IT" sz="2000" dirty="0">
                  <a:latin typeface="Arial Nova" panose="020B0504020202020204" pitchFamily="34" charset="0"/>
                </a:endParaRPr>
              </a:p>
              <a:p>
                <a:r>
                  <a:rPr lang="it-IT" sz="2000" dirty="0">
                    <a:latin typeface="Arial Nova" panose="020B0504020202020204" pitchFamily="34" charset="0"/>
                  </a:rPr>
                  <a:t>Con </a:t>
                </a:r>
                <a:r>
                  <a:rPr lang="it-IT" sz="2000" i="1" dirty="0" err="1">
                    <a:latin typeface="Arial Nova" panose="020B0504020202020204" pitchFamily="34" charset="0"/>
                  </a:rPr>
                  <a:t>postset</a:t>
                </a:r>
                <a:r>
                  <a:rPr lang="it-IT" sz="2000" dirty="0">
                    <a:latin typeface="Arial Nova" panose="020B0504020202020204" pitchFamily="34" charset="0"/>
                  </a:rPr>
                  <a:t>, invece, ci si riferisce all’insieme dei token generati nei posti in uscita:</a:t>
                </a:r>
              </a:p>
              <a:p>
                <a:endParaRPr lang="it-IT" sz="2000" dirty="0">
                  <a:latin typeface="Arial Nova" panose="020B0504020202020204" pitchFamily="34" charset="0"/>
                </a:endParaRPr>
              </a:p>
              <a:p>
                <a:pPr algn="ctr"/>
                <a14:m>
                  <m:oMath xmlns:m="http://schemas.openxmlformats.org/officeDocument/2006/math">
                    <m:r>
                      <a:rPr lang="it-IT" sz="2000" b="0" i="1" smtClean="0">
                        <a:latin typeface="Cambria Math" panose="02040503050406030204" pitchFamily="18" charset="0"/>
                      </a:rPr>
                      <m:t>𝑃𝑜𝑠𝑡</m:t>
                    </m:r>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𝑦</m:t>
                        </m:r>
                      </m:e>
                    </m:d>
                    <m:r>
                      <a:rPr lang="it-IT" sz="2000" b="0" i="1" smtClean="0">
                        <a:latin typeface="Cambria Math" panose="02040503050406030204" pitchFamily="18" charset="0"/>
                      </a:rPr>
                      <m:t>= </m:t>
                    </m:r>
                    <m:d>
                      <m:dPr>
                        <m:begChr m:val="{"/>
                        <m:endChr m:val="}"/>
                        <m:ctrlPr>
                          <a:rPr lang="it-IT" sz="2000" b="0" i="1" smtClean="0">
                            <a:latin typeface="Cambria Math" panose="02040503050406030204" pitchFamily="18" charset="0"/>
                          </a:rPr>
                        </m:ctrlPr>
                      </m:dPr>
                      <m:e>
                        <m:r>
                          <a:rPr lang="it-IT" sz="2000" b="0" i="1" smtClean="0">
                            <a:latin typeface="Cambria Math" panose="02040503050406030204" pitchFamily="18" charset="0"/>
                          </a:rPr>
                          <m:t>𝑧</m:t>
                        </m:r>
                        <m:r>
                          <a:rPr lang="it-IT" sz="2000" b="0" i="1" smtClean="0">
                            <a:latin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𝑋</m:t>
                        </m:r>
                        <m:r>
                          <a:rPr lang="it-IT" sz="2000" b="0" i="1" smtClean="0">
                            <a:latin typeface="Cambria Math" panose="02040503050406030204" pitchFamily="18" charset="0"/>
                            <a:ea typeface="Cambria Math" panose="02040503050406030204" pitchFamily="18" charset="0"/>
                          </a:rPr>
                          <m:t> |&lt;</m:t>
                        </m:r>
                        <m:r>
                          <a:rPr lang="it-IT" sz="2000" b="0" i="1" smtClean="0">
                            <a:latin typeface="Cambria Math" panose="02040503050406030204" pitchFamily="18" charset="0"/>
                            <a:ea typeface="Cambria Math" panose="02040503050406030204" pitchFamily="18" charset="0"/>
                          </a:rPr>
                          <m:t>𝑦</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𝑧</m:t>
                        </m:r>
                        <m:r>
                          <a:rPr lang="it-IT" sz="2000" b="0" i="1" smtClean="0">
                            <a:latin typeface="Cambria Math" panose="02040503050406030204" pitchFamily="18" charset="0"/>
                            <a:ea typeface="Cambria Math" panose="02040503050406030204" pitchFamily="18" charset="0"/>
                          </a:rPr>
                          <m:t>&gt; ∈</m:t>
                        </m:r>
                        <m:r>
                          <a:rPr lang="it-IT" sz="2000" b="0" i="1" smtClean="0">
                            <a:latin typeface="Cambria Math" panose="02040503050406030204" pitchFamily="18" charset="0"/>
                            <a:ea typeface="Cambria Math" panose="02040503050406030204" pitchFamily="18" charset="0"/>
                          </a:rPr>
                          <m:t>𝐹</m:t>
                        </m:r>
                      </m:e>
                    </m:d>
                  </m:oMath>
                </a14:m>
                <a:r>
                  <a:rPr lang="it-IT" sz="2000" dirty="0">
                    <a:latin typeface="Arial Nova" panose="020B0504020202020204" pitchFamily="34" charset="0"/>
                  </a:rPr>
                  <a:t>, dove </a:t>
                </a:r>
                <a14:m>
                  <m:oMath xmlns:m="http://schemas.openxmlformats.org/officeDocument/2006/math">
                    <m:r>
                      <a:rPr lang="it-IT" sz="2000" b="0" i="1" smtClean="0">
                        <a:latin typeface="Cambria Math" panose="02040503050406030204" pitchFamily="18" charset="0"/>
                      </a:rPr>
                      <m:t>𝑃𝑜𝑠𝑡</m:t>
                    </m:r>
                    <m:r>
                      <a:rPr lang="it-IT" sz="2000" b="0" i="1" smtClean="0">
                        <a:latin typeface="Cambria Math" panose="02040503050406030204" pitchFamily="18" charset="0"/>
                      </a:rPr>
                      <m:t> :</m:t>
                    </m:r>
                    <m:r>
                      <a:rPr lang="it-IT" sz="2000" b="0" i="1" smtClean="0">
                        <a:latin typeface="Cambria Math" panose="02040503050406030204" pitchFamily="18" charset="0"/>
                      </a:rPr>
                      <m:t>𝑋</m:t>
                    </m:r>
                    <m:r>
                      <a:rPr lang="it-IT" sz="2000" b="0" i="1" smtClean="0">
                        <a:latin typeface="Cambria Math" panose="02040503050406030204" pitchFamily="18" charset="0"/>
                      </a:rPr>
                      <m:t> → </m:t>
                    </m:r>
                    <m:sSup>
                      <m:sSupPr>
                        <m:ctrlPr>
                          <a:rPr lang="it-IT" sz="2000" b="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2</m:t>
                        </m:r>
                      </m:e>
                      <m:sup>
                        <m:r>
                          <a:rPr lang="it-IT" sz="2000" b="0" i="1" smtClean="0">
                            <a:latin typeface="Cambria Math" panose="02040503050406030204" pitchFamily="18" charset="0"/>
                            <a:ea typeface="Cambria Math" panose="02040503050406030204" pitchFamily="18" charset="0"/>
                          </a:rPr>
                          <m:t>𝑥</m:t>
                        </m:r>
                      </m:sup>
                    </m:sSup>
                  </m:oMath>
                </a14:m>
                <a:r>
                  <a:rPr lang="it-IT" sz="2000" dirty="0">
                    <a:latin typeface="Arial Nova" panose="020B0504020202020204" pitchFamily="34" charset="0"/>
                  </a:rPr>
                  <a:t> </a:t>
                </a:r>
              </a:p>
            </p:txBody>
          </p:sp>
        </mc:Choice>
        <mc:Fallback xmlns="">
          <p:sp>
            <p:nvSpPr>
              <p:cNvPr id="4" name="CasellaDiTesto 3">
                <a:extLst>
                  <a:ext uri="{FF2B5EF4-FFF2-40B4-BE49-F238E27FC236}">
                    <a16:creationId xmlns:a16="http://schemas.microsoft.com/office/drawing/2014/main" id="{A03C325B-DC5C-4132-9E4C-E4AAB3239827}"/>
                  </a:ext>
                </a:extLst>
              </p:cNvPr>
              <p:cNvSpPr txBox="1">
                <a:spLocks noRot="1" noChangeAspect="1" noMove="1" noResize="1" noEditPoints="1" noAdjustHandles="1" noChangeArrowheads="1" noChangeShapeType="1" noTextEdit="1"/>
              </p:cNvSpPr>
              <p:nvPr/>
            </p:nvSpPr>
            <p:spPr>
              <a:xfrm>
                <a:off x="581192" y="1913180"/>
                <a:ext cx="11029616" cy="2246769"/>
              </a:xfrm>
              <a:prstGeom prst="rect">
                <a:avLst/>
              </a:prstGeom>
              <a:blipFill>
                <a:blip r:embed="rId2"/>
                <a:stretch>
                  <a:fillRect l="-552" t="-1359" b="-434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AA134AF8-9256-4299-85EB-20E9DE6DF251}"/>
                  </a:ext>
                </a:extLst>
              </p:cNvPr>
              <p:cNvSpPr txBox="1"/>
              <p:nvPr/>
            </p:nvSpPr>
            <p:spPr>
              <a:xfrm>
                <a:off x="581192" y="5984685"/>
                <a:ext cx="11029616" cy="707886"/>
              </a:xfrm>
              <a:prstGeom prst="rect">
                <a:avLst/>
              </a:prstGeom>
              <a:noFill/>
            </p:spPr>
            <p:txBody>
              <a:bodyPr wrap="square" rtlCol="0">
                <a:spAutoFit/>
              </a:bodyPr>
              <a:lstStyle/>
              <a:p>
                <a:r>
                  <a:rPr lang="it-IT" sz="2000" dirty="0">
                    <a:latin typeface="Arial Nova" panose="020B0504020202020204" pitchFamily="34" charset="0"/>
                  </a:rPr>
                  <a:t>Il termine </a:t>
                </a:r>
                <a14:m>
                  <m:oMath xmlns:m="http://schemas.openxmlformats.org/officeDocument/2006/math">
                    <m:sSup>
                      <m:sSupPr>
                        <m:ctrlPr>
                          <a:rPr lang="it-IT" sz="2000" i="1" smtClean="0">
                            <a:latin typeface="Cambria Math" panose="02040503050406030204" pitchFamily="18" charset="0"/>
                          </a:rPr>
                        </m:ctrlPr>
                      </m:sSupPr>
                      <m:e>
                        <m:r>
                          <a:rPr lang="it-IT" sz="2000" b="0" i="1" smtClean="0">
                            <a:latin typeface="Cambria Math" panose="02040503050406030204" pitchFamily="18" charset="0"/>
                          </a:rPr>
                          <m:t>2</m:t>
                        </m:r>
                      </m:e>
                      <m:sup>
                        <m:r>
                          <a:rPr lang="it-IT" sz="2000" b="0" i="1" smtClean="0">
                            <a:latin typeface="Cambria Math" panose="02040503050406030204" pitchFamily="18" charset="0"/>
                          </a:rPr>
                          <m:t>𝑥</m:t>
                        </m:r>
                      </m:sup>
                    </m:sSup>
                  </m:oMath>
                </a14:m>
                <a:r>
                  <a:rPr lang="it-IT" sz="2000" dirty="0">
                    <a:latin typeface="Arial Nova" panose="020B0504020202020204" pitchFamily="34" charset="0"/>
                  </a:rPr>
                  <a:t> denota l’insieme delle parti di </a:t>
                </a:r>
                <a14:m>
                  <m:oMath xmlns:m="http://schemas.openxmlformats.org/officeDocument/2006/math">
                    <m:r>
                      <a:rPr lang="it-IT" sz="2000" i="1" dirty="0" smtClean="0">
                        <a:latin typeface="Cambria Math" panose="02040503050406030204" pitchFamily="18" charset="0"/>
                      </a:rPr>
                      <m:t>𝑋</m:t>
                    </m:r>
                  </m:oMath>
                </a14:m>
                <a:r>
                  <a:rPr lang="it-IT" sz="2000" dirty="0">
                    <a:latin typeface="Arial Nova" panose="020B0504020202020204" pitchFamily="34" charset="0"/>
                  </a:rPr>
                  <a:t>, i cui elementi sono tutti i possibili sottoinsiemi di </a:t>
                </a:r>
                <a14:m>
                  <m:oMath xmlns:m="http://schemas.openxmlformats.org/officeDocument/2006/math">
                    <m:r>
                      <a:rPr lang="it-IT" sz="2000" i="1" dirty="0" smtClean="0">
                        <a:latin typeface="Cambria Math" panose="02040503050406030204" pitchFamily="18" charset="0"/>
                      </a:rPr>
                      <m:t>𝑋</m:t>
                    </m:r>
                  </m:oMath>
                </a14:m>
                <a:r>
                  <a:rPr lang="it-IT" sz="2000" dirty="0">
                    <a:latin typeface="Arial Nova" panose="020B0504020202020204" pitchFamily="34" charset="0"/>
                  </a:rPr>
                  <a:t>, compreso l’insieme vuoto ed </a:t>
                </a:r>
                <a14:m>
                  <m:oMath xmlns:m="http://schemas.openxmlformats.org/officeDocument/2006/math">
                    <m:r>
                      <a:rPr lang="it-IT" sz="2000" i="1" dirty="0" smtClean="0">
                        <a:latin typeface="Cambria Math" panose="02040503050406030204" pitchFamily="18" charset="0"/>
                      </a:rPr>
                      <m:t>𝑋</m:t>
                    </m:r>
                  </m:oMath>
                </a14:m>
                <a:r>
                  <a:rPr lang="it-IT" sz="2000" dirty="0">
                    <a:latin typeface="Arial Nova" panose="020B0504020202020204" pitchFamily="34" charset="0"/>
                  </a:rPr>
                  <a:t> stesso. Infatti </a:t>
                </a:r>
                <a14:m>
                  <m:oMath xmlns:m="http://schemas.openxmlformats.org/officeDocument/2006/math">
                    <m:r>
                      <a:rPr lang="it-IT" sz="2000" b="0" i="1" smtClean="0">
                        <a:latin typeface="Cambria Math" panose="02040503050406030204" pitchFamily="18" charset="0"/>
                      </a:rPr>
                      <m:t>𝑋</m:t>
                    </m:r>
                    <m:r>
                      <a:rPr lang="it-IT" sz="2000" b="0" i="1" smtClean="0">
                        <a:latin typeface="Cambria Math" panose="02040503050406030204" pitchFamily="18" charset="0"/>
                      </a:rPr>
                      <m:t>=</m:t>
                    </m:r>
                    <m:r>
                      <a:rPr lang="it-IT" sz="2000" b="0" i="1" smtClean="0">
                        <a:latin typeface="Cambria Math" panose="02040503050406030204" pitchFamily="18" charset="0"/>
                      </a:rPr>
                      <m:t>𝑃</m:t>
                    </m:r>
                    <m:r>
                      <a:rPr lang="it-IT" sz="2000" b="0" i="1" smtClean="0">
                        <a:latin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𝑇</m:t>
                    </m:r>
                  </m:oMath>
                </a14:m>
                <a:r>
                  <a:rPr lang="it-IT" sz="2000" dirty="0">
                    <a:latin typeface="Arial Nova" panose="020B0504020202020204" pitchFamily="34" charset="0"/>
                  </a:rPr>
                  <a:t>.</a:t>
                </a:r>
              </a:p>
            </p:txBody>
          </p:sp>
        </mc:Choice>
        <mc:Fallback xmlns="">
          <p:sp>
            <p:nvSpPr>
              <p:cNvPr id="5" name="CasellaDiTesto 4">
                <a:extLst>
                  <a:ext uri="{FF2B5EF4-FFF2-40B4-BE49-F238E27FC236}">
                    <a16:creationId xmlns:a16="http://schemas.microsoft.com/office/drawing/2014/main" id="{AA134AF8-9256-4299-85EB-20E9DE6DF251}"/>
                  </a:ext>
                </a:extLst>
              </p:cNvPr>
              <p:cNvSpPr txBox="1">
                <a:spLocks noRot="1" noChangeAspect="1" noMove="1" noResize="1" noEditPoints="1" noAdjustHandles="1" noChangeArrowheads="1" noChangeShapeType="1" noTextEdit="1"/>
              </p:cNvSpPr>
              <p:nvPr/>
            </p:nvSpPr>
            <p:spPr>
              <a:xfrm>
                <a:off x="581192" y="5984685"/>
                <a:ext cx="11029616" cy="707886"/>
              </a:xfrm>
              <a:prstGeom prst="rect">
                <a:avLst/>
              </a:prstGeom>
              <a:blipFill>
                <a:blip r:embed="rId3"/>
                <a:stretch>
                  <a:fillRect l="-552" t="-4310" r="-829" b="-15517"/>
                </a:stretch>
              </a:blipFill>
            </p:spPr>
            <p:txBody>
              <a:bodyPr/>
              <a:lstStyle/>
              <a:p>
                <a:r>
                  <a:rPr lang="it-IT">
                    <a:noFill/>
                  </a:rPr>
                  <a:t> </a:t>
                </a:r>
              </a:p>
            </p:txBody>
          </p:sp>
        </mc:Fallback>
      </mc:AlternateContent>
      <p:grpSp>
        <p:nvGrpSpPr>
          <p:cNvPr id="29" name="Gruppo 28">
            <a:extLst>
              <a:ext uri="{FF2B5EF4-FFF2-40B4-BE49-F238E27FC236}">
                <a16:creationId xmlns:a16="http://schemas.microsoft.com/office/drawing/2014/main" id="{7E0F08D7-F14B-4589-AFD6-E204097C8F8C}"/>
              </a:ext>
            </a:extLst>
          </p:cNvPr>
          <p:cNvGrpSpPr/>
          <p:nvPr/>
        </p:nvGrpSpPr>
        <p:grpSpPr>
          <a:xfrm>
            <a:off x="4641432" y="4576195"/>
            <a:ext cx="2964375" cy="1268404"/>
            <a:chOff x="3809999" y="4534970"/>
            <a:chExt cx="3040492" cy="1225994"/>
          </a:xfrm>
        </p:grpSpPr>
        <p:sp>
          <p:nvSpPr>
            <p:cNvPr id="6" name="Ovale 5">
              <a:extLst>
                <a:ext uri="{FF2B5EF4-FFF2-40B4-BE49-F238E27FC236}">
                  <a16:creationId xmlns:a16="http://schemas.microsoft.com/office/drawing/2014/main" id="{7AC71421-3052-43F1-A0B3-EF2D7A91D511}"/>
                </a:ext>
              </a:extLst>
            </p:cNvPr>
            <p:cNvSpPr/>
            <p:nvPr/>
          </p:nvSpPr>
          <p:spPr>
            <a:xfrm>
              <a:off x="5863392" y="4534970"/>
              <a:ext cx="930442" cy="887326"/>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6">
              <a:extLst>
                <a:ext uri="{FF2B5EF4-FFF2-40B4-BE49-F238E27FC236}">
                  <a16:creationId xmlns:a16="http://schemas.microsoft.com/office/drawing/2014/main" id="{54F6DBEF-E328-4A50-9E65-434266D460CC}"/>
                </a:ext>
              </a:extLst>
            </p:cNvPr>
            <p:cNvSpPr/>
            <p:nvPr/>
          </p:nvSpPr>
          <p:spPr>
            <a:xfrm>
              <a:off x="3809999" y="4534970"/>
              <a:ext cx="930442" cy="887326"/>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 name="Connettore curvo 8">
              <a:extLst>
                <a:ext uri="{FF2B5EF4-FFF2-40B4-BE49-F238E27FC236}">
                  <a16:creationId xmlns:a16="http://schemas.microsoft.com/office/drawing/2014/main" id="{37DDFB7F-42EF-45FD-806E-03FD687B71AE}"/>
                </a:ext>
              </a:extLst>
            </p:cNvPr>
            <p:cNvCxnSpPr>
              <a:cxnSpLocks/>
              <a:stCxn id="7" idx="7"/>
              <a:endCxn id="6" idx="1"/>
            </p:cNvCxnSpPr>
            <p:nvPr/>
          </p:nvCxnSpPr>
          <p:spPr>
            <a:xfrm rot="5400000" flipH="1" flipV="1">
              <a:off x="5301916" y="3967181"/>
              <a:ext cx="12700" cy="1395471"/>
            </a:xfrm>
            <a:prstGeom prst="curvedConnector3">
              <a:avLst>
                <a:gd name="adj1" fmla="val 2823197"/>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curvo 11">
              <a:extLst>
                <a:ext uri="{FF2B5EF4-FFF2-40B4-BE49-F238E27FC236}">
                  <a16:creationId xmlns:a16="http://schemas.microsoft.com/office/drawing/2014/main" id="{4C52FB37-33FC-404F-A6B4-AD1FC6BE45D2}"/>
                </a:ext>
              </a:extLst>
            </p:cNvPr>
            <p:cNvCxnSpPr>
              <a:cxnSpLocks/>
              <a:stCxn id="6" idx="3"/>
              <a:endCxn id="7" idx="5"/>
            </p:cNvCxnSpPr>
            <p:nvPr/>
          </p:nvCxnSpPr>
          <p:spPr>
            <a:xfrm rot="5400000">
              <a:off x="5301917" y="4594615"/>
              <a:ext cx="12700" cy="1395471"/>
            </a:xfrm>
            <a:prstGeom prst="curvedConnector3">
              <a:avLst>
                <a:gd name="adj1" fmla="val 28231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6B56834C-F34B-4E84-8150-3D87D6DDD032}"/>
                </a:ext>
              </a:extLst>
            </p:cNvPr>
            <p:cNvSpPr txBox="1"/>
            <p:nvPr/>
          </p:nvSpPr>
          <p:spPr>
            <a:xfrm>
              <a:off x="4118342" y="4793967"/>
              <a:ext cx="313755" cy="369332"/>
            </a:xfrm>
            <a:prstGeom prst="rect">
              <a:avLst/>
            </a:prstGeom>
            <a:noFill/>
          </p:spPr>
          <p:txBody>
            <a:bodyPr wrap="square" rtlCol="0">
              <a:spAutoFit/>
            </a:bodyPr>
            <a:lstStyle/>
            <a:p>
              <a:r>
                <a:rPr lang="it-IT" dirty="0">
                  <a:solidFill>
                    <a:schemeClr val="bg2">
                      <a:lumMod val="25000"/>
                    </a:schemeClr>
                  </a:solidFill>
                </a:rPr>
                <a:t>z</a:t>
              </a:r>
            </a:p>
          </p:txBody>
        </p:sp>
        <p:sp>
          <p:nvSpPr>
            <p:cNvPr id="14" name="CasellaDiTesto 13">
              <a:extLst>
                <a:ext uri="{FF2B5EF4-FFF2-40B4-BE49-F238E27FC236}">
                  <a16:creationId xmlns:a16="http://schemas.microsoft.com/office/drawing/2014/main" id="{1FC3A574-BF91-4540-8056-956F7E8FE6EB}"/>
                </a:ext>
              </a:extLst>
            </p:cNvPr>
            <p:cNvSpPr txBox="1"/>
            <p:nvPr/>
          </p:nvSpPr>
          <p:spPr>
            <a:xfrm>
              <a:off x="6205313" y="4793967"/>
              <a:ext cx="238017" cy="369332"/>
            </a:xfrm>
            <a:prstGeom prst="rect">
              <a:avLst/>
            </a:prstGeom>
            <a:noFill/>
          </p:spPr>
          <p:txBody>
            <a:bodyPr wrap="square" rtlCol="0">
              <a:spAutoFit/>
            </a:bodyPr>
            <a:lstStyle/>
            <a:p>
              <a:r>
                <a:rPr lang="it-IT" dirty="0">
                  <a:solidFill>
                    <a:schemeClr val="bg2">
                      <a:lumMod val="25000"/>
                    </a:schemeClr>
                  </a:solidFill>
                </a:rPr>
                <a:t>y</a:t>
              </a:r>
            </a:p>
          </p:txBody>
        </p:sp>
        <p:sp>
          <p:nvSpPr>
            <p:cNvPr id="18" name="CasellaDiTesto 17">
              <a:extLst>
                <a:ext uri="{FF2B5EF4-FFF2-40B4-BE49-F238E27FC236}">
                  <a16:creationId xmlns:a16="http://schemas.microsoft.com/office/drawing/2014/main" id="{C54D3FF9-86F0-4A72-AA23-8B8993D085D6}"/>
                </a:ext>
              </a:extLst>
            </p:cNvPr>
            <p:cNvSpPr txBox="1"/>
            <p:nvPr/>
          </p:nvSpPr>
          <p:spPr>
            <a:xfrm>
              <a:off x="3840510" y="5463478"/>
              <a:ext cx="770020" cy="297486"/>
            </a:xfrm>
            <a:prstGeom prst="rect">
              <a:avLst/>
            </a:prstGeom>
            <a:noFill/>
          </p:spPr>
          <p:txBody>
            <a:bodyPr wrap="square" rtlCol="0">
              <a:spAutoFit/>
            </a:bodyPr>
            <a:lstStyle/>
            <a:p>
              <a:r>
                <a:rPr lang="it-IT" sz="1400" dirty="0">
                  <a:latin typeface="Arial Nova" panose="020B0504020202020204" pitchFamily="34" charset="0"/>
                </a:rPr>
                <a:t>Preset</a:t>
              </a:r>
            </a:p>
          </p:txBody>
        </p:sp>
        <p:sp>
          <p:nvSpPr>
            <p:cNvPr id="19" name="CasellaDiTesto 18">
              <a:extLst>
                <a:ext uri="{FF2B5EF4-FFF2-40B4-BE49-F238E27FC236}">
                  <a16:creationId xmlns:a16="http://schemas.microsoft.com/office/drawing/2014/main" id="{B9E16859-6E87-4F89-A5E2-75543CA7BD5F}"/>
                </a:ext>
              </a:extLst>
            </p:cNvPr>
            <p:cNvSpPr txBox="1"/>
            <p:nvPr/>
          </p:nvSpPr>
          <p:spPr>
            <a:xfrm>
              <a:off x="6036166" y="5463478"/>
              <a:ext cx="814325" cy="297486"/>
            </a:xfrm>
            <a:prstGeom prst="rect">
              <a:avLst/>
            </a:prstGeom>
            <a:noFill/>
          </p:spPr>
          <p:txBody>
            <a:bodyPr wrap="square" rtlCol="0">
              <a:spAutoFit/>
            </a:bodyPr>
            <a:lstStyle/>
            <a:p>
              <a:r>
                <a:rPr lang="it-IT" sz="1400" dirty="0" err="1">
                  <a:latin typeface="Arial Nova" panose="020B0504020202020204" pitchFamily="34" charset="0"/>
                </a:rPr>
                <a:t>Postset</a:t>
              </a:r>
              <a:endParaRPr lang="it-IT" sz="1100" dirty="0">
                <a:latin typeface="Arial Nova" panose="020B0504020202020204" pitchFamily="34" charset="0"/>
              </a:endParaRPr>
            </a:p>
          </p:txBody>
        </p:sp>
      </p:grpSp>
    </p:spTree>
    <p:extLst>
      <p:ext uri="{BB962C8B-B14F-4D97-AF65-F5344CB8AC3E}">
        <p14:creationId xmlns:p14="http://schemas.microsoft.com/office/powerpoint/2010/main" val="241315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0C43D-19D0-4054-89E2-93B348E79BB7}"/>
              </a:ext>
            </a:extLst>
          </p:cNvPr>
          <p:cNvSpPr>
            <a:spLocks noGrp="1"/>
          </p:cNvSpPr>
          <p:nvPr>
            <p:ph type="title"/>
          </p:nvPr>
        </p:nvSpPr>
        <p:spPr/>
        <p:txBody>
          <a:bodyPr/>
          <a:lstStyle/>
          <a:p>
            <a:r>
              <a:rPr lang="it-IT" dirty="0"/>
              <a:t>Regola di scatto di una transizione</a:t>
            </a:r>
          </a:p>
        </p:txBody>
      </p:sp>
      <mc:AlternateContent xmlns:mc="http://schemas.openxmlformats.org/markup-compatibility/2006" xmlns:a14="http://schemas.microsoft.com/office/drawing/2010/main">
        <mc:Choice Requires="a14">
          <p:sp>
            <p:nvSpPr>
              <p:cNvPr id="5" name="Segnaposto contenuto 2">
                <a:extLst>
                  <a:ext uri="{FF2B5EF4-FFF2-40B4-BE49-F238E27FC236}">
                    <a16:creationId xmlns:a16="http://schemas.microsoft.com/office/drawing/2014/main" id="{DF20206E-9E09-41A5-B599-D838930EF9B8}"/>
                  </a:ext>
                </a:extLst>
              </p:cNvPr>
              <p:cNvSpPr>
                <a:spLocks noGrp="1"/>
              </p:cNvSpPr>
              <p:nvPr>
                <p:ph idx="1"/>
              </p:nvPr>
            </p:nvSpPr>
            <p:spPr>
              <a:xfrm>
                <a:off x="571500" y="1992627"/>
                <a:ext cx="11039308" cy="4636773"/>
              </a:xfrm>
            </p:spPr>
            <p:txBody>
              <a:bodyPr>
                <a:normAutofit/>
              </a:bodyPr>
              <a:lstStyle/>
              <a:p>
                <a:pPr marL="0" indent="0">
                  <a:buNone/>
                </a:pPr>
                <a:r>
                  <a:rPr lang="it-IT" sz="2000" dirty="0">
                    <a:solidFill>
                      <a:schemeClr val="bg2">
                        <a:lumMod val="25000"/>
                      </a:schemeClr>
                    </a:solidFill>
                    <a:latin typeface="Arial Nova" panose="020B0504020202020204" pitchFamily="34" charset="0"/>
                    <a:ea typeface="Calibri" panose="020F0502020204030204" pitchFamily="34" charset="0"/>
                  </a:rPr>
                  <a:t>Una transizione è </a:t>
                </a:r>
                <a:r>
                  <a:rPr lang="it-IT" sz="2000" dirty="0">
                    <a:solidFill>
                      <a:schemeClr val="bg2">
                        <a:lumMod val="25000"/>
                      </a:schemeClr>
                    </a:solidFill>
                    <a:latin typeface="Arial Nova" panose="020B0504020202020204" pitchFamily="34" charset="0"/>
                    <a:ea typeface="CMR12"/>
                  </a:rPr>
                  <a:t>abilitata se tutti i posti del suo preset contengono un numero di token, cioè di risorse, che sia maggiore o uguale al peso dell’arco che li connette alla transizione.</a:t>
                </a:r>
                <a:endParaRPr lang="it-IT" sz="2000" dirty="0">
                  <a:solidFill>
                    <a:schemeClr val="bg2">
                      <a:lumMod val="25000"/>
                    </a:schemeClr>
                  </a:solidFill>
                  <a:effectLst/>
                  <a:latin typeface="Arial Nova" panose="020B0504020202020204" pitchFamily="34" charset="0"/>
                  <a:ea typeface="Calibri" panose="020F0502020204030204" pitchFamily="34" charset="0"/>
                </a:endParaRPr>
              </a:p>
              <a:p>
                <a:pPr marL="0" indent="0">
                  <a:buNone/>
                </a:pPr>
                <a:r>
                  <a:rPr lang="it-IT" sz="2000" dirty="0">
                    <a:solidFill>
                      <a:schemeClr val="bg2">
                        <a:lumMod val="25000"/>
                      </a:schemeClr>
                    </a:solidFill>
                    <a:effectLst/>
                    <a:latin typeface="Arial Nova" panose="020B0504020202020204" pitchFamily="34" charset="0"/>
                    <a:ea typeface="Calibri" panose="020F0502020204030204" pitchFamily="34" charset="0"/>
                  </a:rPr>
                  <a:t>Dunque, se la transizione t viene scelta per lo scatto, la marcatura della rete si modifica in questo modo:</a:t>
                </a:r>
                <a:endParaRPr lang="it-IT" sz="2000" b="0" i="1" dirty="0">
                  <a:solidFill>
                    <a:schemeClr val="bg2">
                      <a:lumMod val="25000"/>
                    </a:schemeClr>
                  </a:solidFill>
                  <a:effectLst/>
                  <a:latin typeface="Cambria Math" panose="02040503050406030204" pitchFamily="18" charset="0"/>
                  <a:ea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it-IT" sz="2000" b="0" i="1" smtClean="0">
                          <a:solidFill>
                            <a:schemeClr val="bg2">
                              <a:lumMod val="25000"/>
                            </a:schemeClr>
                          </a:solidFill>
                          <a:effectLst/>
                          <a:latin typeface="Cambria Math" panose="02040503050406030204" pitchFamily="18" charset="0"/>
                          <a:ea typeface="Calibri" panose="020F0502020204030204" pitchFamily="34" charset="0"/>
                        </a:rPr>
                        <m:t>𝑀</m:t>
                      </m:r>
                      <m:r>
                        <a:rPr lang="it-IT" sz="2000" b="0" i="1" smtClean="0">
                          <a:solidFill>
                            <a:schemeClr val="bg2">
                              <a:lumMod val="25000"/>
                            </a:schemeClr>
                          </a:solidFill>
                          <a:effectLst/>
                          <a:latin typeface="Cambria Math" panose="02040503050406030204" pitchFamily="18" charset="0"/>
                          <a:ea typeface="Calibri" panose="020F0502020204030204" pitchFamily="34" charset="0"/>
                        </a:rPr>
                        <m:t> [ </m:t>
                      </m:r>
                      <m:r>
                        <a:rPr lang="it-IT" sz="2000" b="0" i="1" smtClean="0">
                          <a:solidFill>
                            <a:schemeClr val="bg2">
                              <a:lumMod val="25000"/>
                            </a:schemeClr>
                          </a:solidFill>
                          <a:effectLst/>
                          <a:latin typeface="Cambria Math" panose="02040503050406030204" pitchFamily="18" charset="0"/>
                          <a:ea typeface="Calibri" panose="020F0502020204030204" pitchFamily="34" charset="0"/>
                        </a:rPr>
                        <m:t>𝑡</m:t>
                      </m:r>
                      <m:r>
                        <a:rPr lang="it-IT" sz="2000" b="0" i="1" smtClean="0">
                          <a:solidFill>
                            <a:schemeClr val="bg2">
                              <a:lumMod val="25000"/>
                            </a:schemeClr>
                          </a:solidFill>
                          <a:effectLst/>
                          <a:latin typeface="Cambria Math" panose="02040503050406030204" pitchFamily="18" charset="0"/>
                          <a:ea typeface="Calibri" panose="020F0502020204030204" pitchFamily="34" charset="0"/>
                        </a:rPr>
                        <m:t>&gt; </m:t>
                      </m:r>
                      <m:sSup>
                        <m:sSupPr>
                          <m:ctrlPr>
                            <a:rPr lang="it-IT" sz="2000" b="0" i="1" smtClean="0">
                              <a:solidFill>
                                <a:schemeClr val="bg2">
                                  <a:lumMod val="25000"/>
                                </a:schemeClr>
                              </a:solidFill>
                              <a:effectLst/>
                              <a:latin typeface="Cambria Math" panose="02040503050406030204" pitchFamily="18" charset="0"/>
                            </a:rPr>
                          </m:ctrlPr>
                        </m:sSupPr>
                        <m:e>
                          <m:r>
                            <a:rPr lang="it-IT" sz="2000" b="0" i="1" smtClean="0">
                              <a:solidFill>
                                <a:schemeClr val="bg2">
                                  <a:lumMod val="25000"/>
                                </a:schemeClr>
                              </a:solidFill>
                              <a:effectLst/>
                              <a:latin typeface="Cambria Math" panose="02040503050406030204" pitchFamily="18" charset="0"/>
                            </a:rPr>
                            <m:t>𝑀</m:t>
                          </m:r>
                        </m:e>
                        <m:sup>
                          <m:r>
                            <a:rPr lang="it-IT" sz="2000" b="0" i="1" smtClean="0">
                              <a:solidFill>
                                <a:schemeClr val="bg2">
                                  <a:lumMod val="25000"/>
                                </a:schemeClr>
                              </a:solidFill>
                              <a:effectLst/>
                              <a:latin typeface="Cambria Math" panose="02040503050406030204" pitchFamily="18" charset="0"/>
                            </a:rPr>
                            <m:t>′</m:t>
                          </m:r>
                        </m:sup>
                      </m:sSup>
                    </m:oMath>
                  </m:oMathPara>
                </a14:m>
                <a:endParaRPr lang="it-IT" sz="2000" dirty="0">
                  <a:solidFill>
                    <a:schemeClr val="bg2">
                      <a:lumMod val="25000"/>
                    </a:schemeClr>
                  </a:solidFill>
                  <a:effectLst/>
                  <a:latin typeface="Arial Nova" panose="020B0504020202020204" pitchFamily="34" charset="0"/>
                  <a:ea typeface="Calibri" panose="020F0502020204030204" pitchFamily="34" charset="0"/>
                </a:endParaRPr>
              </a:p>
              <a:p>
                <a:pPr marL="0" indent="0">
                  <a:buNone/>
                </a:pPr>
                <a:endParaRPr lang="it-IT" sz="2000" dirty="0">
                  <a:solidFill>
                    <a:schemeClr val="bg2">
                      <a:lumMod val="25000"/>
                    </a:schemeClr>
                  </a:solidFill>
                  <a:effectLst/>
                  <a:latin typeface="Arial Nova" panose="020B0504020202020204" pitchFamily="34" charset="0"/>
                  <a:ea typeface="Calibri" panose="020F0502020204030204" pitchFamily="34" charset="0"/>
                </a:endParaRPr>
              </a:p>
              <a:p>
                <a:pPr marL="0" indent="0">
                  <a:buNone/>
                </a:pPr>
                <a:r>
                  <a:rPr lang="it-IT" sz="2000" dirty="0">
                    <a:solidFill>
                      <a:schemeClr val="bg2">
                        <a:lumMod val="25000"/>
                      </a:schemeClr>
                    </a:solidFill>
                    <a:latin typeface="Arial Nova" panose="020B0504020202020204" pitchFamily="34" charset="0"/>
                    <a:ea typeface="Calibri" panose="020F0502020204030204" pitchFamily="34" charset="0"/>
                  </a:rPr>
                  <a:t>Le proprietà che vengono garantite sono le seguenti:</a:t>
                </a:r>
              </a:p>
              <a:p>
                <a14:m>
                  <m:oMath xmlns:m="http://schemas.openxmlformats.org/officeDocument/2006/math">
                    <m:sSup>
                      <m:sSupPr>
                        <m:ctrlPr>
                          <a:rPr lang="it-IT" sz="200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𝑀</m:t>
                        </m:r>
                      </m:e>
                      <m:sup>
                        <m:r>
                          <a:rPr lang="it-IT" sz="2000" b="0" i="1" smtClean="0">
                            <a:latin typeface="Cambria Math" panose="02040503050406030204" pitchFamily="18" charset="0"/>
                            <a:ea typeface="Cambria Math" panose="02040503050406030204" pitchFamily="18" charset="0"/>
                          </a:rPr>
                          <m:t>′</m:t>
                        </m:r>
                      </m:sup>
                    </m:sSup>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𝑀</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𝑊</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𝑡</m:t>
                    </m:r>
                    <m:r>
                      <a:rPr lang="it-IT" sz="2000" b="0" i="1" smtClean="0">
                        <a:latin typeface="Cambria Math" panose="02040503050406030204" pitchFamily="18" charset="0"/>
                        <a:ea typeface="Cambria Math" panose="02040503050406030204" pitchFamily="18" charset="0"/>
                      </a:rPr>
                      <m:t>)</m:t>
                    </m:r>
                  </m:oMath>
                </a14:m>
                <a:r>
                  <a:rPr lang="it-IT" sz="2000" dirty="0">
                    <a:ea typeface="Cambria Math" panose="02040503050406030204" pitchFamily="18" charset="0"/>
                  </a:rPr>
                  <a:t>, </a:t>
                </a:r>
                <a14:m>
                  <m:oMath xmlns:m="http://schemas.openxmlformats.org/officeDocument/2006/math">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𝑃𝑟𝑒</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𝑃𝑜𝑠𝑡</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oMath>
                </a14:m>
                <a:r>
                  <a:rPr lang="it-IT" sz="2000" dirty="0"/>
                  <a:t>;</a:t>
                </a:r>
              </a:p>
              <a:p>
                <a14:m>
                  <m:oMath xmlns:m="http://schemas.openxmlformats.org/officeDocument/2006/math">
                    <m:sSup>
                      <m:sSupPr>
                        <m:ctrlPr>
                          <a:rPr lang="it-IT" sz="200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𝑀</m:t>
                        </m:r>
                      </m:e>
                      <m:sup>
                        <m:r>
                          <a:rPr lang="it-IT" sz="2000" b="0" i="1" smtClean="0">
                            <a:latin typeface="Cambria Math" panose="02040503050406030204" pitchFamily="18" charset="0"/>
                            <a:ea typeface="Cambria Math" panose="02040503050406030204" pitchFamily="18" charset="0"/>
                          </a:rPr>
                          <m:t>′</m:t>
                        </m:r>
                      </m:sup>
                    </m:sSup>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𝑀</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𝑊</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𝑡</m:t>
                    </m:r>
                    <m:r>
                      <a:rPr lang="it-IT" sz="2000" b="0" i="1" smtClean="0">
                        <a:latin typeface="Cambria Math" panose="02040503050406030204" pitchFamily="18" charset="0"/>
                        <a:ea typeface="Cambria Math" panose="02040503050406030204" pitchFamily="18" charset="0"/>
                      </a:rPr>
                      <m:t>)</m:t>
                    </m:r>
                  </m:oMath>
                </a14:m>
                <a:r>
                  <a:rPr lang="it-IT" sz="2000" dirty="0">
                    <a:ea typeface="Cambria Math" panose="02040503050406030204" pitchFamily="18" charset="0"/>
                  </a:rPr>
                  <a:t>, </a:t>
                </a:r>
                <a14:m>
                  <m:oMath xmlns:m="http://schemas.openxmlformats.org/officeDocument/2006/math">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𝑃𝑜𝑠𝑡</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𝑃𝑟𝑒</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oMath>
                </a14:m>
                <a:r>
                  <a:rPr lang="it-IT" sz="2000" dirty="0"/>
                  <a:t>;</a:t>
                </a:r>
              </a:p>
              <a:p>
                <a14:m>
                  <m:oMath xmlns:m="http://schemas.openxmlformats.org/officeDocument/2006/math">
                    <m:sSup>
                      <m:sSupPr>
                        <m:ctrlPr>
                          <a:rPr lang="it-IT" sz="200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𝑀</m:t>
                        </m:r>
                      </m:e>
                      <m:sup>
                        <m:r>
                          <a:rPr lang="it-IT" sz="2000" b="0" i="1" smtClean="0">
                            <a:latin typeface="Cambria Math" panose="02040503050406030204" pitchFamily="18" charset="0"/>
                            <a:ea typeface="Cambria Math" panose="02040503050406030204" pitchFamily="18" charset="0"/>
                          </a:rPr>
                          <m:t>′</m:t>
                        </m:r>
                      </m:sup>
                    </m:sSup>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𝑀</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𝑊</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𝑡</m:t>
                        </m:r>
                      </m:e>
                    </m:d>
                    <m:r>
                      <a:rPr lang="it-IT" sz="2000" i="1">
                        <a:latin typeface="Cambria Math" panose="02040503050406030204" pitchFamily="18" charset="0"/>
                        <a:ea typeface="Cambria Math" panose="02040503050406030204" pitchFamily="18" charset="0"/>
                      </a:rPr>
                      <m:t>+</m:t>
                    </m:r>
                    <m:r>
                      <a:rPr lang="it-IT" sz="2000" i="1">
                        <a:latin typeface="Cambria Math" panose="02040503050406030204" pitchFamily="18" charset="0"/>
                        <a:ea typeface="Cambria Math" panose="02040503050406030204" pitchFamily="18" charset="0"/>
                      </a:rPr>
                      <m:t>𝑊</m:t>
                    </m:r>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𝑡</m:t>
                    </m:r>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𝑝</m:t>
                    </m:r>
                    <m:r>
                      <a:rPr lang="it-IT" sz="2000" i="1">
                        <a:latin typeface="Cambria Math" panose="02040503050406030204" pitchFamily="18" charset="0"/>
                        <a:ea typeface="Cambria Math" panose="02040503050406030204" pitchFamily="18" charset="0"/>
                      </a:rPr>
                      <m:t>)</m:t>
                    </m:r>
                  </m:oMath>
                </a14:m>
                <a:r>
                  <a:rPr lang="it-IT" sz="2000" dirty="0">
                    <a:ea typeface="Cambria Math" panose="02040503050406030204" pitchFamily="18" charset="0"/>
                  </a:rPr>
                  <a:t>, </a:t>
                </a:r>
                <a14:m>
                  <m:oMath xmlns:m="http://schemas.openxmlformats.org/officeDocument/2006/math">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𝑃𝑟𝑒</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r>
                      <a:rPr lang="it-IT" sz="2000" i="1">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𝑃𝑜𝑠𝑡</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oMath>
                </a14:m>
                <a:r>
                  <a:rPr lang="it-IT" sz="2000" dirty="0"/>
                  <a:t>;</a:t>
                </a:r>
              </a:p>
              <a:p>
                <a14:m>
                  <m:oMath xmlns:m="http://schemas.openxmlformats.org/officeDocument/2006/math">
                    <m:sSup>
                      <m:sSupPr>
                        <m:ctrlPr>
                          <a:rPr lang="it-IT" sz="200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𝑀</m:t>
                        </m:r>
                      </m:e>
                      <m:sup>
                        <m:r>
                          <a:rPr lang="it-IT" sz="2000" b="0" i="1" smtClean="0">
                            <a:latin typeface="Cambria Math" panose="02040503050406030204" pitchFamily="18" charset="0"/>
                            <a:ea typeface="Cambria Math" panose="02040503050406030204" pitchFamily="18" charset="0"/>
                          </a:rPr>
                          <m:t>′</m:t>
                        </m:r>
                      </m:sup>
                    </m:sSup>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𝑀</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𝑝</m:t>
                        </m:r>
                      </m:e>
                    </m:d>
                  </m:oMath>
                </a14:m>
                <a:r>
                  <a:rPr lang="it-IT" sz="2000" dirty="0">
                    <a:ea typeface="Cambria Math" panose="02040503050406030204" pitchFamily="18" charset="0"/>
                  </a:rPr>
                  <a:t>, </a:t>
                </a:r>
                <a14:m>
                  <m:oMath xmlns:m="http://schemas.openxmlformats.org/officeDocument/2006/math">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𝑝</m:t>
                    </m:r>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m:t>
                    </m:r>
                    <m:r>
                      <a:rPr lang="it-IT" sz="2000" b="0" i="1" smtClean="0">
                        <a:latin typeface="Cambria Math" panose="02040503050406030204" pitchFamily="18" charset="0"/>
                        <a:ea typeface="Cambria Math" panose="02040503050406030204" pitchFamily="18" charset="0"/>
                      </a:rPr>
                      <m:t> −(</m:t>
                    </m:r>
                    <m:r>
                      <a:rPr lang="it-IT" sz="2000" b="0" i="1" smtClean="0">
                        <a:latin typeface="Cambria Math" panose="02040503050406030204" pitchFamily="18" charset="0"/>
                        <a:ea typeface="Cambria Math" panose="02040503050406030204" pitchFamily="18" charset="0"/>
                      </a:rPr>
                      <m:t>𝑃𝑟𝑒</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r>
                      <a:rPr lang="it-IT" sz="200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𝑃𝑜𝑠𝑡</m:t>
                    </m:r>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𝑡</m:t>
                        </m:r>
                      </m:e>
                    </m:d>
                    <m:r>
                      <a:rPr lang="it-IT" sz="2000" b="0" i="1" smtClean="0">
                        <a:latin typeface="Cambria Math" panose="02040503050406030204" pitchFamily="18" charset="0"/>
                        <a:ea typeface="Cambria Math" panose="02040503050406030204" pitchFamily="18" charset="0"/>
                      </a:rPr>
                      <m:t>)</m:t>
                    </m:r>
                  </m:oMath>
                </a14:m>
                <a:r>
                  <a:rPr lang="it-IT" sz="2000" dirty="0"/>
                  <a:t>;</a:t>
                </a:r>
              </a:p>
            </p:txBody>
          </p:sp>
        </mc:Choice>
        <mc:Fallback xmlns="">
          <p:sp>
            <p:nvSpPr>
              <p:cNvPr id="5" name="Segnaposto contenuto 2">
                <a:extLst>
                  <a:ext uri="{FF2B5EF4-FFF2-40B4-BE49-F238E27FC236}">
                    <a16:creationId xmlns:a16="http://schemas.microsoft.com/office/drawing/2014/main" id="{DF20206E-9E09-41A5-B599-D838930EF9B8}"/>
                  </a:ext>
                </a:extLst>
              </p:cNvPr>
              <p:cNvSpPr>
                <a:spLocks noGrp="1" noRot="1" noChangeAspect="1" noMove="1" noResize="1" noEditPoints="1" noAdjustHandles="1" noChangeArrowheads="1" noChangeShapeType="1" noTextEdit="1"/>
              </p:cNvSpPr>
              <p:nvPr>
                <p:ph idx="1"/>
              </p:nvPr>
            </p:nvSpPr>
            <p:spPr>
              <a:xfrm>
                <a:off x="571500" y="1992627"/>
                <a:ext cx="11039308" cy="4636773"/>
              </a:xfrm>
              <a:blipFill>
                <a:blip r:embed="rId2"/>
                <a:stretch>
                  <a:fillRect l="-607" r="-1049" b="-657"/>
                </a:stretch>
              </a:blipFill>
            </p:spPr>
            <p:txBody>
              <a:bodyPr/>
              <a:lstStyle/>
              <a:p>
                <a:r>
                  <a:rPr lang="it-IT">
                    <a:noFill/>
                  </a:rPr>
                  <a:t> </a:t>
                </a:r>
              </a:p>
            </p:txBody>
          </p:sp>
        </mc:Fallback>
      </mc:AlternateContent>
      <p:grpSp>
        <p:nvGrpSpPr>
          <p:cNvPr id="88" name="Gruppo 87">
            <a:extLst>
              <a:ext uri="{FF2B5EF4-FFF2-40B4-BE49-F238E27FC236}">
                <a16:creationId xmlns:a16="http://schemas.microsoft.com/office/drawing/2014/main" id="{09F3819E-0181-4D48-B3D0-6D3849756633}"/>
              </a:ext>
            </a:extLst>
          </p:cNvPr>
          <p:cNvGrpSpPr/>
          <p:nvPr/>
        </p:nvGrpSpPr>
        <p:grpSpPr>
          <a:xfrm>
            <a:off x="8545160" y="3775056"/>
            <a:ext cx="3065648" cy="2380788"/>
            <a:chOff x="8526002" y="3245366"/>
            <a:chExt cx="3065648" cy="2380788"/>
          </a:xfrm>
        </p:grpSpPr>
        <p:sp>
          <p:nvSpPr>
            <p:cNvPr id="7" name="Connettore 6">
              <a:extLst>
                <a:ext uri="{FF2B5EF4-FFF2-40B4-BE49-F238E27FC236}">
                  <a16:creationId xmlns:a16="http://schemas.microsoft.com/office/drawing/2014/main" id="{7AE42771-1F86-4949-B880-B063AF702644}"/>
                </a:ext>
              </a:extLst>
            </p:cNvPr>
            <p:cNvSpPr/>
            <p:nvPr/>
          </p:nvSpPr>
          <p:spPr>
            <a:xfrm>
              <a:off x="10757460" y="3898225"/>
              <a:ext cx="834190" cy="80210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onnettore 7">
              <a:extLst>
                <a:ext uri="{FF2B5EF4-FFF2-40B4-BE49-F238E27FC236}">
                  <a16:creationId xmlns:a16="http://schemas.microsoft.com/office/drawing/2014/main" id="{D781256C-EC2B-467D-A28F-285AF06FD7C8}"/>
                </a:ext>
              </a:extLst>
            </p:cNvPr>
            <p:cNvSpPr/>
            <p:nvPr/>
          </p:nvSpPr>
          <p:spPr>
            <a:xfrm>
              <a:off x="8526002" y="3245366"/>
              <a:ext cx="834190" cy="80210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onnettore 8">
              <a:extLst>
                <a:ext uri="{FF2B5EF4-FFF2-40B4-BE49-F238E27FC236}">
                  <a16:creationId xmlns:a16="http://schemas.microsoft.com/office/drawing/2014/main" id="{55F6F679-244A-4CAF-8C32-30A2A0DD8940}"/>
                </a:ext>
              </a:extLst>
            </p:cNvPr>
            <p:cNvSpPr/>
            <p:nvPr/>
          </p:nvSpPr>
          <p:spPr>
            <a:xfrm>
              <a:off x="8526402" y="4446328"/>
              <a:ext cx="834190" cy="802105"/>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898F7554-572E-4E17-BD95-7DBB5E277A93}"/>
                </a:ext>
              </a:extLst>
            </p:cNvPr>
            <p:cNvSpPr/>
            <p:nvPr/>
          </p:nvSpPr>
          <p:spPr>
            <a:xfrm>
              <a:off x="10108949" y="3745824"/>
              <a:ext cx="115124" cy="11069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3E7DE5B3-8D5D-41D9-B241-849F18997A6C}"/>
                </a:ext>
              </a:extLst>
            </p:cNvPr>
            <p:cNvCxnSpPr>
              <a:stCxn id="10" idx="3"/>
              <a:endCxn id="7" idx="2"/>
            </p:cNvCxnSpPr>
            <p:nvPr/>
          </p:nvCxnSpPr>
          <p:spPr>
            <a:xfrm>
              <a:off x="10224073" y="4299277"/>
              <a:ext cx="533387" cy="1"/>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5" name="Connettore 2 14">
              <a:extLst>
                <a:ext uri="{FF2B5EF4-FFF2-40B4-BE49-F238E27FC236}">
                  <a16:creationId xmlns:a16="http://schemas.microsoft.com/office/drawing/2014/main" id="{D749D8B2-CAFE-4A64-BA8D-F03C36C1AB1D}"/>
                </a:ext>
              </a:extLst>
            </p:cNvPr>
            <p:cNvCxnSpPr>
              <a:cxnSpLocks/>
              <a:stCxn id="8" idx="6"/>
            </p:cNvCxnSpPr>
            <p:nvPr/>
          </p:nvCxnSpPr>
          <p:spPr>
            <a:xfrm>
              <a:off x="9360192" y="3646419"/>
              <a:ext cx="748757" cy="382619"/>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6" name="Connettore curvo 45">
              <a:extLst>
                <a:ext uri="{FF2B5EF4-FFF2-40B4-BE49-F238E27FC236}">
                  <a16:creationId xmlns:a16="http://schemas.microsoft.com/office/drawing/2014/main" id="{9C215794-7882-4068-8614-8B19FC39E170}"/>
                </a:ext>
              </a:extLst>
            </p:cNvPr>
            <p:cNvCxnSpPr>
              <a:cxnSpLocks/>
              <a:stCxn id="9" idx="7"/>
            </p:cNvCxnSpPr>
            <p:nvPr/>
          </p:nvCxnSpPr>
          <p:spPr>
            <a:xfrm rot="16200000" flipH="1">
              <a:off x="9626946" y="4175276"/>
              <a:ext cx="83904" cy="860941"/>
            </a:xfrm>
            <a:prstGeom prst="curvedConnector4">
              <a:avLst>
                <a:gd name="adj1" fmla="val -272454"/>
                <a:gd name="adj2" fmla="val 82664"/>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71" name="Connettore curvo 70">
              <a:extLst>
                <a:ext uri="{FF2B5EF4-FFF2-40B4-BE49-F238E27FC236}">
                  <a16:creationId xmlns:a16="http://schemas.microsoft.com/office/drawing/2014/main" id="{419CC906-F36E-471D-A287-425CAAD2F885}"/>
                </a:ext>
              </a:extLst>
            </p:cNvPr>
            <p:cNvCxnSpPr>
              <a:stCxn id="10" idx="2"/>
              <a:endCxn id="9" idx="6"/>
            </p:cNvCxnSpPr>
            <p:nvPr/>
          </p:nvCxnSpPr>
          <p:spPr>
            <a:xfrm rot="5400000" flipH="1">
              <a:off x="9760878" y="4447096"/>
              <a:ext cx="5348" cy="805919"/>
            </a:xfrm>
            <a:prstGeom prst="curvedConnector4">
              <a:avLst>
                <a:gd name="adj1" fmla="val -4274495"/>
                <a:gd name="adj2" fmla="val 53571"/>
              </a:avLst>
            </a:prstGeom>
            <a:ln w="1905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79" name="CasellaDiTesto 78">
                  <a:extLst>
                    <a:ext uri="{FF2B5EF4-FFF2-40B4-BE49-F238E27FC236}">
                      <a16:creationId xmlns:a16="http://schemas.microsoft.com/office/drawing/2014/main" id="{749D505C-602A-4927-8966-7D514B1E0219}"/>
                    </a:ext>
                  </a:extLst>
                </p:cNvPr>
                <p:cNvSpPr txBox="1"/>
                <p:nvPr/>
              </p:nvSpPr>
              <p:spPr>
                <a:xfrm>
                  <a:off x="9987959" y="3327810"/>
                  <a:ext cx="14099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1</m:t>
                            </m:r>
                          </m:sub>
                        </m:sSub>
                        <m:r>
                          <a:rPr lang="it-IT" b="0" i="1" smtClean="0">
                            <a:latin typeface="Cambria Math" panose="02040503050406030204" pitchFamily="18" charset="0"/>
                          </a:rPr>
                          <m:t> (</m:t>
                        </m:r>
                        <m:r>
                          <a:rPr lang="it-IT" b="0" i="1" smtClean="0">
                            <a:latin typeface="Cambria Math" panose="02040503050406030204" pitchFamily="18" charset="0"/>
                          </a:rPr>
                          <m:t>𝑎𝑏𝑖𝑙𝑖𝑡𝑎𝑡𝑎</m:t>
                        </m:r>
                        <m:r>
                          <a:rPr lang="it-IT" b="0" i="1" smtClean="0">
                            <a:latin typeface="Cambria Math" panose="02040503050406030204" pitchFamily="18" charset="0"/>
                          </a:rPr>
                          <m:t>)</m:t>
                        </m:r>
                      </m:oMath>
                    </m:oMathPara>
                  </a14:m>
                  <a:endParaRPr lang="it-IT" dirty="0"/>
                </a:p>
              </p:txBody>
            </p:sp>
          </mc:Choice>
          <mc:Fallback xmlns="">
            <p:sp>
              <p:nvSpPr>
                <p:cNvPr id="79" name="CasellaDiTesto 78">
                  <a:extLst>
                    <a:ext uri="{FF2B5EF4-FFF2-40B4-BE49-F238E27FC236}">
                      <a16:creationId xmlns:a16="http://schemas.microsoft.com/office/drawing/2014/main" id="{749D505C-602A-4927-8966-7D514B1E0219}"/>
                    </a:ext>
                  </a:extLst>
                </p:cNvPr>
                <p:cNvSpPr txBox="1">
                  <a:spLocks noRot="1" noChangeAspect="1" noMove="1" noResize="1" noEditPoints="1" noAdjustHandles="1" noChangeArrowheads="1" noChangeShapeType="1" noTextEdit="1"/>
                </p:cNvSpPr>
                <p:nvPr/>
              </p:nvSpPr>
              <p:spPr>
                <a:xfrm>
                  <a:off x="9987959" y="3327810"/>
                  <a:ext cx="1409933" cy="369332"/>
                </a:xfrm>
                <a:prstGeom prst="rect">
                  <a:avLst/>
                </a:prstGeom>
                <a:blipFill>
                  <a:blip r:embed="rId3"/>
                  <a:stretch>
                    <a:fillRect r="-9524" b="-1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0" name="CasellaDiTesto 79">
                  <a:extLst>
                    <a:ext uri="{FF2B5EF4-FFF2-40B4-BE49-F238E27FC236}">
                      <a16:creationId xmlns:a16="http://schemas.microsoft.com/office/drawing/2014/main" id="{1ED80392-1D0C-46C3-8010-D8825AB7E92B}"/>
                    </a:ext>
                  </a:extLst>
                </p:cNvPr>
                <p:cNvSpPr txBox="1"/>
                <p:nvPr/>
              </p:nvSpPr>
              <p:spPr>
                <a:xfrm>
                  <a:off x="11032765" y="4708719"/>
                  <a:ext cx="3651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3</m:t>
                            </m:r>
                          </m:sub>
                        </m:sSub>
                      </m:oMath>
                    </m:oMathPara>
                  </a14:m>
                  <a:endParaRPr lang="it-IT" dirty="0"/>
                </a:p>
              </p:txBody>
            </p:sp>
          </mc:Choice>
          <mc:Fallback xmlns="">
            <p:sp>
              <p:nvSpPr>
                <p:cNvPr id="80" name="CasellaDiTesto 79">
                  <a:extLst>
                    <a:ext uri="{FF2B5EF4-FFF2-40B4-BE49-F238E27FC236}">
                      <a16:creationId xmlns:a16="http://schemas.microsoft.com/office/drawing/2014/main" id="{1ED80392-1D0C-46C3-8010-D8825AB7E92B}"/>
                    </a:ext>
                  </a:extLst>
                </p:cNvPr>
                <p:cNvSpPr txBox="1">
                  <a:spLocks noRot="1" noChangeAspect="1" noMove="1" noResize="1" noEditPoints="1" noAdjustHandles="1" noChangeArrowheads="1" noChangeShapeType="1" noTextEdit="1"/>
                </p:cNvSpPr>
                <p:nvPr/>
              </p:nvSpPr>
              <p:spPr>
                <a:xfrm>
                  <a:off x="11032765" y="4708719"/>
                  <a:ext cx="365127" cy="369332"/>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1" name="CasellaDiTesto 80">
                  <a:extLst>
                    <a:ext uri="{FF2B5EF4-FFF2-40B4-BE49-F238E27FC236}">
                      <a16:creationId xmlns:a16="http://schemas.microsoft.com/office/drawing/2014/main" id="{C212AB88-7C10-4BEE-8A30-9F77C53B5ED4}"/>
                    </a:ext>
                  </a:extLst>
                </p:cNvPr>
                <p:cNvSpPr txBox="1"/>
                <p:nvPr/>
              </p:nvSpPr>
              <p:spPr>
                <a:xfrm>
                  <a:off x="8760933" y="4047471"/>
                  <a:ext cx="3651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2</m:t>
                            </m:r>
                          </m:sub>
                        </m:sSub>
                      </m:oMath>
                    </m:oMathPara>
                  </a14:m>
                  <a:endParaRPr lang="it-IT" dirty="0"/>
                </a:p>
              </p:txBody>
            </p:sp>
          </mc:Choice>
          <mc:Fallback xmlns="">
            <p:sp>
              <p:nvSpPr>
                <p:cNvPr id="81" name="CasellaDiTesto 80">
                  <a:extLst>
                    <a:ext uri="{FF2B5EF4-FFF2-40B4-BE49-F238E27FC236}">
                      <a16:creationId xmlns:a16="http://schemas.microsoft.com/office/drawing/2014/main" id="{C212AB88-7C10-4BEE-8A30-9F77C53B5ED4}"/>
                    </a:ext>
                  </a:extLst>
                </p:cNvPr>
                <p:cNvSpPr txBox="1">
                  <a:spLocks noRot="1" noChangeAspect="1" noMove="1" noResize="1" noEditPoints="1" noAdjustHandles="1" noChangeArrowheads="1" noChangeShapeType="1" noTextEdit="1"/>
                </p:cNvSpPr>
                <p:nvPr/>
              </p:nvSpPr>
              <p:spPr>
                <a:xfrm>
                  <a:off x="8760933" y="4047471"/>
                  <a:ext cx="365127" cy="369332"/>
                </a:xfrm>
                <a:prstGeom prst="rect">
                  <a:avLst/>
                </a:prstGeom>
                <a:blipFill>
                  <a:blip r:embed="rId5"/>
                  <a:stretch>
                    <a:fillRect r="-1667" b="-1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2" name="CasellaDiTesto 81">
                  <a:extLst>
                    <a:ext uri="{FF2B5EF4-FFF2-40B4-BE49-F238E27FC236}">
                      <a16:creationId xmlns:a16="http://schemas.microsoft.com/office/drawing/2014/main" id="{3650AD95-6CD9-499B-BCB3-B190ECBCC02A}"/>
                    </a:ext>
                  </a:extLst>
                </p:cNvPr>
                <p:cNvSpPr txBox="1"/>
                <p:nvPr/>
              </p:nvSpPr>
              <p:spPr>
                <a:xfrm>
                  <a:off x="8760933" y="5256822"/>
                  <a:ext cx="3651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𝑃</m:t>
                            </m:r>
                          </m:e>
                          <m:sub>
                            <m:r>
                              <a:rPr lang="it-IT" b="0" i="1" smtClean="0">
                                <a:latin typeface="Cambria Math" panose="02040503050406030204" pitchFamily="18" charset="0"/>
                              </a:rPr>
                              <m:t>1</m:t>
                            </m:r>
                          </m:sub>
                        </m:sSub>
                      </m:oMath>
                    </m:oMathPara>
                  </a14:m>
                  <a:endParaRPr lang="it-IT" dirty="0"/>
                </a:p>
              </p:txBody>
            </p:sp>
          </mc:Choice>
          <mc:Fallback xmlns="">
            <p:sp>
              <p:nvSpPr>
                <p:cNvPr id="82" name="CasellaDiTesto 81">
                  <a:extLst>
                    <a:ext uri="{FF2B5EF4-FFF2-40B4-BE49-F238E27FC236}">
                      <a16:creationId xmlns:a16="http://schemas.microsoft.com/office/drawing/2014/main" id="{3650AD95-6CD9-499B-BCB3-B190ECBCC02A}"/>
                    </a:ext>
                  </a:extLst>
                </p:cNvPr>
                <p:cNvSpPr txBox="1">
                  <a:spLocks noRot="1" noChangeAspect="1" noMove="1" noResize="1" noEditPoints="1" noAdjustHandles="1" noChangeArrowheads="1" noChangeShapeType="1" noTextEdit="1"/>
                </p:cNvSpPr>
                <p:nvPr/>
              </p:nvSpPr>
              <p:spPr>
                <a:xfrm>
                  <a:off x="8760933" y="5256822"/>
                  <a:ext cx="365127" cy="369332"/>
                </a:xfrm>
                <a:prstGeom prst="rect">
                  <a:avLst/>
                </a:prstGeom>
                <a:blipFill>
                  <a:blip r:embed="rId6"/>
                  <a:stretch>
                    <a:fillRect/>
                  </a:stretch>
                </a:blipFill>
              </p:spPr>
              <p:txBody>
                <a:bodyPr/>
                <a:lstStyle/>
                <a:p>
                  <a:r>
                    <a:rPr lang="it-IT">
                      <a:noFill/>
                    </a:rPr>
                    <a:t> </a:t>
                  </a:r>
                </a:p>
              </p:txBody>
            </p:sp>
          </mc:Fallback>
        </mc:AlternateContent>
        <p:sp>
          <p:nvSpPr>
            <p:cNvPr id="84" name="Connettore 83">
              <a:extLst>
                <a:ext uri="{FF2B5EF4-FFF2-40B4-BE49-F238E27FC236}">
                  <a16:creationId xmlns:a16="http://schemas.microsoft.com/office/drawing/2014/main" id="{C3381DBE-D079-45BA-82A0-3CAE9DE6FED5}"/>
                </a:ext>
              </a:extLst>
            </p:cNvPr>
            <p:cNvSpPr/>
            <p:nvPr/>
          </p:nvSpPr>
          <p:spPr>
            <a:xfrm>
              <a:off x="8863345" y="4755047"/>
              <a:ext cx="182963" cy="1846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5" name="Connettore 84">
              <a:extLst>
                <a:ext uri="{FF2B5EF4-FFF2-40B4-BE49-F238E27FC236}">
                  <a16:creationId xmlns:a16="http://schemas.microsoft.com/office/drawing/2014/main" id="{9880F342-9431-4154-8896-F3C27590A6C4}"/>
                </a:ext>
              </a:extLst>
            </p:cNvPr>
            <p:cNvSpPr/>
            <p:nvPr/>
          </p:nvSpPr>
          <p:spPr>
            <a:xfrm>
              <a:off x="8863345" y="3554085"/>
              <a:ext cx="182963" cy="184666"/>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86" name="CasellaDiTesto 85">
                  <a:extLst>
                    <a:ext uri="{FF2B5EF4-FFF2-40B4-BE49-F238E27FC236}">
                      <a16:creationId xmlns:a16="http://schemas.microsoft.com/office/drawing/2014/main" id="{010AF0D8-6AAC-4095-9176-DABB59159A2A}"/>
                    </a:ext>
                  </a:extLst>
                </p:cNvPr>
                <p:cNvSpPr txBox="1"/>
                <p:nvPr/>
              </p:nvSpPr>
              <p:spPr>
                <a:xfrm>
                  <a:off x="10339197" y="4029038"/>
                  <a:ext cx="28808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1" smtClean="0">
                            <a:latin typeface="Cambria Math" panose="02040503050406030204" pitchFamily="18" charset="0"/>
                          </a:rPr>
                          <m:t>3</m:t>
                        </m:r>
                      </m:oMath>
                    </m:oMathPara>
                  </a14:m>
                  <a:endParaRPr lang="it-IT" sz="1400" dirty="0"/>
                </a:p>
              </p:txBody>
            </p:sp>
          </mc:Choice>
          <mc:Fallback xmlns="">
            <p:sp>
              <p:nvSpPr>
                <p:cNvPr id="86" name="CasellaDiTesto 85">
                  <a:extLst>
                    <a:ext uri="{FF2B5EF4-FFF2-40B4-BE49-F238E27FC236}">
                      <a16:creationId xmlns:a16="http://schemas.microsoft.com/office/drawing/2014/main" id="{010AF0D8-6AAC-4095-9176-DABB59159A2A}"/>
                    </a:ext>
                  </a:extLst>
                </p:cNvPr>
                <p:cNvSpPr txBox="1">
                  <a:spLocks noRot="1" noChangeAspect="1" noMove="1" noResize="1" noEditPoints="1" noAdjustHandles="1" noChangeArrowheads="1" noChangeShapeType="1" noTextEdit="1"/>
                </p:cNvSpPr>
                <p:nvPr/>
              </p:nvSpPr>
              <p:spPr>
                <a:xfrm>
                  <a:off x="10339197" y="4029038"/>
                  <a:ext cx="288081" cy="307777"/>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7" name="CasellaDiTesto 86">
                  <a:extLst>
                    <a:ext uri="{FF2B5EF4-FFF2-40B4-BE49-F238E27FC236}">
                      <a16:creationId xmlns:a16="http://schemas.microsoft.com/office/drawing/2014/main" id="{B78B78FF-ADDC-4FCC-8FBA-85473D608969}"/>
                    </a:ext>
                  </a:extLst>
                </p:cNvPr>
                <p:cNvSpPr txBox="1"/>
                <p:nvPr/>
              </p:nvSpPr>
              <p:spPr>
                <a:xfrm>
                  <a:off x="9574806" y="4940656"/>
                  <a:ext cx="28808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b="0" i="1" smtClean="0">
                            <a:latin typeface="Cambria Math" panose="02040503050406030204" pitchFamily="18" charset="0"/>
                          </a:rPr>
                          <m:t>2</m:t>
                        </m:r>
                      </m:oMath>
                    </m:oMathPara>
                  </a14:m>
                  <a:endParaRPr lang="it-IT" sz="1400" dirty="0"/>
                </a:p>
              </p:txBody>
            </p:sp>
          </mc:Choice>
          <mc:Fallback xmlns="">
            <p:sp>
              <p:nvSpPr>
                <p:cNvPr id="87" name="CasellaDiTesto 86">
                  <a:extLst>
                    <a:ext uri="{FF2B5EF4-FFF2-40B4-BE49-F238E27FC236}">
                      <a16:creationId xmlns:a16="http://schemas.microsoft.com/office/drawing/2014/main" id="{B78B78FF-ADDC-4FCC-8FBA-85473D608969}"/>
                    </a:ext>
                  </a:extLst>
                </p:cNvPr>
                <p:cNvSpPr txBox="1">
                  <a:spLocks noRot="1" noChangeAspect="1" noMove="1" noResize="1" noEditPoints="1" noAdjustHandles="1" noChangeArrowheads="1" noChangeShapeType="1" noTextEdit="1"/>
                </p:cNvSpPr>
                <p:nvPr/>
              </p:nvSpPr>
              <p:spPr>
                <a:xfrm>
                  <a:off x="9574806" y="4940656"/>
                  <a:ext cx="288081" cy="307777"/>
                </a:xfrm>
                <a:prstGeom prst="rect">
                  <a:avLst/>
                </a:prstGeom>
                <a:blipFill>
                  <a:blip r:embed="rId8"/>
                  <a:stretch>
                    <a:fillRect/>
                  </a:stretch>
                </a:blipFill>
              </p:spPr>
              <p:txBody>
                <a:bodyPr/>
                <a:lstStyle/>
                <a:p>
                  <a:r>
                    <a:rPr lang="it-IT">
                      <a:noFill/>
                    </a:rPr>
                    <a:t> </a:t>
                  </a:r>
                </a:p>
              </p:txBody>
            </p:sp>
          </mc:Fallback>
        </mc:AlternateContent>
      </p:grpSp>
    </p:spTree>
    <p:extLst>
      <p:ext uri="{BB962C8B-B14F-4D97-AF65-F5344CB8AC3E}">
        <p14:creationId xmlns:p14="http://schemas.microsoft.com/office/powerpoint/2010/main" val="1880412576"/>
      </p:ext>
    </p:extLst>
  </p:cSld>
  <p:clrMapOvr>
    <a:masterClrMapping/>
  </p:clrMapOvr>
</p:sld>
</file>

<file path=ppt/theme/theme1.xml><?xml version="1.0" encoding="utf-8"?>
<a:theme xmlns:a="http://schemas.openxmlformats.org/drawingml/2006/main" name="Dividendi">
  <a:themeElements>
    <a:clrScheme name="Dividendi">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i">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i">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Dividendi</Template>
  <TotalTime>6374</TotalTime>
  <Words>4306</Words>
  <Application>Microsoft Office PowerPoint</Application>
  <PresentationFormat>Widescreen</PresentationFormat>
  <Paragraphs>474</Paragraphs>
  <Slides>44</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44</vt:i4>
      </vt:variant>
    </vt:vector>
  </HeadingPairs>
  <TitlesOfParts>
    <vt:vector size="51" baseType="lpstr">
      <vt:lpstr>Arial</vt:lpstr>
      <vt:lpstr>Arial Nova</vt:lpstr>
      <vt:lpstr>Cambria</vt:lpstr>
      <vt:lpstr>Cambria Math</vt:lpstr>
      <vt:lpstr>Gill Sans MT</vt:lpstr>
      <vt:lpstr>Wingdings 2</vt:lpstr>
      <vt:lpstr>Dividendi</vt:lpstr>
      <vt:lpstr>Reti di petri</vt:lpstr>
      <vt:lpstr>sommario</vt:lpstr>
      <vt:lpstr>Introduzione alle reti di petri</vt:lpstr>
      <vt:lpstr>Introduzione alle reti di petri</vt:lpstr>
      <vt:lpstr>definizione di una rete di petri</vt:lpstr>
      <vt:lpstr>Struttura di una rete di petri</vt:lpstr>
      <vt:lpstr>Definizione di transizione</vt:lpstr>
      <vt:lpstr>Preset e postset di una rete di petri</vt:lpstr>
      <vt:lpstr>Regola di scatto di una transizione</vt:lpstr>
      <vt:lpstr>Configurazioni delle reti di petri</vt:lpstr>
      <vt:lpstr>Configurazioni delle reti di petri</vt:lpstr>
      <vt:lpstr>Proprietà delle reti di petri</vt:lpstr>
      <vt:lpstr>Proprietà delle reti di petri: raggiungibilità</vt:lpstr>
      <vt:lpstr>Proprietà delle reti di petri: limitatezza</vt:lpstr>
      <vt:lpstr>Proprietà delle reti di petri: conseratività</vt:lpstr>
      <vt:lpstr>Proprietà delle reti di petri: vitalità</vt:lpstr>
      <vt:lpstr>Proprietà delle reti di petri dipendenti dalla marcatura</vt:lpstr>
      <vt:lpstr>Proprietà delle reti di petri: analisi grafica</vt:lpstr>
      <vt:lpstr>Grafo di raggiungibilità</vt:lpstr>
      <vt:lpstr>Albero di raggiungibilità</vt:lpstr>
      <vt:lpstr>Albero di copertura</vt:lpstr>
      <vt:lpstr>Sottoclassi delle reti di petri</vt:lpstr>
      <vt:lpstr>analisi matriciale di una rete di petri</vt:lpstr>
      <vt:lpstr>Analisi matriciale: equazione di stato</vt:lpstr>
      <vt:lpstr>Esempio di analisi matriciale di una rete di petri</vt:lpstr>
      <vt:lpstr>Invarianti di una rete di petri</vt:lpstr>
      <vt:lpstr>Reti di petri temporizzate</vt:lpstr>
      <vt:lpstr>Estensioni delle reti di petri</vt:lpstr>
      <vt:lpstr>Tipi di Reti di petri temporizzate</vt:lpstr>
      <vt:lpstr>Definizione di timed petri net</vt:lpstr>
      <vt:lpstr>Ritardi di sparo</vt:lpstr>
      <vt:lpstr>Tipologie di Politiche di sparo</vt:lpstr>
      <vt:lpstr>PoliticHe di sparo: race</vt:lpstr>
      <vt:lpstr>Politiche di sparo: preselection</vt:lpstr>
      <vt:lpstr>progetto</vt:lpstr>
      <vt:lpstr>obiettivo</vt:lpstr>
      <vt:lpstr>obiettivo</vt:lpstr>
      <vt:lpstr>traccia</vt:lpstr>
      <vt:lpstr>modellazione</vt:lpstr>
      <vt:lpstr>pipe</vt:lpstr>
      <vt:lpstr>Tpn designer</vt:lpstr>
      <vt:lpstr>Strumenti utilizzati</vt:lpstr>
      <vt:lpstr>contatti</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IVONNE RIZZUTO</dc:creator>
  <cp:lastModifiedBy>IVONNE RIZZUTO</cp:lastModifiedBy>
  <cp:revision>70</cp:revision>
  <dcterms:created xsi:type="dcterms:W3CDTF">2022-02-15T12:56:29Z</dcterms:created>
  <dcterms:modified xsi:type="dcterms:W3CDTF">2022-04-13T11:16:21Z</dcterms:modified>
</cp:coreProperties>
</file>