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E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8FC58-41BA-4AC8-A14B-331471D9F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98" y="3337535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Tesi di laurea</a:t>
            </a:r>
            <a:br>
              <a:rPr lang="it-IT" dirty="0"/>
            </a:br>
            <a:br>
              <a:rPr lang="it-IT" dirty="0"/>
            </a:br>
            <a:r>
              <a:rPr lang="it-IT" dirty="0"/>
              <a:t>«Ricerca di pattern su reti biologiche»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CF8089-C486-4182-99F4-B648D63EC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7166" y="5331423"/>
            <a:ext cx="3000594" cy="1126283"/>
          </a:xfrm>
        </p:spPr>
        <p:txBody>
          <a:bodyPr>
            <a:normAutofit fontScale="25000" lnSpcReduction="20000"/>
          </a:bodyPr>
          <a:lstStyle/>
          <a:p>
            <a:r>
              <a:rPr lang="it-IT" sz="9600" dirty="0">
                <a:solidFill>
                  <a:schemeClr val="tx2"/>
                </a:solidFill>
              </a:rPr>
              <a:t>Relatore	</a:t>
            </a:r>
          </a:p>
          <a:p>
            <a:r>
              <a:rPr lang="it-IT" sz="6400" dirty="0"/>
              <a:t>			</a:t>
            </a:r>
            <a:endParaRPr lang="it-IT" sz="8000" dirty="0"/>
          </a:p>
          <a:p>
            <a:r>
              <a:rPr lang="it-IT" sz="8000" dirty="0"/>
              <a:t>Prof. Fabio </a:t>
            </a:r>
            <a:r>
              <a:rPr lang="it-IT" sz="8000" dirty="0" err="1"/>
              <a:t>Fassetti</a:t>
            </a:r>
            <a:r>
              <a:rPr lang="it-IT" sz="8000" dirty="0"/>
              <a:t>							</a:t>
            </a:r>
            <a:r>
              <a:rPr lang="it-IT" dirty="0"/>
              <a:t>	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287055-EC29-42E5-B829-8484C1DA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463" y="0"/>
            <a:ext cx="4315071" cy="1602221"/>
          </a:xfrm>
          <a:prstGeom prst="rect">
            <a:avLst/>
          </a:prstGeom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id="{FBC8D236-1F0C-4980-ADE9-EFD206E5006A}"/>
              </a:ext>
            </a:extLst>
          </p:cNvPr>
          <p:cNvSpPr txBox="1">
            <a:spLocks/>
          </p:cNvSpPr>
          <p:nvPr/>
        </p:nvSpPr>
        <p:spPr>
          <a:xfrm>
            <a:off x="8722534" y="5331423"/>
            <a:ext cx="2782078" cy="1395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600" dirty="0">
                <a:solidFill>
                  <a:schemeClr val="tx2"/>
                </a:solidFill>
              </a:rPr>
              <a:t>Candidato</a:t>
            </a:r>
          </a:p>
          <a:p>
            <a:endParaRPr lang="it-IT" sz="8000" dirty="0">
              <a:solidFill>
                <a:schemeClr val="tx2"/>
              </a:solidFill>
            </a:endParaRPr>
          </a:p>
          <a:p>
            <a:r>
              <a:rPr lang="it-IT" sz="8000" dirty="0"/>
              <a:t>Ivonne Rizzuto</a:t>
            </a:r>
          </a:p>
          <a:p>
            <a:r>
              <a:rPr lang="it-IT" sz="8000" dirty="0"/>
              <a:t>Matricola 167058</a:t>
            </a:r>
          </a:p>
          <a:p>
            <a:pPr algn="ctr"/>
            <a:r>
              <a:rPr lang="it-IT" sz="9600" dirty="0"/>
              <a:t>				</a:t>
            </a:r>
            <a:r>
              <a:rPr lang="it-IT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96134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6AFDEF-6F6B-46DC-A5FA-0A576B74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8172"/>
          </a:xfrm>
        </p:spPr>
        <p:txBody>
          <a:bodyPr>
            <a:normAutofit/>
          </a:bodyPr>
          <a:lstStyle/>
          <a:p>
            <a:r>
              <a:rPr lang="it-IT" sz="4000" dirty="0"/>
              <a:t>Costruzione delle reti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3869F-65EC-4D8C-83F0-0861B8C2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52281"/>
            <a:ext cx="8915400" cy="10721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2800" dirty="0"/>
              <a:t>Si crea una rete per ciascuna delle due matrici, ottenendo un grafo dei pazienti malati ed uno dei pazienti sani, per ogni dataset.</a:t>
            </a:r>
          </a:p>
          <a:p>
            <a:pPr marL="0" indent="0">
              <a:buNone/>
            </a:pPr>
            <a:endParaRPr lang="it-IT" sz="2400" dirty="0"/>
          </a:p>
        </p:txBody>
      </p: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B21C4C12-8D09-4F3A-AC11-5E489076F19B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8986233" y="4117817"/>
            <a:ext cx="184971" cy="390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B7420BFA-2F92-4232-8845-47D42E97C8C7}"/>
              </a:ext>
            </a:extLst>
          </p:cNvPr>
          <p:cNvCxnSpPr>
            <a:cxnSpLocks/>
            <a:stCxn id="44" idx="6"/>
            <a:endCxn id="91" idx="4"/>
          </p:cNvCxnSpPr>
          <p:nvPr/>
        </p:nvCxnSpPr>
        <p:spPr>
          <a:xfrm flipV="1">
            <a:off x="4882459" y="3609022"/>
            <a:ext cx="811620" cy="2731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4A3FA8B5-749E-4128-A034-5D42A0A84DA3}"/>
              </a:ext>
            </a:extLst>
          </p:cNvPr>
          <p:cNvGrpSpPr/>
          <p:nvPr/>
        </p:nvGrpSpPr>
        <p:grpSpPr>
          <a:xfrm>
            <a:off x="2592925" y="2608730"/>
            <a:ext cx="9032168" cy="2649072"/>
            <a:chOff x="2363488" y="2714755"/>
            <a:chExt cx="9261605" cy="2690964"/>
          </a:xfrm>
        </p:grpSpPr>
        <p:grpSp>
          <p:nvGrpSpPr>
            <p:cNvPr id="90" name="Gruppo 89">
              <a:extLst>
                <a:ext uri="{FF2B5EF4-FFF2-40B4-BE49-F238E27FC236}">
                  <a16:creationId xmlns:a16="http://schemas.microsoft.com/office/drawing/2014/main" id="{054D5535-20C8-4EDF-A8FA-BFC96243DCB1}"/>
                </a:ext>
              </a:extLst>
            </p:cNvPr>
            <p:cNvGrpSpPr/>
            <p:nvPr/>
          </p:nvGrpSpPr>
          <p:grpSpPr>
            <a:xfrm>
              <a:off x="8437815" y="2785628"/>
              <a:ext cx="3187278" cy="2504868"/>
              <a:chOff x="6980137" y="2574480"/>
              <a:chExt cx="3187278" cy="2504868"/>
            </a:xfrm>
          </p:grpSpPr>
          <p:sp>
            <p:nvSpPr>
              <p:cNvPr id="38" name="Ovale 37">
                <a:extLst>
                  <a:ext uri="{FF2B5EF4-FFF2-40B4-BE49-F238E27FC236}">
                    <a16:creationId xmlns:a16="http://schemas.microsoft.com/office/drawing/2014/main" id="{23BC52BC-17B3-425A-BCB2-2D1D11ABD096}"/>
                  </a:ext>
                </a:extLst>
              </p:cNvPr>
              <p:cNvSpPr/>
              <p:nvPr/>
            </p:nvSpPr>
            <p:spPr>
              <a:xfrm rot="4370510">
                <a:off x="7271552" y="4456750"/>
                <a:ext cx="389965" cy="37651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0" name="Ovale 39">
                <a:extLst>
                  <a:ext uri="{FF2B5EF4-FFF2-40B4-BE49-F238E27FC236}">
                    <a16:creationId xmlns:a16="http://schemas.microsoft.com/office/drawing/2014/main" id="{C91ABF29-0553-48CA-B066-815071539DF9}"/>
                  </a:ext>
                </a:extLst>
              </p:cNvPr>
              <p:cNvSpPr/>
              <p:nvPr/>
            </p:nvSpPr>
            <p:spPr>
              <a:xfrm rot="20151669">
                <a:off x="9777450" y="3962020"/>
                <a:ext cx="389965" cy="37651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1" name="Ovale 40">
                <a:extLst>
                  <a:ext uri="{FF2B5EF4-FFF2-40B4-BE49-F238E27FC236}">
                    <a16:creationId xmlns:a16="http://schemas.microsoft.com/office/drawing/2014/main" id="{724EEA6A-C20E-4B61-B701-573932EE2398}"/>
                  </a:ext>
                </a:extLst>
              </p:cNvPr>
              <p:cNvSpPr/>
              <p:nvPr/>
            </p:nvSpPr>
            <p:spPr>
              <a:xfrm rot="3623060">
                <a:off x="8733645" y="4165373"/>
                <a:ext cx="389965" cy="37651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DB14FB52-3E8D-4244-A19F-FD5E5BA344EC}"/>
                  </a:ext>
                </a:extLst>
              </p:cNvPr>
              <p:cNvSpPr/>
              <p:nvPr/>
            </p:nvSpPr>
            <p:spPr>
              <a:xfrm>
                <a:off x="6980137" y="2621299"/>
                <a:ext cx="389965" cy="37651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2830E19D-473C-4A7B-9F19-1C82A5F8BB80}"/>
                  </a:ext>
                </a:extLst>
              </p:cNvPr>
              <p:cNvSpPr/>
              <p:nvPr/>
            </p:nvSpPr>
            <p:spPr>
              <a:xfrm>
                <a:off x="7594083" y="3715180"/>
                <a:ext cx="389965" cy="37651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ED2123CC-52DD-44C1-9B9E-01C18EDEB425}"/>
                  </a:ext>
                </a:extLst>
              </p:cNvPr>
              <p:cNvSpPr/>
              <p:nvPr/>
            </p:nvSpPr>
            <p:spPr>
              <a:xfrm rot="17796421">
                <a:off x="8855501" y="2581204"/>
                <a:ext cx="389965" cy="37651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44A5B2B6-1BE1-496C-B234-2D811E22D9E5}"/>
                  </a:ext>
                </a:extLst>
              </p:cNvPr>
              <p:cNvSpPr/>
              <p:nvPr/>
            </p:nvSpPr>
            <p:spPr>
              <a:xfrm rot="20326481">
                <a:off x="8219798" y="4702830"/>
                <a:ext cx="389965" cy="37651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6AC7FCF1-8667-4337-8A1E-D50C0F0940DB}"/>
                  </a:ext>
                </a:extLst>
              </p:cNvPr>
              <p:cNvCxnSpPr>
                <a:cxnSpLocks/>
                <a:endCxn id="58" idx="6"/>
              </p:cNvCxnSpPr>
              <p:nvPr/>
            </p:nvCxnSpPr>
            <p:spPr>
              <a:xfrm flipH="1" flipV="1">
                <a:off x="9727384" y="3555702"/>
                <a:ext cx="217126" cy="41463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C3C46958-F6D8-489E-BF86-BD5CEDAD819A}"/>
                  </a:ext>
                </a:extLst>
              </p:cNvPr>
              <p:cNvCxnSpPr>
                <a:cxnSpLocks/>
                <a:stCxn id="46" idx="7"/>
              </p:cNvCxnSpPr>
              <p:nvPr/>
            </p:nvCxnSpPr>
            <p:spPr>
              <a:xfrm flipV="1">
                <a:off x="7926939" y="2920526"/>
                <a:ext cx="1001688" cy="849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e 57">
                <a:extLst>
                  <a:ext uri="{FF2B5EF4-FFF2-40B4-BE49-F238E27FC236}">
                    <a16:creationId xmlns:a16="http://schemas.microsoft.com/office/drawing/2014/main" id="{F986F406-AB17-4759-90BC-4C52672E4D53}"/>
                  </a:ext>
                </a:extLst>
              </p:cNvPr>
              <p:cNvSpPr/>
              <p:nvPr/>
            </p:nvSpPr>
            <p:spPr>
              <a:xfrm rot="3962289">
                <a:off x="9453214" y="3189265"/>
                <a:ext cx="389965" cy="37651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17F2AFEB-5508-4813-A47F-3E04ACFF8D9D}"/>
                  </a:ext>
                </a:extLst>
              </p:cNvPr>
              <p:cNvCxnSpPr>
                <a:stCxn id="46" idx="6"/>
                <a:endCxn id="58" idx="4"/>
              </p:cNvCxnSpPr>
              <p:nvPr/>
            </p:nvCxnSpPr>
            <p:spPr>
              <a:xfrm flipV="1">
                <a:off x="7984048" y="3453982"/>
                <a:ext cx="1492115" cy="44945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ttore diritto 60">
                <a:extLst>
                  <a:ext uri="{FF2B5EF4-FFF2-40B4-BE49-F238E27FC236}">
                    <a16:creationId xmlns:a16="http://schemas.microsoft.com/office/drawing/2014/main" id="{97AD8B3D-8088-4437-9300-6AE56C6685CA}"/>
                  </a:ext>
                </a:extLst>
              </p:cNvPr>
              <p:cNvCxnSpPr>
                <a:stCxn id="46" idx="5"/>
                <a:endCxn id="49" idx="0"/>
              </p:cNvCxnSpPr>
              <p:nvPr/>
            </p:nvCxnSpPr>
            <p:spPr>
              <a:xfrm>
                <a:off x="7926939" y="4036558"/>
                <a:ext cx="419685" cy="6790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ttore diritto 61">
                <a:extLst>
                  <a:ext uri="{FF2B5EF4-FFF2-40B4-BE49-F238E27FC236}">
                    <a16:creationId xmlns:a16="http://schemas.microsoft.com/office/drawing/2014/main" id="{13BAB130-868A-4F91-B78E-B0CFE839490A}"/>
                  </a:ext>
                </a:extLst>
              </p:cNvPr>
              <p:cNvCxnSpPr>
                <a:cxnSpLocks/>
                <a:endCxn id="46" idx="1"/>
              </p:cNvCxnSpPr>
              <p:nvPr/>
            </p:nvCxnSpPr>
            <p:spPr>
              <a:xfrm>
                <a:off x="7281878" y="2954561"/>
                <a:ext cx="369314" cy="8157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diritto 64">
                <a:extLst>
                  <a:ext uri="{FF2B5EF4-FFF2-40B4-BE49-F238E27FC236}">
                    <a16:creationId xmlns:a16="http://schemas.microsoft.com/office/drawing/2014/main" id="{3E967FF9-2487-45B9-A520-86F5353D3B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084" y="3980277"/>
                <a:ext cx="748021" cy="29811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D8A3F4B1-3714-48B4-B126-AA462DA37FC7}"/>
                  </a:ext>
                </a:extLst>
              </p:cNvPr>
              <p:cNvCxnSpPr>
                <a:cxnSpLocks/>
                <a:stCxn id="58" idx="5"/>
                <a:endCxn id="41" idx="0"/>
              </p:cNvCxnSpPr>
              <p:nvPr/>
            </p:nvCxnSpPr>
            <p:spPr>
              <a:xfrm flipH="1">
                <a:off x="9092293" y="3557578"/>
                <a:ext cx="490252" cy="70302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uppo 109">
              <a:extLst>
                <a:ext uri="{FF2B5EF4-FFF2-40B4-BE49-F238E27FC236}">
                  <a16:creationId xmlns:a16="http://schemas.microsoft.com/office/drawing/2014/main" id="{EAA7ACC1-2E9A-4158-A407-E63B0B438BA7}"/>
                </a:ext>
              </a:extLst>
            </p:cNvPr>
            <p:cNvGrpSpPr/>
            <p:nvPr/>
          </p:nvGrpSpPr>
          <p:grpSpPr>
            <a:xfrm>
              <a:off x="2363488" y="2714755"/>
              <a:ext cx="4004593" cy="2690964"/>
              <a:chOff x="2552970" y="2497604"/>
              <a:chExt cx="4004593" cy="2690964"/>
            </a:xfrm>
          </p:grpSpPr>
          <p:grpSp>
            <p:nvGrpSpPr>
              <p:cNvPr id="86" name="Gruppo 85">
                <a:extLst>
                  <a:ext uri="{FF2B5EF4-FFF2-40B4-BE49-F238E27FC236}">
                    <a16:creationId xmlns:a16="http://schemas.microsoft.com/office/drawing/2014/main" id="{2DDA2577-AACE-4829-87CF-BA890EB91C7E}"/>
                  </a:ext>
                </a:extLst>
              </p:cNvPr>
              <p:cNvGrpSpPr/>
              <p:nvPr/>
            </p:nvGrpSpPr>
            <p:grpSpPr>
              <a:xfrm>
                <a:off x="2552970" y="2497604"/>
                <a:ext cx="2976318" cy="2690964"/>
                <a:chOff x="3238790" y="2594053"/>
                <a:chExt cx="2976318" cy="2690964"/>
              </a:xfrm>
              <a:solidFill>
                <a:srgbClr val="C00000"/>
              </a:solidFill>
            </p:grpSpPr>
            <p:sp>
              <p:nvSpPr>
                <p:cNvPr id="36" name="Ovale 35">
                  <a:extLst>
                    <a:ext uri="{FF2B5EF4-FFF2-40B4-BE49-F238E27FC236}">
                      <a16:creationId xmlns:a16="http://schemas.microsoft.com/office/drawing/2014/main" id="{B94D1A5F-74F1-4918-AA14-6003A884AAB1}"/>
                    </a:ext>
                  </a:extLst>
                </p:cNvPr>
                <p:cNvSpPr/>
                <p:nvPr/>
              </p:nvSpPr>
              <p:spPr>
                <a:xfrm rot="2149031">
                  <a:off x="4461856" y="2903343"/>
                  <a:ext cx="389965" cy="37651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7" name="Ovale 36">
                  <a:extLst>
                    <a:ext uri="{FF2B5EF4-FFF2-40B4-BE49-F238E27FC236}">
                      <a16:creationId xmlns:a16="http://schemas.microsoft.com/office/drawing/2014/main" id="{A13184E9-12AD-4B71-B3E2-2D2D25AEA0BB}"/>
                    </a:ext>
                  </a:extLst>
                </p:cNvPr>
                <p:cNvSpPr/>
                <p:nvPr/>
              </p:nvSpPr>
              <p:spPr>
                <a:xfrm>
                  <a:off x="3787099" y="3773982"/>
                  <a:ext cx="389965" cy="37651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Ovale 38">
                  <a:extLst>
                    <a:ext uri="{FF2B5EF4-FFF2-40B4-BE49-F238E27FC236}">
                      <a16:creationId xmlns:a16="http://schemas.microsoft.com/office/drawing/2014/main" id="{C2DFE1F5-C85C-4DBC-90B1-76D6C1FD8031}"/>
                    </a:ext>
                  </a:extLst>
                </p:cNvPr>
                <p:cNvSpPr/>
                <p:nvPr/>
              </p:nvSpPr>
              <p:spPr>
                <a:xfrm>
                  <a:off x="5825143" y="4380427"/>
                  <a:ext cx="389965" cy="37651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3" name="Ovale 42">
                  <a:extLst>
                    <a:ext uri="{FF2B5EF4-FFF2-40B4-BE49-F238E27FC236}">
                      <a16:creationId xmlns:a16="http://schemas.microsoft.com/office/drawing/2014/main" id="{CF778651-47F4-4FAD-8326-FA4E694EEDD4}"/>
                    </a:ext>
                  </a:extLst>
                </p:cNvPr>
                <p:cNvSpPr/>
                <p:nvPr/>
              </p:nvSpPr>
              <p:spPr>
                <a:xfrm>
                  <a:off x="4702033" y="4710508"/>
                  <a:ext cx="389965" cy="37651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4" name="Ovale 43">
                  <a:extLst>
                    <a:ext uri="{FF2B5EF4-FFF2-40B4-BE49-F238E27FC236}">
                      <a16:creationId xmlns:a16="http://schemas.microsoft.com/office/drawing/2014/main" id="{B7318BF3-D6A8-45C7-9DAE-658553F8EA04}"/>
                    </a:ext>
                  </a:extLst>
                </p:cNvPr>
                <p:cNvSpPr/>
                <p:nvPr/>
              </p:nvSpPr>
              <p:spPr>
                <a:xfrm rot="21068177">
                  <a:off x="5198847" y="3729101"/>
                  <a:ext cx="389965" cy="37651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45" name="Ovale 44">
                  <a:extLst>
                    <a:ext uri="{FF2B5EF4-FFF2-40B4-BE49-F238E27FC236}">
                      <a16:creationId xmlns:a16="http://schemas.microsoft.com/office/drawing/2014/main" id="{264DD7B7-7A12-4F9F-8306-D0960711D360}"/>
                    </a:ext>
                  </a:extLst>
                </p:cNvPr>
                <p:cNvSpPr/>
                <p:nvPr/>
              </p:nvSpPr>
              <p:spPr>
                <a:xfrm rot="2836600">
                  <a:off x="5437590" y="4901776"/>
                  <a:ext cx="389965" cy="37651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8" name="Ovale 47">
                  <a:extLst>
                    <a:ext uri="{FF2B5EF4-FFF2-40B4-BE49-F238E27FC236}">
                      <a16:creationId xmlns:a16="http://schemas.microsoft.com/office/drawing/2014/main" id="{F4BC26DA-9B09-4560-BBCD-A5ADCD122B9A}"/>
                    </a:ext>
                  </a:extLst>
                </p:cNvPr>
                <p:cNvSpPr/>
                <p:nvPr/>
              </p:nvSpPr>
              <p:spPr>
                <a:xfrm>
                  <a:off x="5643979" y="2594053"/>
                  <a:ext cx="389965" cy="37651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50" name="Connettore diritto 49">
                  <a:extLst>
                    <a:ext uri="{FF2B5EF4-FFF2-40B4-BE49-F238E27FC236}">
                      <a16:creationId xmlns:a16="http://schemas.microsoft.com/office/drawing/2014/main" id="{71460E51-2F16-419F-8E7E-AEF846715A5B}"/>
                    </a:ext>
                  </a:extLst>
                </p:cNvPr>
                <p:cNvCxnSpPr>
                  <a:cxnSpLocks/>
                  <a:stCxn id="36" idx="6"/>
                  <a:endCxn id="44" idx="1"/>
                </p:cNvCxnSpPr>
                <p:nvPr/>
              </p:nvCxnSpPr>
              <p:spPr>
                <a:xfrm>
                  <a:off x="4814948" y="3205706"/>
                  <a:ext cx="422143" cy="601369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ttore diritto 51">
                  <a:extLst>
                    <a:ext uri="{FF2B5EF4-FFF2-40B4-BE49-F238E27FC236}">
                      <a16:creationId xmlns:a16="http://schemas.microsoft.com/office/drawing/2014/main" id="{C4FD3FC9-0AD3-4F3E-8CFD-654B6E96C784}"/>
                    </a:ext>
                  </a:extLst>
                </p:cNvPr>
                <p:cNvCxnSpPr>
                  <a:stCxn id="37" idx="6"/>
                  <a:endCxn id="44" idx="2"/>
                </p:cNvCxnSpPr>
                <p:nvPr/>
              </p:nvCxnSpPr>
              <p:spPr>
                <a:xfrm flipV="1">
                  <a:off x="4177064" y="3947404"/>
                  <a:ext cx="1024112" cy="14837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diritto 52">
                  <a:extLst>
                    <a:ext uri="{FF2B5EF4-FFF2-40B4-BE49-F238E27FC236}">
                      <a16:creationId xmlns:a16="http://schemas.microsoft.com/office/drawing/2014/main" id="{3BF0E7DF-DACB-4AA5-8C44-9C2E4BF278B3}"/>
                    </a:ext>
                  </a:extLst>
                </p:cNvPr>
                <p:cNvCxnSpPr>
                  <a:cxnSpLocks/>
                  <a:stCxn id="44" idx="3"/>
                  <a:endCxn id="43" idx="7"/>
                </p:cNvCxnSpPr>
                <p:nvPr/>
              </p:nvCxnSpPr>
              <p:spPr>
                <a:xfrm flipH="1">
                  <a:off x="5034889" y="4070133"/>
                  <a:ext cx="243225" cy="69551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>
                  <a:extLst>
                    <a:ext uri="{FF2B5EF4-FFF2-40B4-BE49-F238E27FC236}">
                      <a16:creationId xmlns:a16="http://schemas.microsoft.com/office/drawing/2014/main" id="{4D1A8F0A-6731-4A21-A356-78B87FBCBB2B}"/>
                    </a:ext>
                  </a:extLst>
                </p:cNvPr>
                <p:cNvCxnSpPr>
                  <a:stCxn id="44" idx="5"/>
                  <a:endCxn id="39" idx="1"/>
                </p:cNvCxnSpPr>
                <p:nvPr/>
              </p:nvCxnSpPr>
              <p:spPr>
                <a:xfrm>
                  <a:off x="5550568" y="4027645"/>
                  <a:ext cx="331684" cy="407922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e 62">
                  <a:extLst>
                    <a:ext uri="{FF2B5EF4-FFF2-40B4-BE49-F238E27FC236}">
                      <a16:creationId xmlns:a16="http://schemas.microsoft.com/office/drawing/2014/main" id="{13B82FC1-B2C5-4A79-9B2E-9D1A4C9B89C9}"/>
                    </a:ext>
                  </a:extLst>
                </p:cNvPr>
                <p:cNvSpPr/>
                <p:nvPr/>
              </p:nvSpPr>
              <p:spPr>
                <a:xfrm>
                  <a:off x="3238790" y="4649929"/>
                  <a:ext cx="389965" cy="37651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64" name="Connettore diritto 63">
                  <a:extLst>
                    <a:ext uri="{FF2B5EF4-FFF2-40B4-BE49-F238E27FC236}">
                      <a16:creationId xmlns:a16="http://schemas.microsoft.com/office/drawing/2014/main" id="{AB1151E9-C4B8-4601-9C7A-CA4599997BF6}"/>
                    </a:ext>
                  </a:extLst>
                </p:cNvPr>
                <p:cNvCxnSpPr>
                  <a:stCxn id="63" idx="6"/>
                  <a:endCxn id="43" idx="2"/>
                </p:cNvCxnSpPr>
                <p:nvPr/>
              </p:nvCxnSpPr>
              <p:spPr>
                <a:xfrm>
                  <a:off x="3628755" y="4838188"/>
                  <a:ext cx="1073278" cy="60579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ttore diritto 72">
                  <a:extLst>
                    <a:ext uri="{FF2B5EF4-FFF2-40B4-BE49-F238E27FC236}">
                      <a16:creationId xmlns:a16="http://schemas.microsoft.com/office/drawing/2014/main" id="{DED613F5-1788-446A-84CF-6508F4503DB6}"/>
                    </a:ext>
                  </a:extLst>
                </p:cNvPr>
                <p:cNvCxnSpPr>
                  <a:cxnSpLocks/>
                  <a:stCxn id="44" idx="7"/>
                </p:cNvCxnSpPr>
                <p:nvPr/>
              </p:nvCxnSpPr>
              <p:spPr>
                <a:xfrm flipV="1">
                  <a:off x="5509545" y="2987815"/>
                  <a:ext cx="295875" cy="776772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ttore diritto 78">
                  <a:extLst>
                    <a:ext uri="{FF2B5EF4-FFF2-40B4-BE49-F238E27FC236}">
                      <a16:creationId xmlns:a16="http://schemas.microsoft.com/office/drawing/2014/main" id="{00B63C3D-898D-4ACA-B7FA-2706BD1F5BA3}"/>
                    </a:ext>
                  </a:extLst>
                </p:cNvPr>
                <p:cNvCxnSpPr>
                  <a:cxnSpLocks/>
                  <a:stCxn id="45" idx="1"/>
                  <a:endCxn id="44" idx="4"/>
                </p:cNvCxnSpPr>
                <p:nvPr/>
              </p:nvCxnSpPr>
              <p:spPr>
                <a:xfrm flipH="1" flipV="1">
                  <a:off x="5422838" y="4103371"/>
                  <a:ext cx="213987" cy="795061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Ovale 90">
                <a:extLst>
                  <a:ext uri="{FF2B5EF4-FFF2-40B4-BE49-F238E27FC236}">
                    <a16:creationId xmlns:a16="http://schemas.microsoft.com/office/drawing/2014/main" id="{30271D3E-EF1E-4A65-9A8C-5B383ED085B4}"/>
                  </a:ext>
                </a:extLst>
              </p:cNvPr>
              <p:cNvSpPr/>
              <p:nvPr/>
            </p:nvSpPr>
            <p:spPr>
              <a:xfrm rot="3783315">
                <a:off x="5705740" y="3240947"/>
                <a:ext cx="389965" cy="37651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3" name="Connettore diritto 102">
                <a:extLst>
                  <a:ext uri="{FF2B5EF4-FFF2-40B4-BE49-F238E27FC236}">
                    <a16:creationId xmlns:a16="http://schemas.microsoft.com/office/drawing/2014/main" id="{F45B8C8F-46C1-4D15-8235-4CC2FBDD1E69}"/>
                  </a:ext>
                </a:extLst>
              </p:cNvPr>
              <p:cNvCxnSpPr>
                <a:cxnSpLocks/>
                <a:endCxn id="91" idx="6"/>
              </p:cNvCxnSpPr>
              <p:nvPr/>
            </p:nvCxnSpPr>
            <p:spPr>
              <a:xfrm flipH="1" flipV="1">
                <a:off x="5989075" y="3603022"/>
                <a:ext cx="315602" cy="6635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e 106">
                <a:extLst>
                  <a:ext uri="{FF2B5EF4-FFF2-40B4-BE49-F238E27FC236}">
                    <a16:creationId xmlns:a16="http://schemas.microsoft.com/office/drawing/2014/main" id="{7F53EF34-B9A8-4442-8E11-EF5BD42E1E9F}"/>
                  </a:ext>
                </a:extLst>
              </p:cNvPr>
              <p:cNvSpPr/>
              <p:nvPr/>
            </p:nvSpPr>
            <p:spPr>
              <a:xfrm rot="20840122">
                <a:off x="6167598" y="4276330"/>
                <a:ext cx="389965" cy="37651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8" name="Connettore diritto 107">
                <a:extLst>
                  <a:ext uri="{FF2B5EF4-FFF2-40B4-BE49-F238E27FC236}">
                    <a16:creationId xmlns:a16="http://schemas.microsoft.com/office/drawing/2014/main" id="{FEBFAF54-D680-4E46-8469-75990DA7FFCC}"/>
                  </a:ext>
                </a:extLst>
              </p:cNvPr>
              <p:cNvCxnSpPr>
                <a:cxnSpLocks/>
                <a:stCxn id="39" idx="7"/>
              </p:cNvCxnSpPr>
              <p:nvPr/>
            </p:nvCxnSpPr>
            <p:spPr>
              <a:xfrm flipV="1">
                <a:off x="5472179" y="3609212"/>
                <a:ext cx="350888" cy="729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Freccia bidirezionale orizzontale 110">
              <a:extLst>
                <a:ext uri="{FF2B5EF4-FFF2-40B4-BE49-F238E27FC236}">
                  <a16:creationId xmlns:a16="http://schemas.microsoft.com/office/drawing/2014/main" id="{955CE301-8DC0-4D73-9FC5-599E0AF04F4A}"/>
                </a:ext>
              </a:extLst>
            </p:cNvPr>
            <p:cNvSpPr/>
            <p:nvPr/>
          </p:nvSpPr>
          <p:spPr>
            <a:xfrm>
              <a:off x="6569895" y="3894684"/>
              <a:ext cx="1980007" cy="458928"/>
            </a:xfrm>
            <a:prstGeom prst="left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2" name="CasellaDiTesto 111">
              <a:extLst>
                <a:ext uri="{FF2B5EF4-FFF2-40B4-BE49-F238E27FC236}">
                  <a16:creationId xmlns:a16="http://schemas.microsoft.com/office/drawing/2014/main" id="{CB930B2A-80BD-40FD-B165-A92C5366A160}"/>
                </a:ext>
              </a:extLst>
            </p:cNvPr>
            <p:cNvSpPr txBox="1"/>
            <p:nvPr/>
          </p:nvSpPr>
          <p:spPr>
            <a:xfrm>
              <a:off x="6994429" y="3505054"/>
              <a:ext cx="1136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H vs U</a:t>
              </a:r>
            </a:p>
          </p:txBody>
        </p:sp>
      </p:grp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73FE412D-8B35-4C4A-A90D-4F6E84CF887F}"/>
              </a:ext>
            </a:extLst>
          </p:cNvPr>
          <p:cNvSpPr txBox="1"/>
          <p:nvPr/>
        </p:nvSpPr>
        <p:spPr>
          <a:xfrm>
            <a:off x="2592925" y="5513294"/>
            <a:ext cx="909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L’arco tra due geni viene creato se la loro relazione soddisfa i valori di </a:t>
            </a:r>
            <a:r>
              <a:rPr lang="it-IT" sz="2400" dirty="0" err="1"/>
              <a:t>threshold</a:t>
            </a:r>
            <a:r>
              <a:rPr lang="it-IT" sz="2400" dirty="0"/>
              <a:t> specificati, cioè le soglie </a:t>
            </a:r>
            <a:r>
              <a:rPr lang="el-GR" sz="2400" dirty="0"/>
              <a:t>τ</a:t>
            </a:r>
            <a:r>
              <a:rPr lang="it-IT" sz="2400" dirty="0"/>
              <a:t>s e </a:t>
            </a:r>
            <a:r>
              <a:rPr lang="el-GR" sz="2400" dirty="0"/>
              <a:t>τ</a:t>
            </a:r>
            <a:r>
              <a:rPr lang="it-IT" sz="2400" dirty="0"/>
              <a:t>r fornite all’algoritmo.</a:t>
            </a:r>
          </a:p>
        </p:txBody>
      </p:sp>
    </p:spTree>
    <p:extLst>
      <p:ext uri="{BB962C8B-B14F-4D97-AF65-F5344CB8AC3E}">
        <p14:creationId xmlns:p14="http://schemas.microsoft.com/office/powerpoint/2010/main" val="357239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71E1BD-20E0-4F2B-8A37-C03336A0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1278"/>
          </a:xfrm>
        </p:spPr>
        <p:txBody>
          <a:bodyPr/>
          <a:lstStyle/>
          <a:p>
            <a:r>
              <a:rPr lang="it-IT" dirty="0"/>
              <a:t>Ricerca di pattern eccezionali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61590-D559-491C-9509-C1681AD4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974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Si ricercano dei </a:t>
            </a:r>
            <a:r>
              <a:rPr lang="it-IT" sz="2400" dirty="0" err="1"/>
              <a:t>sottografi</a:t>
            </a:r>
            <a:r>
              <a:rPr lang="it-IT" sz="2400" dirty="0"/>
              <a:t> discriminanti, che siano ricorrenti e significativi in termini di livello di espressione genica 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3DFDC5-2B79-4612-AF3B-EC50E88C920D}"/>
              </a:ext>
            </a:extLst>
          </p:cNvPr>
          <p:cNvSpPr txBox="1"/>
          <p:nvPr/>
        </p:nvSpPr>
        <p:spPr>
          <a:xfrm>
            <a:off x="2592925" y="5317811"/>
            <a:ext cx="8283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Lo scopo è identificare le differenze fenotipiche nel codice genetico di un paziente sano rispetto a quello di un paziente malato.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9AF317-4C39-404C-819E-1F97F1B0FFB7}"/>
              </a:ext>
            </a:extLst>
          </p:cNvPr>
          <p:cNvGrpSpPr/>
          <p:nvPr/>
        </p:nvGrpSpPr>
        <p:grpSpPr>
          <a:xfrm>
            <a:off x="4457598" y="2514601"/>
            <a:ext cx="3950698" cy="2649072"/>
            <a:chOff x="2875245" y="2497604"/>
            <a:chExt cx="4051054" cy="2690964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9558470C-EF41-4595-8768-1973568F5AB6}"/>
                </a:ext>
              </a:extLst>
            </p:cNvPr>
            <p:cNvGrpSpPr/>
            <p:nvPr/>
          </p:nvGrpSpPr>
          <p:grpSpPr>
            <a:xfrm>
              <a:off x="2875245" y="2497604"/>
              <a:ext cx="2887901" cy="2690964"/>
              <a:chOff x="3561065" y="2594053"/>
              <a:chExt cx="2887901" cy="2690964"/>
            </a:xfrm>
            <a:solidFill>
              <a:srgbClr val="C00000"/>
            </a:solidFill>
          </p:grpSpPr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081F80A5-0352-48DB-BF77-3A011003F822}"/>
                  </a:ext>
                </a:extLst>
              </p:cNvPr>
              <p:cNvSpPr/>
              <p:nvPr/>
            </p:nvSpPr>
            <p:spPr>
              <a:xfrm rot="2149031">
                <a:off x="4461856" y="2903343"/>
                <a:ext cx="389965" cy="37651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F86C4007-4EAD-4D4D-91E6-1E3FAFDB36B9}"/>
                  </a:ext>
                </a:extLst>
              </p:cNvPr>
              <p:cNvSpPr/>
              <p:nvPr/>
            </p:nvSpPr>
            <p:spPr>
              <a:xfrm>
                <a:off x="3787099" y="3773982"/>
                <a:ext cx="389965" cy="37651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644552BD-FC28-4A0C-848F-FEF0318164D1}"/>
                  </a:ext>
                </a:extLst>
              </p:cNvPr>
              <p:cNvSpPr/>
              <p:nvPr/>
            </p:nvSpPr>
            <p:spPr>
              <a:xfrm>
                <a:off x="6059001" y="4302099"/>
                <a:ext cx="389965" cy="37651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9EF6B1C3-72EE-408A-AE2E-0950DAED629D}"/>
                  </a:ext>
                </a:extLst>
              </p:cNvPr>
              <p:cNvSpPr/>
              <p:nvPr/>
            </p:nvSpPr>
            <p:spPr>
              <a:xfrm>
                <a:off x="4702033" y="4710508"/>
                <a:ext cx="389965" cy="37651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C47239A9-7841-4157-B894-5D3F810BE5BD}"/>
                  </a:ext>
                </a:extLst>
              </p:cNvPr>
              <p:cNvSpPr/>
              <p:nvPr/>
            </p:nvSpPr>
            <p:spPr>
              <a:xfrm rot="21068177">
                <a:off x="5198847" y="3729101"/>
                <a:ext cx="389965" cy="37651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13E24218-4D70-4FE9-AA05-C7501E38EAD5}"/>
                  </a:ext>
                </a:extLst>
              </p:cNvPr>
              <p:cNvSpPr/>
              <p:nvPr/>
            </p:nvSpPr>
            <p:spPr>
              <a:xfrm rot="2836600">
                <a:off x="5437590" y="4901776"/>
                <a:ext cx="389965" cy="37651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0AE385D7-660B-4A7E-8133-52D8DC08EF8C}"/>
                  </a:ext>
                </a:extLst>
              </p:cNvPr>
              <p:cNvSpPr/>
              <p:nvPr/>
            </p:nvSpPr>
            <p:spPr>
              <a:xfrm>
                <a:off x="5643979" y="2594053"/>
                <a:ext cx="389965" cy="37651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8C5ED599-6FF6-4684-84DC-A02D572C29BB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>
                <a:off x="4814948" y="3205706"/>
                <a:ext cx="422143" cy="601369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820298E8-74F0-48C6-A2A3-F0028A199C52}"/>
                  </a:ext>
                </a:extLst>
              </p:cNvPr>
              <p:cNvCxnSpPr>
                <a:stCxn id="16" idx="6"/>
                <a:endCxn id="19" idx="2"/>
              </p:cNvCxnSpPr>
              <p:nvPr/>
            </p:nvCxnSpPr>
            <p:spPr>
              <a:xfrm flipV="1">
                <a:off x="4177064" y="3947404"/>
                <a:ext cx="1024112" cy="14837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ttore diritto 23">
                <a:extLst>
                  <a:ext uri="{FF2B5EF4-FFF2-40B4-BE49-F238E27FC236}">
                    <a16:creationId xmlns:a16="http://schemas.microsoft.com/office/drawing/2014/main" id="{33C078FE-AD22-43F5-91D7-D57A3AB19474}"/>
                  </a:ext>
                </a:extLst>
              </p:cNvPr>
              <p:cNvCxnSpPr>
                <a:cxnSpLocks/>
                <a:stCxn id="19" idx="3"/>
                <a:endCxn id="18" idx="7"/>
              </p:cNvCxnSpPr>
              <p:nvPr/>
            </p:nvCxnSpPr>
            <p:spPr>
              <a:xfrm flipH="1">
                <a:off x="5034889" y="4070133"/>
                <a:ext cx="243225" cy="69551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ttore diritto 24">
                <a:extLst>
                  <a:ext uri="{FF2B5EF4-FFF2-40B4-BE49-F238E27FC236}">
                    <a16:creationId xmlns:a16="http://schemas.microsoft.com/office/drawing/2014/main" id="{5CFBF120-23DC-4220-97AF-7868961F32DE}"/>
                  </a:ext>
                </a:extLst>
              </p:cNvPr>
              <p:cNvCxnSpPr>
                <a:stCxn id="19" idx="5"/>
                <a:endCxn id="17" idx="1"/>
              </p:cNvCxnSpPr>
              <p:nvPr/>
            </p:nvCxnSpPr>
            <p:spPr>
              <a:xfrm>
                <a:off x="5550763" y="4027844"/>
                <a:ext cx="565346" cy="32939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e 25">
                <a:extLst>
                  <a:ext uri="{FF2B5EF4-FFF2-40B4-BE49-F238E27FC236}">
                    <a16:creationId xmlns:a16="http://schemas.microsoft.com/office/drawing/2014/main" id="{0F25F645-B270-4514-BF33-866F6519236E}"/>
                  </a:ext>
                </a:extLst>
              </p:cNvPr>
              <p:cNvSpPr/>
              <p:nvPr/>
            </p:nvSpPr>
            <p:spPr>
              <a:xfrm>
                <a:off x="3561065" y="4678629"/>
                <a:ext cx="389965" cy="376517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6A565EF2-FC70-4621-8028-7971F478F06F}"/>
                  </a:ext>
                </a:extLst>
              </p:cNvPr>
              <p:cNvCxnSpPr>
                <a:cxnSpLocks/>
                <a:stCxn id="26" idx="6"/>
                <a:endCxn id="18" idx="2"/>
              </p:cNvCxnSpPr>
              <p:nvPr/>
            </p:nvCxnSpPr>
            <p:spPr>
              <a:xfrm>
                <a:off x="3951030" y="4866888"/>
                <a:ext cx="751003" cy="31879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>
                <a:extLst>
                  <a:ext uri="{FF2B5EF4-FFF2-40B4-BE49-F238E27FC236}">
                    <a16:creationId xmlns:a16="http://schemas.microsoft.com/office/drawing/2014/main" id="{6FE5B823-F6C8-4B12-B79D-1BAF42536F97}"/>
                  </a:ext>
                </a:extLst>
              </p:cNvPr>
              <p:cNvCxnSpPr>
                <a:cxnSpLocks/>
                <a:stCxn id="19" idx="7"/>
              </p:cNvCxnSpPr>
              <p:nvPr/>
            </p:nvCxnSpPr>
            <p:spPr>
              <a:xfrm flipV="1">
                <a:off x="5509545" y="2987815"/>
                <a:ext cx="295875" cy="776772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5EBA955C-2473-45A0-B7ED-71FDC17E257F}"/>
                  </a:ext>
                </a:extLst>
              </p:cNvPr>
              <p:cNvCxnSpPr>
                <a:cxnSpLocks/>
                <a:stCxn id="20" idx="1"/>
                <a:endCxn id="19" idx="4"/>
              </p:cNvCxnSpPr>
              <p:nvPr/>
            </p:nvCxnSpPr>
            <p:spPr>
              <a:xfrm flipH="1" flipV="1">
                <a:off x="5422838" y="4103371"/>
                <a:ext cx="213987" cy="795061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CAB4BD25-BF60-454D-9A2D-1DED917BAB0B}"/>
                </a:ext>
              </a:extLst>
            </p:cNvPr>
            <p:cNvSpPr/>
            <p:nvPr/>
          </p:nvSpPr>
          <p:spPr>
            <a:xfrm rot="3056574">
              <a:off x="6058278" y="3218596"/>
              <a:ext cx="389965" cy="37651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8E968367-E617-4637-91D6-EF8F3ADA5671}"/>
                </a:ext>
              </a:extLst>
            </p:cNvPr>
            <p:cNvCxnSpPr>
              <a:cxnSpLocks/>
              <a:stCxn id="13" idx="0"/>
              <a:endCxn id="11" idx="6"/>
            </p:cNvCxnSpPr>
            <p:nvPr/>
          </p:nvCxnSpPr>
          <p:spPr>
            <a:xfrm flipH="1" flipV="1">
              <a:off x="6377276" y="3558263"/>
              <a:ext cx="312376" cy="66724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FB8D7500-D959-414D-A39F-437AE590DF3B}"/>
                </a:ext>
              </a:extLst>
            </p:cNvPr>
            <p:cNvSpPr/>
            <p:nvPr/>
          </p:nvSpPr>
          <p:spPr>
            <a:xfrm rot="20840122">
              <a:off x="6536334" y="4220930"/>
              <a:ext cx="389965" cy="376517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33E04244-FE67-4495-BC4C-75669CCA67B3}"/>
                </a:ext>
              </a:extLst>
            </p:cNvPr>
            <p:cNvCxnSpPr>
              <a:cxnSpLocks/>
              <a:stCxn id="17" idx="7"/>
              <a:endCxn id="11" idx="4"/>
            </p:cNvCxnSpPr>
            <p:nvPr/>
          </p:nvCxnSpPr>
          <p:spPr>
            <a:xfrm flipV="1">
              <a:off x="5706038" y="3524367"/>
              <a:ext cx="401036" cy="73642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84">
            <a:extLst>
              <a:ext uri="{FF2B5EF4-FFF2-40B4-BE49-F238E27FC236}">
                <a16:creationId xmlns:a16="http://schemas.microsoft.com/office/drawing/2014/main" id="{92C9A5ED-BA7F-448D-9C6C-83E50C9C48B0}"/>
              </a:ext>
            </a:extLst>
          </p:cNvPr>
          <p:cNvSpPr/>
          <p:nvPr/>
        </p:nvSpPr>
        <p:spPr>
          <a:xfrm rot="3783315">
            <a:off x="3700333" y="3270841"/>
            <a:ext cx="383894" cy="36719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B36B6C40-E3CC-4235-8765-1881020B013C}"/>
              </a:ext>
            </a:extLst>
          </p:cNvPr>
          <p:cNvSpPr/>
          <p:nvPr/>
        </p:nvSpPr>
        <p:spPr>
          <a:xfrm rot="3783315">
            <a:off x="4400374" y="2857832"/>
            <a:ext cx="383894" cy="36719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D68DB5B7-B765-413F-94C6-874D8F084254}"/>
              </a:ext>
            </a:extLst>
          </p:cNvPr>
          <p:cNvCxnSpPr>
            <a:cxnSpLocks/>
            <a:stCxn id="87" idx="6"/>
            <a:endCxn id="16" idx="0"/>
          </p:cNvCxnSpPr>
          <p:nvPr/>
        </p:nvCxnSpPr>
        <p:spPr>
          <a:xfrm>
            <a:off x="4679298" y="3212538"/>
            <a:ext cx="188887" cy="463623"/>
          </a:xfrm>
          <a:prstGeom prst="line">
            <a:avLst/>
          </a:prstGeom>
          <a:solidFill>
            <a:srgbClr val="C00000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83798302-30C6-4058-B71A-53157A3257E0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V="1">
            <a:off x="4755986" y="2893127"/>
            <a:ext cx="616048" cy="65108"/>
          </a:xfrm>
          <a:prstGeom prst="line">
            <a:avLst/>
          </a:prstGeom>
          <a:solidFill>
            <a:srgbClr val="C00000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74F0E65C-8C2D-4697-B35E-0FD0BD4EA7D6}"/>
              </a:ext>
            </a:extLst>
          </p:cNvPr>
          <p:cNvCxnSpPr>
            <a:cxnSpLocks/>
            <a:stCxn id="85" idx="7"/>
            <a:endCxn id="16" idx="2"/>
          </p:cNvCxnSpPr>
          <p:nvPr/>
        </p:nvCxnSpPr>
        <p:spPr>
          <a:xfrm>
            <a:off x="4069511" y="3516603"/>
            <a:ext cx="608522" cy="344886"/>
          </a:xfrm>
          <a:prstGeom prst="line">
            <a:avLst/>
          </a:prstGeom>
          <a:solidFill>
            <a:srgbClr val="C00000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7E92B196-554C-4147-88B9-90C2DA3B6704}"/>
              </a:ext>
            </a:extLst>
          </p:cNvPr>
          <p:cNvSpPr/>
          <p:nvPr/>
        </p:nvSpPr>
        <p:spPr>
          <a:xfrm>
            <a:off x="6649262" y="3034460"/>
            <a:ext cx="2037538" cy="19719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325E621-A063-4F52-A206-F45748563FB2}"/>
              </a:ext>
            </a:extLst>
          </p:cNvPr>
          <p:cNvSpPr txBox="1"/>
          <p:nvPr/>
        </p:nvSpPr>
        <p:spPr>
          <a:xfrm>
            <a:off x="6857993" y="4181135"/>
            <a:ext cx="55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0CE52B0-B9F9-4FF6-A02C-209FEE8A14B6}"/>
              </a:ext>
            </a:extLst>
          </p:cNvPr>
          <p:cNvSpPr txBox="1"/>
          <p:nvPr/>
        </p:nvSpPr>
        <p:spPr>
          <a:xfrm>
            <a:off x="7501378" y="3195933"/>
            <a:ext cx="52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F020552-1D77-4DF0-BFF8-7FAF38C931D3}"/>
              </a:ext>
            </a:extLst>
          </p:cNvPr>
          <p:cNvSpPr txBox="1"/>
          <p:nvPr/>
        </p:nvSpPr>
        <p:spPr>
          <a:xfrm>
            <a:off x="7976472" y="4206588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g3</a:t>
            </a:r>
          </a:p>
        </p:txBody>
      </p:sp>
      <p:sp>
        <p:nvSpPr>
          <p:cNvPr id="43" name="Callout: linea piegata con bordo e barra in risalto 42">
            <a:extLst>
              <a:ext uri="{FF2B5EF4-FFF2-40B4-BE49-F238E27FC236}">
                <a16:creationId xmlns:a16="http://schemas.microsoft.com/office/drawing/2014/main" id="{E20BD47F-8168-464F-B6AA-42CD074134E7}"/>
              </a:ext>
            </a:extLst>
          </p:cNvPr>
          <p:cNvSpPr/>
          <p:nvPr/>
        </p:nvSpPr>
        <p:spPr>
          <a:xfrm>
            <a:off x="9525957" y="3197013"/>
            <a:ext cx="1855694" cy="926659"/>
          </a:xfrm>
          <a:prstGeom prst="accentBorderCallout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Pattern discriminante </a:t>
            </a:r>
          </a:p>
        </p:txBody>
      </p:sp>
    </p:spTree>
    <p:extLst>
      <p:ext uri="{BB962C8B-B14F-4D97-AF65-F5344CB8AC3E}">
        <p14:creationId xmlns:p14="http://schemas.microsoft.com/office/powerpoint/2010/main" val="157849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1BE15AD-74D9-4540-AECA-6A338D3028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5E2E47D1-2C32-4FB7-A5F0-F31C8F390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9C0930-214F-4D6C-B8D3-D6660662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633" y="633593"/>
            <a:ext cx="9712998" cy="851764"/>
          </a:xfrm>
        </p:spPr>
        <p:txBody>
          <a:bodyPr>
            <a:noAutofit/>
          </a:bodyPr>
          <a:lstStyle/>
          <a:p>
            <a:r>
              <a:rPr lang="it-IT" sz="4000" dirty="0"/>
              <a:t>Generazione dei risultati 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A56CD65-4828-4320-A151-9AD878CFF1A7}"/>
              </a:ext>
            </a:extLst>
          </p:cNvPr>
          <p:cNvGrpSpPr/>
          <p:nvPr/>
        </p:nvGrpSpPr>
        <p:grpSpPr>
          <a:xfrm>
            <a:off x="2924221" y="3205042"/>
            <a:ext cx="7421822" cy="3378090"/>
            <a:chOff x="4416958" y="3533832"/>
            <a:chExt cx="4364891" cy="3026815"/>
          </a:xfrm>
        </p:grpSpPr>
        <p:sp>
          <p:nvSpPr>
            <p:cNvPr id="7" name="Figura a mano libera: forma 6">
              <a:extLst>
                <a:ext uri="{FF2B5EF4-FFF2-40B4-BE49-F238E27FC236}">
                  <a16:creationId xmlns:a16="http://schemas.microsoft.com/office/drawing/2014/main" id="{A1904507-E1E9-4EFF-9490-BC82A58F51F7}"/>
                </a:ext>
              </a:extLst>
            </p:cNvPr>
            <p:cNvSpPr/>
            <p:nvPr/>
          </p:nvSpPr>
          <p:spPr>
            <a:xfrm>
              <a:off x="6408650" y="4831583"/>
              <a:ext cx="1257924" cy="3317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6932"/>
                  </a:lnTo>
                  <a:lnTo>
                    <a:pt x="1257924" y="156932"/>
                  </a:lnTo>
                  <a:lnTo>
                    <a:pt x="1257924" y="331730"/>
                  </a:lnTo>
                </a:path>
              </a:pathLst>
            </a:custGeom>
            <a:noFill/>
          </p:spPr>
          <p:style>
            <a:lnRef idx="2">
              <a:schemeClr val="accent3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igura a mano libera: forma 7">
              <a:extLst>
                <a:ext uri="{FF2B5EF4-FFF2-40B4-BE49-F238E27FC236}">
                  <a16:creationId xmlns:a16="http://schemas.microsoft.com/office/drawing/2014/main" id="{623D4FC4-AEA3-4F2A-B481-9347BA6F45D7}"/>
                </a:ext>
              </a:extLst>
            </p:cNvPr>
            <p:cNvSpPr/>
            <p:nvPr/>
          </p:nvSpPr>
          <p:spPr>
            <a:xfrm>
              <a:off x="5360395" y="4831583"/>
              <a:ext cx="1048254" cy="3317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48254" y="0"/>
                  </a:moveTo>
                  <a:lnTo>
                    <a:pt x="1048254" y="156932"/>
                  </a:lnTo>
                  <a:lnTo>
                    <a:pt x="0" y="156932"/>
                  </a:lnTo>
                  <a:lnTo>
                    <a:pt x="0" y="331730"/>
                  </a:lnTo>
                </a:path>
              </a:pathLst>
            </a:custGeom>
            <a:noFill/>
          </p:spPr>
          <p:style>
            <a:lnRef idx="2">
              <a:schemeClr val="accent3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5BCB1460-8800-443B-BFF5-4B0A36EB5340}"/>
                </a:ext>
              </a:extLst>
            </p:cNvPr>
            <p:cNvSpPr/>
            <p:nvPr/>
          </p:nvSpPr>
          <p:spPr>
            <a:xfrm>
              <a:off x="5368751" y="3533832"/>
              <a:ext cx="1983335" cy="109858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885EAE0-4E5D-4B0E-9252-7C7E0E985843}"/>
                </a:ext>
              </a:extLst>
            </p:cNvPr>
            <p:cNvSpPr/>
            <p:nvPr/>
          </p:nvSpPr>
          <p:spPr>
            <a:xfrm>
              <a:off x="5574226" y="3646084"/>
              <a:ext cx="1886873" cy="1198164"/>
            </a:xfrm>
            <a:custGeom>
              <a:avLst/>
              <a:gdLst>
                <a:gd name="connsiteX0" fmla="*/ 0 w 1886873"/>
                <a:gd name="connsiteY0" fmla="*/ 119816 h 1198164"/>
                <a:gd name="connsiteX1" fmla="*/ 119816 w 1886873"/>
                <a:gd name="connsiteY1" fmla="*/ 0 h 1198164"/>
                <a:gd name="connsiteX2" fmla="*/ 1767057 w 1886873"/>
                <a:gd name="connsiteY2" fmla="*/ 0 h 1198164"/>
                <a:gd name="connsiteX3" fmla="*/ 1886873 w 1886873"/>
                <a:gd name="connsiteY3" fmla="*/ 119816 h 1198164"/>
                <a:gd name="connsiteX4" fmla="*/ 1886873 w 1886873"/>
                <a:gd name="connsiteY4" fmla="*/ 1078348 h 1198164"/>
                <a:gd name="connsiteX5" fmla="*/ 1767057 w 1886873"/>
                <a:gd name="connsiteY5" fmla="*/ 1198164 h 1198164"/>
                <a:gd name="connsiteX6" fmla="*/ 119816 w 1886873"/>
                <a:gd name="connsiteY6" fmla="*/ 1198164 h 1198164"/>
                <a:gd name="connsiteX7" fmla="*/ 0 w 1886873"/>
                <a:gd name="connsiteY7" fmla="*/ 1078348 h 1198164"/>
                <a:gd name="connsiteX8" fmla="*/ 0 w 1886873"/>
                <a:gd name="connsiteY8" fmla="*/ 119816 h 119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6873" h="1198164">
                  <a:moveTo>
                    <a:pt x="0" y="119816"/>
                  </a:moveTo>
                  <a:cubicBezTo>
                    <a:pt x="0" y="53643"/>
                    <a:pt x="53643" y="0"/>
                    <a:pt x="119816" y="0"/>
                  </a:cubicBezTo>
                  <a:lnTo>
                    <a:pt x="1767057" y="0"/>
                  </a:lnTo>
                  <a:cubicBezTo>
                    <a:pt x="1833230" y="0"/>
                    <a:pt x="1886873" y="53643"/>
                    <a:pt x="1886873" y="119816"/>
                  </a:cubicBezTo>
                  <a:lnTo>
                    <a:pt x="1886873" y="1078348"/>
                  </a:lnTo>
                  <a:cubicBezTo>
                    <a:pt x="1886873" y="1144521"/>
                    <a:pt x="1833230" y="1198164"/>
                    <a:pt x="1767057" y="1198164"/>
                  </a:cubicBezTo>
                  <a:lnTo>
                    <a:pt x="119816" y="1198164"/>
                  </a:lnTo>
                  <a:cubicBezTo>
                    <a:pt x="53643" y="1198164"/>
                    <a:pt x="0" y="1144521"/>
                    <a:pt x="0" y="1078348"/>
                  </a:cubicBezTo>
                  <a:lnTo>
                    <a:pt x="0" y="11981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433" tIns="88433" rIns="88433" bIns="88433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 dirty="0"/>
                <a:t>Per ogni dataset si effettuano due tipi di sperimentazione:</a:t>
              </a:r>
              <a:endParaRPr lang="en-US" sz="2000" kern="1200" dirty="0"/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DC1221C8-AC8B-4AE9-A2BB-09D88DC181A9}"/>
                </a:ext>
              </a:extLst>
            </p:cNvPr>
            <p:cNvSpPr/>
            <p:nvPr/>
          </p:nvSpPr>
          <p:spPr>
            <a:xfrm>
              <a:off x="4416958" y="5163313"/>
              <a:ext cx="1886873" cy="109084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2CAC99FE-1B6C-4FD0-A5E8-B791732CE4D3}"/>
                </a:ext>
              </a:extLst>
            </p:cNvPr>
            <p:cNvSpPr/>
            <p:nvPr/>
          </p:nvSpPr>
          <p:spPr>
            <a:xfrm>
              <a:off x="4626611" y="5362483"/>
              <a:ext cx="1886873" cy="1198164"/>
            </a:xfrm>
            <a:custGeom>
              <a:avLst/>
              <a:gdLst>
                <a:gd name="connsiteX0" fmla="*/ 0 w 1886873"/>
                <a:gd name="connsiteY0" fmla="*/ 119816 h 1198164"/>
                <a:gd name="connsiteX1" fmla="*/ 119816 w 1886873"/>
                <a:gd name="connsiteY1" fmla="*/ 0 h 1198164"/>
                <a:gd name="connsiteX2" fmla="*/ 1767057 w 1886873"/>
                <a:gd name="connsiteY2" fmla="*/ 0 h 1198164"/>
                <a:gd name="connsiteX3" fmla="*/ 1886873 w 1886873"/>
                <a:gd name="connsiteY3" fmla="*/ 119816 h 1198164"/>
                <a:gd name="connsiteX4" fmla="*/ 1886873 w 1886873"/>
                <a:gd name="connsiteY4" fmla="*/ 1078348 h 1198164"/>
                <a:gd name="connsiteX5" fmla="*/ 1767057 w 1886873"/>
                <a:gd name="connsiteY5" fmla="*/ 1198164 h 1198164"/>
                <a:gd name="connsiteX6" fmla="*/ 119816 w 1886873"/>
                <a:gd name="connsiteY6" fmla="*/ 1198164 h 1198164"/>
                <a:gd name="connsiteX7" fmla="*/ 0 w 1886873"/>
                <a:gd name="connsiteY7" fmla="*/ 1078348 h 1198164"/>
                <a:gd name="connsiteX8" fmla="*/ 0 w 1886873"/>
                <a:gd name="connsiteY8" fmla="*/ 119816 h 119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6873" h="1198164">
                  <a:moveTo>
                    <a:pt x="0" y="119816"/>
                  </a:moveTo>
                  <a:cubicBezTo>
                    <a:pt x="0" y="53643"/>
                    <a:pt x="53643" y="0"/>
                    <a:pt x="119816" y="0"/>
                  </a:cubicBezTo>
                  <a:lnTo>
                    <a:pt x="1767057" y="0"/>
                  </a:lnTo>
                  <a:cubicBezTo>
                    <a:pt x="1833230" y="0"/>
                    <a:pt x="1886873" y="53643"/>
                    <a:pt x="1886873" y="119816"/>
                  </a:cubicBezTo>
                  <a:lnTo>
                    <a:pt x="1886873" y="1078348"/>
                  </a:lnTo>
                  <a:cubicBezTo>
                    <a:pt x="1886873" y="1144521"/>
                    <a:pt x="1833230" y="1198164"/>
                    <a:pt x="1767057" y="1198164"/>
                  </a:cubicBezTo>
                  <a:lnTo>
                    <a:pt x="119816" y="1198164"/>
                  </a:lnTo>
                  <a:cubicBezTo>
                    <a:pt x="53643" y="1198164"/>
                    <a:pt x="0" y="1144521"/>
                    <a:pt x="0" y="1078348"/>
                  </a:cubicBezTo>
                  <a:lnTo>
                    <a:pt x="0" y="119816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433" tIns="88433" rIns="88433" bIns="88433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 dirty="0"/>
                <a:t>Al variare del numero di geni coinvolti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dirty="0"/>
                <a:t>{10; 50; 100; 150; 200}</a:t>
              </a:r>
              <a:endParaRPr lang="en-US" sz="2000" kern="1200" dirty="0"/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1EC12C76-BE0A-482C-8B9A-979F543D4649}"/>
                </a:ext>
              </a:extLst>
            </p:cNvPr>
            <p:cNvSpPr/>
            <p:nvPr/>
          </p:nvSpPr>
          <p:spPr>
            <a:xfrm>
              <a:off x="6685323" y="5163313"/>
              <a:ext cx="1924687" cy="109084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B20B330E-4A29-4A1C-9DA1-132F641D301E}"/>
                </a:ext>
              </a:extLst>
            </p:cNvPr>
            <p:cNvSpPr/>
            <p:nvPr/>
          </p:nvSpPr>
          <p:spPr>
            <a:xfrm>
              <a:off x="6894976" y="5283858"/>
              <a:ext cx="1886873" cy="1276789"/>
            </a:xfrm>
            <a:custGeom>
              <a:avLst/>
              <a:gdLst>
                <a:gd name="connsiteX0" fmla="*/ 0 w 1886873"/>
                <a:gd name="connsiteY0" fmla="*/ 119816 h 1198164"/>
                <a:gd name="connsiteX1" fmla="*/ 119816 w 1886873"/>
                <a:gd name="connsiteY1" fmla="*/ 0 h 1198164"/>
                <a:gd name="connsiteX2" fmla="*/ 1767057 w 1886873"/>
                <a:gd name="connsiteY2" fmla="*/ 0 h 1198164"/>
                <a:gd name="connsiteX3" fmla="*/ 1886873 w 1886873"/>
                <a:gd name="connsiteY3" fmla="*/ 119816 h 1198164"/>
                <a:gd name="connsiteX4" fmla="*/ 1886873 w 1886873"/>
                <a:gd name="connsiteY4" fmla="*/ 1078348 h 1198164"/>
                <a:gd name="connsiteX5" fmla="*/ 1767057 w 1886873"/>
                <a:gd name="connsiteY5" fmla="*/ 1198164 h 1198164"/>
                <a:gd name="connsiteX6" fmla="*/ 119816 w 1886873"/>
                <a:gd name="connsiteY6" fmla="*/ 1198164 h 1198164"/>
                <a:gd name="connsiteX7" fmla="*/ 0 w 1886873"/>
                <a:gd name="connsiteY7" fmla="*/ 1078348 h 1198164"/>
                <a:gd name="connsiteX8" fmla="*/ 0 w 1886873"/>
                <a:gd name="connsiteY8" fmla="*/ 119816 h 119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6873" h="1198164">
                  <a:moveTo>
                    <a:pt x="0" y="119816"/>
                  </a:moveTo>
                  <a:cubicBezTo>
                    <a:pt x="0" y="53643"/>
                    <a:pt x="53643" y="0"/>
                    <a:pt x="119816" y="0"/>
                  </a:cubicBezTo>
                  <a:lnTo>
                    <a:pt x="1767057" y="0"/>
                  </a:lnTo>
                  <a:cubicBezTo>
                    <a:pt x="1833230" y="0"/>
                    <a:pt x="1886873" y="53643"/>
                    <a:pt x="1886873" y="119816"/>
                  </a:cubicBezTo>
                  <a:lnTo>
                    <a:pt x="1886873" y="1078348"/>
                  </a:lnTo>
                  <a:cubicBezTo>
                    <a:pt x="1886873" y="1144521"/>
                    <a:pt x="1833230" y="1198164"/>
                    <a:pt x="1767057" y="1198164"/>
                  </a:cubicBezTo>
                  <a:lnTo>
                    <a:pt x="119816" y="1198164"/>
                  </a:lnTo>
                  <a:cubicBezTo>
                    <a:pt x="53643" y="1198164"/>
                    <a:pt x="0" y="1144521"/>
                    <a:pt x="0" y="1078348"/>
                  </a:cubicBezTo>
                  <a:lnTo>
                    <a:pt x="0" y="119816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433" tIns="88433" rIns="88433" bIns="88433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 dirty="0"/>
                <a:t>Al variare delle soglie </a:t>
              </a:r>
              <a:r>
                <a:rPr lang="el-GR" sz="2000" kern="1200" dirty="0"/>
                <a:t>Τ</a:t>
              </a:r>
              <a:r>
                <a:rPr lang="it-IT" sz="2000" kern="1200" dirty="0"/>
                <a:t>s e </a:t>
              </a:r>
              <a:r>
                <a:rPr lang="el-GR" sz="2000" kern="1200" dirty="0"/>
                <a:t>Τ</a:t>
              </a:r>
              <a:r>
                <a:rPr lang="it-IT" sz="2000" kern="1200" dirty="0"/>
                <a:t>r, che definiscono la relazione tra i geni,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dirty="0"/>
                <a:t>{0.1; 0.3; 0.5; 0.7; 0.9}</a:t>
              </a:r>
              <a:endParaRPr lang="en-US" sz="2000" kern="1200" dirty="0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0519BEB-3585-42DF-964A-9C6EB691E376}"/>
              </a:ext>
            </a:extLst>
          </p:cNvPr>
          <p:cNvSpPr txBox="1"/>
          <p:nvPr/>
        </p:nvSpPr>
        <p:spPr>
          <a:xfrm>
            <a:off x="1778633" y="1385435"/>
            <a:ext cx="8740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400" dirty="0"/>
              <a:t>Si confronta il numero di pattern identificati nella rete dei sani con quello della rete dei malati, per raccogliere delle informazioni che contribuiscano ad identificare la predisposizione o l’insorgenza di una malattia.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912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779F5-18C8-4A92-8EE6-879210DE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1278"/>
          </a:xfrm>
        </p:spPr>
        <p:txBody>
          <a:bodyPr>
            <a:noAutofit/>
          </a:bodyPr>
          <a:lstStyle/>
          <a:p>
            <a:r>
              <a:rPr lang="it-IT" sz="4000" dirty="0"/>
              <a:t>Risultati: Dataset GSE16134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9FB7236-4FF8-44C6-8D84-C24A466878CB}"/>
              </a:ext>
            </a:extLst>
          </p:cNvPr>
          <p:cNvSpPr txBox="1"/>
          <p:nvPr/>
        </p:nvSpPr>
        <p:spPr>
          <a:xfrm>
            <a:off x="2592925" y="1627094"/>
            <a:ext cx="8911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Questi campioni sono stati estratti da 310 pazienti, 120 dei quali affetti da piorrea.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571FCC-5471-4EA5-AAAE-4EBE110BA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7" t="16518" r="8331" b="4150"/>
          <a:stretch/>
        </p:blipFill>
        <p:spPr>
          <a:xfrm>
            <a:off x="2947415" y="2659797"/>
            <a:ext cx="8202706" cy="41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6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AFF65B-BB2A-45A2-B82D-D0FC5ADA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3" y="602170"/>
            <a:ext cx="8911687" cy="819679"/>
          </a:xfrm>
        </p:spPr>
        <p:txBody>
          <a:bodyPr>
            <a:normAutofit/>
          </a:bodyPr>
          <a:lstStyle/>
          <a:p>
            <a:r>
              <a:rPr lang="it-IT" sz="4000" dirty="0"/>
              <a:t>Risultati: Dataset GSE68907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C5BD37-087C-48B7-B305-5ABF66BF5E28}"/>
              </a:ext>
            </a:extLst>
          </p:cNvPr>
          <p:cNvSpPr txBox="1"/>
          <p:nvPr/>
        </p:nvSpPr>
        <p:spPr>
          <a:xfrm>
            <a:off x="2592925" y="1421849"/>
            <a:ext cx="8911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Questi campioni appartengono a pazienti in cui è stata ricercata la presenza del tumore alla prostata.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685187F-7804-494E-BA20-FE2CED0D6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41" t="22919" r="8378" b="5196"/>
          <a:stretch/>
        </p:blipFill>
        <p:spPr>
          <a:xfrm>
            <a:off x="2592923" y="2241528"/>
            <a:ext cx="8911687" cy="45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3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CF36E-4FD5-4F71-8CC4-B2963D3B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7831"/>
          </a:xfrm>
        </p:spPr>
        <p:txBody>
          <a:bodyPr>
            <a:normAutofit/>
          </a:bodyPr>
          <a:lstStyle/>
          <a:p>
            <a:r>
              <a:rPr lang="it-IT" sz="4000" dirty="0"/>
              <a:t>Risultati: </a:t>
            </a:r>
            <a:r>
              <a:rPr lang="it-IT" sz="4000" dirty="0" err="1"/>
              <a:t>Healty</a:t>
            </a:r>
            <a:r>
              <a:rPr lang="it-IT" sz="4000" dirty="0"/>
              <a:t> vs </a:t>
            </a:r>
            <a:r>
              <a:rPr lang="it-IT" sz="4000" dirty="0" err="1"/>
              <a:t>Unhealty</a:t>
            </a:r>
            <a:endParaRPr lang="it-IT" sz="4000" dirty="0"/>
          </a:p>
        </p:txBody>
      </p:sp>
      <p:pic>
        <p:nvPicPr>
          <p:cNvPr id="4" name="Immagine 3" descr="Immagine che contiene nero, elettronico&#10;&#10;Descrizione generata con affidabilità elevata">
            <a:extLst>
              <a:ext uri="{FF2B5EF4-FFF2-40B4-BE49-F238E27FC236}">
                <a16:creationId xmlns:a16="http://schemas.microsoft.com/office/drawing/2014/main" id="{06A4EFA6-301A-4C08-A6CB-85E5D76E9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9" t="1128" b="2737"/>
          <a:stretch/>
        </p:blipFill>
        <p:spPr>
          <a:xfrm>
            <a:off x="1475872" y="1411941"/>
            <a:ext cx="10227714" cy="54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2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CF36E-4FD5-4F71-8CC4-B2963D3B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7831"/>
          </a:xfrm>
        </p:spPr>
        <p:txBody>
          <a:bodyPr>
            <a:normAutofit/>
          </a:bodyPr>
          <a:lstStyle/>
          <a:p>
            <a:r>
              <a:rPr lang="it-IT" sz="4000" dirty="0"/>
              <a:t>Risultati: </a:t>
            </a:r>
            <a:r>
              <a:rPr lang="it-IT" sz="4000" dirty="0" err="1"/>
              <a:t>Healty</a:t>
            </a:r>
            <a:r>
              <a:rPr lang="it-IT" sz="4000" dirty="0"/>
              <a:t> vs </a:t>
            </a:r>
            <a:r>
              <a:rPr lang="it-IT" sz="4000" dirty="0" err="1"/>
              <a:t>Unhealty</a:t>
            </a:r>
            <a:endParaRPr lang="it-IT" sz="40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8E94E6B-63F2-4EEC-956C-54B7DD61A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6" t="2139" r="594" b="4927"/>
          <a:stretch/>
        </p:blipFill>
        <p:spPr>
          <a:xfrm>
            <a:off x="2163947" y="1357641"/>
            <a:ext cx="9769642" cy="550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8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28">
            <a:extLst>
              <a:ext uri="{FF2B5EF4-FFF2-40B4-BE49-F238E27FC236}">
                <a16:creationId xmlns:a16="http://schemas.microsoft.com/office/drawing/2014/main" id="{F27737A0-D7E0-4415-8E90-FD4F69E76C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30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1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5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6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7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8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9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0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1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0" name="Group 242">
            <a:extLst>
              <a:ext uri="{FF2B5EF4-FFF2-40B4-BE49-F238E27FC236}">
                <a16:creationId xmlns:a16="http://schemas.microsoft.com/office/drawing/2014/main" id="{57D8AB18-1DD7-4D60-B9FA-190B47BB267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44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5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6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7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8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9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0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1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2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3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4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5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92" name="Rectangle 256">
            <a:extLst>
              <a:ext uri="{FF2B5EF4-FFF2-40B4-BE49-F238E27FC236}">
                <a16:creationId xmlns:a16="http://schemas.microsoft.com/office/drawing/2014/main" id="{4EB21FA6-8B6A-4699-8408-91E6998001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4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95" name="Rectangle 260">
            <a:extLst>
              <a:ext uri="{FF2B5EF4-FFF2-40B4-BE49-F238E27FC236}">
                <a16:creationId xmlns:a16="http://schemas.microsoft.com/office/drawing/2014/main" id="{C1D1F24C-BA9D-41EE-B46F-6C4F5B35D3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tavolo, bicicletta&#10;&#10;Descrizione generata con affidabilità elevata">
            <a:extLst>
              <a:ext uri="{FF2B5EF4-FFF2-40B4-BE49-F238E27FC236}">
                <a16:creationId xmlns:a16="http://schemas.microsoft.com/office/drawing/2014/main" id="{162578D3-C68D-4C8B-8467-533A63DBD3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/>
          </a:blip>
          <a:srcRect t="11966" b="13034"/>
          <a:stretch/>
        </p:blipFill>
        <p:spPr>
          <a:xfrm>
            <a:off x="-27204" y="-14758"/>
            <a:ext cx="12191980" cy="6857990"/>
          </a:xfrm>
          <a:prstGeom prst="rect">
            <a:avLst/>
          </a:prstGeom>
        </p:spPr>
      </p:pic>
      <p:grpSp>
        <p:nvGrpSpPr>
          <p:cNvPr id="263" name="Group 262">
            <a:extLst>
              <a:ext uri="{FF2B5EF4-FFF2-40B4-BE49-F238E27FC236}">
                <a16:creationId xmlns:a16="http://schemas.microsoft.com/office/drawing/2014/main" id="{C13B8118-80AF-4C0C-BC64-74291987FF2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64" name="Freeform 11">
              <a:extLst>
                <a:ext uri="{FF2B5EF4-FFF2-40B4-BE49-F238E27FC236}">
                  <a16:creationId xmlns:a16="http://schemas.microsoft.com/office/drawing/2014/main" id="{E28C34FD-C8AB-4444-9244-37247B99BD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5" name="Freeform 12">
              <a:extLst>
                <a:ext uri="{FF2B5EF4-FFF2-40B4-BE49-F238E27FC236}">
                  <a16:creationId xmlns:a16="http://schemas.microsoft.com/office/drawing/2014/main" id="{F9BFF7D6-B77B-44E9-A782-9D298C9901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6" name="Freeform 13">
              <a:extLst>
                <a:ext uri="{FF2B5EF4-FFF2-40B4-BE49-F238E27FC236}">
                  <a16:creationId xmlns:a16="http://schemas.microsoft.com/office/drawing/2014/main" id="{514D6296-625A-4CC9-BEB9-D738BF2A25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7" name="Freeform 14">
              <a:extLst>
                <a:ext uri="{FF2B5EF4-FFF2-40B4-BE49-F238E27FC236}">
                  <a16:creationId xmlns:a16="http://schemas.microsoft.com/office/drawing/2014/main" id="{CF7A54B1-9C64-4395-9A06-3DCAFBD40C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8" name="Freeform 15">
              <a:extLst>
                <a:ext uri="{FF2B5EF4-FFF2-40B4-BE49-F238E27FC236}">
                  <a16:creationId xmlns:a16="http://schemas.microsoft.com/office/drawing/2014/main" id="{A06A8912-6544-446B-8B15-C7E68BF5EF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9" name="Freeform 16">
              <a:extLst>
                <a:ext uri="{FF2B5EF4-FFF2-40B4-BE49-F238E27FC236}">
                  <a16:creationId xmlns:a16="http://schemas.microsoft.com/office/drawing/2014/main" id="{23046646-4195-4B9A-8E43-22B520F8F3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0" name="Freeform 17">
              <a:extLst>
                <a:ext uri="{FF2B5EF4-FFF2-40B4-BE49-F238E27FC236}">
                  <a16:creationId xmlns:a16="http://schemas.microsoft.com/office/drawing/2014/main" id="{B0BBADBF-6D90-44AD-9068-FF03855DAA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1" name="Freeform 18">
              <a:extLst>
                <a:ext uri="{FF2B5EF4-FFF2-40B4-BE49-F238E27FC236}">
                  <a16:creationId xmlns:a16="http://schemas.microsoft.com/office/drawing/2014/main" id="{75227888-5A01-404B-AE4D-D79B05A86F8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2" name="Freeform 19">
              <a:extLst>
                <a:ext uri="{FF2B5EF4-FFF2-40B4-BE49-F238E27FC236}">
                  <a16:creationId xmlns:a16="http://schemas.microsoft.com/office/drawing/2014/main" id="{B7ACB41F-3710-4051-AB65-5FC82C5FBF3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3" name="Freeform 20">
              <a:extLst>
                <a:ext uri="{FF2B5EF4-FFF2-40B4-BE49-F238E27FC236}">
                  <a16:creationId xmlns:a16="http://schemas.microsoft.com/office/drawing/2014/main" id="{F28F1156-1F03-4A29-9016-C29EA17BCF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4" name="Freeform 21">
              <a:extLst>
                <a:ext uri="{FF2B5EF4-FFF2-40B4-BE49-F238E27FC236}">
                  <a16:creationId xmlns:a16="http://schemas.microsoft.com/office/drawing/2014/main" id="{F7C0D23E-7680-4D6E-B35D-244D3E77E7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5" name="Freeform 22">
              <a:extLst>
                <a:ext uri="{FF2B5EF4-FFF2-40B4-BE49-F238E27FC236}">
                  <a16:creationId xmlns:a16="http://schemas.microsoft.com/office/drawing/2014/main" id="{D1F7FFBA-E04A-40A4-8F92-AAD6EF8A4DD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02F7C86-D374-4969-AB87-CA4108CE95B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8" name="Freeform 27">
              <a:extLst>
                <a:ext uri="{FF2B5EF4-FFF2-40B4-BE49-F238E27FC236}">
                  <a16:creationId xmlns:a16="http://schemas.microsoft.com/office/drawing/2014/main" id="{D99BC819-B2EA-4CCC-8B23-CF42F48D67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9" name="Freeform 28">
              <a:extLst>
                <a:ext uri="{FF2B5EF4-FFF2-40B4-BE49-F238E27FC236}">
                  <a16:creationId xmlns:a16="http://schemas.microsoft.com/office/drawing/2014/main" id="{1EA0AE3F-610C-4727-B82A-D91B4282EE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0" name="Freeform 29">
              <a:extLst>
                <a:ext uri="{FF2B5EF4-FFF2-40B4-BE49-F238E27FC236}">
                  <a16:creationId xmlns:a16="http://schemas.microsoft.com/office/drawing/2014/main" id="{1AED653B-8E26-4407-B55E-5EF634840A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1" name="Freeform 30">
              <a:extLst>
                <a:ext uri="{FF2B5EF4-FFF2-40B4-BE49-F238E27FC236}">
                  <a16:creationId xmlns:a16="http://schemas.microsoft.com/office/drawing/2014/main" id="{21EB9336-97C9-4E84-94CF-D3F74080F25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2" name="Freeform 31">
              <a:extLst>
                <a:ext uri="{FF2B5EF4-FFF2-40B4-BE49-F238E27FC236}">
                  <a16:creationId xmlns:a16="http://schemas.microsoft.com/office/drawing/2014/main" id="{69BF6CA2-569A-4C82-A2AE-CDCF36CCBE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3" name="Freeform 32">
              <a:extLst>
                <a:ext uri="{FF2B5EF4-FFF2-40B4-BE49-F238E27FC236}">
                  <a16:creationId xmlns:a16="http://schemas.microsoft.com/office/drawing/2014/main" id="{421FFC08-FE31-4A95-B2F5-68A06B97A97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4" name="Freeform 33">
              <a:extLst>
                <a:ext uri="{FF2B5EF4-FFF2-40B4-BE49-F238E27FC236}">
                  <a16:creationId xmlns:a16="http://schemas.microsoft.com/office/drawing/2014/main" id="{2422EB91-1B28-4E12-A747-0ACA5D9E288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5" name="Freeform 34">
              <a:extLst>
                <a:ext uri="{FF2B5EF4-FFF2-40B4-BE49-F238E27FC236}">
                  <a16:creationId xmlns:a16="http://schemas.microsoft.com/office/drawing/2014/main" id="{6077349A-7224-44B1-9F3A-E1BDCB43BD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6" name="Freeform 35">
              <a:extLst>
                <a:ext uri="{FF2B5EF4-FFF2-40B4-BE49-F238E27FC236}">
                  <a16:creationId xmlns:a16="http://schemas.microsoft.com/office/drawing/2014/main" id="{A05A2443-1E41-4A29-927D-4C9D7FA841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7" name="Freeform 36">
              <a:extLst>
                <a:ext uri="{FF2B5EF4-FFF2-40B4-BE49-F238E27FC236}">
                  <a16:creationId xmlns:a16="http://schemas.microsoft.com/office/drawing/2014/main" id="{849DD9E0-80A6-4A4C-91DD-CF69D1C337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8" name="Freeform 37">
              <a:extLst>
                <a:ext uri="{FF2B5EF4-FFF2-40B4-BE49-F238E27FC236}">
                  <a16:creationId xmlns:a16="http://schemas.microsoft.com/office/drawing/2014/main" id="{04A5B2BC-E2EA-4553-8199-C4F3B86D88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9" name="Freeform 38">
              <a:extLst>
                <a:ext uri="{FF2B5EF4-FFF2-40B4-BE49-F238E27FC236}">
                  <a16:creationId xmlns:a16="http://schemas.microsoft.com/office/drawing/2014/main" id="{69AA136B-030C-4644-821E-3247A1841BC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91" name="Rectangle 290">
            <a:extLst>
              <a:ext uri="{FF2B5EF4-FFF2-40B4-BE49-F238E27FC236}">
                <a16:creationId xmlns:a16="http://schemas.microsoft.com/office/drawing/2014/main" id="{9DEDD006-D91C-4989-B39C-EEEA43F868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3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Titolo 3">
            <a:extLst>
              <a:ext uri="{FF2B5EF4-FFF2-40B4-BE49-F238E27FC236}">
                <a16:creationId xmlns:a16="http://schemas.microsoft.com/office/drawing/2014/main" id="{20150FA0-CC79-4831-B06E-BA328B475AAA}"/>
              </a:ext>
            </a:extLst>
          </p:cNvPr>
          <p:cNvSpPr txBox="1">
            <a:spLocks/>
          </p:cNvSpPr>
          <p:nvPr/>
        </p:nvSpPr>
        <p:spPr>
          <a:xfrm>
            <a:off x="2582298" y="4065374"/>
            <a:ext cx="8915399" cy="877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5400" dirty="0" err="1"/>
              <a:t>Grazie</a:t>
            </a:r>
            <a:r>
              <a:rPr lang="en-US" sz="5400" dirty="0"/>
              <a:t> per </a:t>
            </a:r>
            <a:r>
              <a:rPr lang="en-US" sz="5400" dirty="0" err="1"/>
              <a:t>l’attenzione</a:t>
            </a:r>
            <a:r>
              <a:rPr lang="en-US" sz="5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3472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73E791-3854-4C5A-96A5-EF8B15AD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330" y="564777"/>
            <a:ext cx="8911687" cy="968188"/>
          </a:xfrm>
        </p:spPr>
        <p:txBody>
          <a:bodyPr>
            <a:noAutofit/>
          </a:bodyPr>
          <a:lstStyle/>
          <a:p>
            <a:r>
              <a:rPr lang="it-IT" sz="4000" dirty="0"/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168314-ECD2-4C8B-9406-9B19E999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042" y="2077995"/>
            <a:ext cx="6900958" cy="4780005"/>
          </a:xfrm>
        </p:spPr>
        <p:txBody>
          <a:bodyPr>
            <a:normAutofit/>
          </a:bodyPr>
          <a:lstStyle/>
          <a:p>
            <a:r>
              <a:rPr lang="it-IT" sz="2400" dirty="0"/>
              <a:t>Scopo dell’elaborato</a:t>
            </a:r>
          </a:p>
          <a:p>
            <a:r>
              <a:rPr lang="it-IT" sz="2400" dirty="0"/>
              <a:t>Definizione del modello: rete biologica</a:t>
            </a:r>
          </a:p>
          <a:p>
            <a:r>
              <a:rPr lang="it-IT" sz="2400" dirty="0"/>
              <a:t>Descrizione dei dati da utilizzare</a:t>
            </a:r>
          </a:p>
          <a:p>
            <a:r>
              <a:rPr lang="it-IT" sz="2400" dirty="0"/>
              <a:t>Tecnica adottata: Discriminative Pattern </a:t>
            </a:r>
            <a:r>
              <a:rPr lang="it-IT" sz="2400" dirty="0" err="1"/>
              <a:t>Mining</a:t>
            </a:r>
            <a:endParaRPr lang="it-IT" sz="2400" dirty="0"/>
          </a:p>
          <a:p>
            <a:r>
              <a:rPr lang="it-IT" sz="2400" dirty="0"/>
              <a:t>Elaborazione dei dataset</a:t>
            </a:r>
          </a:p>
          <a:p>
            <a:r>
              <a:rPr lang="it-IT" sz="2400" dirty="0"/>
              <a:t>Analisi dei grafi associati</a:t>
            </a:r>
          </a:p>
          <a:p>
            <a:r>
              <a:rPr lang="it-IT" sz="2400" dirty="0"/>
              <a:t>Rappresentazione dei risultati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CE51916-2536-43AB-9B3C-EB7815AE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5" y="1216893"/>
            <a:ext cx="4635529" cy="564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5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3B4C1-84DD-4E90-AC92-BA04A946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Obiettivo della tesi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A138E0-3BD8-4B96-930A-6A3DB250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2566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Si vuole effettuare l’analisi di dati relativi ai profili genici di alcuni campioni.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L’algoritmo utilizzato ricerca delle corrispondenze tra le informazioni, rappresentate come reti biologiche.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E7325B5-D189-4A69-85A2-1EE488EC5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9" t="7647" r="12990" b="3529"/>
          <a:stretch/>
        </p:blipFill>
        <p:spPr>
          <a:xfrm>
            <a:off x="8834719" y="3834443"/>
            <a:ext cx="3357282" cy="30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4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EDB46-9821-4312-A439-A19E538E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06" y="624110"/>
            <a:ext cx="8911687" cy="1280890"/>
          </a:xfrm>
        </p:spPr>
        <p:txBody>
          <a:bodyPr>
            <a:normAutofit/>
          </a:bodyPr>
          <a:lstStyle/>
          <a:p>
            <a:r>
              <a:rPr lang="it-IT" sz="4000" dirty="0"/>
              <a:t>Rete Biologica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CAAEAF-866F-4217-AA75-F72B0B7E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06" y="1702380"/>
            <a:ext cx="4882696" cy="27149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dirty="0"/>
              <a:t>È oggetto di studio della Biologia dei Sistemi, per comprendere i meccanismi e le dinamiche alla base dei processi biologici che caratterizzano la vita di un organismo.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AC586D4-5071-4E42-89EB-522EC48E3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8" t="9397" r="6261" b="7007"/>
          <a:stretch/>
        </p:blipFill>
        <p:spPr>
          <a:xfrm>
            <a:off x="6939183" y="1905000"/>
            <a:ext cx="525281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5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5B596-6745-46DF-AF42-AC092275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Modello: rete di interazione genica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015CF-60CC-4CE7-8322-3F7293DAD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3396"/>
            <a:ext cx="8915400" cy="1335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dirty="0"/>
              <a:t>È una rete complessa, descritta come grafo non orientato.</a:t>
            </a:r>
          </a:p>
          <a:p>
            <a:pPr marL="0" indent="0">
              <a:buNone/>
            </a:pPr>
            <a:r>
              <a:rPr lang="it-IT" sz="2400" dirty="0"/>
              <a:t>I nodi sono i geni o le proteine e gli archi esprimono le correlazioni che sussistono tra questi.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90062D3-18BB-46A0-A358-BF935D452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63" t="15288" r="20819"/>
          <a:stretch/>
        </p:blipFill>
        <p:spPr>
          <a:xfrm>
            <a:off x="7153835" y="3029138"/>
            <a:ext cx="5038165" cy="364415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7AF26A-D996-40AB-BBFA-6E8B542425A6}"/>
              </a:ext>
            </a:extLst>
          </p:cNvPr>
          <p:cNvSpPr txBox="1"/>
          <p:nvPr/>
        </p:nvSpPr>
        <p:spPr>
          <a:xfrm>
            <a:off x="2589212" y="4529044"/>
            <a:ext cx="4564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Su ogni arco ci saranno due pesi, dei valori indicativi del livello di </a:t>
            </a:r>
            <a:r>
              <a:rPr lang="it-IT" sz="2400" dirty="0" err="1"/>
              <a:t>coespressione</a:t>
            </a:r>
            <a:r>
              <a:rPr lang="it-IT" sz="2400" dirty="0"/>
              <a:t> e della significatività dell’interazione genica.</a:t>
            </a:r>
          </a:p>
        </p:txBody>
      </p:sp>
    </p:spTree>
    <p:extLst>
      <p:ext uri="{BB962C8B-B14F-4D97-AF65-F5344CB8AC3E}">
        <p14:creationId xmlns:p14="http://schemas.microsoft.com/office/powerpoint/2010/main" val="280908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118364-270F-4579-B039-684EC14D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Dati analizzati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4DFC2D-90B2-441D-B564-5109B8BF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716741"/>
            <a:ext cx="9392118" cy="1080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 campioni sono stati estratti dalle informazioni cliniche di pazienti, raccolte e condivise tramite tre ingenti banche dati.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C4C441-B0CF-44FE-8C41-14A8900A5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7" t="7586" r="8462" b="3793"/>
          <a:stretch/>
        </p:blipFill>
        <p:spPr>
          <a:xfrm>
            <a:off x="2164976" y="2796988"/>
            <a:ext cx="5889812" cy="37517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EF9B69-B2CC-4DF2-B73E-1E5D5280EF5D}"/>
              </a:ext>
            </a:extLst>
          </p:cNvPr>
          <p:cNvSpPr txBox="1"/>
          <p:nvPr/>
        </p:nvSpPr>
        <p:spPr>
          <a:xfrm>
            <a:off x="8377517" y="3871062"/>
            <a:ext cx="36038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Quelli utilizzati riguardano individui risultati affetti o meno da patologie come il diabete di tipo 2, la piorrea, l’obesità ed il cancro alla prostata.  </a:t>
            </a:r>
          </a:p>
        </p:txBody>
      </p:sp>
    </p:spTree>
    <p:extLst>
      <p:ext uri="{BB962C8B-B14F-4D97-AF65-F5344CB8AC3E}">
        <p14:creationId xmlns:p14="http://schemas.microsoft.com/office/powerpoint/2010/main" val="140581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C48A6-A0CB-4848-B3D4-5E8EF5F2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>
            <a:noAutofit/>
          </a:bodyPr>
          <a:lstStyle/>
          <a:p>
            <a:r>
              <a:rPr lang="it-IT" sz="4000" dirty="0"/>
              <a:t>Ricerca di corrispondenze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4FC576-C5B5-4F5C-9555-AC62FAEA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589" y="1331731"/>
            <a:ext cx="8915400" cy="1280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Nei dati grezzi descritti come grafi connessi, si ricercano, usando la tecnica di </a:t>
            </a:r>
            <a:r>
              <a:rPr lang="it-IT" sz="2400" dirty="0" err="1"/>
              <a:t>Discriminating</a:t>
            </a:r>
            <a:r>
              <a:rPr lang="it-IT" sz="2400" dirty="0"/>
              <a:t> Pattern </a:t>
            </a:r>
            <a:r>
              <a:rPr lang="it-IT" sz="2400" dirty="0" err="1"/>
              <a:t>Mining</a:t>
            </a:r>
            <a:r>
              <a:rPr lang="it-IT" sz="2400" dirty="0"/>
              <a:t>, delle sottostrutture ricorrenti.</a:t>
            </a:r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BB8338-9CAF-4B55-8E96-9FD4BF1CC865}"/>
              </a:ext>
            </a:extLst>
          </p:cNvPr>
          <p:cNvSpPr txBox="1"/>
          <p:nvPr/>
        </p:nvSpPr>
        <p:spPr>
          <a:xfrm>
            <a:off x="2589212" y="5818391"/>
            <a:ext cx="9218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L’obiettivo è identificare delle regolarità, dei gruppi di geni uniti da legami valutati in termini di </a:t>
            </a:r>
            <a:r>
              <a:rPr lang="it-IT" sz="2400" b="1" dirty="0"/>
              <a:t>Robustezza</a:t>
            </a:r>
            <a:r>
              <a:rPr lang="it-IT" sz="2400" dirty="0"/>
              <a:t> e </a:t>
            </a:r>
            <a:r>
              <a:rPr lang="it-IT" sz="2400" b="1" dirty="0"/>
              <a:t>Rilevanza</a:t>
            </a:r>
            <a:r>
              <a:rPr lang="it-IT" sz="2400" dirty="0"/>
              <a:t>.</a:t>
            </a: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D8E5DAC3-8E8E-40ED-BE22-E4995B27D589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6054254" y="3800531"/>
            <a:ext cx="322178" cy="3309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117D7D98-F9E6-4682-8B60-B7025BE002F3}"/>
              </a:ext>
            </a:extLst>
          </p:cNvPr>
          <p:cNvCxnSpPr>
            <a:stCxn id="12" idx="3"/>
            <a:endCxn id="18" idx="7"/>
          </p:cNvCxnSpPr>
          <p:nvPr/>
        </p:nvCxnSpPr>
        <p:spPr>
          <a:xfrm flipH="1">
            <a:off x="5547066" y="3800531"/>
            <a:ext cx="231441" cy="362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o 5">
            <a:extLst>
              <a:ext uri="{FF2B5EF4-FFF2-40B4-BE49-F238E27FC236}">
                <a16:creationId xmlns:a16="http://schemas.microsoft.com/office/drawing/2014/main" id="{E456619E-E95E-4B38-89D4-B9EE5B49D4D3}"/>
              </a:ext>
            </a:extLst>
          </p:cNvPr>
          <p:cNvGrpSpPr/>
          <p:nvPr/>
        </p:nvGrpSpPr>
        <p:grpSpPr>
          <a:xfrm>
            <a:off x="3254153" y="2853002"/>
            <a:ext cx="6597666" cy="2662313"/>
            <a:chOff x="3254153" y="2853002"/>
            <a:chExt cx="6597666" cy="2662313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41547E89-6662-4B7B-8C29-F4386319CC7E}"/>
                </a:ext>
              </a:extLst>
            </p:cNvPr>
            <p:cNvSpPr/>
            <p:nvPr/>
          </p:nvSpPr>
          <p:spPr>
            <a:xfrm>
              <a:off x="4477219" y="3282409"/>
              <a:ext cx="389965" cy="3765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83AE79BE-379B-4971-8EFB-439B7673568A}"/>
                </a:ext>
              </a:extLst>
            </p:cNvPr>
            <p:cNvSpPr/>
            <p:nvPr/>
          </p:nvSpPr>
          <p:spPr>
            <a:xfrm>
              <a:off x="3802462" y="4153048"/>
              <a:ext cx="389965" cy="3765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D7C19892-072A-4632-885C-EBD4DC2D5EEE}"/>
                </a:ext>
              </a:extLst>
            </p:cNvPr>
            <p:cNvSpPr/>
            <p:nvPr/>
          </p:nvSpPr>
          <p:spPr>
            <a:xfrm>
              <a:off x="5721398" y="3479153"/>
              <a:ext cx="389965" cy="3765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3DCF2EBC-92CF-4BE1-AA38-A8713A64DBDA}"/>
                </a:ext>
              </a:extLst>
            </p:cNvPr>
            <p:cNvSpPr/>
            <p:nvPr/>
          </p:nvSpPr>
          <p:spPr>
            <a:xfrm>
              <a:off x="5840506" y="4759493"/>
              <a:ext cx="389965" cy="3765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5B588BC2-ECB2-4C3C-97BA-C6F2810F09B8}"/>
                </a:ext>
              </a:extLst>
            </p:cNvPr>
            <p:cNvSpPr/>
            <p:nvPr/>
          </p:nvSpPr>
          <p:spPr>
            <a:xfrm rot="20151669">
              <a:off x="6936015" y="3102635"/>
              <a:ext cx="389965" cy="3765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6AE7B37D-3D64-4F12-B813-602555C7D0BB}"/>
                </a:ext>
              </a:extLst>
            </p:cNvPr>
            <p:cNvSpPr/>
            <p:nvPr/>
          </p:nvSpPr>
          <p:spPr>
            <a:xfrm>
              <a:off x="6917067" y="4659303"/>
              <a:ext cx="389965" cy="3765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3F43A858-B04E-4920-A357-5659D028EE4A}"/>
                </a:ext>
              </a:extLst>
            </p:cNvPr>
            <p:cNvSpPr/>
            <p:nvPr/>
          </p:nvSpPr>
          <p:spPr>
            <a:xfrm>
              <a:off x="6319323" y="4076334"/>
              <a:ext cx="389965" cy="3765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F6480C71-0F41-484E-A435-14F19A61A9A3}"/>
                </a:ext>
              </a:extLst>
            </p:cNvPr>
            <p:cNvSpPr/>
            <p:nvPr/>
          </p:nvSpPr>
          <p:spPr>
            <a:xfrm>
              <a:off x="4717396" y="5089574"/>
              <a:ext cx="389965" cy="3765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CBB7DCBE-5054-4875-908A-BC0CC3566126}"/>
                </a:ext>
              </a:extLst>
            </p:cNvPr>
            <p:cNvSpPr/>
            <p:nvPr/>
          </p:nvSpPr>
          <p:spPr>
            <a:xfrm>
              <a:off x="5214210" y="4108167"/>
              <a:ext cx="389965" cy="3765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53952A49-6565-4524-8827-F651D45C5D4A}"/>
                </a:ext>
              </a:extLst>
            </p:cNvPr>
            <p:cNvSpPr/>
            <p:nvPr/>
          </p:nvSpPr>
          <p:spPr>
            <a:xfrm rot="2836600">
              <a:off x="6376431" y="5132074"/>
              <a:ext cx="389965" cy="3765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461DCFB1-A64A-4FF3-B967-A09823A68CAA}"/>
                </a:ext>
              </a:extLst>
            </p:cNvPr>
            <p:cNvSpPr/>
            <p:nvPr/>
          </p:nvSpPr>
          <p:spPr>
            <a:xfrm>
              <a:off x="7609446" y="4094246"/>
              <a:ext cx="389965" cy="3765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273C3C05-2556-4456-A18C-8AB01355403C}"/>
                </a:ext>
              </a:extLst>
            </p:cNvPr>
            <p:cNvSpPr/>
            <p:nvPr/>
          </p:nvSpPr>
          <p:spPr>
            <a:xfrm rot="20808500">
              <a:off x="8373944" y="2920423"/>
              <a:ext cx="389965" cy="3765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56A888D6-40A7-4752-957F-C7F01BD38122}"/>
                </a:ext>
              </a:extLst>
            </p:cNvPr>
            <p:cNvSpPr/>
            <p:nvPr/>
          </p:nvSpPr>
          <p:spPr>
            <a:xfrm>
              <a:off x="6181449" y="2853002"/>
              <a:ext cx="389965" cy="3765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DD6172C4-9FBB-4A11-B62C-8D0F38CF33D9}"/>
                </a:ext>
              </a:extLst>
            </p:cNvPr>
            <p:cNvSpPr/>
            <p:nvPr/>
          </p:nvSpPr>
          <p:spPr>
            <a:xfrm rot="20326481">
              <a:off x="8235161" y="5081896"/>
              <a:ext cx="389965" cy="3765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003BE302-01D3-4742-8FB9-4A1B9EDA7056}"/>
                </a:ext>
              </a:extLst>
            </p:cNvPr>
            <p:cNvCxnSpPr>
              <a:stCxn id="5" idx="6"/>
              <a:endCxn id="12" idx="2"/>
            </p:cNvCxnSpPr>
            <p:nvPr/>
          </p:nvCxnSpPr>
          <p:spPr>
            <a:xfrm>
              <a:off x="4867184" y="3470668"/>
              <a:ext cx="854214" cy="1967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0295D9B5-4A90-4CF5-96B0-BDA9948022BF}"/>
                </a:ext>
              </a:extLst>
            </p:cNvPr>
            <p:cNvCxnSpPr>
              <a:stCxn id="12" idx="7"/>
              <a:endCxn id="22" idx="3"/>
            </p:cNvCxnSpPr>
            <p:nvPr/>
          </p:nvCxnSpPr>
          <p:spPr>
            <a:xfrm flipV="1">
              <a:off x="6054254" y="3174380"/>
              <a:ext cx="184304" cy="3599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8D2DFBA4-CE9F-4CB8-BD74-DE80861A5E8E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192427" y="4296426"/>
              <a:ext cx="1021783" cy="4488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674D3333-39E5-4639-A134-D8F191951F5F}"/>
                </a:ext>
              </a:extLst>
            </p:cNvPr>
            <p:cNvCxnSpPr>
              <a:stCxn id="18" idx="4"/>
              <a:endCxn id="17" idx="7"/>
            </p:cNvCxnSpPr>
            <p:nvPr/>
          </p:nvCxnSpPr>
          <p:spPr>
            <a:xfrm flipH="1">
              <a:off x="5050252" y="4484685"/>
              <a:ext cx="358941" cy="6600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5266CFE8-191B-43EE-885D-143631A7CF10}"/>
                </a:ext>
              </a:extLst>
            </p:cNvPr>
            <p:cNvCxnSpPr>
              <a:stCxn id="18" idx="5"/>
              <a:endCxn id="13" idx="1"/>
            </p:cNvCxnSpPr>
            <p:nvPr/>
          </p:nvCxnSpPr>
          <p:spPr>
            <a:xfrm>
              <a:off x="5547066" y="4429545"/>
              <a:ext cx="350549" cy="3850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B5735C79-EAD1-4EFB-B022-13B300A1ED2B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 flipV="1">
              <a:off x="6111363" y="3370632"/>
              <a:ext cx="841702" cy="2967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6061A962-9295-45D3-9407-25985E2F7E8F}"/>
                </a:ext>
              </a:extLst>
            </p:cNvPr>
            <p:cNvCxnSpPr>
              <a:stCxn id="14" idx="4"/>
              <a:endCxn id="20" idx="1"/>
            </p:cNvCxnSpPr>
            <p:nvPr/>
          </p:nvCxnSpPr>
          <p:spPr>
            <a:xfrm>
              <a:off x="7207986" y="3462691"/>
              <a:ext cx="458569" cy="6866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3040D828-E105-412A-9181-AFC7EC1E0C34}"/>
                </a:ext>
              </a:extLst>
            </p:cNvPr>
            <p:cNvCxnSpPr>
              <a:stCxn id="14" idx="6"/>
              <a:endCxn id="21" idx="2"/>
            </p:cNvCxnSpPr>
            <p:nvPr/>
          </p:nvCxnSpPr>
          <p:spPr>
            <a:xfrm flipV="1">
              <a:off x="7308930" y="3153179"/>
              <a:ext cx="1070159" cy="579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e 72">
              <a:extLst>
                <a:ext uri="{FF2B5EF4-FFF2-40B4-BE49-F238E27FC236}">
                  <a16:creationId xmlns:a16="http://schemas.microsoft.com/office/drawing/2014/main" id="{216CCA96-6ADC-4413-8B6C-40C0A61E9CA3}"/>
                </a:ext>
              </a:extLst>
            </p:cNvPr>
            <p:cNvSpPr/>
            <p:nvPr/>
          </p:nvSpPr>
          <p:spPr>
            <a:xfrm rot="3962289">
              <a:off x="9468577" y="3568331"/>
              <a:ext cx="389965" cy="3765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5" name="Connettore diritto 74">
              <a:extLst>
                <a:ext uri="{FF2B5EF4-FFF2-40B4-BE49-F238E27FC236}">
                  <a16:creationId xmlns:a16="http://schemas.microsoft.com/office/drawing/2014/main" id="{966618FD-3029-4434-B60A-9D1C6B366857}"/>
                </a:ext>
              </a:extLst>
            </p:cNvPr>
            <p:cNvCxnSpPr>
              <a:stCxn id="16" idx="6"/>
              <a:endCxn id="20" idx="2"/>
            </p:cNvCxnSpPr>
            <p:nvPr/>
          </p:nvCxnSpPr>
          <p:spPr>
            <a:xfrm>
              <a:off x="6709288" y="4264593"/>
              <a:ext cx="900158" cy="179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3F112905-58C4-488F-8306-CA85C02173EE}"/>
                </a:ext>
              </a:extLst>
            </p:cNvPr>
            <p:cNvCxnSpPr>
              <a:stCxn id="20" idx="6"/>
              <a:endCxn id="73" idx="4"/>
            </p:cNvCxnSpPr>
            <p:nvPr/>
          </p:nvCxnSpPr>
          <p:spPr>
            <a:xfrm flipV="1">
              <a:off x="7999411" y="3833048"/>
              <a:ext cx="1492115" cy="4494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DDA93E57-3A46-467C-8208-82B9DBC04589}"/>
                </a:ext>
              </a:extLst>
            </p:cNvPr>
            <p:cNvCxnSpPr>
              <a:stCxn id="20" idx="5"/>
              <a:endCxn id="23" idx="0"/>
            </p:cNvCxnSpPr>
            <p:nvPr/>
          </p:nvCxnSpPr>
          <p:spPr>
            <a:xfrm>
              <a:off x="7942302" y="4415624"/>
              <a:ext cx="419685" cy="6790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90328A23-3D81-4371-9761-2478EA9F3551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>
              <a:off x="6514306" y="4452852"/>
              <a:ext cx="57108" cy="6831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e 87">
              <a:extLst>
                <a:ext uri="{FF2B5EF4-FFF2-40B4-BE49-F238E27FC236}">
                  <a16:creationId xmlns:a16="http://schemas.microsoft.com/office/drawing/2014/main" id="{02A93D19-7607-4FE1-A23D-54C5F26CA3E4}"/>
                </a:ext>
              </a:extLst>
            </p:cNvPr>
            <p:cNvSpPr/>
            <p:nvPr/>
          </p:nvSpPr>
          <p:spPr>
            <a:xfrm>
              <a:off x="3254153" y="5028995"/>
              <a:ext cx="389965" cy="3765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26ECC410-4D4E-430B-8DB0-B78837BFDDA7}"/>
                </a:ext>
              </a:extLst>
            </p:cNvPr>
            <p:cNvCxnSpPr>
              <a:stCxn id="88" idx="6"/>
              <a:endCxn id="17" idx="2"/>
            </p:cNvCxnSpPr>
            <p:nvPr/>
          </p:nvCxnSpPr>
          <p:spPr>
            <a:xfrm>
              <a:off x="3644118" y="5217254"/>
              <a:ext cx="1073278" cy="605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5F67187E-BFD1-403E-8817-6CBC1E873358}"/>
                </a:ext>
              </a:extLst>
            </p:cNvPr>
            <p:cNvCxnSpPr>
              <a:stCxn id="16" idx="5"/>
              <a:endCxn id="15" idx="1"/>
            </p:cNvCxnSpPr>
            <p:nvPr/>
          </p:nvCxnSpPr>
          <p:spPr>
            <a:xfrm>
              <a:off x="6652179" y="4397712"/>
              <a:ext cx="321997" cy="316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522C545F-05AA-454A-AA3D-3694C06C6E43}"/>
              </a:ext>
            </a:extLst>
          </p:cNvPr>
          <p:cNvSpPr txBox="1"/>
          <p:nvPr/>
        </p:nvSpPr>
        <p:spPr>
          <a:xfrm rot="20653565">
            <a:off x="8177658" y="3639393"/>
            <a:ext cx="102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(</a:t>
            </a:r>
            <a:r>
              <a:rPr lang="el-GR" b="1" dirty="0"/>
              <a:t>Τ</a:t>
            </a:r>
            <a:r>
              <a:rPr lang="it-IT" b="1" dirty="0"/>
              <a:t>s , </a:t>
            </a:r>
            <a:r>
              <a:rPr lang="el-GR" b="1" dirty="0"/>
              <a:t>Τ</a:t>
            </a:r>
            <a:r>
              <a:rPr lang="it-IT" b="1" dirty="0"/>
              <a:t>r )  </a:t>
            </a:r>
          </a:p>
        </p:txBody>
      </p:sp>
    </p:spTree>
    <p:extLst>
      <p:ext uri="{BB962C8B-B14F-4D97-AF65-F5344CB8AC3E}">
        <p14:creationId xmlns:p14="http://schemas.microsoft.com/office/powerpoint/2010/main" val="365022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in giù 28">
            <a:extLst>
              <a:ext uri="{FF2B5EF4-FFF2-40B4-BE49-F238E27FC236}">
                <a16:creationId xmlns:a16="http://schemas.microsoft.com/office/drawing/2014/main" id="{6CD7DDA2-BAAA-44D8-B21D-B3A161F91596}"/>
              </a:ext>
            </a:extLst>
          </p:cNvPr>
          <p:cNvSpPr/>
          <p:nvPr/>
        </p:nvSpPr>
        <p:spPr>
          <a:xfrm rot="16200000">
            <a:off x="8534401" y="4133371"/>
            <a:ext cx="412376" cy="779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in giù 26">
            <a:extLst>
              <a:ext uri="{FF2B5EF4-FFF2-40B4-BE49-F238E27FC236}">
                <a16:creationId xmlns:a16="http://schemas.microsoft.com/office/drawing/2014/main" id="{689ED5E9-E028-4AAD-8F02-81D20C95D6BE}"/>
              </a:ext>
            </a:extLst>
          </p:cNvPr>
          <p:cNvSpPr/>
          <p:nvPr/>
        </p:nvSpPr>
        <p:spPr>
          <a:xfrm rot="16200000">
            <a:off x="5228666" y="4133370"/>
            <a:ext cx="412376" cy="779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6C9025-7D33-4BF3-A50E-FA492BF1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12" y="624110"/>
            <a:ext cx="9789459" cy="1280890"/>
          </a:xfrm>
        </p:spPr>
        <p:txBody>
          <a:bodyPr>
            <a:noAutofit/>
          </a:bodyPr>
          <a:lstStyle/>
          <a:p>
            <a:r>
              <a:rPr lang="it-IT" sz="4000" dirty="0"/>
              <a:t>Algoritmo Discriminative Pattern </a:t>
            </a:r>
            <a:r>
              <a:rPr lang="it-IT" sz="4000" dirty="0" err="1"/>
              <a:t>Mining</a:t>
            </a:r>
            <a:endParaRPr lang="it-IT" sz="4000" dirty="0"/>
          </a:p>
        </p:txBody>
      </p:sp>
      <p:sp>
        <p:nvSpPr>
          <p:cNvPr id="4" name="Nuvola 3">
            <a:extLst>
              <a:ext uri="{FF2B5EF4-FFF2-40B4-BE49-F238E27FC236}">
                <a16:creationId xmlns:a16="http://schemas.microsoft.com/office/drawing/2014/main" id="{98291AC6-7BED-4DFA-B8F4-6C19A4EF2E94}"/>
              </a:ext>
            </a:extLst>
          </p:cNvPr>
          <p:cNvSpPr/>
          <p:nvPr/>
        </p:nvSpPr>
        <p:spPr>
          <a:xfrm>
            <a:off x="2232212" y="1366200"/>
            <a:ext cx="3186953" cy="1650569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7AEEBB-EA15-46DB-9D61-D237C468153C}"/>
              </a:ext>
            </a:extLst>
          </p:cNvPr>
          <p:cNvSpPr txBox="1"/>
          <p:nvPr/>
        </p:nvSpPr>
        <p:spPr>
          <a:xfrm>
            <a:off x="2767854" y="1904701"/>
            <a:ext cx="227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Dati elaborati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7DF5A1B-859E-4E5A-BF05-FE543C5E47D1}"/>
              </a:ext>
            </a:extLst>
          </p:cNvPr>
          <p:cNvSpPr/>
          <p:nvPr/>
        </p:nvSpPr>
        <p:spPr>
          <a:xfrm>
            <a:off x="5824817" y="3841228"/>
            <a:ext cx="2752165" cy="136421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Rete dei sani e </a:t>
            </a:r>
          </a:p>
          <a:p>
            <a:pPr algn="ctr"/>
            <a:r>
              <a:rPr lang="it-IT" sz="2400" dirty="0"/>
              <a:t>Rete dei malati</a:t>
            </a:r>
          </a:p>
        </p:txBody>
      </p:sp>
      <p:sp>
        <p:nvSpPr>
          <p:cNvPr id="20" name="Preparazione 19">
            <a:extLst>
              <a:ext uri="{FF2B5EF4-FFF2-40B4-BE49-F238E27FC236}">
                <a16:creationId xmlns:a16="http://schemas.microsoft.com/office/drawing/2014/main" id="{739734B8-8B77-4053-8B8F-615A356CE39F}"/>
              </a:ext>
            </a:extLst>
          </p:cNvPr>
          <p:cNvSpPr/>
          <p:nvPr/>
        </p:nvSpPr>
        <p:spPr>
          <a:xfrm>
            <a:off x="2380129" y="3780233"/>
            <a:ext cx="2891117" cy="1486205"/>
          </a:xfrm>
          <a:prstGeom prst="flowChartPreparatio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Creazione dei grafi</a:t>
            </a:r>
          </a:p>
        </p:txBody>
      </p:sp>
      <p:sp>
        <p:nvSpPr>
          <p:cNvPr id="21" name="Preparazione 20">
            <a:extLst>
              <a:ext uri="{FF2B5EF4-FFF2-40B4-BE49-F238E27FC236}">
                <a16:creationId xmlns:a16="http://schemas.microsoft.com/office/drawing/2014/main" id="{8189B764-7234-4287-8B3D-1C88B9098B6E}"/>
              </a:ext>
            </a:extLst>
          </p:cNvPr>
          <p:cNvSpPr/>
          <p:nvPr/>
        </p:nvSpPr>
        <p:spPr>
          <a:xfrm>
            <a:off x="9130553" y="3794320"/>
            <a:ext cx="2891117" cy="1486205"/>
          </a:xfrm>
          <a:prstGeom prst="flowChartPreparatio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Ricerca dei pattern</a:t>
            </a: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6146B38F-4ABC-4CE1-BA8D-9E9098CDD37B}"/>
              </a:ext>
            </a:extLst>
          </p:cNvPr>
          <p:cNvSpPr/>
          <p:nvPr/>
        </p:nvSpPr>
        <p:spPr>
          <a:xfrm>
            <a:off x="9269506" y="5868918"/>
            <a:ext cx="2752165" cy="83099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Risultati</a:t>
            </a:r>
          </a:p>
        </p:txBody>
      </p:sp>
      <p:sp>
        <p:nvSpPr>
          <p:cNvPr id="25" name="Freccia in giù 24">
            <a:extLst>
              <a:ext uri="{FF2B5EF4-FFF2-40B4-BE49-F238E27FC236}">
                <a16:creationId xmlns:a16="http://schemas.microsoft.com/office/drawing/2014/main" id="{D06A3390-C8EA-4F98-8CD0-DF02C98B7C5F}"/>
              </a:ext>
            </a:extLst>
          </p:cNvPr>
          <p:cNvSpPr/>
          <p:nvPr/>
        </p:nvSpPr>
        <p:spPr>
          <a:xfrm>
            <a:off x="3619499" y="2978930"/>
            <a:ext cx="412376" cy="779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in giù 25">
            <a:extLst>
              <a:ext uri="{FF2B5EF4-FFF2-40B4-BE49-F238E27FC236}">
                <a16:creationId xmlns:a16="http://schemas.microsoft.com/office/drawing/2014/main" id="{3622F82B-056F-42BA-8707-77D74B8D349A}"/>
              </a:ext>
            </a:extLst>
          </p:cNvPr>
          <p:cNvSpPr/>
          <p:nvPr/>
        </p:nvSpPr>
        <p:spPr>
          <a:xfrm>
            <a:off x="10421470" y="5266438"/>
            <a:ext cx="360829" cy="602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02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0A8F7-59F4-470D-8886-EDE254FB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1764"/>
          </a:xfrm>
        </p:spPr>
        <p:txBody>
          <a:bodyPr>
            <a:normAutofit/>
          </a:bodyPr>
          <a:lstStyle/>
          <a:p>
            <a:r>
              <a:rPr lang="it-IT" sz="4000" dirty="0"/>
              <a:t>Preparazione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55421A-7E88-4A42-B9D0-C647564B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5873"/>
            <a:ext cx="8915400" cy="5382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/>
              <a:t>Si esegue una fase di </a:t>
            </a:r>
            <a:r>
              <a:rPr lang="it-IT" sz="2400" dirty="0" err="1"/>
              <a:t>preprocessing</a:t>
            </a:r>
            <a:r>
              <a:rPr lang="it-IT" sz="2400" dirty="0"/>
              <a:t> per rendere i dati idonei ad essere elaborati dall’algoritmo.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Tramite delle funzioni ad-hoc scritte in Java ed in </a:t>
            </a:r>
            <a:r>
              <a:rPr lang="it-IT" sz="2400" dirty="0" err="1"/>
              <a:t>Matlab</a:t>
            </a:r>
            <a:r>
              <a:rPr lang="it-IT" sz="2400" dirty="0"/>
              <a:t>,</a:t>
            </a:r>
          </a:p>
          <a:p>
            <a:pPr marL="0" indent="0">
              <a:buNone/>
            </a:pPr>
            <a:r>
              <a:rPr lang="it-IT" sz="2400" dirty="0"/>
              <a:t>si realizza:</a:t>
            </a:r>
          </a:p>
          <a:p>
            <a:r>
              <a:rPr lang="it-IT" sz="2400" dirty="0"/>
              <a:t>La conoscenza della situazione clinica dei pazienti;</a:t>
            </a:r>
          </a:p>
          <a:p>
            <a:r>
              <a:rPr lang="it-IT" sz="2400" dirty="0"/>
              <a:t>L’estrazione dei nomi dei geni identificati nei campioni;</a:t>
            </a:r>
          </a:p>
          <a:p>
            <a:r>
              <a:rPr lang="it-IT" sz="2400" dirty="0"/>
              <a:t>La suddivisione dei campioni in sani (H) e malati (U);</a:t>
            </a:r>
          </a:p>
          <a:p>
            <a:r>
              <a:rPr lang="it-IT" sz="2400" dirty="0"/>
              <a:t>La rappresentazione del livello di espressione genica in formato matriciale;</a:t>
            </a:r>
          </a:p>
          <a:p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8FAFA2-F051-46F8-889B-E220E0D5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668" y="2201780"/>
            <a:ext cx="2674240" cy="12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83068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1204</TotalTime>
  <Words>615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Filo</vt:lpstr>
      <vt:lpstr>Tesi di laurea  «Ricerca di pattern su reti biologiche» </vt:lpstr>
      <vt:lpstr>Sommario</vt:lpstr>
      <vt:lpstr>Obiettivo della tesi</vt:lpstr>
      <vt:lpstr>Rete Biologica</vt:lpstr>
      <vt:lpstr>Modello: rete di interazione genica</vt:lpstr>
      <vt:lpstr>Dati analizzati</vt:lpstr>
      <vt:lpstr>Ricerca di corrispondenze</vt:lpstr>
      <vt:lpstr>Algoritmo Discriminative Pattern Mining</vt:lpstr>
      <vt:lpstr>Preparazione dei dati</vt:lpstr>
      <vt:lpstr>Costruzione delle reti </vt:lpstr>
      <vt:lpstr>Ricerca di pattern eccezionali</vt:lpstr>
      <vt:lpstr>Generazione dei risultati </vt:lpstr>
      <vt:lpstr>Risultati: Dataset GSE16134</vt:lpstr>
      <vt:lpstr>Risultati: Dataset GSE68907</vt:lpstr>
      <vt:lpstr>Risultati: Healty vs Unhealty</vt:lpstr>
      <vt:lpstr>Risultati: Healty vs Unhealty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Tesi di laurea  «Ricerca di pattern su reti biologiche» </dc:title>
  <dc:creator>Ivonne</dc:creator>
  <cp:lastModifiedBy>Ivonne</cp:lastModifiedBy>
  <cp:revision>90</cp:revision>
  <dcterms:created xsi:type="dcterms:W3CDTF">2017-11-23T09:44:22Z</dcterms:created>
  <dcterms:modified xsi:type="dcterms:W3CDTF">2017-11-28T09:25:37Z</dcterms:modified>
</cp:coreProperties>
</file>