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302" r:id="rId5"/>
    <p:sldId id="303" r:id="rId6"/>
    <p:sldId id="304" r:id="rId7"/>
    <p:sldId id="307" r:id="rId8"/>
    <p:sldId id="305" r:id="rId9"/>
    <p:sldId id="306" r:id="rId10"/>
    <p:sldId id="308" r:id="rId11"/>
    <p:sldId id="313" r:id="rId12"/>
    <p:sldId id="268" r:id="rId13"/>
    <p:sldId id="269" r:id="rId14"/>
    <p:sldId id="270" r:id="rId15"/>
    <p:sldId id="314" r:id="rId16"/>
    <p:sldId id="315" r:id="rId17"/>
    <p:sldId id="316" r:id="rId18"/>
    <p:sldId id="317" r:id="rId19"/>
    <p:sldId id="615" r:id="rId20"/>
    <p:sldId id="320" r:id="rId21"/>
    <p:sldId id="616" r:id="rId22"/>
    <p:sldId id="323" r:id="rId23"/>
    <p:sldId id="325" r:id="rId24"/>
    <p:sldId id="326" r:id="rId25"/>
    <p:sldId id="321" r:id="rId26"/>
    <p:sldId id="324" r:id="rId27"/>
    <p:sldId id="279" r:id="rId28"/>
    <p:sldId id="280" r:id="rId29"/>
    <p:sldId id="401" r:id="rId30"/>
    <p:sldId id="614" r:id="rId31"/>
    <p:sldId id="608" r:id="rId32"/>
    <p:sldId id="405" r:id="rId33"/>
    <p:sldId id="49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9A306F7-6249-418B-BC4F-1917B54A94C1}">
          <p14:sldIdLst>
            <p14:sldId id="256"/>
            <p14:sldId id="257"/>
            <p14:sldId id="258"/>
          </p14:sldIdLst>
        </p14:section>
        <p14:section name="Definition" id="{6D3D805A-5389-49F3-8083-4169B90BCA40}">
          <p14:sldIdLst>
            <p14:sldId id="302"/>
            <p14:sldId id="303"/>
            <p14:sldId id="304"/>
            <p14:sldId id="307"/>
          </p14:sldIdLst>
        </p14:section>
        <p14:section name="Syntax" id="{16677442-28E3-4390-819E-9EE58EECD97F}">
          <p14:sldIdLst>
            <p14:sldId id="305"/>
            <p14:sldId id="306"/>
            <p14:sldId id="308"/>
            <p14:sldId id="313"/>
            <p14:sldId id="268"/>
            <p14:sldId id="269"/>
            <p14:sldId id="270"/>
          </p14:sldIdLst>
        </p14:section>
        <p14:section name="RegEx in Python" id="{FE58D162-5260-4083-9437-B182DDFD27A3}">
          <p14:sldIdLst>
            <p14:sldId id="314"/>
            <p14:sldId id="315"/>
          </p14:sldIdLst>
        </p14:section>
        <p14:section name="RegEx Methods" id="{BD1DD2D1-C0AE-44A6-AE03-B3434176D759}">
          <p14:sldIdLst>
            <p14:sldId id="316"/>
            <p14:sldId id="317"/>
            <p14:sldId id="615"/>
            <p14:sldId id="320"/>
            <p14:sldId id="616"/>
            <p14:sldId id="323"/>
            <p14:sldId id="325"/>
            <p14:sldId id="326"/>
            <p14:sldId id="321"/>
            <p14:sldId id="324"/>
          </p14:sldIdLst>
        </p14:section>
        <p14:section name="Live Exercises" id="{2F4C2706-3282-4A13-AF04-8C6279167CC9}">
          <p14:sldIdLst>
            <p14:sldId id="279"/>
          </p14:sldIdLst>
        </p14:section>
        <p14:section name="Conclusion" id="{0557D57A-130B-468B-AF31-48BF0B7D4E8A}">
          <p14:sldIdLst>
            <p14:sldId id="280"/>
            <p14:sldId id="401"/>
            <p14:sldId id="614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2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883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11.5.2022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3E15C6D-11AA-4BBE-A685-188ABB4B91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43670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905D47B-6C67-4BEA-B9D5-BAFAAE4DB6C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71067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748A091-1953-4910-9605-DFFF1716AE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92871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8E98258-2073-4000-9F1A-5D975A26D5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89864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B1CDD4A-C45F-4DD3-B16A-9EDD53DAAE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55053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986C8CD-A402-482C-ABB9-3E9138FEF0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97066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26ECD5EF-DE32-495C-AE2C-40B3DB7CC9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BA553837-C15E-4B03-B11C-F717E84BBB8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58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B1E8B5B9-66C9-4D62-BCCC-45538B56491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6A66A9D8-799B-4993-BA2D-1AE7E25655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26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F383B6AC-B74C-49EC-A451-B5EEE2190C64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8F460760-896A-46DB-8EAE-E37987656A20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F40B3DB5-6BE6-4C09-9BA1-01D88A03506F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6041570A-FDBC-4E29-B043-E89A8817A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A8554C91-384A-4629-AD8E-4C6995B0BB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D601F2CC-8CF7-42E3-9E3B-BC969566F2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C9FC2A1C-A218-470C-AB85-41ABD326F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CBDDEE09-64FF-464D-BA7A-F6EE7D7B0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19EFE37D-113C-4919-9B6F-77241545A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1FFA9C97-5539-4FD1-A181-37E2F6DC14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7C31A6CE-049A-4584-8015-7540BC6F054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ABE98782-F3E6-48F7-9624-64741720F275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B2435A32-A989-41BC-A0F6-68978A13CED9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AB8DE3A5-9090-4619-ABE8-730B7425B87E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2DE438F0-9966-4D20-BC9B-6D17EC2A495C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91B579A8-F00B-4C24-8BD1-BFF30B8F5EA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BE00291E-77D4-41C0-A4D0-E1DD25196C79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5BBA675C-5365-4AA5-9CCD-72AFA1BFF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197B833D-D083-4BF9-8766-993A45BC3CF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86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3E69E3AC-38F9-4E28-979C-00CF1174FB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D15B9B83-E0FD-4685-8FCF-98E79E30B42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1A4AA312-F859-4947-B782-EAD41E284FD3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DCA732FC-0985-4A9C-8410-26BB38C2565D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3F69B6FC-58C1-481D-B234-FB39400C7CE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89956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FF6D7A6-5B07-4548-9F41-A35D57E45FE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7B7F73FF-882F-4797-BE76-0D0F054DD7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33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B2E0E63A-5B3F-4692-A6F8-3B64E67A04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92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8E388ACF-4423-45AC-BAE5-473C556564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10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C7814715-B50A-4304-B530-C042D6738DB6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5F5B278E-1C29-40F1-BF90-44AE8FBE7B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06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480A436B-E9B9-49E4-944A-9135C80C459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153CB900-2347-469C-92B3-3053BABDD0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70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9FCFDBB5-7C42-4991-89F3-33DC989B2DD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81C3F68B-8F6B-4C97-BDB7-CCCC391415B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3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9499E7E-CD57-4D0F-989C-A865F999BAA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E1D01738-3B51-4885-8BB1-DA043FFC9D7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0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EB9394F9-F4FF-42FF-AAC7-4ECA11F0CA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539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ex.org/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6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31.png"/><Relationship Id="rId21" Type="http://schemas.openxmlformats.org/officeDocument/2006/relationships/image" Target="../media/image40.png"/><Relationship Id="rId7" Type="http://schemas.openxmlformats.org/officeDocument/2006/relationships/image" Target="../media/image33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8.png"/><Relationship Id="rId25" Type="http://schemas.openxmlformats.org/officeDocument/2006/relationships/image" Target="../media/image42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5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32.png"/><Relationship Id="rId15" Type="http://schemas.openxmlformats.org/officeDocument/2006/relationships/image" Target="../media/image37.jpeg"/><Relationship Id="rId23" Type="http://schemas.openxmlformats.org/officeDocument/2006/relationships/image" Target="../media/image41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9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4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pythex.org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37862"/>
            <a:ext cx="2951518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853" y="5855330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/>
          <a:lstStyle/>
          <a:p>
            <a:r>
              <a:rPr lang="en-US" dirty="0"/>
              <a:t>Regular Expressions</a:t>
            </a:r>
          </a:p>
        </p:txBody>
      </p:sp>
      <p:pic>
        <p:nvPicPr>
          <p:cNvPr id="1026" name="Picture 2" descr="Ð ÐµÐ·ÑÐ»ÑÐ°Ñ Ñ Ð¸Ð·Ð¾Ð±ÑÐ°Ð¶ÐµÐ½Ð¸Ðµ Ð·Ð° regular expressions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47" y="3474000"/>
            <a:ext cx="3675614" cy="1225204"/>
          </a:xfrm>
          <a:prstGeom prst="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72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Metacharacters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543356"/>
              </p:ext>
            </p:extLst>
          </p:nvPr>
        </p:nvGraphicFramePr>
        <p:xfrm>
          <a:off x="648044" y="1271601"/>
          <a:ext cx="10761362" cy="472123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41602">
                  <a:extLst>
                    <a:ext uri="{9D8B030D-6E8A-4147-A177-3AD203B41FA5}">
                      <a16:colId xmlns:a16="http://schemas.microsoft.com/office/drawing/2014/main" val="2603745845"/>
                    </a:ext>
                  </a:extLst>
                </a:gridCol>
                <a:gridCol w="9419760">
                  <a:extLst>
                    <a:ext uri="{9D8B030D-6E8A-4147-A177-3AD203B41FA5}">
                      <a16:colId xmlns:a16="http://schemas.microsoft.com/office/drawing/2014/main" val="4121047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391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Signals a special sequence (can also be used to escape special characters)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278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 character (except newline character)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60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One or more occurrences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336923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Zero or more occurrences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965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Either 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454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Capture and group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643819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Exactly the specified number of occurrences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18962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Starts with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962333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Ends with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896517206"/>
                  </a:ext>
                </a:extLst>
              </a:tr>
            </a:tbl>
          </a:graphicData>
        </a:graphic>
      </p:graphicFrame>
      <p:sp>
        <p:nvSpPr>
          <p:cNvPr id="4" name="Slide Number">
            <a:extLst>
              <a:ext uri="{FF2B5EF4-FFF2-40B4-BE49-F238E27FC236}">
                <a16:creationId xmlns:a16="http://schemas.microsoft.com/office/drawing/2014/main" id="{7937F098-0EF4-4B6D-BDFC-BC4418208C3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6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617496"/>
              </p:ext>
            </p:extLst>
          </p:nvPr>
        </p:nvGraphicFramePr>
        <p:xfrm>
          <a:off x="919893" y="1304552"/>
          <a:ext cx="10028194" cy="51777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30201">
                  <a:extLst>
                    <a:ext uri="{9D8B030D-6E8A-4147-A177-3AD203B41FA5}">
                      <a16:colId xmlns:a16="http://schemas.microsoft.com/office/drawing/2014/main" val="2603745845"/>
                    </a:ext>
                  </a:extLst>
                </a:gridCol>
                <a:gridCol w="8497993">
                  <a:extLst>
                    <a:ext uri="{9D8B030D-6E8A-4147-A177-3AD203B41FA5}">
                      <a16:colId xmlns:a16="http://schemas.microsoft.com/office/drawing/2014/main" val="4121047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391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[arn]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where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the specified characters (</a:t>
                      </a:r>
                      <a:r>
                        <a:rPr lang="en-US" dirty="0"/>
                        <a:t>a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r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or </a:t>
                      </a:r>
                      <a:r>
                        <a:rPr lang="en-US" dirty="0"/>
                        <a:t>n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b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 present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470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[a-n]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for any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lower-case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character, alphabetically </a:t>
                      </a:r>
                      <a:b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between </a:t>
                      </a:r>
                      <a:r>
                        <a:rPr lang="en-US" dirty="0"/>
                        <a:t>a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 </a:t>
                      </a:r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278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[^arn]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for any character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dirty="0"/>
                        <a:t>a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r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 </a:t>
                      </a:r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60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[0123]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where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the specified digits (</a:t>
                      </a:r>
                      <a:r>
                        <a:rPr lang="en-US" dirty="0"/>
                        <a:t>0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1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2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or </a:t>
                      </a:r>
                      <a:r>
                        <a:rPr lang="en-US" dirty="0"/>
                        <a:t>3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b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 present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336923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[0-9]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for any digit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between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dirty="0"/>
                        <a:t>0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 </a:t>
                      </a:r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965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[0-5][0-9]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for any two-digit numbers from </a:t>
                      </a:r>
                      <a:r>
                        <a:rPr lang="en-US" dirty="0"/>
                        <a:t>00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 </a:t>
                      </a:r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454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[a-zA-Z]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for any character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alphabetically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between </a:t>
                      </a:r>
                      <a:r>
                        <a:rPr lang="en-US" dirty="0"/>
                        <a:t>a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 </a:t>
                      </a:r>
                      <a:r>
                        <a:rPr lang="en-US" dirty="0"/>
                        <a:t>z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lower case OR upper case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643819505"/>
                  </a:ext>
                </a:extLst>
              </a:tr>
            </a:tbl>
          </a:graphicData>
        </a:graphic>
      </p:graphicFrame>
      <p:sp>
        <p:nvSpPr>
          <p:cNvPr id="4" name="Slide Number">
            <a:extLst>
              <a:ext uri="{FF2B5EF4-FFF2-40B4-BE49-F238E27FC236}">
                <a16:creationId xmlns:a16="http://schemas.microsoft.com/office/drawing/2014/main" id="{562C36CF-019D-4722-832F-12C171B603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6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Write a regular expression in </a:t>
            </a:r>
            <a:r>
              <a:rPr lang="en-US" sz="4000" b="1" dirty="0">
                <a:hlinkClick r:id="rId2"/>
              </a:rPr>
              <a:t>pythex</a:t>
            </a:r>
            <a:r>
              <a:rPr lang="en-US" sz="4000" b="1" dirty="0"/>
              <a:t> </a:t>
            </a:r>
            <a:r>
              <a:rPr lang="en-US" sz="3600" dirty="0"/>
              <a:t>that extracts</a:t>
            </a:r>
            <a:br>
              <a:rPr lang="en-US" sz="3600" dirty="0"/>
            </a:br>
            <a:r>
              <a:rPr lang="en-US" sz="3600" dirty="0"/>
              <a:t>all word char sequences from given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All Words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599" y="3428466"/>
            <a:ext cx="4648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_ (Underscores) are also word characters!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48401" y="3428465"/>
            <a:ext cx="509498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_|Underscores|are|also|word|characters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5640618" y="3783896"/>
            <a:ext cx="381001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679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2001"/>
            <a:ext cx="11804822" cy="5570355"/>
          </a:xfrm>
        </p:spPr>
        <p:txBody>
          <a:bodyPr>
            <a:normAutofit/>
          </a:bodyPr>
          <a:lstStyle/>
          <a:p>
            <a:r>
              <a:rPr lang="en-US" sz="4000" dirty="0"/>
              <a:t>Write a regular expression that extracts </a:t>
            </a:r>
            <a:r>
              <a:rPr lang="en-US" sz="4000" b="1" dirty="0">
                <a:solidFill>
                  <a:schemeClr val="bg1"/>
                </a:solidFill>
              </a:rPr>
              <a:t>dates</a:t>
            </a:r>
            <a:r>
              <a:rPr lang="en-US" sz="4000" dirty="0"/>
              <a:t> from text</a:t>
            </a:r>
          </a:p>
          <a:p>
            <a:pPr lvl="1"/>
            <a:r>
              <a:rPr lang="en-US" sz="3600" dirty="0"/>
              <a:t>Valid date format: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dd-MMM-yyyy</a:t>
            </a:r>
          </a:p>
          <a:p>
            <a:pPr lvl="1"/>
            <a:r>
              <a:rPr lang="en-US" sz="3600" dirty="0"/>
              <a:t>Examples: </a:t>
            </a:r>
            <a:r>
              <a:rPr lang="en-US" sz="3600" b="1" dirty="0">
                <a:solidFill>
                  <a:schemeClr val="bg1"/>
                </a:solidFill>
              </a:rPr>
              <a:t>12-Jun-1999</a:t>
            </a:r>
            <a:r>
              <a:rPr lang="en-US" sz="3600" dirty="0"/>
              <a:t>,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3-Nov-1999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Dates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17903" y="4599000"/>
            <a:ext cx="7477612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 am born 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30-Dec-1994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My father is born on the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9-Jul-1955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01-July-2000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is not a valid date.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819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61588" y="1269000"/>
            <a:ext cx="11449412" cy="5065195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4000" dirty="0"/>
              <a:t>Write a regular expression that performs simple </a:t>
            </a:r>
            <a:r>
              <a:rPr lang="en-US" sz="4000" b="1" dirty="0">
                <a:solidFill>
                  <a:schemeClr val="bg1"/>
                </a:solidFill>
              </a:rPr>
              <a:t>email validation</a:t>
            </a:r>
          </a:p>
          <a:p>
            <a:pPr lvl="1">
              <a:buClr>
                <a:schemeClr val="tx1"/>
              </a:buClr>
            </a:pPr>
            <a:r>
              <a:rPr lang="en-US" sz="3600" dirty="0"/>
              <a:t>An email consists of: </a:t>
            </a:r>
            <a:r>
              <a:rPr lang="en-US" sz="3600" b="1" dirty="0">
                <a:solidFill>
                  <a:schemeClr val="bg1"/>
                </a:solidFill>
              </a:rPr>
              <a:t>username @ domain name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Usernames </a:t>
            </a:r>
            <a:r>
              <a:rPr lang="en-US" sz="3600" dirty="0"/>
              <a:t>are </a:t>
            </a:r>
            <a:r>
              <a:rPr lang="en-US" sz="3600" b="1" dirty="0">
                <a:solidFill>
                  <a:schemeClr val="bg1"/>
                </a:solidFill>
              </a:rPr>
              <a:t>alphanumeric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Domain names </a:t>
            </a:r>
            <a:r>
              <a:rPr lang="en-US" sz="3600" dirty="0"/>
              <a:t>consist of</a:t>
            </a:r>
            <a:r>
              <a:rPr lang="en-US" sz="3600" b="1" dirty="0">
                <a:solidFill>
                  <a:schemeClr val="bg1"/>
                </a:solidFill>
              </a:rPr>
              <a:t> two strings</a:t>
            </a:r>
            <a:r>
              <a:rPr lang="en-US" sz="3600" dirty="0"/>
              <a:t>, separated by a </a:t>
            </a:r>
            <a:r>
              <a:rPr lang="en-US" sz="3600" b="1" dirty="0">
                <a:solidFill>
                  <a:schemeClr val="bg1"/>
                </a:solidFill>
              </a:rPr>
              <a:t>period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Domain names </a:t>
            </a:r>
            <a:r>
              <a:rPr lang="en-US" sz="3600" dirty="0"/>
              <a:t>may contain only </a:t>
            </a:r>
            <a:r>
              <a:rPr lang="en-US" sz="3600" b="1" dirty="0">
                <a:solidFill>
                  <a:schemeClr val="bg1"/>
                </a:solidFill>
              </a:rPr>
              <a:t>English letters</a:t>
            </a:r>
          </a:p>
          <a:p>
            <a:pPr marL="1827657" lvl="3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bg-BG" dirty="0"/>
              <a:t>	</a:t>
            </a:r>
            <a:r>
              <a:rPr lang="en-US" dirty="0"/>
              <a:t>Valid:</a:t>
            </a:r>
          </a:p>
          <a:p>
            <a:pPr marL="1827657" lvl="3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bg-BG" dirty="0"/>
              <a:t>     </a:t>
            </a:r>
            <a:r>
              <a:rPr lang="en-US" dirty="0"/>
              <a:t>Invalid: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Email Validation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810000" y="5068259"/>
            <a:ext cx="4648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valid123@email.bg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810000" y="5859000"/>
            <a:ext cx="4648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invalid*name@emai1.bg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860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E4C3-6977-4C3C-B2AF-6C0B8C39324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RegEx in Python</a:t>
            </a:r>
          </a:p>
        </p:txBody>
      </p:sp>
      <p:sp>
        <p:nvSpPr>
          <p:cNvPr id="7" name="Rectangle 6"/>
          <p:cNvSpPr/>
          <p:nvPr/>
        </p:nvSpPr>
        <p:spPr>
          <a:xfrm>
            <a:off x="4649802" y="2250643"/>
            <a:ext cx="28923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import re</a:t>
            </a:r>
          </a:p>
        </p:txBody>
      </p:sp>
    </p:spTree>
    <p:extLst>
      <p:ext uri="{BB962C8B-B14F-4D97-AF65-F5344CB8AC3E}">
        <p14:creationId xmlns:p14="http://schemas.microsoft.com/office/powerpoint/2010/main" val="174614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86000" y="3314144"/>
            <a:ext cx="2025000" cy="61821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import 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Python has a built-in package called re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can be used to work with Regular Expressions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Import the </a:t>
            </a:r>
            <a:r>
              <a:rPr lang="en-US" b="1" dirty="0">
                <a:solidFill>
                  <a:schemeClr val="bg1"/>
                </a:solidFill>
              </a:rPr>
              <a:t>re</a:t>
            </a:r>
            <a:r>
              <a:rPr lang="en-US" dirty="0"/>
              <a:t> module</a:t>
            </a:r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it to search in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Module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86000" y="4599000"/>
            <a:ext cx="71100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sz="2800" dirty="0">
                <a:solidFill>
                  <a:schemeClr val="tx1"/>
                </a:solidFill>
              </a:rPr>
              <a:t>import </a:t>
            </a:r>
            <a:r>
              <a:rPr lang="en-US" sz="2800" dirty="0">
                <a:solidFill>
                  <a:schemeClr val="bg1"/>
                </a:solidFill>
              </a:rPr>
              <a:t>re</a:t>
            </a:r>
          </a:p>
          <a:p>
            <a:pPr latinLnBrk="0"/>
            <a:r>
              <a:rPr lang="en-US" sz="2800" dirty="0">
                <a:solidFill>
                  <a:schemeClr val="tx1"/>
                </a:solidFill>
              </a:rPr>
              <a:t>txt = "The rain in Spain"</a:t>
            </a:r>
          </a:p>
          <a:p>
            <a:pPr latinLnBrk="0"/>
            <a:r>
              <a:rPr lang="en-US" sz="2800" dirty="0">
                <a:solidFill>
                  <a:schemeClr val="tx1"/>
                </a:solidFill>
              </a:rPr>
              <a:t>x = re.</a:t>
            </a:r>
            <a:r>
              <a:rPr lang="en-US" sz="2800" dirty="0">
                <a:solidFill>
                  <a:schemeClr val="bg1"/>
                </a:solidFill>
              </a:rPr>
              <a:t>search</a:t>
            </a:r>
            <a:r>
              <a:rPr lang="en-US" sz="2800" dirty="0">
                <a:solidFill>
                  <a:schemeClr val="tx1"/>
                </a:solidFill>
              </a:rPr>
              <a:t>("^The.*Spain$", txt)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6D079E9-0520-4452-882E-5AF2EC45358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28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C46C4-E876-48B1-8605-61232727E7C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RegEx Methods</a:t>
            </a:r>
          </a:p>
        </p:txBody>
      </p:sp>
      <p:pic>
        <p:nvPicPr>
          <p:cNvPr id="5122" name="Picture 2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955" y="1179000"/>
            <a:ext cx="2950090" cy="2950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21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966000" y="2079000"/>
            <a:ext cx="5101729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import re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str = "The rain in Spain"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x = re.</a:t>
            </a:r>
            <a:r>
              <a:rPr lang="en-US" dirty="0">
                <a:solidFill>
                  <a:schemeClr val="bg1"/>
                </a:solidFill>
              </a:rPr>
              <a:t>findall</a:t>
            </a:r>
            <a:r>
              <a:rPr lang="en-US" dirty="0"/>
              <a:t>("ai", str)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print(x) # ["ai", "ai"]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09347" y="1404000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findall()</a:t>
            </a:r>
            <a:r>
              <a:rPr lang="en-US" dirty="0"/>
              <a:t> function returns a list containing all matches</a:t>
            </a:r>
            <a:br>
              <a:rPr lang="bg-BG" dirty="0"/>
            </a:br>
            <a:br>
              <a:rPr lang="bg-BG" dirty="0"/>
            </a:br>
            <a:br>
              <a:rPr lang="bg-BG" dirty="0"/>
            </a:br>
            <a:br>
              <a:rPr lang="bg-BG" dirty="0"/>
            </a:b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list contains the matches in the </a:t>
            </a:r>
            <a:r>
              <a:rPr lang="en-US" b="1" dirty="0">
                <a:solidFill>
                  <a:schemeClr val="bg1"/>
                </a:solidFill>
              </a:rPr>
              <a:t>order</a:t>
            </a:r>
            <a:r>
              <a:rPr lang="en-US" dirty="0"/>
              <a:t> they are </a:t>
            </a:r>
            <a:r>
              <a:rPr lang="en-US" b="1" dirty="0">
                <a:solidFill>
                  <a:schemeClr val="bg1"/>
                </a:solidFill>
              </a:rPr>
              <a:t>found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</a:t>
            </a:r>
            <a:r>
              <a:rPr lang="en-US" b="1" dirty="0">
                <a:solidFill>
                  <a:schemeClr val="bg1"/>
                </a:solidFill>
              </a:rPr>
              <a:t>no matches </a:t>
            </a:r>
            <a:r>
              <a:rPr lang="en-US" dirty="0"/>
              <a:t>are found, an </a:t>
            </a:r>
            <a:r>
              <a:rPr lang="en-US" b="1" dirty="0">
                <a:solidFill>
                  <a:schemeClr val="bg1"/>
                </a:solidFill>
              </a:rPr>
              <a:t>empty list </a:t>
            </a:r>
            <a:r>
              <a:rPr lang="en-US" dirty="0"/>
              <a:t>is returned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findall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method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E99921A-E14B-43C5-A97B-9D5E171CFB3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93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455687"/>
          </a:xfrm>
        </p:spPr>
        <p:txBody>
          <a:bodyPr>
            <a:normAutofit/>
          </a:bodyPr>
          <a:lstStyle/>
          <a:p>
            <a:r>
              <a:rPr lang="en-US" sz="3600" dirty="0"/>
              <a:t>You are given a list of names</a:t>
            </a:r>
          </a:p>
          <a:p>
            <a:pPr lvl="1"/>
            <a:r>
              <a:rPr lang="en-US" sz="3400" noProof="1"/>
              <a:t>Match</a:t>
            </a:r>
            <a:r>
              <a:rPr lang="en-US" sz="3400" dirty="0"/>
              <a:t> all full names</a:t>
            </a:r>
            <a:endParaRPr lang="en-US" sz="34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Match Full Name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2924372"/>
            <a:ext cx="1089660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Bethany Taylor, Oliver miller, </a:t>
            </a:r>
            <a:r>
              <a:rPr lang="en-US" sz="2600" b="1" dirty="0" err="1">
                <a:latin typeface="Consolas" pitchFamily="49" charset="0"/>
              </a:rPr>
              <a:t>sophia</a:t>
            </a:r>
            <a:r>
              <a:rPr lang="en-US" sz="2600" b="1" dirty="0">
                <a:latin typeface="Consolas" pitchFamily="49" charset="0"/>
              </a:rPr>
              <a:t> Johnson, </a:t>
            </a:r>
            <a:r>
              <a:rPr lang="en-US" sz="2600" b="1" dirty="0" err="1">
                <a:latin typeface="Consolas" pitchFamily="49" charset="0"/>
              </a:rPr>
              <a:t>SARah</a:t>
            </a:r>
            <a:r>
              <a:rPr lang="en-US" sz="2600" b="1" dirty="0">
                <a:latin typeface="Consolas" pitchFamily="49" charset="0"/>
              </a:rPr>
              <a:t> Wilson, John Smith, Sam	    Smith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5769132" y="4092126"/>
            <a:ext cx="653736" cy="51595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776100" y="4859942"/>
            <a:ext cx="47160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itchFamily="49" charset="0"/>
              </a:rPr>
              <a:t>Bethany Taylor John Smith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380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r>
              <a:rPr lang="en-US" dirty="0"/>
              <a:t>Syntax</a:t>
            </a:r>
          </a:p>
          <a:p>
            <a:r>
              <a:rPr lang="en-US" dirty="0"/>
              <a:t>RegEx in Python</a:t>
            </a:r>
          </a:p>
          <a:p>
            <a:r>
              <a:rPr lang="en-US" dirty="0"/>
              <a:t>RegEx Method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57785A1-4157-4379-8478-54DDF1B8792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19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1C53118-4F9D-4B37-93EF-3BE420CD00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28866" y="2414307"/>
            <a:ext cx="7769766" cy="2299385"/>
          </a:xfrm>
        </p:spPr>
        <p:txBody>
          <a:bodyPr/>
          <a:lstStyle/>
          <a:p>
            <a:r>
              <a:rPr lang="en-US" sz="2600" dirty="0"/>
              <a:t>import re</a:t>
            </a:r>
          </a:p>
          <a:p>
            <a:r>
              <a:rPr lang="en-US" sz="2600" dirty="0"/>
              <a:t>names = input()</a:t>
            </a:r>
          </a:p>
          <a:p>
            <a:r>
              <a:rPr lang="en-US" sz="2600" dirty="0"/>
              <a:t>regex = "\\b[A-Z][a-z]+ [A-Z][a-z]+\\b"</a:t>
            </a:r>
          </a:p>
          <a:p>
            <a:r>
              <a:rPr lang="en-US" sz="2600" dirty="0"/>
              <a:t>matches = </a:t>
            </a:r>
            <a:r>
              <a:rPr lang="en-US" sz="2600" dirty="0" err="1"/>
              <a:t>re.</a:t>
            </a:r>
            <a:r>
              <a:rPr lang="en-US" sz="2600" dirty="0" err="1">
                <a:solidFill>
                  <a:schemeClr val="bg1"/>
                </a:solidFill>
              </a:rPr>
              <a:t>findall</a:t>
            </a:r>
            <a:r>
              <a:rPr lang="en-US" sz="2600" dirty="0"/>
              <a:t>(regex, names)</a:t>
            </a:r>
          </a:p>
          <a:p>
            <a:r>
              <a:rPr lang="en-US" sz="2600" dirty="0"/>
              <a:t>print(" ".join(matches))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 Full Name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6ADECB5-67F7-4065-9BFD-3F2818DC2B1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350" y="4284000"/>
            <a:ext cx="2144563" cy="214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46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455687"/>
          </a:xfrm>
        </p:spPr>
        <p:txBody>
          <a:bodyPr>
            <a:normAutofit/>
          </a:bodyPr>
          <a:lstStyle/>
          <a:p>
            <a:r>
              <a:rPr lang="en-US" sz="3600" dirty="0"/>
              <a:t>You are given a list of phone numbers</a:t>
            </a:r>
          </a:p>
          <a:p>
            <a:pPr lvl="1"/>
            <a:r>
              <a:rPr lang="en-US" sz="3400" noProof="1"/>
              <a:t>Match</a:t>
            </a:r>
            <a:r>
              <a:rPr lang="en-US" sz="3400" dirty="0"/>
              <a:t> all valid phone numbers</a:t>
            </a:r>
            <a:endParaRPr lang="en-US" sz="34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Match </a:t>
            </a:r>
            <a:r>
              <a:rPr lang="en-US" dirty="0"/>
              <a:t>Phone Number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51000" y="2751535"/>
            <a:ext cx="90000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+359 2 222 2222,359-2-222-2222, +359/2/222/2222, +359-2 222 2222 +359 2-222-2222, +359-2-222-222, +359-2-222-22222 +359-2-222-2222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5769132" y="4436291"/>
            <a:ext cx="653736" cy="51595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989500" y="5333077"/>
            <a:ext cx="62130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+359 2 222 2222, +359-2-222-2222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0582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9283F27-9490-4A14-A35D-FF6082347E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3480" y="2394000"/>
            <a:ext cx="11684766" cy="2137802"/>
          </a:xfrm>
        </p:spPr>
        <p:txBody>
          <a:bodyPr/>
          <a:lstStyle/>
          <a:p>
            <a:r>
              <a:rPr lang="en-US" dirty="0"/>
              <a:t>import re</a:t>
            </a:r>
          </a:p>
          <a:p>
            <a:r>
              <a:rPr lang="en-US" dirty="0"/>
              <a:t>pattern = "(\+359-2-[0-9]{3}-[0-9]{4}|\+359 2 [0-9]{3} [0-9]{4})\\b"</a:t>
            </a:r>
          </a:p>
          <a:p>
            <a:r>
              <a:rPr lang="en-US" dirty="0"/>
              <a:t>text = input()</a:t>
            </a:r>
          </a:p>
          <a:p>
            <a:r>
              <a:rPr lang="en-US" dirty="0"/>
              <a:t>matches = </a:t>
            </a:r>
            <a:r>
              <a:rPr lang="en-US" dirty="0" err="1"/>
              <a:t>re.</a:t>
            </a:r>
            <a:r>
              <a:rPr lang="en-US" dirty="0" err="1">
                <a:solidFill>
                  <a:schemeClr val="bg1"/>
                </a:solidFill>
              </a:rPr>
              <a:t>findall</a:t>
            </a:r>
            <a:r>
              <a:rPr lang="en-US" dirty="0"/>
              <a:t>(pattern, text)</a:t>
            </a:r>
          </a:p>
          <a:p>
            <a:r>
              <a:rPr lang="en-US" dirty="0"/>
              <a:t>print(", ".join(matches))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 Phone Number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3C5977D-8541-47C9-A2EA-2D038C7A8FA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000" y="3822715"/>
            <a:ext cx="2684285" cy="268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9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270394" y="3285993"/>
            <a:ext cx="7001621" cy="136284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13/Jul/1928, 10-Nov-1934, , 01/Jan-1951,f 25.Dec.1937 23/09/1973, 1/Feb/2016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program, which matches a date in the format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dd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{separator}MMM{separator}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yyyy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capturing groups </a:t>
            </a:r>
            <a:r>
              <a:rPr lang="en-US" dirty="0"/>
              <a:t>in your regular expression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Dates</a:t>
            </a:r>
          </a:p>
        </p:txBody>
      </p:sp>
      <p:sp>
        <p:nvSpPr>
          <p:cNvPr id="5" name="Down Arrow 4"/>
          <p:cNvSpPr/>
          <p:nvPr/>
        </p:nvSpPr>
        <p:spPr bwMode="auto">
          <a:xfrm>
            <a:off x="5592896" y="4734000"/>
            <a:ext cx="233104" cy="220888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270394" y="5039631"/>
            <a:ext cx="7001621" cy="1325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Day: 13, Month: Jul, Year: 1928</a:t>
            </a:r>
            <a:br>
              <a:rPr lang="en-US" dirty="0"/>
            </a:br>
            <a:r>
              <a:rPr lang="en-US" dirty="0"/>
              <a:t>Day: 10, Month: Nov, Year: 1934</a:t>
            </a:r>
            <a:br>
              <a:rPr lang="en-US" dirty="0"/>
            </a:br>
            <a:r>
              <a:rPr lang="en-US" dirty="0"/>
              <a:t>Day: 25, Month: Dec, Year: 1937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B59FA0C-4183-4B9F-8B66-5BABB813A6F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62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4E7791-8E96-4420-B1C6-ED61B00508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01000" y="2079000"/>
            <a:ext cx="9884766" cy="3300235"/>
          </a:xfrm>
        </p:spPr>
        <p:txBody>
          <a:bodyPr/>
          <a:lstStyle/>
          <a:p>
            <a:r>
              <a:rPr lang="en-US" dirty="0"/>
              <a:t>import re</a:t>
            </a:r>
          </a:p>
          <a:p>
            <a:r>
              <a:rPr lang="en-US" dirty="0"/>
              <a:t>pattern = "\\b(?P&lt;day&gt;\\d{2})([-.\\/])(?P&lt;month&gt;[A-Z]</a:t>
            </a:r>
            <a:br>
              <a:rPr lang="en-US" dirty="0"/>
            </a:br>
            <a:r>
              <a:rPr lang="en-US" dirty="0"/>
              <a:t>[a-z]{2})\\2(?P&lt;year&gt;\\d{4})\\b"</a:t>
            </a:r>
          </a:p>
          <a:p>
            <a:r>
              <a:rPr lang="en-US" dirty="0"/>
              <a:t>text = input()</a:t>
            </a:r>
          </a:p>
          <a:p>
            <a:r>
              <a:rPr lang="en-US" dirty="0"/>
              <a:t>matches = </a:t>
            </a:r>
            <a:r>
              <a:rPr lang="en-US" dirty="0" err="1"/>
              <a:t>re.</a:t>
            </a:r>
            <a:r>
              <a:rPr lang="en-US" dirty="0" err="1">
                <a:solidFill>
                  <a:schemeClr val="bg1"/>
                </a:solidFill>
              </a:rPr>
              <a:t>finditer</a:t>
            </a:r>
            <a:r>
              <a:rPr lang="en-US" dirty="0"/>
              <a:t>(pattern, text)</a:t>
            </a:r>
          </a:p>
          <a:p>
            <a:r>
              <a:rPr lang="en-US" dirty="0"/>
              <a:t>for match in matches:</a:t>
            </a:r>
          </a:p>
          <a:p>
            <a:r>
              <a:rPr lang="en-US" dirty="0"/>
              <a:t>    print(</a:t>
            </a:r>
            <a:r>
              <a:rPr lang="en-US" dirty="0" err="1"/>
              <a:t>f"Day</a:t>
            </a:r>
            <a:r>
              <a:rPr lang="en-US" dirty="0"/>
              <a:t>: {</a:t>
            </a:r>
            <a:r>
              <a:rPr lang="en-US" dirty="0" err="1"/>
              <a:t>match.group</a:t>
            </a:r>
            <a:r>
              <a:rPr lang="en-US" dirty="0"/>
              <a:t>('day')}, Month: {</a:t>
            </a:r>
            <a:r>
              <a:rPr lang="en-US" dirty="0" err="1"/>
              <a:t>match.group</a:t>
            </a:r>
            <a:r>
              <a:rPr lang="en-US" dirty="0"/>
              <a:t>('month')}, Year: {</a:t>
            </a:r>
            <a:r>
              <a:rPr lang="en-US" dirty="0" err="1"/>
              <a:t>match.group</a:t>
            </a:r>
            <a:r>
              <a:rPr lang="en-US" dirty="0"/>
              <a:t>('year')}")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 Dates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455DCED-F9C0-4364-9D2D-7E38CBADAA2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46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34103" y="3708701"/>
            <a:ext cx="10938913" cy="195762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import re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str = "The rain in Spain"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x = re.search("\s", str)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print("The first white-space character is located in position:", x.start())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search()</a:t>
            </a:r>
            <a:r>
              <a:rPr lang="en-US" dirty="0"/>
              <a:t> function searches the string for a match, and </a:t>
            </a:r>
            <a:br>
              <a:rPr lang="en-US" dirty="0"/>
            </a:br>
            <a:r>
              <a:rPr lang="en-US" dirty="0"/>
              <a:t>returns a </a:t>
            </a:r>
            <a:r>
              <a:rPr lang="en-US" b="1" dirty="0">
                <a:solidFill>
                  <a:schemeClr val="bg1"/>
                </a:solidFill>
              </a:rPr>
              <a:t>Match object</a:t>
            </a:r>
            <a:r>
              <a:rPr lang="en-US" dirty="0"/>
              <a:t> if there is a match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there is more than one match, only the </a:t>
            </a:r>
            <a:r>
              <a:rPr lang="en-US" b="1" dirty="0">
                <a:solidFill>
                  <a:schemeClr val="bg1"/>
                </a:solidFill>
              </a:rPr>
              <a:t>first occurrence </a:t>
            </a:r>
            <a:r>
              <a:rPr lang="en-US" dirty="0"/>
              <a:t>of </a:t>
            </a:r>
            <a:br>
              <a:rPr lang="en-US" dirty="0"/>
            </a:br>
            <a:r>
              <a:rPr lang="en-US" dirty="0"/>
              <a:t>the match will be returned</a:t>
            </a:r>
            <a:br>
              <a:rPr lang="bg-BG" dirty="0"/>
            </a:br>
            <a:br>
              <a:rPr lang="bg-BG" dirty="0"/>
            </a:br>
            <a:br>
              <a:rPr lang="bg-BG" dirty="0"/>
            </a:br>
            <a:br>
              <a:rPr lang="bg-BG" dirty="0"/>
            </a:b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no matches are found, the value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None</a:t>
            </a:r>
            <a:r>
              <a:rPr lang="en-US" dirty="0"/>
              <a:t> is returned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search()</a:t>
            </a:r>
            <a:r>
              <a:rPr lang="en-US" dirty="0"/>
              <a:t> method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762457F-8CB7-4E52-B7D8-2133936BC67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6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47136" y="2619790"/>
            <a:ext cx="6203863" cy="283421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import re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str = "The rain in Spain"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x = re.split("\s", str)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print(x)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i="1" dirty="0">
                <a:solidFill>
                  <a:schemeClr val="accent2"/>
                </a:solidFill>
              </a:rPr>
              <a:t># ['The', 'rain', 'in', 'Spain']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split()</a:t>
            </a:r>
            <a:r>
              <a:rPr lang="en-US" dirty="0"/>
              <a:t> function returns a list where the string has been split at each match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split()</a:t>
            </a:r>
            <a:r>
              <a:rPr lang="en-US" dirty="0"/>
              <a:t> method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409F322-5594-434E-A206-4B7C240B028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5FECDF54-2691-4179-BCA6-A8222F322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607" y="3384351"/>
            <a:ext cx="2816786" cy="28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61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11AD19-34F1-45E8-B1D0-D7B662CBC95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1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3259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D2B5BB43-02F1-449E-91B3-FF7EE79BDF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5"/>
            <a:ext cx="8159178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A regular expression or regex is a sequence </a:t>
            </a:r>
            <a:br>
              <a:rPr lang="en-US" sz="3200" dirty="0">
                <a:solidFill>
                  <a:schemeClr val="bg2"/>
                </a:solidFill>
                <a:latin typeface="+mj-lt"/>
              </a:rPr>
            </a:br>
            <a:r>
              <a:rPr lang="en-US" sz="3200" dirty="0">
                <a:solidFill>
                  <a:schemeClr val="bg2"/>
                </a:solidFill>
                <a:latin typeface="+mj-lt"/>
              </a:rPr>
              <a:t>of characters that define a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search pattern</a:t>
            </a:r>
          </a:p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Python has a built-in package called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re</a:t>
            </a:r>
          </a:p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It can be used to work with </a:t>
            </a:r>
            <a:br>
              <a:rPr lang="bg-BG" sz="3200" dirty="0">
                <a:solidFill>
                  <a:schemeClr val="bg2"/>
                </a:solidFill>
                <a:latin typeface="+mj-lt"/>
              </a:rPr>
            </a:br>
            <a:r>
              <a:rPr lang="en-US" sz="3200" dirty="0">
                <a:solidFill>
                  <a:schemeClr val="bg2"/>
                </a:solidFill>
                <a:latin typeface="+mj-lt"/>
              </a:rPr>
              <a:t>Regular Expressions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50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06141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F752BD59-470E-4993-82DA-27D7E58C33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3447623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3BB2765-4F33-4701-8A66-26DBF754EDC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55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90667DFA-1F7A-4AD1-8600-ADE83A8576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>
                <a:solidFill>
                  <a:schemeClr val="bg1"/>
                </a:solidFill>
              </a:rPr>
              <a:t>copyrighted content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43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1A1A0-75D8-4EBE-A1D5-14AFBE42A8F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RegEx?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0723D698-5AA1-4328-A7C3-6CF023DBE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912" y="1385091"/>
            <a:ext cx="2546175" cy="254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29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2766" y="1210661"/>
            <a:ext cx="10129234" cy="5546589"/>
          </a:xfrm>
        </p:spPr>
        <p:txBody>
          <a:bodyPr/>
          <a:lstStyle/>
          <a:p>
            <a:r>
              <a:rPr lang="en-US" dirty="0"/>
              <a:t>A regular expression or regex is a sequence of </a:t>
            </a:r>
            <a:br>
              <a:rPr lang="en-US" dirty="0"/>
            </a:br>
            <a:r>
              <a:rPr lang="en-US" dirty="0"/>
              <a:t>characters that define a </a:t>
            </a:r>
            <a:r>
              <a:rPr lang="en-US" b="1" dirty="0">
                <a:solidFill>
                  <a:schemeClr val="bg1"/>
                </a:solidFill>
              </a:rPr>
              <a:t>search pattern</a:t>
            </a:r>
          </a:p>
          <a:p>
            <a:r>
              <a:rPr lang="en-US" dirty="0"/>
              <a:t>Usually, such patterns are used by string </a:t>
            </a:r>
            <a:r>
              <a:rPr lang="en-US" b="1" dirty="0">
                <a:solidFill>
                  <a:schemeClr val="bg1"/>
                </a:solidFill>
              </a:rPr>
              <a:t>searching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algorithms for "find" or "find and replace"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operations</a:t>
            </a:r>
            <a:r>
              <a:rPr lang="en-US" dirty="0"/>
              <a:t> on strings</a:t>
            </a:r>
          </a:p>
          <a:p>
            <a:r>
              <a:rPr lang="en-US" dirty="0"/>
              <a:t>Regular expressions are used in search engines, </a:t>
            </a:r>
            <a:br>
              <a:rPr lang="en-US" dirty="0"/>
            </a:br>
            <a:r>
              <a:rPr lang="en-US" dirty="0"/>
              <a:t>search and replace dialogs of word processors and </a:t>
            </a:r>
            <a:br>
              <a:rPr lang="en-US" dirty="0"/>
            </a:br>
            <a:r>
              <a:rPr lang="en-US" dirty="0"/>
              <a:t>text editors etc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RegEx?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AA52EF1-FDD1-49E0-80AE-372C407A8E3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13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/>
          <a:lstStyle/>
          <a:p>
            <a:r>
              <a:rPr lang="en-US" dirty="0"/>
              <a:t>For example, if you want to </a:t>
            </a:r>
            <a:r>
              <a:rPr lang="en-US" b="1" dirty="0">
                <a:solidFill>
                  <a:schemeClr val="bg1"/>
                </a:solidFill>
              </a:rPr>
              <a:t>validate</a:t>
            </a:r>
            <a:r>
              <a:rPr lang="en-US" dirty="0"/>
              <a:t> if an </a:t>
            </a:r>
            <a:r>
              <a:rPr lang="en-US" b="1" dirty="0">
                <a:solidFill>
                  <a:schemeClr val="bg1"/>
                </a:solidFill>
              </a:rPr>
              <a:t>email</a:t>
            </a:r>
            <a:r>
              <a:rPr lang="en-US" dirty="0"/>
              <a:t> is </a:t>
            </a:r>
            <a:br>
              <a:rPr lang="en-US" dirty="0"/>
            </a:br>
            <a:r>
              <a:rPr lang="en-US" dirty="0"/>
              <a:t>valid, it should follow these rules:</a:t>
            </a:r>
          </a:p>
          <a:p>
            <a:pPr lvl="1"/>
            <a:r>
              <a:rPr lang="en-US" dirty="0"/>
              <a:t>have only </a:t>
            </a:r>
            <a:r>
              <a:rPr lang="en-US" b="1" dirty="0">
                <a:solidFill>
                  <a:schemeClr val="bg1"/>
                </a:solidFill>
              </a:rPr>
              <a:t>alphanumeric</a:t>
            </a:r>
            <a:r>
              <a:rPr lang="en-US" dirty="0"/>
              <a:t> characters</a:t>
            </a:r>
          </a:p>
          <a:p>
            <a:pPr lvl="1"/>
            <a:r>
              <a:rPr lang="en-US" dirty="0"/>
              <a:t>include </a:t>
            </a:r>
            <a:r>
              <a:rPr lang="en-US" b="1" dirty="0">
                <a:latin typeface="Consolas" panose="020B0609020204030204" pitchFamily="49" charset="0"/>
              </a:rPr>
              <a:t>"@"</a:t>
            </a:r>
          </a:p>
          <a:p>
            <a:pPr lvl="1"/>
            <a:r>
              <a:rPr lang="en-US" dirty="0"/>
              <a:t>end with </a:t>
            </a:r>
            <a:r>
              <a:rPr lang="en-US" b="1" dirty="0">
                <a:latin typeface="Consolas" panose="020B0609020204030204" pitchFamily="49" charset="0"/>
              </a:rPr>
              <a:t>.com</a:t>
            </a:r>
            <a:r>
              <a:rPr lang="en-US" dirty="0"/>
              <a:t>/</a:t>
            </a:r>
            <a:r>
              <a:rPr lang="en-US" b="1" dirty="0">
                <a:latin typeface="Consolas" panose="020B0609020204030204" pitchFamily="49" charset="0"/>
              </a:rPr>
              <a:t>.bg</a:t>
            </a:r>
            <a:r>
              <a:rPr lang="en-US" dirty="0"/>
              <a:t>/</a:t>
            </a:r>
            <a:r>
              <a:rPr lang="en-US" b="1" dirty="0">
                <a:latin typeface="Consolas" panose="020B0609020204030204" pitchFamily="49" charset="0"/>
              </a:rPr>
              <a:t>.net</a:t>
            </a:r>
          </a:p>
          <a:p>
            <a:r>
              <a:rPr lang="en-US" dirty="0"/>
              <a:t>To validate emails will be very difficult without </a:t>
            </a:r>
            <a:br>
              <a:rPr lang="en-US" dirty="0"/>
            </a:br>
            <a:r>
              <a:rPr lang="en-US" dirty="0"/>
              <a:t>regular expression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7FEE427-5F96-43F1-A406-C291F9EB9FC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02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1B692453-DBC7-4CF5-89FD-6C8DDEFC7B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test Regular Expressions in Python, use </a:t>
            </a:r>
            <a:r>
              <a:rPr lang="en-US" dirty="0">
                <a:hlinkClick r:id="rId2"/>
              </a:rPr>
              <a:t>pythex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Pythex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855" y="2071614"/>
            <a:ext cx="7460134" cy="4243198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5613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FC513-6927-4457-BD4C-4418389457D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EDCC2C68-3AC2-4716-9B8F-DBDEE0FCBD45}"/>
              </a:ext>
            </a:extLst>
          </p:cNvPr>
          <p:cNvSpPr txBox="1">
            <a:spLocks/>
          </p:cNvSpPr>
          <p:nvPr/>
        </p:nvSpPr>
        <p:spPr>
          <a:xfrm>
            <a:off x="4573665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bg2"/>
                </a:solidFill>
                <a:latin typeface="Consolas" panose="020B0609020204030204" pitchFamily="49" charset="0"/>
              </a:rPr>
              <a:t>[A-Z]</a:t>
            </a:r>
          </a:p>
        </p:txBody>
      </p:sp>
    </p:spTree>
    <p:extLst>
      <p:ext uri="{BB962C8B-B14F-4D97-AF65-F5344CB8AC3E}">
        <p14:creationId xmlns:p14="http://schemas.microsoft.com/office/powerpoint/2010/main" val="270410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Sequences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37102"/>
              </p:ext>
            </p:extLst>
          </p:nvPr>
        </p:nvGraphicFramePr>
        <p:xfrm>
          <a:off x="458573" y="1535211"/>
          <a:ext cx="11387437" cy="438594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19654">
                  <a:extLst>
                    <a:ext uri="{9D8B030D-6E8A-4147-A177-3AD203B41FA5}">
                      <a16:colId xmlns:a16="http://schemas.microsoft.com/office/drawing/2014/main" val="2603745845"/>
                    </a:ext>
                  </a:extLst>
                </a:gridCol>
                <a:gridCol w="9967783">
                  <a:extLst>
                    <a:ext uri="{9D8B030D-6E8A-4147-A177-3AD203B41FA5}">
                      <a16:colId xmlns:a16="http://schemas.microsoft.com/office/drawing/2014/main" val="4121047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391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 match where the string contains 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digits</a:t>
                      </a:r>
                      <a:r>
                        <a:rPr lang="en-US" dirty="0"/>
                        <a:t> (numbers from 0-9)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470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 match where the string 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DOES NOT </a:t>
                      </a:r>
                      <a:r>
                        <a:rPr lang="en-US" dirty="0"/>
                        <a:t>contain digits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278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where the specified characters are at the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beginning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 at the </a:t>
                      </a:r>
                      <a:b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a word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60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where the string contains a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white space 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character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923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where the string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DOES NOT 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 a white space character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965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where the string contains any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word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characters </a:t>
                      </a:r>
                      <a:b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(characters from a to Z, digits from 0-9, and the underscore _ character)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454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where the string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DOES NOT 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 any word characters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819505"/>
                  </a:ext>
                </a:extLst>
              </a:tr>
            </a:tbl>
          </a:graphicData>
        </a:graphic>
      </p:graphicFrame>
      <p:sp>
        <p:nvSpPr>
          <p:cNvPr id="4" name="Slide Number">
            <a:extLst>
              <a:ext uri="{FF2B5EF4-FFF2-40B4-BE49-F238E27FC236}">
                <a16:creationId xmlns:a16="http://schemas.microsoft.com/office/drawing/2014/main" id="{55973F91-0059-4033-AA51-D562B2426FA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88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3401</TotalTime>
  <Words>1570</Words>
  <Application>Microsoft Office PowerPoint</Application>
  <PresentationFormat>Widescreen</PresentationFormat>
  <Paragraphs>237</Paragraphs>
  <Slides>33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Regular Expressions</vt:lpstr>
      <vt:lpstr>Table of Contents</vt:lpstr>
      <vt:lpstr>Have a Question?</vt:lpstr>
      <vt:lpstr>What is RegEx?</vt:lpstr>
      <vt:lpstr>What is RegEx?</vt:lpstr>
      <vt:lpstr>Example</vt:lpstr>
      <vt:lpstr>Pythex</vt:lpstr>
      <vt:lpstr>Syntax</vt:lpstr>
      <vt:lpstr>Special Sequences</vt:lpstr>
      <vt:lpstr>Metacharacters</vt:lpstr>
      <vt:lpstr>Sets</vt:lpstr>
      <vt:lpstr>Problem: Match All Words</vt:lpstr>
      <vt:lpstr>Problem: Match Dates</vt:lpstr>
      <vt:lpstr>Problem: Email Validation</vt:lpstr>
      <vt:lpstr>RegEx in Python</vt:lpstr>
      <vt:lpstr>RegEx Module</vt:lpstr>
      <vt:lpstr>RegEx Methods</vt:lpstr>
      <vt:lpstr>findall() method</vt:lpstr>
      <vt:lpstr>Problem: Match Full Name</vt:lpstr>
      <vt:lpstr>Solution: Match Full Name</vt:lpstr>
      <vt:lpstr>Problem: Match Phone Number</vt:lpstr>
      <vt:lpstr>Solution: Match Phone Number</vt:lpstr>
      <vt:lpstr>Problem: Match Dates</vt:lpstr>
      <vt:lpstr>Solution: Match Dates</vt:lpstr>
      <vt:lpstr>search() method</vt:lpstr>
      <vt:lpstr>split() method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Python - Regular Expressions</dc:title>
  <dc:subject>Software Development</dc:subject>
  <dc:creator>Software University</dc:creator>
  <cp:keywords>programming fundamentals; python;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29</cp:revision>
  <dcterms:created xsi:type="dcterms:W3CDTF">2018-05-23T13:08:44Z</dcterms:created>
  <dcterms:modified xsi:type="dcterms:W3CDTF">2022-05-11T09:09:24Z</dcterms:modified>
  <cp:category>Python Fundamentals Course @ SoftUni: https://softuni.bg/trainings/2442/python-fundamentals-september-2019</cp:category>
</cp:coreProperties>
</file>