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302" r:id="rId5"/>
    <p:sldId id="303" r:id="rId6"/>
    <p:sldId id="304" r:id="rId7"/>
    <p:sldId id="615" r:id="rId8"/>
    <p:sldId id="305" r:id="rId9"/>
    <p:sldId id="306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9" r:id="rId18"/>
    <p:sldId id="320" r:id="rId19"/>
    <p:sldId id="329" r:id="rId20"/>
    <p:sldId id="330" r:id="rId21"/>
    <p:sldId id="331" r:id="rId22"/>
    <p:sldId id="332" r:id="rId23"/>
    <p:sldId id="324" r:id="rId24"/>
    <p:sldId id="325" r:id="rId25"/>
    <p:sldId id="326" r:id="rId26"/>
    <p:sldId id="315" r:id="rId27"/>
    <p:sldId id="504" r:id="rId28"/>
    <p:sldId id="505" r:id="rId29"/>
    <p:sldId id="506" r:id="rId30"/>
    <p:sldId id="316" r:id="rId31"/>
    <p:sldId id="508" r:id="rId32"/>
    <p:sldId id="509" r:id="rId33"/>
    <p:sldId id="495" r:id="rId34"/>
    <p:sldId id="498" r:id="rId35"/>
    <p:sldId id="499" r:id="rId36"/>
    <p:sldId id="279" r:id="rId37"/>
    <p:sldId id="280" r:id="rId38"/>
    <p:sldId id="401" r:id="rId39"/>
    <p:sldId id="613" r:id="rId40"/>
    <p:sldId id="608" r:id="rId41"/>
    <p:sldId id="405" r:id="rId42"/>
    <p:sldId id="49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940B626-4304-4EE8-8DE1-0BFA8CC81767}">
          <p14:sldIdLst>
            <p14:sldId id="256"/>
            <p14:sldId id="257"/>
            <p14:sldId id="258"/>
          </p14:sldIdLst>
        </p14:section>
        <p14:section name="Dictionary" id="{66811CED-812C-4B67-AF73-C37FC56731F0}">
          <p14:sldIdLst>
            <p14:sldId id="302"/>
            <p14:sldId id="303"/>
            <p14:sldId id="304"/>
            <p14:sldId id="615"/>
          </p14:sldIdLst>
        </p14:section>
        <p14:section name="Keys and Values" id="{14CC2643-A3C1-4809-849A-69B09173D2FD}">
          <p14:sldIdLst>
            <p14:sldId id="305"/>
            <p14:sldId id="306"/>
            <p14:sldId id="308"/>
            <p14:sldId id="309"/>
            <p14:sldId id="310"/>
          </p14:sldIdLst>
        </p14:section>
        <p14:section name="Iterating Through Dictionaries" id="{6465223E-F095-4EB6-B090-904893484776}">
          <p14:sldIdLst>
            <p14:sldId id="311"/>
            <p14:sldId id="312"/>
            <p14:sldId id="313"/>
            <p14:sldId id="314"/>
          </p14:sldIdLst>
        </p14:section>
        <p14:section name="Existance in DIctionaries" id="{62F4445D-4787-4084-A003-CA974ED974FC}">
          <p14:sldIdLst>
            <p14:sldId id="319"/>
            <p14:sldId id="320"/>
            <p14:sldId id="329"/>
            <p14:sldId id="330"/>
            <p14:sldId id="331"/>
            <p14:sldId id="332"/>
          </p14:sldIdLst>
        </p14:section>
        <p14:section name="Dictionary Methods" id="{04DCE856-8D7E-48BC-A116-92EFB6448D22}">
          <p14:sldIdLst>
            <p14:sldId id="324"/>
            <p14:sldId id="325"/>
            <p14:sldId id="326"/>
            <p14:sldId id="315"/>
          </p14:sldIdLst>
        </p14:section>
        <p14:section name="Nested Dictionaries" id="{3CABE647-736C-4FA7-ACF8-F61A2E707FEF}">
          <p14:sldIdLst>
            <p14:sldId id="504"/>
            <p14:sldId id="505"/>
            <p14:sldId id="506"/>
            <p14:sldId id="316"/>
            <p14:sldId id="508"/>
            <p14:sldId id="509"/>
          </p14:sldIdLst>
        </p14:section>
        <p14:section name="Dictionary Comprehension" id="{92E093BD-2040-475F-8D13-73269EEC340A}">
          <p14:sldIdLst>
            <p14:sldId id="495"/>
            <p14:sldId id="498"/>
            <p14:sldId id="499"/>
          </p14:sldIdLst>
        </p14:section>
        <p14:section name="Live Exercises" id="{74F10BDD-806D-492B-BF48-3F805CE16CA5}">
          <p14:sldIdLst>
            <p14:sldId id="279"/>
          </p14:sldIdLst>
        </p14:section>
        <p14:section name="Conclusion" id="{E9233A90-0E8C-4684-A0A3-68B97F995305}">
          <p14:sldIdLst>
            <p14:sldId id="280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21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571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31.8.2022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81ED0CD-DA73-4DCC-A8E8-F2C4B67F69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8632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5CD566-8D76-46EE-A810-FF3FD8ED11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059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DAFA6AE-FCC7-4F10-9DD8-DA88BEBD9C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6812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8120467-9BFA-4059-8534-27539514E7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59810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A463431-15C0-40DD-9665-CC4213D261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98459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1FBA562-D3EA-489C-A171-A94C12802C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291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13848F3-A793-4D39-BFE4-18D5FDE23E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B4D9F6E4-FC81-434B-9C1C-37168329DB5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66296A9-5433-4E90-BC02-7C5BB1278C8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4C2C56A-4767-4B38-BC7E-AFC2736B97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4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BC5A47DD-C392-4106-9920-9F8004E93FD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9038A6C2-5332-49E2-AB64-CDDDCB75BA20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3C40B050-6E28-4221-9621-E59937BD5453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47AD843A-ADA8-4D7D-8944-5C4F60B42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9EA307E-7B89-4037-AC9C-1E086A42E3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FF0567C0-D067-495D-BD04-F1410F11B3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DC56BED-E5FE-43E6-8D7A-F8944AC2E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664F9221-B251-41D6-8C7A-B53A610E3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9D92FD8F-F813-4AAC-BCE8-B8152756B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1AEB5062-9C0E-4EF2-8A03-0E56F1265E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CFB574A7-D19C-475E-B973-5CD4595C810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E2A1C03-635D-4FDA-B88B-E11806FD622C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7B9311B3-9321-4CE8-B094-7D95BE4A3073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D920A769-7AB7-4A81-B997-4E7F0F8D7922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0B7258FD-CEDB-4E1A-B2FC-2CDF273855D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EBAEB3D3-A8D2-4436-A430-D7FD3B442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35A7A24F-B46E-4990-9A06-77DEDB11C9CD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E0E73FA-D0AD-4F95-A706-153078B25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C9292DC9-41B2-44C8-9748-4F1FA9FACC8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7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F01A7C9B-C470-40AB-9D19-E869F14DA8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FCFD1FCF-F8D6-442B-92A9-01754E9217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88EC3C85-70F3-4451-AF3E-A263BCC4255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94DFD987-7665-405D-8316-AB1276C10430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9B0F904E-E820-4808-A5F9-DA2ABBB4F91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7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25752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57E8DAD0-798A-4F88-A197-FF7AE4D980B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D32D127E-2F5D-4A1C-BE4D-3D62AE7522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5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B0AD1F3-09E4-438C-ABFF-A055B75AB9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4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9B6E5C9-79A7-4677-93D1-1FABDC8824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2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7048DEF7-F718-422D-9FB5-0CFA2F19B771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D7653D83-F12E-4F9C-B92A-D2288AAD56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03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88976CE-A31C-4975-B6F4-4C9CB8814C6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38A0C53-F467-4659-BFC6-3FBE6F6623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8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38592C3-358E-4546-8F00-118CB93213F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E1FB567D-999C-4214-A479-240D3C1BB1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9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5AFF579-C3EE-482F-B129-53412D1237E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BC0DFD79-1649-49E7-AE1D-05712EECFF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0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11920954-8B3F-4B23-9C98-3706B8454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4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6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www.softwaregroup.com/" TargetMode="External"/><Relationship Id="rId3" Type="http://schemas.openxmlformats.org/officeDocument/2006/relationships/image" Target="../media/image28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2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9.png"/><Relationship Id="rId15" Type="http://schemas.openxmlformats.org/officeDocument/2006/relationships/image" Target="../media/image34.jpeg"/><Relationship Id="rId23" Type="http://schemas.openxmlformats.org/officeDocument/2006/relationships/image" Target="../media/image38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1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195937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813405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pic>
        <p:nvPicPr>
          <p:cNvPr id="1026" name="Picture 2" descr="Ð ÐµÐ·ÑÐ»ÑÐ°Ñ Ñ Ð¸Ð·Ð¾Ð±ÑÐ°Ð¶ÐµÐ½Ð¸Ðµ Ð·Ð° dictionary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47" y="2114722"/>
            <a:ext cx="2619277" cy="261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684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Dictionary is a </a:t>
            </a:r>
            <a:r>
              <a:rPr lang="en-US" b="1" dirty="0">
                <a:solidFill>
                  <a:schemeClr val="bg1"/>
                </a:solidFill>
              </a:rPr>
              <a:t>mutable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add </a:t>
            </a:r>
            <a:r>
              <a:rPr lang="en-US" b="1" dirty="0">
                <a:solidFill>
                  <a:schemeClr val="bg1"/>
                </a:solidFill>
              </a:rPr>
              <a:t>new items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value of existing items </a:t>
            </a:r>
            <a:br>
              <a:rPr lang="en-US" dirty="0"/>
            </a:br>
            <a:r>
              <a:rPr lang="en-US" dirty="0"/>
              <a:t>using an assignment operator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the key is already present, value gets </a:t>
            </a:r>
            <a:r>
              <a:rPr lang="en-US" b="1" dirty="0">
                <a:solidFill>
                  <a:schemeClr val="bg1"/>
                </a:solidFill>
              </a:rPr>
              <a:t>updated</a:t>
            </a:r>
            <a:r>
              <a:rPr lang="en-US" dirty="0"/>
              <a:t>, else a new </a:t>
            </a:r>
            <a:br>
              <a:rPr lang="en-US" dirty="0"/>
            </a:br>
            <a:r>
              <a:rPr lang="en-US" dirty="0"/>
              <a:t>pair is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 to the dictionary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86000" y="4464000"/>
            <a:ext cx="7193693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{'name':'Jack', 'age': 26}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my_dict['age'] = 27   </a:t>
            </a:r>
            <a:r>
              <a:rPr lang="en-US" i="1" dirty="0">
                <a:solidFill>
                  <a:schemeClr val="accent2"/>
                </a:solidFill>
              </a:rPr>
              <a:t># update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print(my_dict['age']) </a:t>
            </a:r>
            <a:r>
              <a:rPr lang="en-US" i="1" dirty="0">
                <a:solidFill>
                  <a:schemeClr val="accent2"/>
                </a:solidFill>
              </a:rPr>
              <a:t># 27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Values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6F6B87-AB47-4DFC-B4F1-D01BD1BE85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1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67305" y="4509000"/>
            <a:ext cx="5940965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bread 10 butter 4 sugar 9 jam 12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a single line containing some </a:t>
            </a:r>
            <a:r>
              <a:rPr lang="en-US" b="1" dirty="0">
                <a:solidFill>
                  <a:schemeClr val="bg1"/>
                </a:solidFill>
              </a:rPr>
              <a:t>food (keys)</a:t>
            </a:r>
            <a:r>
              <a:rPr lang="en-US" dirty="0"/>
              <a:t> and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quantities (values)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They will be separated by a single space (the first element is </a:t>
            </a:r>
            <a:br>
              <a:rPr lang="en-US" dirty="0"/>
            </a:br>
            <a:r>
              <a:rPr lang="en-US" dirty="0"/>
              <a:t>the key, the second – the value and so on)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it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Bakery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320664" y="5602556"/>
            <a:ext cx="874166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{'bread': 10, 'butter': 4, 'sugar': 9, 'jam': 12}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5384077" y="5221014"/>
            <a:ext cx="307419" cy="38404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95596" y="64708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</a:t>
            </a:r>
            <a:r>
              <a:rPr lang="bg-BG" dirty="0">
                <a:hlinkClick r:id="rId2"/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9808D69-9A17-4206-B77D-017C213870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1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DD3617-F448-450E-8976-AC337EDC4B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1473" y="1899000"/>
            <a:ext cx="7740000" cy="415764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elements = input().split("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bakery = {}  </a:t>
            </a:r>
            <a:r>
              <a:rPr lang="en-US" sz="2800" i="1" dirty="0">
                <a:solidFill>
                  <a:schemeClr val="accent2"/>
                </a:solidFill>
              </a:rPr>
              <a:t># bakery = </a:t>
            </a:r>
            <a:r>
              <a:rPr lang="en-US" sz="2800" i="1" dirty="0" err="1">
                <a:solidFill>
                  <a:schemeClr val="accent2"/>
                </a:solidFill>
              </a:rPr>
              <a:t>dict</a:t>
            </a:r>
            <a:r>
              <a:rPr lang="en-US" sz="2800" i="1" dirty="0">
                <a:solidFill>
                  <a:schemeClr val="accent2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</a:t>
            </a:r>
            <a:r>
              <a:rPr lang="en-US" sz="2800" dirty="0" err="1"/>
              <a:t>i</a:t>
            </a:r>
            <a:r>
              <a:rPr lang="en-US" sz="2800" dirty="0"/>
              <a:t> in range(0, </a:t>
            </a:r>
            <a:r>
              <a:rPr lang="en-US" sz="2800" dirty="0" err="1"/>
              <a:t>len</a:t>
            </a:r>
            <a:r>
              <a:rPr lang="en-US" sz="2800" dirty="0"/>
              <a:t>(elements), </a:t>
            </a:r>
            <a:r>
              <a:rPr lang="en-US" sz="2800" dirty="0">
                <a:solidFill>
                  <a:schemeClr val="bg1"/>
                </a:solidFill>
              </a:rPr>
              <a:t>2</a:t>
            </a:r>
            <a:r>
              <a:rPr lang="en-US" sz="2800" dirty="0"/>
              <a:t>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</a:t>
            </a:r>
            <a:r>
              <a:rPr lang="en-US" sz="2800" dirty="0">
                <a:solidFill>
                  <a:schemeClr val="bg1"/>
                </a:solidFill>
              </a:rPr>
              <a:t>key</a:t>
            </a:r>
            <a:r>
              <a:rPr lang="en-US" sz="2800" dirty="0"/>
              <a:t> = elements[</a:t>
            </a:r>
            <a:r>
              <a:rPr lang="en-US" sz="2800" dirty="0" err="1"/>
              <a:t>i</a:t>
            </a:r>
            <a:r>
              <a:rPr lang="en-US" sz="2800" dirty="0"/>
              <a:t>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</a:t>
            </a:r>
            <a:r>
              <a:rPr lang="en-US" sz="2800" dirty="0">
                <a:solidFill>
                  <a:schemeClr val="bg1"/>
                </a:solidFill>
              </a:rPr>
              <a:t>value</a:t>
            </a:r>
            <a:r>
              <a:rPr lang="en-US" sz="2800" dirty="0"/>
              <a:t> = elements[</a:t>
            </a:r>
            <a:r>
              <a:rPr lang="en-US" sz="2800" dirty="0" err="1"/>
              <a:t>i</a:t>
            </a:r>
            <a:r>
              <a:rPr lang="en-US" sz="2800" dirty="0"/>
              <a:t> + 1]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bakery</a:t>
            </a:r>
            <a:r>
              <a:rPr lang="en-US" sz="2800" dirty="0">
                <a:solidFill>
                  <a:schemeClr val="bg1"/>
                </a:solidFill>
              </a:rPr>
              <a:t>[key]</a:t>
            </a:r>
            <a:r>
              <a:rPr lang="en-US" sz="2800" dirty="0"/>
              <a:t> = int(</a:t>
            </a:r>
            <a:r>
              <a:rPr lang="en-US" sz="2800" dirty="0">
                <a:solidFill>
                  <a:schemeClr val="bg1"/>
                </a:solidFill>
              </a:rPr>
              <a:t>value</a:t>
            </a:r>
            <a:r>
              <a:rPr lang="en-US" sz="28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print(bakery)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Bakery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FFF9F6C-10A2-464F-9F20-C87792E8FB1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18C2-69E8-433D-896E-1952856D2A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Iterating Through Dictionaries</a:t>
            </a:r>
          </a:p>
        </p:txBody>
      </p:sp>
      <p:pic>
        <p:nvPicPr>
          <p:cNvPr id="5122" name="Picture 2" descr="Ð ÐµÐ·ÑÐ»ÑÐ°Ñ Ñ Ð¸Ð·Ð¾Ð±ÑÐ°Ð¶ÐµÐ½Ð¸Ðµ Ð·Ð° repeat 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704" y="1014983"/>
            <a:ext cx="3216085" cy="321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56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keys()</a:t>
            </a:r>
            <a:r>
              <a:rPr lang="en-US" sz="3400" b="1" dirty="0"/>
              <a:t> </a:t>
            </a:r>
            <a:r>
              <a:rPr lang="en-US" sz="3400" dirty="0"/>
              <a:t>method to get all the keys from a dictionary</a:t>
            </a:r>
            <a:br>
              <a:rPr lang="bg-BG" sz="3400" dirty="0"/>
            </a:br>
            <a:br>
              <a:rPr lang="bg-BG" sz="3400" dirty="0"/>
            </a:br>
            <a:br>
              <a:rPr lang="bg-BG" sz="3400" dirty="0"/>
            </a:b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Changing the values by iterating through the keys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34151" y="1824453"/>
            <a:ext cx="8601849" cy="16338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squares = {1: 1, 2: 4, 3: 9}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for </a:t>
            </a:r>
            <a:r>
              <a:rPr lang="en-US" sz="2400" dirty="0">
                <a:solidFill>
                  <a:schemeClr val="bg1"/>
                </a:solidFill>
              </a:rPr>
              <a:t>key </a:t>
            </a:r>
            <a:r>
              <a:rPr lang="en-US" sz="2400" dirty="0"/>
              <a:t>in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/>
              <a:t>squares.</a:t>
            </a:r>
            <a:r>
              <a:rPr lang="en-US" sz="2400" dirty="0" err="1">
                <a:solidFill>
                  <a:schemeClr val="bg1"/>
                </a:solidFill>
              </a:rPr>
              <a:t>keys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print(key, end=" ") </a:t>
            </a:r>
            <a:r>
              <a:rPr lang="en-US" sz="2400" i="1" dirty="0">
                <a:solidFill>
                  <a:schemeClr val="accent2"/>
                </a:solidFill>
              </a:rPr>
              <a:t># 1 2 3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Through Keys</a:t>
            </a:r>
            <a:endParaRPr lang="en-US" dirty="0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734151" y="4194000"/>
            <a:ext cx="8601849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squares = {1: 1, 2: 4, 3: 9}</a:t>
            </a:r>
          </a:p>
          <a:p>
            <a:r>
              <a:rPr lang="en-US" sz="2400" dirty="0">
                <a:solidFill>
                  <a:schemeClr val="tx1"/>
                </a:solidFill>
              </a:rPr>
              <a:t>for </a:t>
            </a:r>
            <a:r>
              <a:rPr lang="en-US" sz="2400" dirty="0">
                <a:solidFill>
                  <a:schemeClr val="bg1"/>
                </a:solidFill>
              </a:rPr>
              <a:t>key in </a:t>
            </a:r>
            <a:r>
              <a:rPr lang="en-US" sz="2400" dirty="0" err="1">
                <a:solidFill>
                  <a:schemeClr val="tx1"/>
                </a:solidFill>
              </a:rPr>
              <a:t>squares.</a:t>
            </a:r>
            <a:r>
              <a:rPr lang="en-US" sz="2400" dirty="0" err="1">
                <a:solidFill>
                  <a:schemeClr val="bg1"/>
                </a:solidFill>
              </a:rPr>
              <a:t>keys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: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chemeClr val="tx1"/>
                </a:solidFill>
              </a:rPr>
              <a:t>squares[key] </a:t>
            </a:r>
            <a:r>
              <a:rPr lang="en-US" sz="2400" dirty="0">
                <a:solidFill>
                  <a:schemeClr val="bg1"/>
                </a:solidFill>
              </a:rPr>
              <a:t>*=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2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# {1: 2, 2: 8, 3: 18}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F2207EB-D264-4666-B96D-ACE447F0F3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8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values()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method to get all the values</a:t>
            </a:r>
            <a:br>
              <a:rPr lang="bg-BG" dirty="0"/>
            </a:br>
            <a:br>
              <a:rPr lang="bg-BG" dirty="0"/>
            </a:br>
            <a:br>
              <a:rPr lang="bg-BG" dirty="0"/>
            </a:b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also use the keys to get the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1635" y="1854000"/>
            <a:ext cx="7723997" cy="1670623"/>
          </a:xfrm>
        </p:spPr>
        <p:txBody>
          <a:bodyPr/>
          <a:lstStyle/>
          <a:p>
            <a:pPr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squares = {1: 1, 2: 4, 3: 9}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 in </a:t>
            </a:r>
            <a:r>
              <a:rPr lang="en-US" dirty="0" err="1"/>
              <a:t>squares.</a:t>
            </a:r>
            <a:r>
              <a:rPr lang="en-US" dirty="0" err="1">
                <a:solidFill>
                  <a:schemeClr val="bg1"/>
                </a:solidFill>
              </a:rPr>
              <a:t>values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chemeClr val="tx1"/>
                </a:solidFill>
              </a:rPr>
              <a:t>, end=" "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1 4 9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Through Values</a:t>
            </a:r>
            <a:endParaRPr lang="en-US" dirty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761635" y="4182497"/>
            <a:ext cx="772399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squares = {1: 1, 2: 4, 3: 9}</a:t>
            </a:r>
          </a:p>
          <a:p>
            <a:r>
              <a:rPr lang="en-US" dirty="0">
                <a:solidFill>
                  <a:schemeClr val="tx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key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in </a:t>
            </a:r>
            <a:r>
              <a:rPr lang="en-US" dirty="0" err="1">
                <a:solidFill>
                  <a:schemeClr val="tx1"/>
                </a:solidFill>
              </a:rPr>
              <a:t>squares.</a:t>
            </a:r>
            <a:r>
              <a:rPr lang="en-US" dirty="0" err="1">
                <a:solidFill>
                  <a:schemeClr val="bg1"/>
                </a:solidFill>
              </a:rPr>
              <a:t>keys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tx1"/>
                </a:solidFill>
              </a:rPr>
              <a:t>print(squares</a:t>
            </a:r>
            <a:r>
              <a:rPr lang="en-US" dirty="0">
                <a:solidFill>
                  <a:schemeClr val="bg1"/>
                </a:solidFill>
              </a:rPr>
              <a:t>[key]</a:t>
            </a:r>
            <a:r>
              <a:rPr lang="en-US" dirty="0">
                <a:solidFill>
                  <a:schemeClr val="tx1"/>
                </a:solidFill>
              </a:rPr>
              <a:t>, end=" ") </a:t>
            </a:r>
            <a:r>
              <a:rPr lang="en-US" i="1" dirty="0">
                <a:solidFill>
                  <a:schemeClr val="accent2"/>
                </a:solidFill>
              </a:rPr>
              <a:t># 1 4 9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69D12D8-82DA-4AC0-9E2D-DA63AA55FD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items()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method to iterate through key-value pairs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tuple</a:t>
            </a:r>
            <a:r>
              <a:rPr lang="en-US" dirty="0"/>
              <a:t> (key, value) pairs (tuples will be covered in </a:t>
            </a:r>
            <a:br>
              <a:rPr lang="en-US" dirty="0"/>
            </a:br>
            <a:r>
              <a:rPr lang="en-US" dirty="0"/>
              <a:t>the advanced course)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49291" y="3109232"/>
            <a:ext cx="7093417" cy="354626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squares =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    1: 1,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    2: 4,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    3: 9</a:t>
            </a:r>
            <a:r>
              <a:rPr lang="bg-BG" sz="2300" dirty="0"/>
              <a:t>,</a:t>
            </a:r>
            <a:endParaRPr lang="en-US" sz="23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for (key, value) in </a:t>
            </a:r>
            <a:r>
              <a:rPr lang="en-US" sz="2300" dirty="0" err="1"/>
              <a:t>squares.items</a:t>
            </a:r>
            <a:r>
              <a:rPr lang="en-US" sz="2300" dirty="0"/>
              <a:t>():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    print(</a:t>
            </a:r>
            <a:r>
              <a:rPr lang="en-US" sz="2300" dirty="0" err="1"/>
              <a:t>f"Key</a:t>
            </a:r>
            <a:r>
              <a:rPr lang="en-US" sz="2300" dirty="0"/>
              <a:t>: {key}, Value: {value}")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Using Items()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2911142-6253-408F-A40F-F45AE71EE8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6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FE84-4E11-4CAF-B861-6DC6BDD29BE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Existence in Dictionary</a:t>
            </a:r>
          </a:p>
        </p:txBody>
      </p:sp>
      <p:sp>
        <p:nvSpPr>
          <p:cNvPr id="7" name="Rectangle 6"/>
          <p:cNvSpPr/>
          <p:nvPr/>
        </p:nvSpPr>
        <p:spPr>
          <a:xfrm>
            <a:off x="5251057" y="1377433"/>
            <a:ext cx="1689886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41534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Check for </a:t>
            </a:r>
            <a:r>
              <a:rPr lang="en-US" sz="3400" b="1" dirty="0">
                <a:solidFill>
                  <a:schemeClr val="bg1"/>
                </a:solidFill>
              </a:rPr>
              <a:t>key</a:t>
            </a:r>
            <a:r>
              <a:rPr lang="en-US" sz="3400" dirty="0"/>
              <a:t> existence by 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keys()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/>
              <a:t>method</a:t>
            </a:r>
            <a:br>
              <a:rPr lang="bg-BG" sz="3400" dirty="0"/>
            </a:br>
            <a:br>
              <a:rPr lang="bg-BG" sz="3400" dirty="0"/>
            </a:br>
            <a:br>
              <a:rPr lang="bg-BG" sz="3400" dirty="0"/>
            </a:b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Check for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  <a:r>
              <a:rPr lang="en-US" sz="3400" dirty="0"/>
              <a:t> existence by 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values()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/>
              <a:t>method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1808" y="1796080"/>
            <a:ext cx="10059192" cy="16329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{'name': 'Peter', 'age': 22}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if 'name'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keys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 </a:t>
            </a:r>
            <a:r>
              <a:rPr lang="en-US" i="1" dirty="0">
                <a:solidFill>
                  <a:schemeClr val="accent2"/>
                </a:solidFill>
              </a:rPr>
              <a:t># You can skip keys()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</a:t>
            </a:r>
            <a:r>
              <a:rPr lang="en-US" dirty="0" err="1"/>
              <a:t>my_dict</a:t>
            </a:r>
            <a:r>
              <a:rPr lang="en-US" dirty="0"/>
              <a:t>['name']) </a:t>
            </a:r>
            <a:r>
              <a:rPr lang="en-US" i="1" dirty="0">
                <a:solidFill>
                  <a:schemeClr val="accent2"/>
                </a:solidFill>
              </a:rPr>
              <a:t># Peter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numCol="2">
            <a:normAutofit fontScale="90000"/>
          </a:bodyPr>
          <a:lstStyle/>
          <a:p>
            <a:r>
              <a:rPr lang="en-US" sz="4400" dirty="0"/>
              <a:t>Checking for Existence</a:t>
            </a:r>
            <a:br>
              <a:rPr lang="en-US" dirty="0"/>
            </a:b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A522052-E94D-49C4-9263-6D427D6288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2668C6D-9835-480D-958E-138AA99BA08C}"/>
              </a:ext>
            </a:extLst>
          </p:cNvPr>
          <p:cNvSpPr txBox="1">
            <a:spLocks/>
          </p:cNvSpPr>
          <p:nvPr/>
        </p:nvSpPr>
        <p:spPr>
          <a:xfrm>
            <a:off x="761808" y="4258990"/>
            <a:ext cx="10059192" cy="2211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my_dict</a:t>
            </a:r>
            <a:r>
              <a:rPr lang="en-US" dirty="0"/>
              <a:t> = {'name': 'Peter', 'age': 22}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if 22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values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print("22 is a value in the dictionary")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22 is a value in the dictionary</a:t>
            </a:r>
          </a:p>
        </p:txBody>
      </p:sp>
    </p:spTree>
    <p:extLst>
      <p:ext uri="{BB962C8B-B14F-4D97-AF65-F5344CB8AC3E}">
        <p14:creationId xmlns:p14="http://schemas.microsoft.com/office/powerpoint/2010/main" val="23695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 animBg="1"/>
      <p:bldP spid="9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  <a:r>
              <a:rPr lang="en-US" dirty="0"/>
              <a:t> of products and quantities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line you will be given products to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 for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Check for each product, you have </a:t>
            </a:r>
            <a:r>
              <a:rPr lang="en-US" b="1" dirty="0">
                <a:solidFill>
                  <a:schemeClr val="bg1"/>
                </a:solidFill>
              </a:rPr>
              <a:t>2 possibilities</a:t>
            </a:r>
            <a:r>
              <a:rPr lang="en-US" dirty="0"/>
              <a:t>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you have it, print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We have {quantity} of </a:t>
            </a:r>
            <a:b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{product} left</a:t>
            </a:r>
            <a:r>
              <a:rPr lang="en-US" dirty="0"/>
              <a:t>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Otherwise, print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Sorry, we don't have {product}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Stock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F400D6F-62E8-49B2-A73D-8C02C5745E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Dictionary Definition</a:t>
            </a:r>
          </a:p>
          <a:p>
            <a:r>
              <a:rPr lang="en-US" sz="3200" dirty="0"/>
              <a:t>Keys and Values</a:t>
            </a:r>
          </a:p>
          <a:p>
            <a:r>
              <a:rPr lang="en-US" sz="3200" dirty="0"/>
              <a:t>Iterating through Dictionaries</a:t>
            </a:r>
          </a:p>
          <a:p>
            <a:r>
              <a:rPr lang="en-US" sz="3200" dirty="0"/>
              <a:t>Existence in Dictionaries</a:t>
            </a:r>
          </a:p>
          <a:p>
            <a:r>
              <a:rPr lang="en-US" sz="3200" dirty="0"/>
              <a:t>Dictionary Methods</a:t>
            </a:r>
            <a:endParaRPr lang="bg-BG" sz="3200" dirty="0"/>
          </a:p>
          <a:p>
            <a:r>
              <a:rPr lang="en-US" sz="3200" dirty="0"/>
              <a:t>Nested Dictionaries</a:t>
            </a:r>
          </a:p>
          <a:p>
            <a:r>
              <a:rPr lang="en-US" sz="3200" dirty="0"/>
              <a:t>Dictionary Comprehensions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0E35052-9FBB-4CC9-9697-5E8F7DA7ED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759A62-B66F-47DC-B2F6-E6724FBFD6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901286"/>
            <a:ext cx="10949531" cy="3687714"/>
          </a:xfrm>
        </p:spPr>
        <p:txBody>
          <a:bodyPr/>
          <a:lstStyle/>
          <a:p>
            <a:r>
              <a:rPr lang="en-US" dirty="0"/>
              <a:t>elements = input().split(" ")</a:t>
            </a:r>
          </a:p>
          <a:p>
            <a:r>
              <a:rPr lang="en-US" dirty="0"/>
              <a:t>bakery = {}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Fill in the products in the dictionary</a:t>
            </a:r>
          </a:p>
          <a:p>
            <a:r>
              <a:rPr lang="en-US" dirty="0" err="1"/>
              <a:t>searched_products</a:t>
            </a:r>
            <a:r>
              <a:rPr lang="en-US" dirty="0"/>
              <a:t> = input().split(" ")</a:t>
            </a:r>
          </a:p>
          <a:p>
            <a:r>
              <a:rPr lang="en-US" dirty="0"/>
              <a:t>for product in </a:t>
            </a:r>
            <a:r>
              <a:rPr lang="en-US" dirty="0" err="1"/>
              <a:t>searched_products</a:t>
            </a:r>
            <a:r>
              <a:rPr lang="en-US" dirty="0"/>
              <a:t>:</a:t>
            </a:r>
          </a:p>
          <a:p>
            <a:r>
              <a:rPr lang="en-US" dirty="0"/>
              <a:t>    if product in bakery:</a:t>
            </a:r>
          </a:p>
          <a:p>
            <a:r>
              <a:rPr lang="en-US" dirty="0"/>
              <a:t>        print(</a:t>
            </a:r>
            <a:r>
              <a:rPr lang="en-US" dirty="0" err="1"/>
              <a:t>f"We</a:t>
            </a:r>
            <a:r>
              <a:rPr lang="en-US" dirty="0"/>
              <a:t> have {bakery[product]} of {product} left")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print(</a:t>
            </a:r>
            <a:r>
              <a:rPr lang="en-US" dirty="0" err="1"/>
              <a:t>f"Sorry</a:t>
            </a:r>
            <a:r>
              <a:rPr lang="en-US" dirty="0"/>
              <a:t>, we don't have {product}")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Stock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267FC60-6A2B-453A-AAD7-9C846FAFCC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4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939384" y="4123743"/>
            <a:ext cx="2108819" cy="22745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bread: 4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cheese: 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ham: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bread: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statistics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6115" y="1180199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You will be receiving </a:t>
            </a:r>
            <a:r>
              <a:rPr lang="en-US" sz="3000" b="1" dirty="0">
                <a:solidFill>
                  <a:schemeClr val="bg1"/>
                </a:solidFill>
              </a:rPr>
              <a:t>key-value</a:t>
            </a:r>
            <a:r>
              <a:rPr lang="en-US" sz="3000" dirty="0"/>
              <a:t> pairs on separate lines separated </a:t>
            </a:r>
            <a:br>
              <a:rPr lang="en-US" sz="3000" dirty="0"/>
            </a:br>
            <a:r>
              <a:rPr lang="en-US" sz="3000" dirty="0"/>
              <a:t>by 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" until you receive the command 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statistics</a:t>
            </a:r>
            <a:r>
              <a:rPr lang="en-US" sz="3000" dirty="0"/>
              <a:t>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Sometimes you may receive a product </a:t>
            </a:r>
            <a:r>
              <a:rPr lang="en-US" sz="3000" b="1" dirty="0">
                <a:solidFill>
                  <a:schemeClr val="bg1"/>
                </a:solidFill>
              </a:rPr>
              <a:t>more than once</a:t>
            </a:r>
            <a:r>
              <a:rPr lang="en-US" sz="3000" dirty="0"/>
              <a:t>. In that case add up the </a:t>
            </a:r>
            <a:r>
              <a:rPr lang="en-US" sz="3000" b="1" dirty="0">
                <a:solidFill>
                  <a:schemeClr val="bg1"/>
                </a:solidFill>
              </a:rPr>
              <a:t>quantities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When you receive the 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statistics</a:t>
            </a:r>
            <a:r>
              <a:rPr lang="en-US" sz="3000" dirty="0"/>
              <a:t>" command, print the output as in the 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Statistics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563927" y="5089578"/>
            <a:ext cx="514350" cy="3429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463954" y="4005956"/>
            <a:ext cx="3228928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Products in stock:</a:t>
            </a:r>
          </a:p>
          <a:p>
            <a:r>
              <a:rPr lang="en-US" sz="1800" dirty="0"/>
              <a:t>- bread: 5</a:t>
            </a:r>
          </a:p>
          <a:p>
            <a:r>
              <a:rPr lang="en-US" sz="1800" dirty="0"/>
              <a:t>- cheese: 2</a:t>
            </a:r>
          </a:p>
          <a:p>
            <a:r>
              <a:rPr lang="en-US" sz="1800" dirty="0"/>
              <a:t>- ham: 1</a:t>
            </a:r>
          </a:p>
          <a:p>
            <a:r>
              <a:rPr lang="en-US" sz="1800" dirty="0"/>
              <a:t>Total Products: 3</a:t>
            </a:r>
          </a:p>
          <a:p>
            <a:r>
              <a:rPr lang="en-US" sz="1800" dirty="0"/>
              <a:t>Total Quantity: 8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50DF578-0359-409B-B725-A875D3812F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9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9EF701-9F7F-42F5-945A-4252FE8659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854000"/>
            <a:ext cx="10949531" cy="3687714"/>
          </a:xfrm>
        </p:spPr>
        <p:txBody>
          <a:bodyPr/>
          <a:lstStyle/>
          <a:p>
            <a:r>
              <a:rPr lang="en-US" dirty="0"/>
              <a:t>products = {}</a:t>
            </a:r>
          </a:p>
          <a:p>
            <a:r>
              <a:rPr lang="en-US" dirty="0"/>
              <a:t>command = input()</a:t>
            </a:r>
          </a:p>
          <a:p>
            <a:r>
              <a:rPr lang="en-US" dirty="0"/>
              <a:t>while command != "statistics":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split the command and get the product and the quantity</a:t>
            </a:r>
          </a:p>
          <a:p>
            <a:r>
              <a:rPr lang="en-US" dirty="0"/>
              <a:t>    if product not in products:</a:t>
            </a:r>
          </a:p>
          <a:p>
            <a:r>
              <a:rPr lang="en-US" dirty="0"/>
              <a:t>        products[product] = 0</a:t>
            </a:r>
          </a:p>
          <a:p>
            <a:r>
              <a:rPr lang="en-US" dirty="0"/>
              <a:t>    products[product] += quantity</a:t>
            </a:r>
          </a:p>
          <a:p>
            <a:r>
              <a:rPr lang="en-US" dirty="0"/>
              <a:t>    command = input()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TODO: print the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Statistics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007841-E337-4B61-AC45-982AFECF33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6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0628-B9B5-4279-B447-38358E2D45A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Dictionary Methods</a:t>
            </a:r>
          </a:p>
        </p:txBody>
      </p:sp>
      <p:pic>
        <p:nvPicPr>
          <p:cNvPr id="6146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444" y="1017374"/>
            <a:ext cx="3185984" cy="318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64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clear()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removes all the elements from a dictionary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copy()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returns a copy of a dictionary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53896" y="1854000"/>
            <a:ext cx="965342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{1: 'apple', 2: 'banana'}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clear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print(my_dict) </a:t>
            </a:r>
            <a:r>
              <a:rPr lang="en-US" i="1" dirty="0">
                <a:solidFill>
                  <a:schemeClr val="accent2"/>
                </a:solidFill>
              </a:rPr>
              <a:t># {}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53895" y="4182497"/>
            <a:ext cx="965342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my_dict = {1: 'apple', 2: 'banana'}</a:t>
            </a:r>
          </a:p>
          <a:p>
            <a:r>
              <a:rPr lang="en-US" dirty="0" err="1">
                <a:solidFill>
                  <a:schemeClr val="tx1"/>
                </a:solidFill>
              </a:rPr>
              <a:t>copied_dict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my_dict.</a:t>
            </a:r>
            <a:r>
              <a:rPr lang="en-US" dirty="0" err="1">
                <a:solidFill>
                  <a:schemeClr val="bg1"/>
                </a:solidFill>
              </a:rPr>
              <a:t>copy</a:t>
            </a:r>
            <a:r>
              <a:rPr lang="en-US" dirty="0">
                <a:solidFill>
                  <a:schemeClr val="bg1"/>
                </a:solidFill>
              </a:rPr>
              <a:t>()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my_dict</a:t>
            </a:r>
            <a:r>
              <a:rPr lang="en-US" dirty="0">
                <a:solidFill>
                  <a:schemeClr val="tx1"/>
                </a:solidFill>
              </a:rPr>
              <a:t> == </a:t>
            </a:r>
            <a:r>
              <a:rPr lang="en-US" dirty="0" err="1">
                <a:solidFill>
                  <a:schemeClr val="tx1"/>
                </a:solidFill>
              </a:rPr>
              <a:t>copied_dict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i="1" dirty="0">
                <a:solidFill>
                  <a:schemeClr val="accent2"/>
                </a:solidFill>
              </a:rPr>
              <a:t> # True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10FB759-9AFF-4AD2-BC68-E76A9CBEC2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0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/>
              <a:t>- removes and returns an item from a dictionary having the given key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endParaRPr lang="en-US" sz="32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popitem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removes an item that was last inserted and returns it as a tuple - (key, value)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74756" y="2276342"/>
            <a:ext cx="965342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{"fruit": "apple", "vegetable": "cucumber"}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apple = </a:t>
            </a: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pop</a:t>
            </a:r>
            <a:r>
              <a:rPr lang="en-US" dirty="0">
                <a:solidFill>
                  <a:schemeClr val="bg1"/>
                </a:solidFill>
              </a:rPr>
              <a:t>("fruit") </a:t>
            </a:r>
            <a:r>
              <a:rPr lang="en-US" i="1" dirty="0">
                <a:solidFill>
                  <a:schemeClr val="accent2"/>
                </a:solidFill>
              </a:rPr>
              <a:t># 'apple'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print(my_dict) </a:t>
            </a:r>
            <a:r>
              <a:rPr lang="en-US" i="1" dirty="0">
                <a:solidFill>
                  <a:schemeClr val="accent2"/>
                </a:solidFill>
              </a:rPr>
              <a:t># {'vegetable': 'cucumber'}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 (2)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4755" y="5027181"/>
            <a:ext cx="965342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my_dict = {"fruit": "apple", "vegetable": "cucumber"}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my_dict.</a:t>
            </a:r>
            <a:r>
              <a:rPr lang="en-US" dirty="0" err="1">
                <a:solidFill>
                  <a:schemeClr val="bg1"/>
                </a:solidFill>
              </a:rPr>
              <a:t>popitem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("vegetable": "cucumber")</a:t>
            </a:r>
          </a:p>
          <a:p>
            <a:r>
              <a:rPr lang="en-US" dirty="0">
                <a:solidFill>
                  <a:schemeClr val="tx1"/>
                </a:solidFill>
              </a:rPr>
              <a:t>print(my_dict) </a:t>
            </a:r>
            <a:r>
              <a:rPr lang="en-US" i="1" dirty="0">
                <a:solidFill>
                  <a:schemeClr val="accent2"/>
                </a:solidFill>
              </a:rPr>
              <a:t># {"fruit": 'apple'}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3835D74-C99F-4F87-9D52-6077F86F40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0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B5150CD6-AE01-4E6C-BCBB-CA7A775DC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del</a:t>
            </a:r>
            <a:r>
              <a:rPr lang="en-US" sz="3400" dirty="0"/>
              <a:t> keyword - removes an item with a specified key name</a:t>
            </a:r>
            <a:br>
              <a:rPr lang="en-US" sz="3400" dirty="0"/>
            </a:br>
            <a:br>
              <a:rPr lang="en-US" sz="3400" dirty="0"/>
            </a:br>
            <a:br>
              <a:rPr lang="en-US" sz="3400" dirty="0"/>
            </a:br>
            <a:endParaRPr lang="en-US" sz="3400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del</a:t>
            </a:r>
            <a:r>
              <a:rPr lang="en-US" sz="3400" dirty="0"/>
              <a:t> keyword can also delete the dictionary completely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 (3)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D0BF65F-CF75-44EA-BD72-574203B6133E}"/>
              </a:ext>
            </a:extLst>
          </p:cNvPr>
          <p:cNvSpPr txBox="1">
            <a:spLocks/>
          </p:cNvSpPr>
          <p:nvPr/>
        </p:nvSpPr>
        <p:spPr>
          <a:xfrm>
            <a:off x="609769" y="1854000"/>
            <a:ext cx="11160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students = {"name": "George", "course": "Fundamentals"}</a:t>
            </a:r>
          </a:p>
          <a:p>
            <a:r>
              <a:rPr lang="en-US" sz="2800" dirty="0">
                <a:solidFill>
                  <a:schemeClr val="bg1"/>
                </a:solidFill>
              </a:rPr>
              <a:t>del</a:t>
            </a:r>
            <a:r>
              <a:rPr lang="en-US" sz="2800" dirty="0"/>
              <a:t> students["course"]</a:t>
            </a:r>
          </a:p>
          <a:p>
            <a:r>
              <a:rPr lang="en-US" sz="2800" dirty="0"/>
              <a:t>print(students) </a:t>
            </a:r>
            <a:r>
              <a:rPr lang="en-US" sz="2800" i="1" dirty="0">
                <a:solidFill>
                  <a:schemeClr val="accent2"/>
                </a:solidFill>
              </a:rPr>
              <a:t># {"name": "George"}</a:t>
            </a:r>
            <a:endParaRPr lang="en-US" sz="28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66410AE-7B5C-452E-80CC-EA0645EC3D5E}"/>
              </a:ext>
            </a:extLst>
          </p:cNvPr>
          <p:cNvSpPr txBox="1">
            <a:spLocks/>
          </p:cNvSpPr>
          <p:nvPr/>
        </p:nvSpPr>
        <p:spPr>
          <a:xfrm>
            <a:off x="607042" y="4189384"/>
            <a:ext cx="11145988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students = {"name": "George", "course": "Fundamentals"}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del</a:t>
            </a:r>
            <a:r>
              <a:rPr lang="en-US" sz="2800" dirty="0"/>
              <a:t> students</a:t>
            </a:r>
          </a:p>
          <a:p>
            <a:r>
              <a:rPr lang="en-US" sz="2800" dirty="0"/>
              <a:t>print(students) </a:t>
            </a:r>
            <a:r>
              <a:rPr lang="en-US" sz="2800" i="1" dirty="0">
                <a:solidFill>
                  <a:schemeClr val="accent2"/>
                </a:solidFill>
              </a:rPr>
              <a:t># </a:t>
            </a:r>
            <a:r>
              <a:rPr lang="en-US" sz="2800" i="1" dirty="0" err="1">
                <a:solidFill>
                  <a:schemeClr val="accent2"/>
                </a:solidFill>
              </a:rPr>
              <a:t>NameError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489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7239F-C7BC-458D-AC49-3112666B50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Nested Dictionaries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193075" y="2153175"/>
            <a:ext cx="3805850" cy="9694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7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rPr>
              <a:t>{x:{</a:t>
            </a:r>
            <a:r>
              <a:rPr lang="en-US" sz="57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rPr>
              <a:t>y:z</a:t>
            </a:r>
            <a:r>
              <a:rPr lang="en-US" sz="57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68460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10035000" cy="5546589"/>
          </a:xfrm>
        </p:spPr>
        <p:txBody>
          <a:bodyPr>
            <a:normAutofit/>
          </a:bodyPr>
          <a:lstStyle/>
          <a:p>
            <a:r>
              <a:rPr lang="en-US" sz="3600" dirty="0"/>
              <a:t>It is a </a:t>
            </a:r>
            <a:r>
              <a:rPr lang="en-US" sz="3600" b="1" dirty="0">
                <a:solidFill>
                  <a:schemeClr val="bg1"/>
                </a:solidFill>
              </a:rPr>
              <a:t>collection of dictionaries </a:t>
            </a:r>
            <a:r>
              <a:rPr lang="en-US" sz="3600" dirty="0"/>
              <a:t>into one </a:t>
            </a:r>
            <a:br>
              <a:rPr lang="bg-BG" sz="3600" dirty="0"/>
            </a:br>
            <a:r>
              <a:rPr lang="en-US" sz="3600" dirty="0"/>
              <a:t>single dictionary </a:t>
            </a:r>
          </a:p>
          <a:p>
            <a:r>
              <a:rPr lang="en-US" sz="3600" dirty="0"/>
              <a:t>Nested dictionary's key have </a:t>
            </a:r>
            <a:r>
              <a:rPr lang="en-US" sz="3600" b="1" dirty="0">
                <a:solidFill>
                  <a:schemeClr val="bg1"/>
                </a:solidFill>
              </a:rPr>
              <a:t>another</a:t>
            </a:r>
            <a:r>
              <a:rPr lang="en-US" sz="3600" dirty="0"/>
              <a:t> dictionary </a:t>
            </a:r>
            <a:br>
              <a:rPr lang="bg-BG" sz="3600" dirty="0"/>
            </a:br>
            <a:r>
              <a:rPr lang="en-US" sz="3600" dirty="0"/>
              <a:t>as value</a:t>
            </a:r>
          </a:p>
          <a:p>
            <a:r>
              <a:rPr lang="en-US" sz="3600" dirty="0"/>
              <a:t>Nested dictionaries are useful if you want to store a </a:t>
            </a:r>
            <a:r>
              <a:rPr lang="en-US" sz="3600" b="1" dirty="0">
                <a:solidFill>
                  <a:schemeClr val="bg1"/>
                </a:solidFill>
              </a:rPr>
              <a:t>large</a:t>
            </a:r>
            <a:r>
              <a:rPr lang="en-US" sz="3600" dirty="0"/>
              <a:t> amount of data in a </a:t>
            </a:r>
            <a:r>
              <a:rPr lang="en-US" sz="3600" b="1" dirty="0">
                <a:solidFill>
                  <a:schemeClr val="bg1"/>
                </a:solidFill>
              </a:rPr>
              <a:t>structured</a:t>
            </a:r>
            <a:r>
              <a:rPr lang="en-US" sz="3600" dirty="0"/>
              <a:t> way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Nested Dictionary?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D2564AF-FEDC-4FB4-91CF-CD7F2207E4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5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34000"/>
            <a:ext cx="11562624" cy="562325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Creating</a:t>
            </a:r>
            <a:r>
              <a:rPr lang="en-US" sz="3400" dirty="0"/>
              <a:t> nested dictionary</a:t>
            </a:r>
            <a:br>
              <a:rPr lang="bg-BG" sz="3400" dirty="0"/>
            </a:br>
            <a:br>
              <a:rPr lang="bg-BG" sz="3400" dirty="0"/>
            </a:br>
            <a:endParaRPr lang="en-US" sz="25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Accessing</a:t>
            </a:r>
            <a:r>
              <a:rPr lang="en-US" sz="3400" dirty="0"/>
              <a:t> an element </a:t>
            </a:r>
            <a:br>
              <a:rPr lang="bg-BG" sz="3400" dirty="0"/>
            </a:br>
            <a:br>
              <a:rPr lang="bg-BG" sz="3400" dirty="0"/>
            </a:br>
            <a:endParaRPr lang="en-US" sz="25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Adding</a:t>
            </a:r>
            <a:r>
              <a:rPr lang="en-US" sz="3400" dirty="0"/>
              <a:t> an 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Dictionary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C9A84AE-3ADB-4F87-B70F-F44BFF8ADD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5074" y="1763270"/>
            <a:ext cx="10010108" cy="975946"/>
          </a:xfrm>
        </p:spPr>
        <p:txBody>
          <a:bodyPr/>
          <a:lstStyle/>
          <a:p>
            <a:r>
              <a:rPr lang="en-US" sz="2400" dirty="0"/>
              <a:t>students = 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{</a:t>
            </a:r>
            <a:r>
              <a:rPr lang="en-US" sz="2400" dirty="0"/>
              <a:t>1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: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{</a:t>
            </a:r>
            <a:r>
              <a:rPr lang="en-US" sz="2400" dirty="0"/>
              <a:t>'name'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:</a:t>
            </a:r>
            <a:r>
              <a:rPr lang="en-US" sz="2400" dirty="0"/>
              <a:t> 'Peter'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,</a:t>
            </a:r>
            <a:r>
              <a:rPr lang="en-US" sz="2400" dirty="0"/>
              <a:t> 'age': 22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},</a:t>
            </a:r>
          </a:p>
          <a:p>
            <a:r>
              <a:rPr lang="en-US" sz="2400" dirty="0"/>
              <a:t>	      2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: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{</a:t>
            </a:r>
            <a:r>
              <a:rPr lang="en-US" sz="2400" dirty="0"/>
              <a:t>'name'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:</a:t>
            </a:r>
            <a:r>
              <a:rPr lang="en-US" sz="2400" dirty="0"/>
              <a:t> 'Alex'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,</a:t>
            </a:r>
            <a:r>
              <a:rPr lang="en-US" sz="2400" dirty="0"/>
              <a:t> 'age': 21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}}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E5B9FBB-49E2-4679-B5FE-A0EDD7C30153}"/>
              </a:ext>
            </a:extLst>
          </p:cNvPr>
          <p:cNvSpPr txBox="1">
            <a:spLocks/>
          </p:cNvSpPr>
          <p:nvPr/>
        </p:nvSpPr>
        <p:spPr>
          <a:xfrm>
            <a:off x="765074" y="3387994"/>
            <a:ext cx="10010108" cy="9937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first_student_name</a:t>
            </a:r>
            <a:r>
              <a:rPr lang="en-US" sz="2400" dirty="0"/>
              <a:t> = students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[</a:t>
            </a:r>
            <a:r>
              <a:rPr lang="en-US" sz="2400" dirty="0"/>
              <a:t>1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][</a:t>
            </a:r>
            <a:r>
              <a:rPr lang="en-US" sz="2400" dirty="0"/>
              <a:t>'name'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]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first_student_name</a:t>
            </a:r>
            <a:r>
              <a:rPr lang="en-US" sz="2400" dirty="0"/>
              <a:t>) </a:t>
            </a:r>
            <a:r>
              <a:rPr lang="en-US" sz="2400" i="1" dirty="0">
                <a:solidFill>
                  <a:schemeClr val="accent2"/>
                </a:solidFill>
              </a:rPr>
              <a:t># Peter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5D20114-91AA-4C42-AC6F-45C926F0AA7F}"/>
              </a:ext>
            </a:extLst>
          </p:cNvPr>
          <p:cNvSpPr txBox="1">
            <a:spLocks/>
          </p:cNvSpPr>
          <p:nvPr/>
        </p:nvSpPr>
        <p:spPr>
          <a:xfrm>
            <a:off x="765075" y="5125495"/>
            <a:ext cx="10010107" cy="13815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students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[</a:t>
            </a:r>
            <a:r>
              <a:rPr lang="en-US" sz="2400" dirty="0"/>
              <a:t>3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]</a:t>
            </a:r>
            <a:r>
              <a:rPr lang="en-US" sz="2400" dirty="0"/>
              <a:t> = {} </a:t>
            </a:r>
            <a:r>
              <a:rPr lang="en-US" sz="2400" i="1" dirty="0">
                <a:solidFill>
                  <a:schemeClr val="accent2"/>
                </a:solidFill>
              </a:rPr>
              <a:t># {3: {}}</a:t>
            </a:r>
            <a:endParaRPr lang="en-US" sz="2400" dirty="0"/>
          </a:p>
          <a:p>
            <a:r>
              <a:rPr lang="en-US" sz="2400" dirty="0"/>
              <a:t>students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[</a:t>
            </a:r>
            <a:r>
              <a:rPr lang="en-US" sz="2400" dirty="0"/>
              <a:t>3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][</a:t>
            </a:r>
            <a:r>
              <a:rPr lang="en-US" sz="2400" dirty="0"/>
              <a:t>'name'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]</a:t>
            </a:r>
            <a:r>
              <a:rPr lang="en-US" sz="2400" dirty="0"/>
              <a:t> = 'Amy' </a:t>
            </a:r>
            <a:r>
              <a:rPr lang="en-US" sz="2400" i="1" dirty="0">
                <a:solidFill>
                  <a:schemeClr val="accent2"/>
                </a:solidFill>
              </a:rPr>
              <a:t># {3: {'name': 'Amy'}}</a:t>
            </a:r>
            <a:endParaRPr lang="en-US" sz="2400" dirty="0"/>
          </a:p>
          <a:p>
            <a:r>
              <a:rPr lang="en-US" sz="2400" dirty="0"/>
              <a:t>students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[</a:t>
            </a:r>
            <a:r>
              <a:rPr lang="en-US" sz="2400" dirty="0"/>
              <a:t>3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][</a:t>
            </a:r>
            <a:r>
              <a:rPr lang="en-US" sz="2400" dirty="0"/>
              <a:t>'age'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]</a:t>
            </a:r>
            <a:r>
              <a:rPr lang="en-US" sz="2400" dirty="0"/>
              <a:t> = 25 </a:t>
            </a:r>
            <a:r>
              <a:rPr lang="en-US" sz="2400" i="1" dirty="0">
                <a:solidFill>
                  <a:schemeClr val="accent2"/>
                </a:solidFill>
              </a:rPr>
              <a:t># {3: {'name': 'Amy', 'age': 25}}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5415591-14C6-4790-A95B-238DC145AC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412522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00DAF33-8D46-4AB3-A2E9-11D95011F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through Nested Dictionary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1E62E1-1BB0-41E6-B50D-6A57EAE9FC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We use nested for-loop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0FA1965-D769-43E2-BA9C-875404EF3D32}"/>
              </a:ext>
            </a:extLst>
          </p:cNvPr>
          <p:cNvSpPr txBox="1">
            <a:spLocks/>
          </p:cNvSpPr>
          <p:nvPr/>
        </p:nvSpPr>
        <p:spPr>
          <a:xfrm>
            <a:off x="666939" y="1899000"/>
            <a:ext cx="11234061" cy="39798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/>
              <a:t>shopping_list</a:t>
            </a:r>
            <a:r>
              <a:rPr lang="en-US" sz="2600" dirty="0"/>
              <a:t> = {</a:t>
            </a:r>
          </a:p>
          <a:p>
            <a:r>
              <a:rPr lang="en-US" sz="2600" dirty="0"/>
              <a:t>    "foods": {"nuts": "almonds"},</a:t>
            </a:r>
          </a:p>
          <a:p>
            <a:r>
              <a:rPr lang="en-US" sz="2600" dirty="0"/>
              <a:t>    "drinks": {"soft": "lemonade", "wine": "merlot"}</a:t>
            </a:r>
          </a:p>
          <a:p>
            <a:r>
              <a:rPr lang="en-US" sz="2600" dirty="0"/>
              <a:t>}</a:t>
            </a:r>
          </a:p>
          <a:p>
            <a:endParaRPr lang="en-US" sz="2600" dirty="0"/>
          </a:p>
          <a:p>
            <a:r>
              <a:rPr lang="en-US" sz="2600" dirty="0"/>
              <a:t>for key, value in </a:t>
            </a:r>
            <a:r>
              <a:rPr lang="en-US" sz="2600" dirty="0" err="1"/>
              <a:t>shopping_list.</a:t>
            </a:r>
            <a:r>
              <a:rPr lang="en-US" sz="2600" dirty="0" err="1">
                <a:solidFill>
                  <a:schemeClr val="bg1"/>
                </a:solidFill>
                <a:cs typeface="+mn-cs"/>
              </a:rPr>
              <a:t>items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()</a:t>
            </a:r>
            <a:r>
              <a:rPr lang="en-US" sz="2600" dirty="0"/>
              <a:t>:</a:t>
            </a:r>
          </a:p>
          <a:p>
            <a:r>
              <a:rPr lang="en-US" sz="2600" dirty="0"/>
              <a:t>    for </a:t>
            </a:r>
            <a:r>
              <a:rPr lang="en-US" sz="2600" dirty="0" err="1"/>
              <a:t>nested_key</a:t>
            </a:r>
            <a:r>
              <a:rPr lang="en-US" sz="2600" dirty="0"/>
              <a:t>, </a:t>
            </a:r>
            <a:r>
              <a:rPr lang="en-US" sz="2600" dirty="0" err="1"/>
              <a:t>nested_value</a:t>
            </a:r>
            <a:r>
              <a:rPr lang="en-US" sz="2600" dirty="0"/>
              <a:t> in </a:t>
            </a:r>
            <a:r>
              <a:rPr lang="en-US" sz="2600" dirty="0" err="1"/>
              <a:t>value.</a:t>
            </a:r>
            <a:r>
              <a:rPr lang="en-US" sz="2600" dirty="0" err="1">
                <a:solidFill>
                  <a:schemeClr val="bg1"/>
                </a:solidFill>
                <a:cs typeface="+mn-cs"/>
              </a:rPr>
              <a:t>items</a:t>
            </a:r>
            <a:r>
              <a:rPr lang="en-US" sz="2600" dirty="0">
                <a:solidFill>
                  <a:schemeClr val="bg1"/>
                </a:solidFill>
                <a:cs typeface="+mn-cs"/>
              </a:rPr>
              <a:t>()</a:t>
            </a:r>
            <a:r>
              <a:rPr lang="en-US" sz="2600" dirty="0"/>
              <a:t>:</a:t>
            </a:r>
          </a:p>
          <a:p>
            <a:r>
              <a:rPr lang="en-US" sz="2600" dirty="0"/>
              <a:t>        print(f'{</a:t>
            </a:r>
            <a:r>
              <a:rPr lang="en-US" sz="2600" dirty="0" err="1"/>
              <a:t>nested_value</a:t>
            </a:r>
            <a:r>
              <a:rPr lang="en-US" sz="2600" dirty="0"/>
              <a:t>} bought')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shopping_list</a:t>
            </a:r>
            <a:r>
              <a:rPr lang="en-US" sz="2600" dirty="0"/>
              <a:t>[key][</a:t>
            </a:r>
            <a:r>
              <a:rPr lang="en-US" sz="2600" dirty="0" err="1"/>
              <a:t>nested_key</a:t>
            </a:r>
            <a:r>
              <a:rPr lang="en-US" sz="2600" dirty="0"/>
              <a:t>] = 'bought'</a:t>
            </a:r>
          </a:p>
        </p:txBody>
      </p:sp>
      <p:sp>
        <p:nvSpPr>
          <p:cNvPr id="9" name="Rounded Rectangular Callout 6">
            <a:extLst>
              <a:ext uri="{FF2B5EF4-FFF2-40B4-BE49-F238E27FC236}">
                <a16:creationId xmlns:a16="http://schemas.microsoft.com/office/drawing/2014/main" id="{6D654F03-7EE3-4373-9525-B76DDEC4397A}"/>
              </a:ext>
            </a:extLst>
          </p:cNvPr>
          <p:cNvSpPr/>
          <p:nvPr/>
        </p:nvSpPr>
        <p:spPr bwMode="auto">
          <a:xfrm>
            <a:off x="7633970" y="1686279"/>
            <a:ext cx="3819878" cy="612934"/>
          </a:xfrm>
          <a:prstGeom prst="wedgeRoundRectCallout">
            <a:avLst>
              <a:gd name="adj1" fmla="val -18408"/>
              <a:gd name="adj2" fmla="val 513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items() method</a:t>
            </a:r>
          </a:p>
        </p:txBody>
      </p:sp>
    </p:spTree>
    <p:extLst>
      <p:ext uri="{BB962C8B-B14F-4D97-AF65-F5344CB8AC3E}">
        <p14:creationId xmlns:p14="http://schemas.microsoft.com/office/powerpoint/2010/main" val="389012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929943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You will be receiving names of students, their ID and a course of programming they have taken in format </a:t>
            </a:r>
            <a:r>
              <a:rPr lang="en-US" sz="3000" b="1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{name}:{ID}:{course}</a:t>
            </a:r>
            <a:r>
              <a:rPr lang="en-US" sz="3000" b="1" dirty="0"/>
              <a:t>"</a:t>
            </a: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On the last line you will receive a name of a course in </a:t>
            </a:r>
            <a:r>
              <a:rPr lang="en-US" sz="3000" b="1" dirty="0">
                <a:solidFill>
                  <a:schemeClr val="bg1"/>
                </a:solidFill>
              </a:rPr>
              <a:t>snake case </a:t>
            </a:r>
            <a:r>
              <a:rPr lang="en-US" sz="3000" dirty="0"/>
              <a:t>style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You should print only the information of the students taken the corresponding course in the format: </a:t>
            </a:r>
            <a:r>
              <a:rPr lang="en-US" sz="3000" b="1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{name} - {ID}</a:t>
            </a:r>
            <a:r>
              <a:rPr lang="en-US" sz="3000" b="1" dirty="0"/>
              <a:t>" </a:t>
            </a:r>
            <a:r>
              <a:rPr lang="en-US" sz="3000" dirty="0"/>
              <a:t>on </a:t>
            </a:r>
            <a:br>
              <a:rPr lang="bg-BG" sz="3000" dirty="0"/>
            </a:br>
            <a:r>
              <a:rPr lang="en-US" sz="3000" dirty="0"/>
              <a:t>separate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25084" y="4422891"/>
            <a:ext cx="4247428" cy="237254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Peter:123:programming basics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John:5622:fundamentals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Maya:89:fundamentals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Lilly:633:fundamentals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fundamentals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Students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6317081" y="5239113"/>
            <a:ext cx="514350" cy="3429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176000" y="4711073"/>
            <a:ext cx="2025647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John - 5622</a:t>
            </a:r>
          </a:p>
          <a:p>
            <a:r>
              <a:rPr lang="en-US" sz="2000" dirty="0">
                <a:solidFill>
                  <a:schemeClr val="tx1"/>
                </a:solidFill>
              </a:rPr>
              <a:t>Maya - 89</a:t>
            </a:r>
          </a:p>
          <a:p>
            <a:r>
              <a:rPr lang="en-US" sz="2000" dirty="0">
                <a:solidFill>
                  <a:schemeClr val="tx1"/>
                </a:solidFill>
              </a:rPr>
              <a:t>Lilly - 633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50DF578-0359-409B-B725-A875D3812F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3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9EF701-9F7F-42F5-945A-4252FE8659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36234" y="1314000"/>
            <a:ext cx="8444766" cy="5292384"/>
          </a:xfrm>
        </p:spPr>
        <p:txBody>
          <a:bodyPr/>
          <a:lstStyle/>
          <a:p>
            <a:r>
              <a:rPr lang="en-US" sz="2100" dirty="0" err="1"/>
              <a:t>students_dict</a:t>
            </a:r>
            <a:r>
              <a:rPr lang="en-US" sz="2100" dirty="0"/>
              <a:t> = {}</a:t>
            </a:r>
          </a:p>
          <a:p>
            <a:r>
              <a:rPr lang="en-US" sz="2100" dirty="0"/>
              <a:t>command = input()</a:t>
            </a:r>
          </a:p>
          <a:p>
            <a:r>
              <a:rPr lang="en-US" sz="2100" dirty="0"/>
              <a:t>while ":" in command:</a:t>
            </a:r>
          </a:p>
          <a:p>
            <a:r>
              <a:rPr lang="en-US" sz="2100" dirty="0"/>
              <a:t>    info = </a:t>
            </a:r>
            <a:r>
              <a:rPr lang="en-US" sz="2100" dirty="0" err="1"/>
              <a:t>command.split</a:t>
            </a:r>
            <a:r>
              <a:rPr lang="en-US" sz="2100" dirty="0"/>
              <a:t>(":")</a:t>
            </a:r>
          </a:p>
          <a:p>
            <a:r>
              <a:rPr lang="en-US" sz="2100" dirty="0"/>
              <a:t>    name, id, course = info[0], info[1], info[2]</a:t>
            </a:r>
          </a:p>
          <a:p>
            <a:r>
              <a:rPr lang="en-US" sz="2100" dirty="0"/>
              <a:t>    if course not in </a:t>
            </a:r>
            <a:r>
              <a:rPr lang="en-US" sz="2100" dirty="0" err="1"/>
              <a:t>students_dict</a:t>
            </a:r>
            <a:r>
              <a:rPr lang="en-US" sz="2100" dirty="0"/>
              <a:t>:</a:t>
            </a:r>
          </a:p>
          <a:p>
            <a:r>
              <a:rPr lang="en-US" sz="2100" dirty="0"/>
              <a:t>        </a:t>
            </a:r>
            <a:r>
              <a:rPr lang="en-US" sz="2100" dirty="0" err="1"/>
              <a:t>students_dict</a:t>
            </a:r>
            <a:r>
              <a:rPr lang="en-US" sz="2100" dirty="0"/>
              <a:t>[course] = {}</a:t>
            </a:r>
          </a:p>
          <a:p>
            <a:r>
              <a:rPr lang="en-US" sz="2100" dirty="0"/>
              <a:t>    </a:t>
            </a:r>
            <a:r>
              <a:rPr lang="en-US" sz="2100" dirty="0" err="1"/>
              <a:t>students_dict</a:t>
            </a:r>
            <a:r>
              <a:rPr lang="en-US" sz="2100" dirty="0"/>
              <a:t>[course][id] = name</a:t>
            </a:r>
          </a:p>
          <a:p>
            <a:r>
              <a:rPr lang="en-US" sz="2100" dirty="0"/>
              <a:t>    command = input()</a:t>
            </a:r>
          </a:p>
          <a:p>
            <a:endParaRPr lang="en-US" sz="2100" dirty="0"/>
          </a:p>
          <a:p>
            <a:r>
              <a:rPr lang="en-US" sz="2100" dirty="0"/>
              <a:t>course = " ".join(</a:t>
            </a:r>
            <a:r>
              <a:rPr lang="en-US" sz="2100" dirty="0" err="1"/>
              <a:t>command.split</a:t>
            </a:r>
            <a:r>
              <a:rPr lang="en-US" sz="2100" dirty="0"/>
              <a:t>("_"))</a:t>
            </a:r>
          </a:p>
          <a:p>
            <a:r>
              <a:rPr lang="en-US" sz="2100" dirty="0"/>
              <a:t>for key, value in </a:t>
            </a:r>
            <a:r>
              <a:rPr lang="en-US" sz="2100" dirty="0" err="1"/>
              <a:t>students_dict.items</a:t>
            </a:r>
            <a:r>
              <a:rPr lang="en-US" sz="2100" dirty="0"/>
              <a:t>():</a:t>
            </a:r>
          </a:p>
          <a:p>
            <a:r>
              <a:rPr lang="en-US" sz="2100" dirty="0"/>
              <a:t>    if key == course:</a:t>
            </a:r>
          </a:p>
          <a:p>
            <a:r>
              <a:rPr lang="en-US" sz="2100" dirty="0"/>
              <a:t>        for id, name in </a:t>
            </a:r>
            <a:r>
              <a:rPr lang="en-US" sz="2100" dirty="0" err="1"/>
              <a:t>value.items</a:t>
            </a:r>
            <a:r>
              <a:rPr lang="en-US" sz="2100" dirty="0"/>
              <a:t>():</a:t>
            </a:r>
          </a:p>
          <a:p>
            <a:r>
              <a:rPr lang="en-US" sz="2100" dirty="0"/>
              <a:t>            print(f'{name} - {id}')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007841-E337-4B61-AC45-982AFECF33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1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Dictionary Comprehensions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33</a:t>
            </a:fld>
            <a:endParaRPr lang="en-US" sz="10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99DCC5-E757-4481-B644-DFA0431F8F8B}"/>
              </a:ext>
            </a:extLst>
          </p:cNvPr>
          <p:cNvSpPr/>
          <p:nvPr/>
        </p:nvSpPr>
        <p:spPr>
          <a:xfrm>
            <a:off x="4284059" y="2188666"/>
            <a:ext cx="3623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{x for x in y}</a:t>
            </a:r>
          </a:p>
        </p:txBody>
      </p:sp>
    </p:spTree>
    <p:extLst>
      <p:ext uri="{BB962C8B-B14F-4D97-AF65-F5344CB8AC3E}">
        <p14:creationId xmlns:p14="http://schemas.microsoft.com/office/powerpoint/2010/main" val="408611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56208" y="1117256"/>
            <a:ext cx="10264236" cy="5546589"/>
          </a:xfrm>
        </p:spPr>
        <p:txBody>
          <a:bodyPr>
            <a:normAutofit/>
          </a:bodyPr>
          <a:lstStyle/>
          <a:p>
            <a:r>
              <a:rPr lang="en-US" sz="3400" dirty="0"/>
              <a:t>Creating a dictionary using dictionary comprehension</a:t>
            </a:r>
            <a:endParaRPr lang="bg-BG" sz="3400" dirty="0"/>
          </a:p>
          <a:p>
            <a:endParaRPr lang="bg-BG" sz="3400" dirty="0"/>
          </a:p>
          <a:p>
            <a:pPr marL="0" indent="0">
              <a:buNone/>
            </a:pPr>
            <a:br>
              <a:rPr lang="en-US" sz="3400" dirty="0"/>
            </a:br>
            <a:endParaRPr lang="bg-BG" sz="3400" dirty="0"/>
          </a:p>
          <a:p>
            <a:r>
              <a:rPr lang="en-US" sz="3400" dirty="0"/>
              <a:t>Form a dictionary with cube values of numbers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Dictionary Comprehensions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366618" y="4554000"/>
            <a:ext cx="903324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nums = [1, 2</a:t>
            </a:r>
            <a:r>
              <a:rPr lang="bg-BG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3]</a:t>
            </a:r>
          </a:p>
          <a:p>
            <a:r>
              <a:rPr lang="en-US" dirty="0">
                <a:solidFill>
                  <a:schemeClr val="tx1"/>
                </a:solidFill>
              </a:rPr>
              <a:t>cubes = {num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num ** 3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num in nums}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{1: 1, 2: 8, 3: 27}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841A57-0684-473A-8ABE-9D5E216D30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361000" y="1854000"/>
            <a:ext cx="903324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data = [("Peter", 22), ("Amy", 18), ("George", 35)]</a:t>
            </a:r>
          </a:p>
          <a:p>
            <a:r>
              <a:rPr lang="en-US" dirty="0">
                <a:solidFill>
                  <a:schemeClr val="tx1"/>
                </a:solidFill>
              </a:rPr>
              <a:t>dictionary = {key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value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key, value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in data}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{'Peter': 22, 'Amy': 18, 'George': 35}</a:t>
            </a:r>
            <a:endParaRPr lang="bg-BG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5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program that receives a </a:t>
            </a:r>
            <a:r>
              <a:rPr lang="en-US" sz="3600" b="1" dirty="0">
                <a:solidFill>
                  <a:schemeClr val="bg1"/>
                </a:solidFill>
              </a:rPr>
              <a:t>list of characters</a:t>
            </a:r>
            <a:r>
              <a:rPr lang="en-US" sz="3600" dirty="0"/>
              <a:t> and creates a dictionary with each </a:t>
            </a:r>
            <a:r>
              <a:rPr lang="en-US" sz="3600" b="1" dirty="0">
                <a:solidFill>
                  <a:schemeClr val="bg1"/>
                </a:solidFill>
              </a:rPr>
              <a:t>character</a:t>
            </a:r>
            <a:r>
              <a:rPr lang="en-US" sz="3600" dirty="0"/>
              <a:t> as a </a:t>
            </a:r>
            <a:r>
              <a:rPr lang="en-US" sz="3600" b="1" dirty="0">
                <a:solidFill>
                  <a:schemeClr val="bg1"/>
                </a:solidFill>
              </a:rPr>
              <a:t>key</a:t>
            </a:r>
            <a:r>
              <a:rPr lang="en-US" sz="3600" dirty="0"/>
              <a:t> and its </a:t>
            </a:r>
            <a:r>
              <a:rPr lang="en-US" sz="3600" b="1" dirty="0">
                <a:solidFill>
                  <a:schemeClr val="bg1"/>
                </a:solidFill>
              </a:rPr>
              <a:t>ASCII</a:t>
            </a:r>
            <a:r>
              <a:rPr lang="en-US" sz="3600" dirty="0"/>
              <a:t> value as a </a:t>
            </a:r>
            <a:r>
              <a:rPr lang="en-US" sz="3600" b="1" dirty="0">
                <a:solidFill>
                  <a:schemeClr val="bg1"/>
                </a:solidFill>
              </a:rPr>
              <a:t>value</a:t>
            </a:r>
            <a:r>
              <a:rPr lang="en-US" sz="3600" dirty="0"/>
              <a:t>. Try solving that problem </a:t>
            </a:r>
            <a:br>
              <a:rPr lang="bg-BG" sz="3600" dirty="0"/>
            </a:br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</a:rPr>
              <a:t>comprehensions</a:t>
            </a:r>
            <a:endParaRPr lang="bg-BG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5999" y="3793054"/>
            <a:ext cx="2355273" cy="638224"/>
          </a:xfrm>
        </p:spPr>
        <p:txBody>
          <a:bodyPr/>
          <a:lstStyle/>
          <a:p>
            <a:pPr algn="ctr"/>
            <a:r>
              <a:rPr lang="en-US" sz="2800" dirty="0"/>
              <a:t>a, b, c, 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ASCII Values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786370" y="3781512"/>
            <a:ext cx="5944630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{'a': 97, 'b': 98, 'c': 99}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717869" y="3903654"/>
            <a:ext cx="491904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6BC924D-5093-41CD-A6D6-A4F0C00662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ECDD96CF-532E-4D19-976E-F1DB86695F07}"/>
              </a:ext>
            </a:extLst>
          </p:cNvPr>
          <p:cNvSpPr txBox="1">
            <a:spLocks/>
          </p:cNvSpPr>
          <p:nvPr/>
        </p:nvSpPr>
        <p:spPr>
          <a:xfrm>
            <a:off x="786000" y="4644000"/>
            <a:ext cx="9945000" cy="15754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words = input().split(", ")</a:t>
            </a:r>
          </a:p>
          <a:p>
            <a:r>
              <a:rPr lang="en-US" sz="2800" dirty="0"/>
              <a:t>occurrences = {word: </a:t>
            </a:r>
            <a:r>
              <a:rPr lang="en-US" sz="2800" dirty="0">
                <a:solidFill>
                  <a:schemeClr val="bg1"/>
                </a:solidFill>
              </a:rPr>
              <a:t>ord</a:t>
            </a:r>
            <a:r>
              <a:rPr lang="en-US" sz="2800" dirty="0"/>
              <a:t>(word) for word in words}</a:t>
            </a:r>
          </a:p>
          <a:p>
            <a:r>
              <a:rPr lang="en-US" sz="2800" dirty="0"/>
              <a:t>print(occurrences)</a:t>
            </a:r>
          </a:p>
        </p:txBody>
      </p:sp>
    </p:spTree>
    <p:extLst>
      <p:ext uri="{BB962C8B-B14F-4D97-AF65-F5344CB8AC3E}">
        <p14:creationId xmlns:p14="http://schemas.microsoft.com/office/powerpoint/2010/main" val="37835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2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F5733-D0B8-405A-AFF9-751B8C09B1F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482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75F261-51DD-4F8C-88A6-BCEE35AA2A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60273" y="1392193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We learned: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What dictionaries are</a:t>
            </a:r>
            <a:endParaRPr lang="en-US" sz="3000" strike="sngStrike" dirty="0">
              <a:solidFill>
                <a:srgbClr val="FF0000"/>
              </a:solidFill>
              <a:latin typeface="+mj-lt"/>
            </a:endParaRP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</a:rPr>
              <a:t>How to create dictionaries</a:t>
            </a:r>
            <a:endParaRPr lang="en-US" sz="3000" dirty="0">
              <a:solidFill>
                <a:schemeClr val="bg2"/>
              </a:solidFill>
              <a:latin typeface="+mj-lt"/>
            </a:endParaRP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How to iterate through dictionaries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Additional dictionary methods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Nested dictionaries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Dictionary comprehensions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-609000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6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58843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81946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37" y="1357226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22" y="2823602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07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922" y="170737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493069" y="5808111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38" y="4284907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306" y="4167407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186" y="5494578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856" y="5494578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028" y="4167407"/>
            <a:ext cx="2520171" cy="86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750630A9-E8C2-48CD-BCE1-60CE3DA6E9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Key-Value Pairs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61728-AB68-4C58-ACDD-89B77F8A014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Dictionary</a:t>
            </a:r>
          </a:p>
        </p:txBody>
      </p:sp>
      <p:pic>
        <p:nvPicPr>
          <p:cNvPr id="2052" name="Picture 4" descr="Ð ÐµÐ·ÑÐ»ÑÐ°Ñ Ñ Ð¸Ð·Ð¾Ð±ÑÐ°Ð¶ÐµÐ½Ð¸Ðµ Ð·Ð° dictionary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681" y="1484321"/>
            <a:ext cx="2388637" cy="238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74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2195060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70D2CBE-E206-4548-8B69-4D9E331A95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5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200C9470-E1FC-4BFD-8319-75AF28E29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5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80473" y="1247702"/>
            <a:ext cx="975626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In Python a dictionary is an </a:t>
            </a:r>
            <a:r>
              <a:rPr lang="en-US" sz="3400" b="1" dirty="0">
                <a:solidFill>
                  <a:schemeClr val="bg1"/>
                </a:solidFill>
              </a:rPr>
              <a:t>ordered collection</a:t>
            </a:r>
            <a:r>
              <a:rPr lang="en-US" sz="3400" dirty="0"/>
              <a:t> of items</a:t>
            </a:r>
            <a:r>
              <a:rPr lang="bg-BG" sz="3400" dirty="0"/>
              <a:t> </a:t>
            </a:r>
            <a:r>
              <a:rPr lang="bg-BG" sz="3400" noProof="1"/>
              <a:t>(</a:t>
            </a:r>
            <a:r>
              <a:rPr lang="en-US" sz="3400" noProof="1"/>
              <a:t>Python 3.7+)</a:t>
            </a:r>
            <a:endParaRPr lang="bg-BG" sz="3400" noProof="1"/>
          </a:p>
          <a:p>
            <a:pPr>
              <a:buClr>
                <a:schemeClr val="tx1"/>
              </a:buClr>
            </a:pPr>
            <a:r>
              <a:rPr lang="en-US" sz="3400" dirty="0"/>
              <a:t>While other data types have only value as an </a:t>
            </a:r>
            <a:br>
              <a:rPr lang="en-US" sz="3400" dirty="0"/>
            </a:br>
            <a:r>
              <a:rPr lang="en-US" sz="3400" dirty="0"/>
              <a:t>element, a dictionary has </a:t>
            </a:r>
            <a:r>
              <a:rPr lang="en-US" sz="3400" b="1" dirty="0">
                <a:solidFill>
                  <a:schemeClr val="bg1"/>
                </a:solidFill>
              </a:rPr>
              <a:t>key-value pairs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Values</a:t>
            </a:r>
            <a:r>
              <a:rPr lang="en-US" sz="3400" dirty="0"/>
              <a:t> can be of any data type and </a:t>
            </a:r>
            <a:r>
              <a:rPr lang="en-US" sz="3400" b="1" dirty="0">
                <a:solidFill>
                  <a:schemeClr val="bg1"/>
                </a:solidFill>
              </a:rPr>
              <a:t>can repeat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Keys</a:t>
            </a:r>
            <a:r>
              <a:rPr lang="en-US" sz="3400" dirty="0"/>
              <a:t> must be </a:t>
            </a:r>
            <a:r>
              <a:rPr lang="en-US" sz="3400" b="1" dirty="0">
                <a:solidFill>
                  <a:schemeClr val="bg1"/>
                </a:solidFill>
              </a:rPr>
              <a:t>immutable</a:t>
            </a:r>
            <a:r>
              <a:rPr lang="en-US" sz="3400" dirty="0"/>
              <a:t> and must be </a:t>
            </a:r>
            <a:r>
              <a:rPr lang="en-US" sz="3400" b="1" dirty="0">
                <a:solidFill>
                  <a:schemeClr val="bg1"/>
                </a:solidFill>
              </a:rPr>
              <a:t>unique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A77E8F2-17C7-4159-95BF-0CE45A2243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Creating a dictionary using curly braces </a:t>
            </a:r>
            <a:r>
              <a:rPr lang="en-US" sz="3400" b="1" dirty="0">
                <a:solidFill>
                  <a:schemeClr val="bg1"/>
                </a:solidFill>
              </a:rPr>
              <a:t>{}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Creating a dictionary using </a:t>
            </a:r>
            <a:r>
              <a:rPr lang="en-US" sz="3400" b="1" dirty="0" err="1">
                <a:solidFill>
                  <a:schemeClr val="bg1"/>
                </a:solidFill>
              </a:rPr>
              <a:t>dict</a:t>
            </a:r>
            <a:r>
              <a:rPr lang="en-US" sz="3400" b="1" dirty="0">
                <a:solidFill>
                  <a:schemeClr val="bg1"/>
                </a:solidFill>
              </a:rPr>
              <a:t>() </a:t>
            </a:r>
            <a:r>
              <a:rPr lang="en-US" sz="3400" dirty="0"/>
              <a:t>function</a:t>
            </a:r>
            <a:endParaRPr lang="en-US" sz="3400" b="1" dirty="0">
              <a:solidFill>
                <a:srgbClr val="FF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1000" y="1809000"/>
            <a:ext cx="10710000" cy="2125827"/>
          </a:xfrm>
        </p:spPr>
        <p:txBody>
          <a:bodyPr/>
          <a:lstStyle/>
          <a:p>
            <a:r>
              <a:rPr lang="en-US" sz="2800" i="1" dirty="0">
                <a:solidFill>
                  <a:schemeClr val="accent2"/>
                </a:solidFill>
              </a:rPr>
              <a:t># empty dictionary</a:t>
            </a:r>
          </a:p>
          <a:p>
            <a:r>
              <a:rPr lang="en-US" sz="2800" dirty="0"/>
              <a:t>my_dict = </a:t>
            </a:r>
            <a:r>
              <a:rPr lang="en-US" sz="2800" dirty="0">
                <a:solidFill>
                  <a:schemeClr val="bg1"/>
                </a:solidFill>
              </a:rPr>
              <a:t>{}</a:t>
            </a:r>
            <a:endParaRPr lang="en-US" sz="2800" dirty="0"/>
          </a:p>
          <a:p>
            <a:r>
              <a:rPr lang="en-US" sz="2800" i="1" dirty="0">
                <a:solidFill>
                  <a:schemeClr val="accent2"/>
                </a:solidFill>
              </a:rPr>
              <a:t># dictionary with string keys</a:t>
            </a:r>
          </a:p>
          <a:p>
            <a:r>
              <a:rPr lang="en-US" sz="2800" dirty="0"/>
              <a:t>my_dict =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  <a:r>
              <a:rPr lang="en-US" sz="2800" dirty="0"/>
              <a:t>'fruit'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'apple'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en-US" sz="2800" dirty="0"/>
              <a:t> 'vegetable'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'cucumber'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062802" y="2429503"/>
            <a:ext cx="1828800" cy="546499"/>
          </a:xfrm>
          <a:prstGeom prst="wedgeRoundRectCallout">
            <a:avLst>
              <a:gd name="adj1" fmla="val -17190"/>
              <a:gd name="adj2" fmla="val 670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9712200" y="2429503"/>
            <a:ext cx="1828800" cy="546499"/>
          </a:xfrm>
          <a:prstGeom prst="wedgeRoundRectCallout">
            <a:avLst>
              <a:gd name="adj1" fmla="val -21340"/>
              <a:gd name="adj2" fmla="val 744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6155D2D-A5C6-4B67-9B67-3988DD5FD1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95022D4-40D7-4A5A-BA89-563594EA7EEB}"/>
              </a:ext>
            </a:extLst>
          </p:cNvPr>
          <p:cNvSpPr txBox="1">
            <a:spLocks/>
          </p:cNvSpPr>
          <p:nvPr/>
        </p:nvSpPr>
        <p:spPr>
          <a:xfrm>
            <a:off x="651000" y="4625228"/>
            <a:ext cx="107100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chemeClr val="tx1"/>
                </a:solidFill>
              </a:rPr>
              <a:t>dict_arguments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/>
              <a:t>=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dict</a:t>
            </a:r>
            <a:r>
              <a:rPr lang="en-US" sz="2800" dirty="0">
                <a:solidFill>
                  <a:schemeClr val="tx1"/>
                </a:solidFill>
              </a:rPr>
              <a:t>(name="George", age=22)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{"name": "George", "age": 22}</a:t>
            </a:r>
          </a:p>
        </p:txBody>
      </p:sp>
      <p:sp>
        <p:nvSpPr>
          <p:cNvPr id="11" name="Rounded Rectangular Callout 6">
            <a:extLst>
              <a:ext uri="{FF2B5EF4-FFF2-40B4-BE49-F238E27FC236}">
                <a16:creationId xmlns:a16="http://schemas.microsoft.com/office/drawing/2014/main" id="{031F1A66-0DA6-48B6-B9CB-FBAE2D4FAE03}"/>
              </a:ext>
            </a:extLst>
          </p:cNvPr>
          <p:cNvSpPr/>
          <p:nvPr/>
        </p:nvSpPr>
        <p:spPr bwMode="auto">
          <a:xfrm>
            <a:off x="7687130" y="5509801"/>
            <a:ext cx="3853870" cy="607484"/>
          </a:xfrm>
          <a:prstGeom prst="wedgeRoundRectCallout">
            <a:avLst>
              <a:gd name="adj1" fmla="val -23317"/>
              <a:gd name="adj2" fmla="val -758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key=value argument</a:t>
            </a:r>
          </a:p>
        </p:txBody>
      </p:sp>
    </p:spTree>
    <p:extLst>
      <p:ext uri="{BB962C8B-B14F-4D97-AF65-F5344CB8AC3E}">
        <p14:creationId xmlns:p14="http://schemas.microsoft.com/office/powerpoint/2010/main" val="322183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8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You can write a dictionary on </a:t>
            </a:r>
            <a:r>
              <a:rPr lang="en-US" sz="3400" b="1" dirty="0">
                <a:solidFill>
                  <a:schemeClr val="bg1"/>
                </a:solidFill>
              </a:rPr>
              <a:t>multiple lines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058499" y="2394000"/>
            <a:ext cx="6075000" cy="2459492"/>
          </a:xfrm>
        </p:spPr>
        <p:txBody>
          <a:bodyPr/>
          <a:lstStyle/>
          <a:p>
            <a:r>
              <a:rPr lang="en-US" sz="2800" dirty="0" err="1"/>
              <a:t>my_dict</a:t>
            </a:r>
            <a:r>
              <a:rPr lang="en-US" sz="2800" dirty="0"/>
              <a:t> = {</a:t>
            </a:r>
          </a:p>
          <a:p>
            <a:r>
              <a:rPr lang="en-US" sz="2800" dirty="0"/>
              <a:t>    'fruit': 'apple'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endParaRPr lang="en-US" sz="2800" dirty="0"/>
          </a:p>
          <a:p>
            <a:r>
              <a:rPr lang="en-US" sz="2800" dirty="0"/>
              <a:t>    'vegetable': 'cucumber'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en-US" sz="2800" dirty="0"/>
              <a:t>      </a:t>
            </a:r>
          </a:p>
          <a:p>
            <a:r>
              <a:rPr lang="en-US" sz="2800" dirty="0"/>
              <a:t>    'diary': 'milk'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6155D2D-A5C6-4B67-9B67-3988DD5FD1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Rounded Rectangular Callout 6">
            <a:extLst>
              <a:ext uri="{FF2B5EF4-FFF2-40B4-BE49-F238E27FC236}">
                <a16:creationId xmlns:a16="http://schemas.microsoft.com/office/drawing/2014/main" id="{42C34B66-49A9-BD68-6ED3-51E006517496}"/>
              </a:ext>
            </a:extLst>
          </p:cNvPr>
          <p:cNvSpPr/>
          <p:nvPr/>
        </p:nvSpPr>
        <p:spPr bwMode="auto">
          <a:xfrm>
            <a:off x="348501" y="2889000"/>
            <a:ext cx="2593870" cy="607484"/>
          </a:xfrm>
          <a:prstGeom prst="wedgeRoundRectCallout">
            <a:avLst>
              <a:gd name="adj1" fmla="val 60454"/>
              <a:gd name="adj2" fmla="val 293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Indentation</a:t>
            </a:r>
          </a:p>
        </p:txBody>
      </p:sp>
      <p:sp>
        <p:nvSpPr>
          <p:cNvPr id="14" name="Rounded Rectangular Callout 6">
            <a:extLst>
              <a:ext uri="{FF2B5EF4-FFF2-40B4-BE49-F238E27FC236}">
                <a16:creationId xmlns:a16="http://schemas.microsoft.com/office/drawing/2014/main" id="{E8A7EA01-D7DF-0945-796F-14905E9E1E43}"/>
              </a:ext>
            </a:extLst>
          </p:cNvPr>
          <p:cNvSpPr/>
          <p:nvPr/>
        </p:nvSpPr>
        <p:spPr bwMode="auto">
          <a:xfrm>
            <a:off x="7716000" y="5066214"/>
            <a:ext cx="2593870" cy="996976"/>
          </a:xfrm>
          <a:prstGeom prst="wedgeRoundRectCallout">
            <a:avLst>
              <a:gd name="adj1" fmla="val -36964"/>
              <a:gd name="adj2" fmla="val -748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 after every pair</a:t>
            </a:r>
          </a:p>
        </p:txBody>
      </p:sp>
    </p:spTree>
    <p:extLst>
      <p:ext uri="{BB962C8B-B14F-4D97-AF65-F5344CB8AC3E}">
        <p14:creationId xmlns:p14="http://schemas.microsoft.com/office/powerpoint/2010/main" val="60619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44A9-24D0-4F49-BACC-A5663D2F368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Keys and Values</a:t>
            </a:r>
          </a:p>
        </p:txBody>
      </p:sp>
      <p:pic>
        <p:nvPicPr>
          <p:cNvPr id="3074" name="Picture 2" descr="Ð ÐµÐ·ÑÐ»ÑÐ°Ñ Ñ Ð¸Ð·Ð¾Ð±ÑÐ°Ð¶ÐµÐ½Ð¸Ðµ Ð·Ð° key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078" y="1237805"/>
            <a:ext cx="2785555" cy="278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04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674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300" dirty="0"/>
              <a:t>While indexing is used with other container types to access values, dictionary uses </a:t>
            </a:r>
            <a:r>
              <a:rPr lang="en-US" sz="3300" b="1" dirty="0">
                <a:solidFill>
                  <a:schemeClr val="bg1"/>
                </a:solidFill>
              </a:rPr>
              <a:t>keys</a:t>
            </a:r>
          </a:p>
          <a:p>
            <a:r>
              <a:rPr lang="en-US" sz="3300" dirty="0"/>
              <a:t>Key can be used either inside </a:t>
            </a:r>
            <a:r>
              <a:rPr lang="en-US" sz="3300" b="1" dirty="0">
                <a:solidFill>
                  <a:schemeClr val="bg1"/>
                </a:solidFill>
              </a:rPr>
              <a:t>square brackets</a:t>
            </a:r>
            <a:r>
              <a:rPr lang="en-US" sz="3300" dirty="0"/>
              <a:t> or </a:t>
            </a:r>
            <a:br>
              <a:rPr lang="en-US" sz="3300" dirty="0"/>
            </a:br>
            <a:r>
              <a:rPr lang="en-US" sz="3300" dirty="0"/>
              <a:t>with the </a:t>
            </a: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get()</a:t>
            </a:r>
            <a:r>
              <a:rPr lang="en-US" sz="3300" dirty="0"/>
              <a:t>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Key?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D6320A3-8278-4840-9403-1A108F47A1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92F51A8-3F0C-4046-AA6B-6DF9C815C9CF}"/>
              </a:ext>
            </a:extLst>
          </p:cNvPr>
          <p:cNvSpPr txBox="1">
            <a:spLocks/>
          </p:cNvSpPr>
          <p:nvPr/>
        </p:nvSpPr>
        <p:spPr>
          <a:xfrm>
            <a:off x="2536766" y="3699000"/>
            <a:ext cx="7204234" cy="26076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err="1">
                <a:solidFill>
                  <a:schemeClr val="tx1"/>
                </a:solidFill>
              </a:rPr>
              <a:t>my_dict</a:t>
            </a:r>
            <a:r>
              <a:rPr lang="en-US" sz="2300" dirty="0">
                <a:solidFill>
                  <a:schemeClr val="tx1"/>
                </a:solidFill>
              </a:rPr>
              <a:t> = {'</a:t>
            </a:r>
            <a:r>
              <a:rPr lang="en-US" sz="2300" dirty="0" err="1">
                <a:solidFill>
                  <a:schemeClr val="tx1"/>
                </a:solidFill>
              </a:rPr>
              <a:t>name':'Jack</a:t>
            </a:r>
            <a:r>
              <a:rPr lang="en-US" sz="2300" dirty="0">
                <a:solidFill>
                  <a:schemeClr val="tx1"/>
                </a:solidFill>
              </a:rPr>
              <a:t>', 'age': 26}</a:t>
            </a:r>
          </a:p>
          <a:p>
            <a:r>
              <a:rPr lang="en-US" sz="2300" dirty="0">
                <a:solidFill>
                  <a:schemeClr val="tx1"/>
                </a:solidFill>
              </a:rPr>
              <a:t>print(</a:t>
            </a:r>
            <a:r>
              <a:rPr lang="en-US" sz="2300" dirty="0" err="1">
                <a:solidFill>
                  <a:schemeClr val="tx1"/>
                </a:solidFill>
              </a:rPr>
              <a:t>my_dict</a:t>
            </a:r>
            <a:r>
              <a:rPr lang="en-US" sz="2300" dirty="0">
                <a:solidFill>
                  <a:schemeClr val="tx1"/>
                </a:solidFill>
              </a:rPr>
              <a:t>['name'])    </a:t>
            </a:r>
            <a:r>
              <a:rPr lang="en-US" sz="2300" i="1" dirty="0">
                <a:solidFill>
                  <a:schemeClr val="accent2"/>
                </a:solidFill>
              </a:rPr>
              <a:t># Jack</a:t>
            </a:r>
          </a:p>
          <a:p>
            <a:r>
              <a:rPr lang="en-US" sz="2300" dirty="0">
                <a:solidFill>
                  <a:schemeClr val="tx1"/>
                </a:solidFill>
              </a:rPr>
              <a:t>print(</a:t>
            </a:r>
            <a:r>
              <a:rPr lang="en-US" sz="2300" dirty="0" err="1">
                <a:solidFill>
                  <a:schemeClr val="tx1"/>
                </a:solidFill>
              </a:rPr>
              <a:t>my_dict.get</a:t>
            </a:r>
            <a:r>
              <a:rPr lang="en-US" sz="2300" dirty="0">
                <a:solidFill>
                  <a:schemeClr val="tx1"/>
                </a:solidFill>
              </a:rPr>
              <a:t>('age')) </a:t>
            </a:r>
            <a:r>
              <a:rPr lang="en-US" sz="2300" i="1" dirty="0">
                <a:solidFill>
                  <a:schemeClr val="accent2"/>
                </a:solidFill>
              </a:rPr>
              <a:t># 26</a:t>
            </a:r>
          </a:p>
          <a:p>
            <a:r>
              <a:rPr lang="en-US" sz="2300" dirty="0" err="1">
                <a:solidFill>
                  <a:schemeClr val="tx1"/>
                </a:solidFill>
              </a:rPr>
              <a:t>my_dict</a:t>
            </a:r>
            <a:r>
              <a:rPr lang="en-US" sz="2300" dirty="0">
                <a:solidFill>
                  <a:schemeClr val="tx1"/>
                </a:solidFill>
              </a:rPr>
              <a:t>['address']     </a:t>
            </a:r>
            <a:r>
              <a:rPr lang="bg-BG" sz="2300" dirty="0">
                <a:solidFill>
                  <a:schemeClr val="tx1"/>
                </a:solidFill>
              </a:rPr>
              <a:t>   </a:t>
            </a:r>
            <a:r>
              <a:rPr lang="en-US" sz="2300" i="1" dirty="0">
                <a:solidFill>
                  <a:schemeClr val="accent2"/>
                </a:solidFill>
              </a:rPr>
              <a:t># </a:t>
            </a:r>
            <a:r>
              <a:rPr lang="en-US" sz="2300" i="1" dirty="0" err="1">
                <a:solidFill>
                  <a:schemeClr val="accent2"/>
                </a:solidFill>
              </a:rPr>
              <a:t>KeyError</a:t>
            </a:r>
            <a:endParaRPr lang="en-US" sz="2300" i="1" dirty="0">
              <a:solidFill>
                <a:schemeClr val="accent2"/>
              </a:solidFill>
            </a:endParaRPr>
          </a:p>
          <a:p>
            <a:r>
              <a:rPr lang="en-US" sz="2300" dirty="0" err="1">
                <a:solidFill>
                  <a:schemeClr val="tx1"/>
                </a:solidFill>
              </a:rPr>
              <a:t>my_dict.get</a:t>
            </a:r>
            <a:r>
              <a:rPr lang="en-US" sz="2300" dirty="0">
                <a:solidFill>
                  <a:schemeClr val="tx1"/>
                </a:solidFill>
              </a:rPr>
              <a:t>('address') </a:t>
            </a:r>
            <a:r>
              <a:rPr lang="bg-BG" sz="2300" dirty="0">
                <a:solidFill>
                  <a:schemeClr val="tx1"/>
                </a:solidFill>
              </a:rPr>
              <a:t>  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i="1" dirty="0">
                <a:solidFill>
                  <a:schemeClr val="accent2"/>
                </a:solidFill>
              </a:rPr>
              <a:t># None</a:t>
            </a:r>
          </a:p>
        </p:txBody>
      </p:sp>
    </p:spTree>
    <p:extLst>
      <p:ext uri="{BB962C8B-B14F-4D97-AF65-F5344CB8AC3E}">
        <p14:creationId xmlns:p14="http://schemas.microsoft.com/office/powerpoint/2010/main" val="7429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4074</TotalTime>
  <Words>2495</Words>
  <Application>Microsoft Office PowerPoint</Application>
  <PresentationFormat>Широк екран</PresentationFormat>
  <Paragraphs>340</Paragraphs>
  <Slides>42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42</vt:i4>
      </vt:variant>
    </vt:vector>
  </HeadingPairs>
  <TitlesOfParts>
    <vt:vector size="49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Dictionaries</vt:lpstr>
      <vt:lpstr>Table of Contents</vt:lpstr>
      <vt:lpstr>Have a Question?</vt:lpstr>
      <vt:lpstr>Dictionary</vt:lpstr>
      <vt:lpstr>Definition</vt:lpstr>
      <vt:lpstr>Examples</vt:lpstr>
      <vt:lpstr>Examples</vt:lpstr>
      <vt:lpstr>Keys and Values</vt:lpstr>
      <vt:lpstr>What is a Key?</vt:lpstr>
      <vt:lpstr>Change Values</vt:lpstr>
      <vt:lpstr>Problem: Bakery</vt:lpstr>
      <vt:lpstr>Solution: Bakery</vt:lpstr>
      <vt:lpstr>Iterating Through Dictionaries</vt:lpstr>
      <vt:lpstr>Iterating Through Keys</vt:lpstr>
      <vt:lpstr>Iterating Through Values</vt:lpstr>
      <vt:lpstr>Iterating Using Items()</vt:lpstr>
      <vt:lpstr>Existence in Dictionary</vt:lpstr>
      <vt:lpstr>Checking for Existence </vt:lpstr>
      <vt:lpstr>Problem: Stock</vt:lpstr>
      <vt:lpstr>Solution: Stock</vt:lpstr>
      <vt:lpstr>Problem: Statistics</vt:lpstr>
      <vt:lpstr>Solution: Statistics</vt:lpstr>
      <vt:lpstr>Dictionary Methods</vt:lpstr>
      <vt:lpstr>Dictionary Methods</vt:lpstr>
      <vt:lpstr>Dictionary Methods (2)</vt:lpstr>
      <vt:lpstr>Dictionary Methods (3)</vt:lpstr>
      <vt:lpstr>Nested Dictionaries</vt:lpstr>
      <vt:lpstr>What is Nested Dictionary?</vt:lpstr>
      <vt:lpstr>Nested Dictionary</vt:lpstr>
      <vt:lpstr>Iterate through Nested Dictionary</vt:lpstr>
      <vt:lpstr>Problem: Students</vt:lpstr>
      <vt:lpstr>Solution: Students</vt:lpstr>
      <vt:lpstr>Dictionary Comprehensions</vt:lpstr>
      <vt:lpstr>Dictionary Comprehensions</vt:lpstr>
      <vt:lpstr>Problem: ASCII Values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Dictionaries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 Yonkova</cp:lastModifiedBy>
  <cp:revision>108</cp:revision>
  <dcterms:created xsi:type="dcterms:W3CDTF">2018-05-23T13:08:44Z</dcterms:created>
  <dcterms:modified xsi:type="dcterms:W3CDTF">2022-08-31T08:41:56Z</dcterms:modified>
  <cp:category>Python Fundamentals Course @ SoftUni: https://softuni.bg/trainings/2442/python-fundamentals-september-2019</cp:category>
</cp:coreProperties>
</file>