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5" r:id="rId9"/>
    <p:sldId id="306" r:id="rId10"/>
    <p:sldId id="308" r:id="rId11"/>
    <p:sldId id="313" r:id="rId12"/>
    <p:sldId id="268" r:id="rId13"/>
    <p:sldId id="269" r:id="rId14"/>
    <p:sldId id="270" r:id="rId15"/>
    <p:sldId id="314" r:id="rId16"/>
    <p:sldId id="315" r:id="rId17"/>
    <p:sldId id="316" r:id="rId18"/>
    <p:sldId id="317" r:id="rId19"/>
    <p:sldId id="615" r:id="rId20"/>
    <p:sldId id="320" r:id="rId21"/>
    <p:sldId id="616" r:id="rId22"/>
    <p:sldId id="323" r:id="rId23"/>
    <p:sldId id="325" r:id="rId24"/>
    <p:sldId id="326" r:id="rId25"/>
    <p:sldId id="321" r:id="rId26"/>
    <p:sldId id="324" r:id="rId27"/>
    <p:sldId id="279" r:id="rId28"/>
    <p:sldId id="280" r:id="rId29"/>
    <p:sldId id="401" r:id="rId30"/>
    <p:sldId id="613" r:id="rId31"/>
    <p:sldId id="60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9A306F7-6249-418B-BC4F-1917B54A94C1}">
          <p14:sldIdLst>
            <p14:sldId id="256"/>
            <p14:sldId id="257"/>
            <p14:sldId id="258"/>
          </p14:sldIdLst>
        </p14:section>
        <p14:section name="Definition" id="{6D3D805A-5389-49F3-8083-4169B90BCA40}">
          <p14:sldIdLst>
            <p14:sldId id="302"/>
            <p14:sldId id="303"/>
            <p14:sldId id="304"/>
            <p14:sldId id="307"/>
          </p14:sldIdLst>
        </p14:section>
        <p14:section name="Syntax" id="{16677442-28E3-4390-819E-9EE58EECD97F}">
          <p14:sldIdLst>
            <p14:sldId id="305"/>
            <p14:sldId id="306"/>
            <p14:sldId id="308"/>
            <p14:sldId id="313"/>
            <p14:sldId id="268"/>
            <p14:sldId id="269"/>
            <p14:sldId id="270"/>
          </p14:sldIdLst>
        </p14:section>
        <p14:section name="RegEx in Python" id="{FE58D162-5260-4083-9437-B182DDFD27A3}">
          <p14:sldIdLst>
            <p14:sldId id="314"/>
            <p14:sldId id="315"/>
          </p14:sldIdLst>
        </p14:section>
        <p14:section name="RegEx Methods" id="{BD1DD2D1-C0AE-44A6-AE03-B3434176D759}">
          <p14:sldIdLst>
            <p14:sldId id="316"/>
            <p14:sldId id="317"/>
            <p14:sldId id="615"/>
            <p14:sldId id="320"/>
            <p14:sldId id="616"/>
            <p14:sldId id="323"/>
            <p14:sldId id="325"/>
            <p14:sldId id="326"/>
            <p14:sldId id="321"/>
            <p14:sldId id="324"/>
          </p14:sldIdLst>
        </p14:section>
        <p14:section name="Live Exercises" id="{2F4C2706-3282-4A13-AF04-8C6279167CC9}">
          <p14:sldIdLst>
            <p14:sldId id="279"/>
          </p14:sldIdLst>
        </p14:section>
        <p14:section name="Conclusion" id="{0557D57A-130B-468B-AF31-48BF0B7D4E8A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2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15C6D-11AA-4BBE-A685-188ABB4B9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36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05D47B-6C67-4BEA-B9D5-BAFAAE4DB6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106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8A091-1953-4910-9605-DFFF1716A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287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98258-2073-4000-9F1A-5D975A26D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986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CDD4A-C45F-4DD3-B16A-9EDD53DAA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05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86C8CD-A402-482C-ABB9-3E9138FEF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70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6ECD5EF-DE32-495C-AE2C-40B3DB7CC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A553837-C15E-4B03-B11C-F717E84BBB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1E8B5B9-66C9-4D62-BCCC-45538B56491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66A9D8-799B-4993-BA2D-1AE7E2565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383B6AC-B74C-49EC-A451-B5EEE2190C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F460760-896A-46DB-8EAE-E37987656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F40B3DB5-6BE6-4C09-9BA1-01D88A03506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041570A-FDBC-4E29-B043-E89A8817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8554C91-384A-4629-AD8E-4C6995B0BB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601F2CC-8CF7-42E3-9E3B-BC969566F2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C9FC2A1C-A218-470C-AB85-41ABD326F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BDDEE09-64FF-464D-BA7A-F6EE7D7B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EFE37D-113C-4919-9B6F-77241545A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FFA9C97-5539-4FD1-A181-37E2F6DC1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C31A6CE-049A-4584-8015-7540BC6F05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BE98782-F3E6-48F7-9624-64741720F27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B2435A32-A989-41BC-A0F6-68978A13CED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B8DE3A5-9090-4619-ABE8-730B7425B87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E438F0-9966-4D20-BC9B-6D17EC2A495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1B579A8-F00B-4C24-8BD1-BFF30B8F5E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BE00291E-77D4-41C0-A4D0-E1DD25196C7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BBA675C-5365-4AA5-9CCD-72AFA1BF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197B833D-D083-4BF9-8766-993A45BC3CF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E69E3AC-38F9-4E28-979C-00CF1174FB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15B9B83-E0FD-4685-8FCF-98E79E30B4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A4AA312-F859-4947-B782-EAD41E284FD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CA732FC-0985-4A9C-8410-26BB38C2565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F69B6FC-58C1-481D-B234-FB39400C7C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95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FF6D7A6-5B07-4548-9F41-A35D57E45F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B7F73FF-882F-4797-BE76-0D0F054DD7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B2E0E63A-5B3F-4692-A6F8-3B64E67A0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E388ACF-4423-45AC-BAE5-473C556564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7814715-B50A-4304-B530-C042D6738DB6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F5B278E-1C29-40F1-BF90-44AE8FBE7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80A436B-E9B9-49E4-944A-9135C80C45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53CB900-2347-469C-92B3-3053BABDD0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CFDBB5-7C42-4991-89F3-33DC989B2DD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81C3F68B-8F6B-4C97-BDB7-CCCC391415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499E7E-CD57-4D0F-989C-A865F999BA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1D01738-3B51-4885-8BB1-DA043FFC9D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B9394F9-F4FF-42FF-AAC7-4ECA11F0CA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www.softwaregroup.com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37862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55330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1026" name="Picture 2" descr="Ð ÐµÐ·ÑÐ»ÑÐ°Ñ Ñ Ð¸Ð·Ð¾Ð±ÑÐ°Ð¶ÐµÐ½Ð¸Ðµ Ð·Ð° regular expression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3474000"/>
            <a:ext cx="3675614" cy="122520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43356"/>
              </p:ext>
            </p:extLst>
          </p:nvPr>
        </p:nvGraphicFramePr>
        <p:xfrm>
          <a:off x="648044" y="1271601"/>
          <a:ext cx="10761362" cy="47212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1602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419760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a special sequence (can also be used to escape special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(except newline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One or more occurrences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occurrences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Capture and group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the specified number of occurrences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962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233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Ends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6517206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7937F098-0EF4-4B6D-BDFC-BC4418208C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17496"/>
              </p:ext>
            </p:extLst>
          </p:nvPr>
        </p:nvGraphicFramePr>
        <p:xfrm>
          <a:off x="919893" y="1304552"/>
          <a:ext cx="10028194" cy="5177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0201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849799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characters (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lower-case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character, alphabetically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[^arn]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[0123]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digits (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2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3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digit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[0-5][0-9]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two-digit numbers from </a:t>
                      </a:r>
                      <a:r>
                        <a:rPr lang="en-US" dirty="0"/>
                        <a:t>00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alphabetically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z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case OR upper case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62C36CF-019D-4722-832F-12C171B60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4000" b="1" dirty="0">
                <a:hlinkClick r:id="rId2"/>
              </a:rPr>
              <a:t>pythex</a:t>
            </a:r>
            <a:r>
              <a:rPr lang="en-US" sz="4000" b="1" dirty="0"/>
              <a:t> </a:t>
            </a:r>
            <a:r>
              <a:rPr lang="en-US" sz="3600" dirty="0"/>
              <a:t>that extracts</a:t>
            </a:r>
            <a:br>
              <a:rPr lang="en-US" sz="3600" dirty="0"/>
            </a:br>
            <a:r>
              <a:rPr lang="en-US" sz="3600" dirty="0"/>
              <a:t>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Write a regular expression that extracts </a:t>
            </a:r>
            <a:r>
              <a:rPr lang="en-US" sz="4000" b="1" dirty="0">
                <a:solidFill>
                  <a:schemeClr val="bg1"/>
                </a:solidFill>
              </a:rPr>
              <a:t>dates</a:t>
            </a:r>
            <a:r>
              <a:rPr lang="en-US" sz="4000" dirty="0"/>
              <a:t> from text</a:t>
            </a:r>
          </a:p>
          <a:p>
            <a:pPr lvl="1"/>
            <a:r>
              <a:rPr lang="en-US" sz="3600" dirty="0"/>
              <a:t>Valid date format: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sz="3600" dirty="0"/>
              <a:t>Examples: </a:t>
            </a:r>
            <a:r>
              <a:rPr lang="en-US" sz="3600" b="1" dirty="0">
                <a:solidFill>
                  <a:schemeClr val="bg1"/>
                </a:solidFill>
              </a:rPr>
              <a:t>12-Jun-1999</a:t>
            </a:r>
            <a:r>
              <a:rPr lang="en-US" sz="3600" dirty="0"/>
              <a:t>,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3-Nov-1999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45990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269000"/>
            <a:ext cx="11449412" cy="506519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Write a regular expression that performs simple </a:t>
            </a:r>
            <a:r>
              <a:rPr lang="en-US" sz="40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An email consists of: </a:t>
            </a:r>
            <a:r>
              <a:rPr lang="en-US" sz="36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Usernames </a:t>
            </a:r>
            <a:r>
              <a:rPr lang="en-US" sz="3600" dirty="0"/>
              <a:t>are </a:t>
            </a:r>
            <a:r>
              <a:rPr lang="en-US" sz="36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consist of</a:t>
            </a:r>
            <a:r>
              <a:rPr lang="en-US" sz="3600" b="1" dirty="0">
                <a:solidFill>
                  <a:schemeClr val="bg1"/>
                </a:solidFill>
              </a:rPr>
              <a:t> two strings</a:t>
            </a:r>
            <a:r>
              <a:rPr lang="en-US" sz="3600" dirty="0"/>
              <a:t>, separated by a </a:t>
            </a:r>
            <a:r>
              <a:rPr lang="en-US" sz="36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may contain only </a:t>
            </a:r>
            <a:r>
              <a:rPr lang="en-US" sz="36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506825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8590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4C3-6977-4C3C-B2AF-6C0B8C39324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9802" y="2250643"/>
            <a:ext cx="2892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import re</a:t>
            </a:r>
          </a:p>
        </p:txBody>
      </p:sp>
    </p:spTree>
    <p:extLst>
      <p:ext uri="{BB962C8B-B14F-4D97-AF65-F5344CB8AC3E}">
        <p14:creationId xmlns:p14="http://schemas.microsoft.com/office/powerpoint/2010/main" val="1746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314144"/>
            <a:ext cx="2025000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has a built-in package called 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can be used to work with Regular 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 module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search in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Module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6000" y="4599000"/>
            <a:ext cx="7110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bg1"/>
                </a:solidFill>
              </a:rPr>
              <a:t>re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txt = "The rain in Spain"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x = re.</a:t>
            </a:r>
            <a:r>
              <a:rPr lang="en-US" sz="2800" dirty="0">
                <a:solidFill>
                  <a:schemeClr val="bg1"/>
                </a:solidFill>
              </a:rPr>
              <a:t>search</a:t>
            </a:r>
            <a:r>
              <a:rPr lang="en-US" sz="2800" dirty="0">
                <a:solidFill>
                  <a:schemeClr val="tx1"/>
                </a:solidFill>
              </a:rPr>
              <a:t>("^The.*Spain$", txt)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6D079E9-0520-4452-882E-5AF2EC4535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46C4-E876-48B1-8605-61232727E7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pic>
        <p:nvPicPr>
          <p:cNvPr id="512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55" y="1179000"/>
            <a:ext cx="2950090" cy="29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66000" y="2079000"/>
            <a:ext cx="510172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x = re.</a:t>
            </a:r>
            <a:r>
              <a:rPr lang="en-US" dirty="0">
                <a:solidFill>
                  <a:schemeClr val="bg1"/>
                </a:solidFill>
              </a:rPr>
              <a:t>findall</a:t>
            </a:r>
            <a:r>
              <a:rPr lang="en-US" dirty="0"/>
              <a:t>("ai",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print(x) # ["ai", "ai"]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9347" y="1404000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findall()</a:t>
            </a:r>
            <a:r>
              <a:rPr lang="en-US" dirty="0"/>
              <a:t> function returns a list containing all matches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list contains the matches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they are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no matches </a:t>
            </a:r>
            <a:r>
              <a:rPr lang="en-US" dirty="0"/>
              <a:t>are found, an </a:t>
            </a:r>
            <a:r>
              <a:rPr lang="en-US" b="1" dirty="0">
                <a:solidFill>
                  <a:schemeClr val="bg1"/>
                </a:solidFill>
              </a:rPr>
              <a:t>empty list </a:t>
            </a:r>
            <a:r>
              <a:rPr lang="en-US" dirty="0"/>
              <a:t>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findall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99921A-E14B-43C5-A97B-9D5E171CFB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list of names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full names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924372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Bethany Taylor, Oliver miller, </a:t>
            </a:r>
            <a:r>
              <a:rPr lang="en-US" sz="2600" b="1" dirty="0" err="1">
                <a:latin typeface="Consolas" pitchFamily="49" charset="0"/>
              </a:rPr>
              <a:t>sophia</a:t>
            </a:r>
            <a:r>
              <a:rPr lang="en-US" sz="2600" b="1" dirty="0">
                <a:latin typeface="Consolas" pitchFamily="49" charset="0"/>
              </a:rPr>
              <a:t> Johnson, </a:t>
            </a:r>
            <a:r>
              <a:rPr lang="en-US" sz="2600" b="1" dirty="0" err="1">
                <a:latin typeface="Consolas" pitchFamily="49" charset="0"/>
              </a:rPr>
              <a:t>SARah</a:t>
            </a:r>
            <a:r>
              <a:rPr lang="en-US" sz="2600" b="1" dirty="0">
                <a:latin typeface="Consolas" pitchFamily="49" charset="0"/>
              </a:rPr>
              <a:t> Wilson, John Smith, Sam	    Smith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09212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76100" y="4859942"/>
            <a:ext cx="4716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Bethany Taylor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RegEx in Python</a:t>
            </a:r>
          </a:p>
          <a:p>
            <a:r>
              <a:rPr lang="en-US" dirty="0"/>
              <a:t>RegEx 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7785A1-4157-4379-8478-54DDF1B879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C53118-4F9D-4B37-93EF-3BE420CD0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8866" y="2414307"/>
            <a:ext cx="7769766" cy="2299385"/>
          </a:xfrm>
        </p:spPr>
        <p:txBody>
          <a:bodyPr/>
          <a:lstStyle/>
          <a:p>
            <a:r>
              <a:rPr lang="en-US" sz="2600" dirty="0"/>
              <a:t>import re</a:t>
            </a:r>
          </a:p>
          <a:p>
            <a:r>
              <a:rPr lang="en-US" sz="2600" dirty="0"/>
              <a:t>names = input()</a:t>
            </a:r>
          </a:p>
          <a:p>
            <a:r>
              <a:rPr lang="en-US" sz="2600" dirty="0"/>
              <a:t>regex = "\\b[A-Z][a-z]+ [A-Z][a-z]+\\b"</a:t>
            </a:r>
          </a:p>
          <a:p>
            <a:r>
              <a:rPr lang="en-US" sz="2600" dirty="0"/>
              <a:t>matches = </a:t>
            </a:r>
            <a:r>
              <a:rPr lang="en-US" sz="2600" dirty="0" err="1"/>
              <a:t>re.</a:t>
            </a:r>
            <a:r>
              <a:rPr lang="en-US" sz="2600" dirty="0" err="1">
                <a:solidFill>
                  <a:schemeClr val="bg1"/>
                </a:solidFill>
              </a:rPr>
              <a:t>findall</a:t>
            </a:r>
            <a:r>
              <a:rPr lang="en-US" sz="2600" dirty="0"/>
              <a:t>(regex, names)</a:t>
            </a:r>
          </a:p>
          <a:p>
            <a:r>
              <a:rPr lang="en-US" sz="2600" dirty="0"/>
              <a:t>print("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6ADECB5-67F7-4065-9BFD-3F2818DC2B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350" y="4284000"/>
            <a:ext cx="2144563" cy="21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list of phone numbers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valid phone numbers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</a:t>
            </a:r>
            <a:r>
              <a:rPr lang="en-US" dirty="0"/>
              <a:t>Phone Number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51000" y="2751535"/>
            <a:ext cx="900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+359 2 222 2222,359-2-222-2222, +359/2/222/2222, +359-2 222 2222 +359 2-222-2222, +359-2-222-222, +359-2-222-22222 +359-2-222-2222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436291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89500" y="5333077"/>
            <a:ext cx="6213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+359 2 222 2222, +359-2-222-2222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05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283F27-9490-4A14-A35D-FF6082347E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480" y="2394000"/>
            <a:ext cx="11684766" cy="2137802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"(\+359-2-[0-9]{3}-[0-9]{4}|\+359 2 [0-9]{3} [0-9]{4})\\b"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</a:t>
            </a:r>
            <a:r>
              <a:rPr lang="en-US" dirty="0" err="1">
                <a:solidFill>
                  <a:schemeClr val="bg1"/>
                </a:solidFill>
              </a:rPr>
              <a:t>findall</a:t>
            </a:r>
            <a:r>
              <a:rPr lang="en-US" dirty="0"/>
              <a:t>(pattern, text)</a:t>
            </a:r>
          </a:p>
          <a:p>
            <a:r>
              <a:rPr lang="en-US" dirty="0"/>
              <a:t>print(",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C5977D-8541-47C9-A2EA-2D038C7A8F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822715"/>
            <a:ext cx="2684285" cy="26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70394" y="3285993"/>
            <a:ext cx="7001621" cy="13628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13/Jul/1928, 10-Nov-1934, , 01/Jan-1951,f 25.Dec.1937 23/09/1973, 1/Feb/2016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program, which matches a date in the format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{separator}MMM{separator}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yyyy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capturing groups </a:t>
            </a:r>
            <a:r>
              <a:rPr lang="en-US" dirty="0"/>
              <a:t>in your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5592896" y="4734000"/>
            <a:ext cx="233104" cy="2208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70394" y="5039631"/>
            <a:ext cx="7001621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Day: 13, Month: Jul, Year: 1928</a:t>
            </a:r>
            <a:br>
              <a:rPr lang="en-US" dirty="0"/>
            </a:br>
            <a:r>
              <a:rPr lang="en-US" dirty="0"/>
              <a:t>Day: 10, Month: Nov, Year: 1934</a:t>
            </a:r>
            <a:br>
              <a:rPr lang="en-US" dirty="0"/>
            </a:br>
            <a:r>
              <a:rPr lang="en-US" dirty="0"/>
              <a:t>Day: 25, Month: Dec, Year: 1937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B59FA0C-4183-4B9F-8B66-5BABB813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4E7791-8E96-4420-B1C6-ED61B0050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2079000"/>
            <a:ext cx="9884766" cy="3300235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"\\b(?P&lt;day&gt;\\d{2})([-.\\/])(?P&lt;month&gt;[A-Z]</a:t>
            </a:r>
            <a:br>
              <a:rPr lang="en-US" dirty="0"/>
            </a:br>
            <a:r>
              <a:rPr lang="en-US" dirty="0"/>
              <a:t>[a-z]{2})\\2(?P&lt;year&gt;\\d{4})\\b"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</a:t>
            </a:r>
            <a:r>
              <a:rPr lang="en-US" dirty="0" err="1">
                <a:solidFill>
                  <a:schemeClr val="bg1"/>
                </a:solidFill>
              </a:rPr>
              <a:t>finditer</a:t>
            </a:r>
            <a:r>
              <a:rPr lang="en-US" dirty="0"/>
              <a:t>(pattern, text)</a:t>
            </a:r>
          </a:p>
          <a:p>
            <a:r>
              <a:rPr lang="en-US" dirty="0"/>
              <a:t>for match in matches:</a:t>
            </a:r>
          </a:p>
          <a:p>
            <a:r>
              <a:rPr lang="en-US" dirty="0"/>
              <a:t>    print(</a:t>
            </a:r>
            <a:r>
              <a:rPr lang="en-US" dirty="0" err="1"/>
              <a:t>f"Day</a:t>
            </a:r>
            <a:r>
              <a:rPr lang="en-US" dirty="0"/>
              <a:t>: {</a:t>
            </a:r>
            <a:r>
              <a:rPr lang="en-US" dirty="0" err="1"/>
              <a:t>match.group</a:t>
            </a:r>
            <a:r>
              <a:rPr lang="en-US" dirty="0"/>
              <a:t>('day')}, Month: {</a:t>
            </a:r>
            <a:r>
              <a:rPr lang="en-US" dirty="0" err="1"/>
              <a:t>match.group</a:t>
            </a:r>
            <a:r>
              <a:rPr lang="en-US" dirty="0"/>
              <a:t>('month')}, Year: {</a:t>
            </a:r>
            <a:r>
              <a:rPr lang="en-US" dirty="0" err="1"/>
              <a:t>match.group</a:t>
            </a:r>
            <a:r>
              <a:rPr lang="en-US" dirty="0"/>
              <a:t>('year')}")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55DCED-F9C0-4364-9D2D-7E38CBADA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103" y="3708701"/>
            <a:ext cx="10938913" cy="1957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x = re.search("\s",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print("The first white-space character is located in position:", x.start())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search()</a:t>
            </a:r>
            <a:r>
              <a:rPr lang="en-US" dirty="0"/>
              <a:t> function searches the string for a match, and </a:t>
            </a:r>
            <a:br>
              <a:rPr lang="en-US" dirty="0"/>
            </a:b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Match object</a:t>
            </a:r>
            <a:r>
              <a:rPr lang="en-US" dirty="0"/>
              <a:t> if there is a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there is more than one match, only the </a:t>
            </a:r>
            <a:r>
              <a:rPr lang="en-US" b="1" dirty="0">
                <a:solidFill>
                  <a:schemeClr val="bg1"/>
                </a:solidFill>
              </a:rPr>
              <a:t>first occurrence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match will be returned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no matches are found, the value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search()</a:t>
            </a:r>
            <a:r>
              <a:rPr lang="en-US" dirty="0"/>
              <a:t>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62457F-8CB7-4E52-B7D8-2133936BC6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7136" y="2619790"/>
            <a:ext cx="6203863" cy="28342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re.split("\s",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['The', 'rain', 'in', 'Spain']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/>
              <a:t> function returns a list where the string has been split at each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split()</a:t>
            </a:r>
            <a:r>
              <a:rPr lang="en-US" dirty="0"/>
              <a:t>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09F322-5594-434E-A206-4B7C240B02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07" y="3384351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1AD19-34F1-45E8-B1D0-D7B662CBC9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5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2B5BB43-02F1-449E-91B3-FF7EE79BD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A regular expression or regex is a sequence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of characters that define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search pattern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Python has a built-in package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It can be used to work with 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Regular Expressions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14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52BD59-470E-4993-82DA-27D7E58C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4476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81946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37" y="1357226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22" y="2823602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7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22" y="170737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493069" y="5808111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" y="4284907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06" y="4167407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86" y="5494578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56" y="5494578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28" y="4167407"/>
            <a:ext cx="2520171" cy="8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19506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BB2765-4F33-4701-8A66-26DBF754ED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667DFA-1F7A-4AD1-8600-ADE83A857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A1A0-75D8-4EBE-A1D5-14AFBE42A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723D698-5AA1-4328-A7C3-6CF023DB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2" y="1385091"/>
            <a:ext cx="2546175" cy="2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10129234" cy="5546589"/>
          </a:xfrm>
        </p:spPr>
        <p:txBody>
          <a:bodyPr/>
          <a:lstStyle/>
          <a:p>
            <a:r>
              <a:rPr lang="en-US" dirty="0"/>
              <a:t>A regular expression or regex is a sequence of </a:t>
            </a:r>
            <a:br>
              <a:rPr lang="en-US" dirty="0"/>
            </a:br>
            <a:r>
              <a:rPr lang="en-US" dirty="0"/>
              <a:t>characters that define a </a:t>
            </a:r>
            <a:r>
              <a:rPr lang="en-US" b="1" dirty="0">
                <a:solidFill>
                  <a:schemeClr val="bg1"/>
                </a:solidFill>
              </a:rPr>
              <a:t>search pattern</a:t>
            </a:r>
          </a:p>
          <a:p>
            <a:r>
              <a:rPr lang="en-US" dirty="0"/>
              <a:t>Usually, such patterns are used by string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algorithms for "find" or "find and replace"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on strings</a:t>
            </a:r>
          </a:p>
          <a:p>
            <a:r>
              <a:rPr lang="en-US" dirty="0"/>
              <a:t>Regular expressions are used in search engines, </a:t>
            </a:r>
            <a:br>
              <a:rPr lang="en-US" dirty="0"/>
            </a:br>
            <a:r>
              <a:rPr lang="en-US" dirty="0"/>
              <a:t>search and replace dialogs of word processors and </a:t>
            </a:r>
            <a:br>
              <a:rPr lang="en-US" dirty="0"/>
            </a:br>
            <a:r>
              <a:rPr lang="en-US" dirty="0"/>
              <a:t>text editors etc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A52EF1-FDD1-49E0-80AE-372C407A8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For example, if you want to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if an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valid, it should follow these rules:</a:t>
            </a:r>
          </a:p>
          <a:p>
            <a:pPr lvl="1"/>
            <a:r>
              <a:rPr lang="en-US" dirty="0"/>
              <a:t>have only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latin typeface="Consolas" panose="020B0609020204030204" pitchFamily="49" charset="0"/>
              </a:rPr>
              <a:t>"@"</a:t>
            </a:r>
          </a:p>
          <a:p>
            <a:pPr lvl="1"/>
            <a:r>
              <a:rPr lang="en-US" dirty="0"/>
              <a:t>end with </a:t>
            </a:r>
            <a:r>
              <a:rPr lang="en-US" b="1" dirty="0">
                <a:latin typeface="Consolas" panose="020B0609020204030204" pitchFamily="49" charset="0"/>
              </a:rPr>
              <a:t>.com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.bg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.net</a:t>
            </a:r>
          </a:p>
          <a:p>
            <a:r>
              <a:rPr lang="en-US" dirty="0"/>
              <a:t>To validate emails will be very difficult without </a:t>
            </a:r>
            <a:br>
              <a:rPr lang="en-US" dirty="0"/>
            </a:br>
            <a:r>
              <a:rPr lang="en-US" dirty="0"/>
              <a:t>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7FEE427-5F96-43F1-A406-C291F9EB9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B692453-DBC7-4CF5-89FD-6C8DDEFC7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test Regular Expressions in Python, use </a:t>
            </a:r>
            <a:r>
              <a:rPr lang="en-US" dirty="0">
                <a:hlinkClick r:id="rId2"/>
              </a:rPr>
              <a:t>pythex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Pythex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855" y="2071614"/>
            <a:ext cx="7460134" cy="424319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61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C513-6927-4457-BD4C-4418389457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DCC2C68-3AC2-4716-9B8F-DBDEE0FCBD45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27041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Sequences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7102"/>
              </p:ext>
            </p:extLst>
          </p:nvPr>
        </p:nvGraphicFramePr>
        <p:xfrm>
          <a:off x="458573" y="1535211"/>
          <a:ext cx="11387437" cy="43859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9654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96778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contains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digits</a:t>
                      </a:r>
                      <a:r>
                        <a:rPr lang="en-US" dirty="0"/>
                        <a:t> (numbers from 0-9)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 NOT </a:t>
                      </a:r>
                      <a:r>
                        <a:rPr lang="en-US" dirty="0"/>
                        <a:t>contain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specified characters are at the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beginning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at the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space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 white space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(characters from a to Z, digits from 0-9, and the underscore _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any word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5973F91-0059-4033-AA51-D562B2426F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3401</TotalTime>
  <Words>1570</Words>
  <Application>Microsoft Office PowerPoint</Application>
  <PresentationFormat>Широк екран</PresentationFormat>
  <Paragraphs>237</Paragraphs>
  <Slides>33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Regular Expressions</vt:lpstr>
      <vt:lpstr>Table of Contents</vt:lpstr>
      <vt:lpstr>Have a Question?</vt:lpstr>
      <vt:lpstr>What is RegEx?</vt:lpstr>
      <vt:lpstr>What is RegEx?</vt:lpstr>
      <vt:lpstr>Example</vt:lpstr>
      <vt:lpstr>Pythex</vt:lpstr>
      <vt:lpstr>Syntax</vt:lpstr>
      <vt:lpstr>Special Sequences</vt:lpstr>
      <vt:lpstr>Metacharacters</vt:lpstr>
      <vt:lpstr>Sets</vt:lpstr>
      <vt:lpstr>Problem: Match All Words</vt:lpstr>
      <vt:lpstr>Problem: Match Dates</vt:lpstr>
      <vt:lpstr>Problem: Email Validation</vt:lpstr>
      <vt:lpstr>RegEx in Python</vt:lpstr>
      <vt:lpstr>RegEx Module</vt:lpstr>
      <vt:lpstr>RegEx Methods</vt:lpstr>
      <vt:lpstr>findall() method</vt:lpstr>
      <vt:lpstr>Problem: Match Full Name</vt:lpstr>
      <vt:lpstr>Solution: Match Full Name</vt:lpstr>
      <vt:lpstr>Problem: Match Phone Number</vt:lpstr>
      <vt:lpstr>Solution: Match Phone Number</vt:lpstr>
      <vt:lpstr>Problem: Match Dates</vt:lpstr>
      <vt:lpstr>Solution: Match Dates</vt:lpstr>
      <vt:lpstr>search() method</vt:lpstr>
      <vt:lpstr>split() method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Regular Expressions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 Yonkova</cp:lastModifiedBy>
  <cp:revision>30</cp:revision>
  <dcterms:created xsi:type="dcterms:W3CDTF">2018-05-23T13:08:44Z</dcterms:created>
  <dcterms:modified xsi:type="dcterms:W3CDTF">2022-08-31T08:42:20Z</dcterms:modified>
  <cp:category>Python Fundamentals Course @ SoftUni: https://softuni.bg/trainings/2442/python-fundamentals-september-2019</cp:category>
</cp:coreProperties>
</file>