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606" r:id="rId3"/>
    <p:sldId id="595" r:id="rId4"/>
    <p:sldId id="597" r:id="rId5"/>
    <p:sldId id="525" r:id="rId6"/>
    <p:sldId id="526" r:id="rId7"/>
    <p:sldId id="533" r:id="rId8"/>
    <p:sldId id="550" r:id="rId9"/>
    <p:sldId id="607" r:id="rId10"/>
    <p:sldId id="608" r:id="rId11"/>
    <p:sldId id="601" r:id="rId12"/>
    <p:sldId id="415" r:id="rId13"/>
    <p:sldId id="592" r:id="rId14"/>
    <p:sldId id="620" r:id="rId15"/>
    <p:sldId id="610" r:id="rId16"/>
    <p:sldId id="617" r:id="rId17"/>
    <p:sldId id="594" r:id="rId18"/>
    <p:sldId id="433" r:id="rId19"/>
    <p:sldId id="483" r:id="rId20"/>
    <p:sldId id="429" r:id="rId21"/>
    <p:sldId id="616" r:id="rId22"/>
    <p:sldId id="481" r:id="rId23"/>
    <p:sldId id="602" r:id="rId24"/>
    <p:sldId id="584" r:id="rId25"/>
    <p:sldId id="604" r:id="rId26"/>
    <p:sldId id="605" r:id="rId27"/>
    <p:sldId id="445" r:id="rId28"/>
    <p:sldId id="450" r:id="rId29"/>
    <p:sldId id="441" r:id="rId30"/>
    <p:sldId id="434" r:id="rId31"/>
    <p:sldId id="618" r:id="rId32"/>
    <p:sldId id="613" r:id="rId33"/>
    <p:sldId id="591" r:id="rId34"/>
    <p:sldId id="579" r:id="rId35"/>
    <p:sldId id="523" r:id="rId36"/>
    <p:sldId id="614" r:id="rId37"/>
    <p:sldId id="442" r:id="rId38"/>
    <p:sldId id="443" r:id="rId39"/>
    <p:sldId id="456" r:id="rId40"/>
    <p:sldId id="444" r:id="rId41"/>
    <p:sldId id="615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C4873-CB7D-43D9-90C6-5F6125987B91}">
          <p14:sldIdLst>
            <p14:sldId id="274"/>
            <p14:sldId id="606"/>
          </p14:sldIdLst>
        </p14:section>
        <p14:section name="Преговор" id="{D297516C-EA98-4880-9DFA-4A08BF3C6A63}">
          <p14:sldIdLst>
            <p14:sldId id="595"/>
            <p14:sldId id="597"/>
            <p14:sldId id="525"/>
            <p14:sldId id="526"/>
            <p14:sldId id="533"/>
            <p14:sldId id="550"/>
            <p14:sldId id="607"/>
            <p14:sldId id="608"/>
          </p14:sldIdLst>
        </p14:section>
        <p14:section name="Какво е цикъл?" id="{E4C6683F-ABB6-487E-B86F-A9D911B9392A}">
          <p14:sldIdLst>
            <p14:sldId id="601"/>
          </p14:sldIdLst>
        </p14:section>
        <p14:section name="For – цикъл" id="{C378C80C-56D1-43F4-ABB9-4301AE0522ED}">
          <p14:sldIdLst>
            <p14:sldId id="415"/>
          </p14:sldIdLst>
        </p14:section>
        <p14:section name="Цикъл със стъпка" id="{B1B235F7-2BB1-456B-A533-B0AFABAE988D}">
          <p14:sldIdLst>
            <p14:sldId id="592"/>
            <p14:sldId id="620"/>
            <p14:sldId id="610"/>
            <p14:sldId id="617"/>
            <p14:sldId id="594"/>
            <p14:sldId id="433"/>
            <p14:sldId id="483"/>
            <p14:sldId id="429"/>
            <p14:sldId id="616"/>
            <p14:sldId id="481"/>
          </p14:sldIdLst>
        </p14:section>
        <p14:section name="Работа с текст" id="{E0870F6E-B964-4E93-A9F3-4F7B89813546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39184302-DDB8-4750-A8A7-6DD0933D21E0}">
          <p14:sldIdLst>
            <p14:sldId id="441"/>
            <p14:sldId id="434"/>
            <p14:sldId id="618"/>
            <p14:sldId id="613"/>
            <p14:sldId id="591"/>
            <p14:sldId id="579"/>
            <p14:sldId id="523"/>
            <p14:sldId id="614"/>
            <p14:sldId id="442"/>
            <p14:sldId id="443"/>
            <p14:sldId id="456"/>
            <p14:sldId id="444"/>
            <p14:sldId id="615"/>
          </p14:sldIdLst>
        </p14:section>
        <p14:section name="End Section" id="{3D68EA67-1687-4AE1-9295-3D17302FFB6E}">
          <p14:sldIdLst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46" y="571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B8E964-CDB4-4C2B-A9CA-576C3349A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7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DAD231-DBA7-41D3-8338-A4D0E495C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20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FAFDC-4AEE-4965-81B4-46F471A0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283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355B75-8F3C-4E48-84F3-78A8B8691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95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97D5E7-3A5D-4D86-8A4F-2B3285071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876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BD537-88B4-4216-88C4-47F6DA546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7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33C723-F64D-4B59-9754-650007E9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14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217716-2F86-4D00-BFFA-663A42DDB6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3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3B86F-8E3E-41EA-B52A-CA2E9E76B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15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9052D2-7D2F-48B7-A0C3-34E87CFD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01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73004-BFDB-4382-9B66-0E6C047796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56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27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8F3454-DFDE-4060-9718-ABE66CCDD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4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1FF16-C1AE-45C7-B7D0-1E0F069D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0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459087-E842-40A7-BD88-FA10EEEC2D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99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5728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450" y="4451350"/>
            <a:ext cx="462572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81000" y="2583705"/>
            <a:ext cx="2610000" cy="91940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1000" y="2574969"/>
            <a:ext cx="1696890" cy="919401"/>
          </a:xfrm>
          <a:prstGeom prst="wedgeRoundRectCallout">
            <a:avLst>
              <a:gd name="adj1" fmla="val -7059"/>
              <a:gd name="adj2" fmla="val 75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94801" y="2889318"/>
            <a:ext cx="1531200" cy="1328023"/>
          </a:xfrm>
          <a:prstGeom prst="wedgeRoundRectCallout">
            <a:avLst>
              <a:gd name="adj1" fmla="val -82852"/>
              <a:gd name="adj2" fmla="val 35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425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6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B90-834F-42E4-BB28-F91EDB1553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903BC22-46C8-4786-86D7-FF6336E743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7793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стъпка ако искаме да променяме стойността на </a:t>
            </a:r>
            <a:r>
              <a:rPr lang="en-GB" sz="3600" dirty="0"/>
              <a:t>i </a:t>
            </a:r>
            <a:r>
              <a:rPr lang="bg-BG" sz="3600" dirty="0"/>
              <a:t>със стойност различна от 1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bg-BG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Стъпката може да бъде негативна</a:t>
            </a:r>
          </a:p>
          <a:p>
            <a:pPr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GB" dirty="0"/>
              <a:t> </a:t>
            </a:r>
            <a:r>
              <a:rPr lang="bg-BG" dirty="0">
                <a:latin typeface="Consolas" panose="020B0609020204030204" pitchFamily="49" charset="0"/>
              </a:rPr>
              <a:t>със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стъпка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04ADCFB-31A8-4B9D-96E4-5AF942C98907}"/>
              </a:ext>
            </a:extLst>
          </p:cNvPr>
          <p:cNvSpPr txBox="1">
            <a:spLocks/>
          </p:cNvSpPr>
          <p:nvPr/>
        </p:nvSpPr>
        <p:spPr>
          <a:xfrm>
            <a:off x="700394" y="4648830"/>
            <a:ext cx="575560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543390-1A99-4B3C-B3E7-B3AB8E189F68}"/>
              </a:ext>
            </a:extLst>
          </p:cNvPr>
          <p:cNvSpPr txBox="1">
            <a:spLocks/>
          </p:cNvSpPr>
          <p:nvPr/>
        </p:nvSpPr>
        <p:spPr>
          <a:xfrm>
            <a:off x="703089" y="2572770"/>
            <a:ext cx="575291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ADE829-7648-48C9-B1D8-0B729370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3183250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2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3D0206E-586C-455D-B8CE-397C5F03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5280696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8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85100" y="258445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4000" y="3473450"/>
            <a:ext cx="2356200" cy="1055608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079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/>
              <a:t>Отпечатва четните степени на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bg-BG" sz="3400" dirty="0"/>
              <a:t> до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r>
              <a:rPr lang="bg-BG" sz="3400" dirty="0"/>
              <a:t>: 2</a:t>
            </a:r>
            <a:r>
              <a:rPr lang="bg-BG" sz="3400" baseline="30000" dirty="0"/>
              <a:t>0</a:t>
            </a:r>
            <a:r>
              <a:rPr lang="bg-BG" sz="3400" dirty="0"/>
              <a:t>, 2</a:t>
            </a:r>
            <a:r>
              <a:rPr lang="bg-BG" sz="3400" baseline="30000" dirty="0"/>
              <a:t>2</a:t>
            </a:r>
            <a:r>
              <a:rPr lang="bg-BG" sz="3400" dirty="0"/>
              <a:t>, 2</a:t>
            </a:r>
            <a:r>
              <a:rPr lang="bg-BG" sz="3400" baseline="30000" dirty="0"/>
              <a:t>4</a:t>
            </a:r>
            <a:r>
              <a:rPr lang="bg-BG" sz="3400" dirty="0"/>
              <a:t>, 2</a:t>
            </a:r>
            <a:r>
              <a:rPr lang="bg-BG" sz="3400" baseline="30000" dirty="0"/>
              <a:t>8</a:t>
            </a:r>
            <a:r>
              <a:rPr lang="bg-BG" sz="3400" dirty="0"/>
              <a:t>, …,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4324" y="436834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3183008" y="453647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32600" y="4368343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4324" y="5577927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3183008" y="5746062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32600" y="5577926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CCEEC8D-2E31-4B66-B052-FB0E066C8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100" y="2137012"/>
            <a:ext cx="7575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range(0,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6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540749" y="35453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18500" y="4218295"/>
            <a:ext cx="2133600" cy="1077218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DB189B-03D3-4A93-B4CB-38A07A3E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+mj-lt"/>
              </a:rPr>
              <a:t>Работа с по-сложни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6000" y="4937988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800" y="510612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60800" y="4947927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7773FA-E1F6-42BA-AF3E-C69AF0CC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30640"/>
            <a:chOff x="3429635" y="5232613"/>
            <a:chExt cx="2377440" cy="1030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-= 1;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2529000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000" y="3178350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1001" y="2802849"/>
            <a:ext cx="3239999" cy="1055608"/>
          </a:xfrm>
          <a:prstGeom prst="wedgeRoundRectCallout">
            <a:avLst>
              <a:gd name="adj1" fmla="val -60317"/>
              <a:gd name="adj2" fmla="val 13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  <a:latin typeface="Consolas" pitchFamily="49" charset="0"/>
              </a:rPr>
              <a:t>i &gt;=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B883F2-47D4-4216-A133-31F513FF4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A3-C875-40F6-A255-53EE19691F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2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76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BB7AABF-38E7-4B23-890E-E3B4A71C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6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000" y="1635462"/>
            <a:ext cx="8911176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range(0,len(text)):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35447-5EAE-4E03-B5A2-AB2B52EE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E82-C2A7-4F0E-9E9D-D555FA9FE3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6000" y="4704825"/>
            <a:ext cx="11105892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EAA21-0EF3-45B7-B657-F47DD6D248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7F3-46CA-4A0C-92E9-973E4114E9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400" dirty="0"/>
              <a:t>Прочита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последователни пъти числа и ги сумира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761621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3956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857021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246623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4476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0A8D37-01DF-44A7-B4A4-F21BA7A5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02765" y="39516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096000" y="3951656"/>
            <a:ext cx="4516675" cy="2233244"/>
            <a:chOff x="1370012" y="4321112"/>
            <a:chExt cx="4516675" cy="2233244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235B7890-331C-4E3B-B297-DAF40416FE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1359000"/>
            <a:ext cx="6120000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91C19-EDD0-4D9E-AEEF-35C0353E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6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851120" y="2546662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777516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306457" y="35826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96125"/>
            <a:ext cx="117624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</a:t>
            </a:r>
            <a:r>
              <a:rPr lang="bg-BG" sz="34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400" dirty="0"/>
              <a:t> </a:t>
            </a:r>
            <a:r>
              <a:rPr lang="bg-BG" sz="34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Проверява дали сумите на </a:t>
            </a:r>
            <a:r>
              <a:rPr lang="bg-BG" sz="3400" b="1" dirty="0">
                <a:solidFill>
                  <a:schemeClr val="bg1"/>
                </a:solidFill>
              </a:rPr>
              <a:t>левите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десните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При равенство извежда "</a:t>
            </a:r>
            <a:r>
              <a:rPr lang="en-US" sz="3400" b="1" dirty="0">
                <a:latin typeface="Consolas" panose="020B0609020204030204" pitchFamily="49" charset="0"/>
              </a:rPr>
              <a:t>Yes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 сумата, в противен случай - </a:t>
            </a:r>
            <a:r>
              <a:rPr lang="en-US" sz="3400" dirty="0"/>
              <a:t>"</a:t>
            </a:r>
            <a:r>
              <a:rPr lang="en-US" sz="3400" b="1" dirty="0">
                <a:latin typeface="Consolas" panose="020B0609020204030204" pitchFamily="49" charset="0"/>
              </a:rPr>
              <a:t>No</a:t>
            </a:r>
            <a:r>
              <a:rPr lang="en-US" sz="3400" dirty="0"/>
              <a:t>"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dirty="0"/>
              <a:t>разликата</a:t>
            </a:r>
            <a:r>
              <a:rPr lang="en-US" sz="3400" dirty="0"/>
              <a:t> (</a:t>
            </a:r>
            <a:r>
              <a:rPr lang="bg-BG" sz="3400" dirty="0"/>
              <a:t>изчислена като положително число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6CD1D1-7C76-4EF8-93E3-BBA419CD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1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454707"/>
            <a:ext cx="7335000" cy="46935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>
              <a:lnSpc>
                <a:spcPct val="105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 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>
              <a:lnSpc>
                <a:spcPct val="105000"/>
              </a:lnSpc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ACC1AE-3E8D-4887-9E4F-F04A6592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F5AFC4-0589-484D-9B8A-B68662BE5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3070453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700742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3069000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700741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308749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700740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DF6B2-623C-4952-904F-1E32091F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6300450" cy="587891"/>
          </a:xfrm>
        </p:spPr>
        <p:txBody>
          <a:bodyPr/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00570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5049047-44BC-4852-9660-FEBC9CF236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5681" y="1610517"/>
            <a:ext cx="6370319" cy="4293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odd_sum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445062-AB06-4902-A371-3C4985E1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956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2ABF8-F1A3-44E0-9D6A-D7DAE6EED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1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631C51-4477-4C75-9A9D-C1CBCB3216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670450" cy="587891"/>
          </a:xfrm>
        </p:spPr>
        <p:txBody>
          <a:bodyPr/>
          <a:lstStyle/>
          <a:p>
            <a:r>
              <a:rPr lang="en-US" dirty="0"/>
              <a:t>print(not (3 == 3) or (3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3358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AE874AB8-3BA9-4DCD-AAA9-C3173DBD1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474766" cy="587891"/>
          </a:xfrm>
        </p:spPr>
        <p:txBody>
          <a:bodyPr/>
          <a:lstStyle/>
          <a:p>
            <a:r>
              <a:rPr lang="en-US" dirty="0"/>
              <a:t>print(not (3 &gt; 5) or (1 == 1))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11963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D5E4A05-B045-4174-981B-F9AA649E68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2509004"/>
            <a:ext cx="5430316" cy="2719500"/>
          </a:xfrm>
        </p:spPr>
        <p:txBody>
          <a:bodyPr/>
          <a:lstStyle/>
          <a:p>
            <a:r>
              <a:rPr lang="en-US" sz="2600" dirty="0"/>
              <a:t>number = 101</a:t>
            </a:r>
          </a:p>
          <a:p>
            <a:r>
              <a:rPr lang="en-US" sz="2600" dirty="0"/>
              <a:t>if number &gt;= 1:</a:t>
            </a:r>
          </a:p>
          <a:p>
            <a:r>
              <a:rPr lang="en-US" sz="2600" dirty="0"/>
              <a:t>    print("Larger than 1")</a:t>
            </a:r>
          </a:p>
          <a:p>
            <a:r>
              <a:rPr lang="en-US" sz="2600" dirty="0"/>
              <a:t>if number &lt;= 101:</a:t>
            </a:r>
          </a:p>
          <a:p>
            <a:r>
              <a:rPr lang="en-US" sz="2600" dirty="0"/>
              <a:t>    print("Less than 101")</a:t>
            </a:r>
          </a:p>
          <a:p>
            <a:r>
              <a:rPr lang="en-US" sz="2600" dirty="0"/>
              <a:t>    print("Equal to 101")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0745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43C0054-81EF-4C2E-A608-D39425D15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2552015"/>
            <a:ext cx="5645150" cy="2299385"/>
          </a:xfrm>
        </p:spPr>
        <p:txBody>
          <a:bodyPr/>
          <a:lstStyle/>
          <a:p>
            <a:r>
              <a:rPr lang="en-US" sz="2600" dirty="0"/>
              <a:t>role = "Administrator"</a:t>
            </a:r>
          </a:p>
          <a:p>
            <a:r>
              <a:rPr lang="en-US" sz="2600" dirty="0"/>
              <a:t>password = "SoftUni"</a:t>
            </a:r>
          </a:p>
          <a:p>
            <a:r>
              <a:rPr lang="en-US" sz="2600" dirty="0"/>
              <a:t>if role == "SoftUni":</a:t>
            </a:r>
          </a:p>
          <a:p>
            <a:r>
              <a:rPr lang="en-US" sz="2600" dirty="0"/>
              <a:t>    if password == "SoftUni":</a:t>
            </a:r>
          </a:p>
          <a:p>
            <a:r>
              <a:rPr lang="en-US" sz="2600" dirty="0"/>
              <a:t>        print("Welcome!")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/>
                <a:t>Welcome!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F740F3F-BDF3-4C6E-A3A4-9C2E9A8A3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4088</TotalTime>
  <Words>2293</Words>
  <Application>Microsoft Office PowerPoint</Application>
  <PresentationFormat>Widescreen</PresentationFormat>
  <Paragraphs>494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For-цикъл със стъпка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43</cp:revision>
  <dcterms:created xsi:type="dcterms:W3CDTF">2018-05-23T13:08:44Z</dcterms:created>
  <dcterms:modified xsi:type="dcterms:W3CDTF">2022-02-02T22:51:31Z</dcterms:modified>
  <cp:category>computer programming;programming;Python;програмиране;кодиране</cp:category>
</cp:coreProperties>
</file>